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ppt/theme/themeOverride9.xml" ContentType="application/vnd.openxmlformats-officedocument.themeOverride+xml"/>
  <Override PartName="/ppt/notesSlides/notesSlide6.xml" ContentType="application/vnd.openxmlformats-officedocument.presentationml.notesSlide+xml"/>
  <Override PartName="/ppt/theme/themeOverride10.xml" ContentType="application/vnd.openxmlformats-officedocument.themeOverride+xml"/>
  <Override PartName="/ppt/notesSlides/notesSlide7.xml" ContentType="application/vnd.openxmlformats-officedocument.presentationml.notesSlide+xml"/>
  <Override PartName="/ppt/theme/themeOverride11.xml" ContentType="application/vnd.openxmlformats-officedocument.themeOverride+xml"/>
  <Override PartName="/ppt/notesSlides/notesSlide8.xml" ContentType="application/vnd.openxmlformats-officedocument.presentationml.notesSlide+xml"/>
  <Override PartName="/ppt/theme/themeOverride12.xml" ContentType="application/vnd.openxmlformats-officedocument.themeOverride+xml"/>
  <Override PartName="/ppt/notesSlides/notesSlide9.xml" ContentType="application/vnd.openxmlformats-officedocument.presentationml.notesSlide+xml"/>
  <Override PartName="/ppt/theme/themeOverride13.xml" ContentType="application/vnd.openxmlformats-officedocument.themeOverride+xml"/>
  <Override PartName="/ppt/notesSlides/notesSlide10.xml" ContentType="application/vnd.openxmlformats-officedocument.presentationml.notesSlide+xml"/>
  <Override PartName="/ppt/theme/themeOverride14.xml" ContentType="application/vnd.openxmlformats-officedocument.themeOverride+xml"/>
  <Override PartName="/ppt/notesSlides/notesSlide11.xml" ContentType="application/vnd.openxmlformats-officedocument.presentationml.notesSlide+xml"/>
  <Override PartName="/ppt/theme/themeOverride15.xml" ContentType="application/vnd.openxmlformats-officedocument.themeOverride+xml"/>
  <Override PartName="/ppt/notesSlides/notesSlide12.xml" ContentType="application/vnd.openxmlformats-officedocument.presentationml.notesSlide+xml"/>
  <Override PartName="/ppt/theme/themeOverride16.xml" ContentType="application/vnd.openxmlformats-officedocument.themeOverride+xml"/>
  <Override PartName="/ppt/notesSlides/notesSlide13.xml" ContentType="application/vnd.openxmlformats-officedocument.presentationml.notesSlide+xml"/>
  <Override PartName="/ppt/theme/themeOverride17.xml" ContentType="application/vnd.openxmlformats-officedocument.themeOverride+xml"/>
  <Override PartName="/ppt/notesSlides/notesSlide14.xml" ContentType="application/vnd.openxmlformats-officedocument.presentationml.notesSlide+xml"/>
  <Override PartName="/ppt/theme/themeOverride18.xml" ContentType="application/vnd.openxmlformats-officedocument.themeOverride+xml"/>
  <Override PartName="/ppt/notesSlides/notesSlide15.xml" ContentType="application/vnd.openxmlformats-officedocument.presentationml.notesSlide+xml"/>
  <Override PartName="/ppt/theme/themeOverride19.xml" ContentType="application/vnd.openxmlformats-officedocument.themeOverride+xml"/>
  <Override PartName="/ppt/notesSlides/notesSlide16.xml" ContentType="application/vnd.openxmlformats-officedocument.presentationml.notesSlide+xml"/>
  <Override PartName="/ppt/theme/themeOverride20.xml" ContentType="application/vnd.openxmlformats-officedocument.themeOverride+xml"/>
  <Override PartName="/ppt/notesSlides/notesSlide17.xml" ContentType="application/vnd.openxmlformats-officedocument.presentationml.notesSlide+xml"/>
  <Override PartName="/ppt/theme/themeOverride21.xml" ContentType="application/vnd.openxmlformats-officedocument.themeOverride+xml"/>
  <Override PartName="/ppt/notesSlides/notesSlide18.xml" ContentType="application/vnd.openxmlformats-officedocument.presentationml.notesSlide+xml"/>
  <Override PartName="/ppt/theme/themeOverride22.xml" ContentType="application/vnd.openxmlformats-officedocument.themeOverride+xml"/>
  <Override PartName="/ppt/notesSlides/notesSlide19.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40"/>
  </p:notesMasterIdLst>
  <p:sldIdLst>
    <p:sldId id="4568" r:id="rId4"/>
    <p:sldId id="4570" r:id="rId5"/>
    <p:sldId id="4571" r:id="rId6"/>
    <p:sldId id="4573" r:id="rId7"/>
    <p:sldId id="4574" r:id="rId8"/>
    <p:sldId id="4575" r:id="rId9"/>
    <p:sldId id="4577" r:id="rId10"/>
    <p:sldId id="4576" r:id="rId11"/>
    <p:sldId id="4580" r:id="rId12"/>
    <p:sldId id="4581" r:id="rId13"/>
    <p:sldId id="4583" r:id="rId14"/>
    <p:sldId id="4584" r:id="rId15"/>
    <p:sldId id="4585" r:id="rId16"/>
    <p:sldId id="4588" r:id="rId17"/>
    <p:sldId id="4589" r:id="rId18"/>
    <p:sldId id="4591" r:id="rId19"/>
    <p:sldId id="4590" r:id="rId20"/>
    <p:sldId id="4592" r:id="rId21"/>
    <p:sldId id="4593" r:id="rId22"/>
    <p:sldId id="4595" r:id="rId23"/>
    <p:sldId id="4594" r:id="rId24"/>
    <p:sldId id="4596" r:id="rId25"/>
    <p:sldId id="4597" r:id="rId26"/>
    <p:sldId id="4598" r:id="rId27"/>
    <p:sldId id="4599" r:id="rId28"/>
    <p:sldId id="4600" r:id="rId29"/>
    <p:sldId id="4601" r:id="rId30"/>
    <p:sldId id="4602" r:id="rId31"/>
    <p:sldId id="4608" r:id="rId32"/>
    <p:sldId id="4603" r:id="rId33"/>
    <p:sldId id="4609" r:id="rId34"/>
    <p:sldId id="4604" r:id="rId35"/>
    <p:sldId id="4607" r:id="rId36"/>
    <p:sldId id="4610" r:id="rId37"/>
    <p:sldId id="4611" r:id="rId38"/>
    <p:sldId id="4612" r:id="rId3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62" d="100"/>
          <a:sy n="162" d="100"/>
        </p:scale>
        <p:origin x="712"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11/10/2021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910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495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605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9954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3805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46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5339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107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498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7526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429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104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208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80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831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833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824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110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55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11/10/2021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ullesthorpe.org/bible-owner/" TargetMode="External"/><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hyperlink" Target="http://www.purifiedbyfaith.com/1John/1John.htm"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7.xml"/><Relationship Id="rId1" Type="http://schemas.openxmlformats.org/officeDocument/2006/relationships/themeOverride" Target="../theme/themeOverride24.xml"/><Relationship Id="rId4" Type="http://schemas.openxmlformats.org/officeDocument/2006/relationships/hyperlink" Target="https://www.weareteachers.com/moving-beyond-classroom-discussion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r>
              <a:rPr lang="en-US" dirty="0">
                <a:effectLst>
                  <a:outerShdw blurRad="63500" dist="63500" dir="2700000" algn="tl" rotWithShape="0">
                    <a:schemeClr val="bg1">
                      <a:alpha val="40000"/>
                    </a:schemeClr>
                  </a:outerShdw>
                </a:effectLst>
              </a:rPr>
              <a:t>To Download this lesson go to: </a:t>
            </a:r>
          </a:p>
          <a:p>
            <a:r>
              <a:rPr lang="en-US" dirty="0">
                <a:hlinkClick r:id="rId6"/>
              </a:rPr>
              <a:t>http://www.purifiedbyfaith.com/1John/1John.htm</a:t>
            </a:r>
            <a:r>
              <a:rPr lang="en-US" dirty="0"/>
              <a:t> </a:t>
            </a:r>
          </a:p>
        </p:txBody>
      </p:sp>
    </p:spTree>
    <p:extLst>
      <p:ext uri="{BB962C8B-B14F-4D97-AF65-F5344CB8AC3E}">
        <p14:creationId xmlns:p14="http://schemas.microsoft.com/office/powerpoint/2010/main" val="852737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3990"/>
          </a:xfrm>
        </p:spPr>
        <p:txBody>
          <a:bodyPr vert="horz" lIns="91440" tIns="45720" rIns="91440" bIns="45720" rtlCol="0" anchor="ctr">
            <a:noAutofit/>
          </a:bodyPr>
          <a:lstStyle/>
          <a:p>
            <a:pPr>
              <a:lnSpc>
                <a:spcPct val="90000"/>
              </a:lnSpc>
            </a:pPr>
            <a:r>
              <a:rPr lang="en-US" sz="4800" b="1" dirty="0">
                <a:ln w="6600">
                  <a:noFill/>
                  <a:prstDash val="solid"/>
                </a:ln>
                <a:effectLst/>
                <a:latin typeface="+mn-lt"/>
              </a:rPr>
              <a:t>Light and Darkness</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5008"/>
            <a:ext cx="8229600" cy="6150908"/>
          </a:xfrm>
        </p:spPr>
        <p:txBody>
          <a:bodyPr>
            <a:normAutofit fontScale="85000" lnSpcReduction="20000"/>
          </a:bodyPr>
          <a:lstStyle/>
          <a:p>
            <a:r>
              <a:rPr lang="en-US" altLang="en-US" sz="3200" dirty="0"/>
              <a:t>So let’s apply these two metaphorical uses of light and darkness to what John is saying in 1 John 1:5:</a:t>
            </a:r>
          </a:p>
          <a:p>
            <a:pPr lvl="1"/>
            <a:r>
              <a:rPr lang="en-US" altLang="en-US" sz="2800" b="1" dirty="0"/>
              <a:t>Good and Evil:</a:t>
            </a:r>
            <a:r>
              <a:rPr lang="en-US" altLang="en-US" sz="2800" dirty="0"/>
              <a:t> </a:t>
            </a:r>
            <a:r>
              <a:rPr lang="en-US" sz="2800" i="1" dirty="0">
                <a:solidFill>
                  <a:srgbClr val="0000FF"/>
                </a:solidFill>
                <a:latin typeface="Cambria" panose="02040503050406030204" pitchFamily="18" charset="0"/>
                <a:ea typeface="Cambria" panose="02040503050406030204" pitchFamily="18" charset="0"/>
              </a:rPr>
              <a:t>God is light [good], and in him is no darkness [evil] at all.</a:t>
            </a:r>
            <a:endParaRPr lang="en-US" altLang="en-US" sz="2800" b="1" i="1" dirty="0">
              <a:solidFill>
                <a:srgbClr val="000066"/>
              </a:solidFill>
              <a:latin typeface="Times New Roman" panose="02020603050405020304" pitchFamily="18" charset="0"/>
            </a:endParaRPr>
          </a:p>
          <a:p>
            <a:pPr lvl="1"/>
            <a:r>
              <a:rPr lang="en-US" altLang="en-US" sz="2800" b="1" dirty="0"/>
              <a:t>Truth and Falsehood:</a:t>
            </a:r>
            <a:r>
              <a:rPr lang="en-US" altLang="en-US" sz="2800" b="1" i="1" dirty="0">
                <a:solidFill>
                  <a:srgbClr val="000066"/>
                </a:solidFill>
                <a:latin typeface="Times New Roman" panose="02020603050405020304" pitchFamily="18" charset="0"/>
              </a:rPr>
              <a:t> </a:t>
            </a:r>
            <a:r>
              <a:rPr lang="en-US" sz="2800" i="1" dirty="0">
                <a:solidFill>
                  <a:srgbClr val="0000FF"/>
                </a:solidFill>
                <a:latin typeface="Cambria" panose="02040503050406030204" pitchFamily="18" charset="0"/>
                <a:ea typeface="Cambria" panose="02040503050406030204" pitchFamily="18" charset="0"/>
              </a:rPr>
              <a:t>God is light [truth], and in him is no darkness [falsehood] at </a:t>
            </a:r>
            <a:r>
              <a:rPr lang="en-US" i="1" dirty="0">
                <a:solidFill>
                  <a:srgbClr val="0000FF"/>
                </a:solidFill>
                <a:latin typeface="Cambria" panose="02040503050406030204" pitchFamily="18" charset="0"/>
                <a:ea typeface="Cambria" panose="02040503050406030204" pitchFamily="18" charset="0"/>
              </a:rPr>
              <a:t>all.</a:t>
            </a:r>
            <a:endParaRPr lang="en-US" altLang="en-US" sz="2800" b="1" i="1" dirty="0">
              <a:solidFill>
                <a:srgbClr val="000066"/>
              </a:solidFill>
              <a:latin typeface="Times New Roman" panose="02020603050405020304" pitchFamily="18" charset="0"/>
            </a:endParaRPr>
          </a:p>
          <a:p>
            <a:r>
              <a:rPr lang="en-US" altLang="en-US" sz="3200" dirty="0"/>
              <a:t>Put these things together and we see that the God we serve is the </a:t>
            </a:r>
            <a:r>
              <a:rPr lang="en-US" altLang="en-US" sz="3200" b="1" i="1" dirty="0"/>
              <a:t>embodiment</a:t>
            </a:r>
            <a:r>
              <a:rPr lang="en-US" altLang="en-US" sz="3200" dirty="0"/>
              <a:t> of </a:t>
            </a:r>
            <a:r>
              <a:rPr lang="en-US" altLang="en-US" sz="3200" b="1" i="1" dirty="0"/>
              <a:t>goodness</a:t>
            </a:r>
            <a:r>
              <a:rPr lang="en-US" altLang="en-US" sz="3200" dirty="0"/>
              <a:t> and </a:t>
            </a:r>
            <a:r>
              <a:rPr lang="en-US" altLang="en-US" sz="3200" b="1" i="1" dirty="0"/>
              <a:t>truth</a:t>
            </a:r>
            <a:r>
              <a:rPr lang="en-US" altLang="en-US" sz="3200" dirty="0"/>
              <a:t> and God is </a:t>
            </a:r>
            <a:r>
              <a:rPr lang="en-US" altLang="en-US" sz="3200" b="1" i="1" dirty="0"/>
              <a:t>pure</a:t>
            </a:r>
            <a:r>
              <a:rPr lang="en-US" altLang="en-US" sz="3200" dirty="0"/>
              <a:t> – there is not the least hint of </a:t>
            </a:r>
            <a:r>
              <a:rPr lang="en-US" altLang="en-US" sz="3200" b="1" i="1" dirty="0"/>
              <a:t>evil</a:t>
            </a:r>
            <a:r>
              <a:rPr lang="en-US" altLang="en-US" sz="3200" dirty="0"/>
              <a:t> or </a:t>
            </a:r>
            <a:r>
              <a:rPr lang="en-US" altLang="en-US" sz="3200" b="1" i="1" dirty="0"/>
              <a:t>falsehood</a:t>
            </a:r>
            <a:r>
              <a:rPr lang="en-US" altLang="en-US" sz="3200" dirty="0"/>
              <a:t> in God.</a:t>
            </a:r>
          </a:p>
          <a:p>
            <a:r>
              <a:rPr lang="en-US" altLang="en-US" sz="3200" dirty="0"/>
              <a:t>If we are thinking as we </a:t>
            </a:r>
            <a:r>
              <a:rPr lang="en-US" altLang="en-US" sz="3200" b="1" i="1" dirty="0"/>
              <a:t>ought</a:t>
            </a:r>
            <a:r>
              <a:rPr lang="en-US" altLang="en-US" sz="3200" dirty="0"/>
              <a:t> to think, John’s declaration about God should strike within us a sense of </a:t>
            </a:r>
            <a:r>
              <a:rPr lang="en-US" altLang="en-US" sz="3200" b="1" i="1" dirty="0"/>
              <a:t>worship</a:t>
            </a:r>
            <a:r>
              <a:rPr lang="en-US" altLang="en-US" sz="3200" dirty="0"/>
              <a:t> and </a:t>
            </a:r>
            <a:r>
              <a:rPr lang="en-US" altLang="en-US" sz="3200" b="1" i="1" dirty="0"/>
              <a:t>reverent fear</a:t>
            </a:r>
            <a:r>
              <a:rPr lang="en-US" altLang="en-US" sz="3200" dirty="0"/>
              <a:t> – because the </a:t>
            </a:r>
            <a:r>
              <a:rPr lang="en-US" altLang="en-US" sz="3200" b="1" i="1" dirty="0"/>
              <a:t>next</a:t>
            </a:r>
            <a:r>
              <a:rPr lang="en-US" altLang="en-US" sz="3200" dirty="0"/>
              <a:t> thing John does in this passage is point out the </a:t>
            </a:r>
            <a:r>
              <a:rPr lang="en-US" altLang="en-US" sz="3200" b="1" i="1" dirty="0"/>
              <a:t>implication</a:t>
            </a:r>
            <a:r>
              <a:rPr lang="en-US" altLang="en-US" sz="3200" dirty="0"/>
              <a:t> of God’s character for those (like ourselves) who are claiming to have “</a:t>
            </a:r>
            <a:r>
              <a:rPr lang="en-US" altLang="en-US" sz="3200" i="1" dirty="0">
                <a:solidFill>
                  <a:srgbClr val="0000FF"/>
                </a:solidFill>
                <a:latin typeface="Cambria" panose="02040503050406030204" pitchFamily="18" charset="0"/>
                <a:ea typeface="Cambria" panose="02040503050406030204" pitchFamily="18" charset="0"/>
              </a:rPr>
              <a:t>fellowship</a:t>
            </a:r>
            <a:r>
              <a:rPr lang="en-US" altLang="en-US" sz="3200" dirty="0"/>
              <a:t>” with this pure and holy God!</a:t>
            </a:r>
          </a:p>
          <a:p>
            <a:endParaRPr lang="en-US" altLang="en-US" sz="4400" b="1" i="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764938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13347" y="1"/>
            <a:ext cx="8073190" cy="3260558"/>
          </a:xfrm>
        </p:spPr>
        <p:txBody>
          <a:bodyPr/>
          <a:lstStyle/>
          <a:p>
            <a:pPr algn="l"/>
            <a:r>
              <a:rPr lang="en-US" altLang="en-US" sz="2800" dirty="0">
                <a:latin typeface="Calibri" panose="020F0502020204030204" pitchFamily="34" charset="0"/>
                <a:cs typeface="Calibri" panose="020F0502020204030204" pitchFamily="34" charset="0"/>
              </a:rPr>
              <a:t>John tells that if we </a:t>
            </a:r>
            <a:r>
              <a:rPr lang="en-US" altLang="en-US" sz="2800" b="1" i="1" dirty="0">
                <a:latin typeface="Calibri" panose="020F0502020204030204" pitchFamily="34" charset="0"/>
                <a:cs typeface="Calibri" panose="020F0502020204030204" pitchFamily="34" charset="0"/>
              </a:rPr>
              <a:t>say</a:t>
            </a:r>
            <a:r>
              <a:rPr lang="en-US" altLang="en-US" sz="2800" dirty="0">
                <a:latin typeface="Calibri" panose="020F0502020204030204" pitchFamily="34" charset="0"/>
                <a:cs typeface="Calibri" panose="020F0502020204030204" pitchFamily="34" charset="0"/>
              </a:rPr>
              <a:t> we have </a:t>
            </a:r>
            <a:r>
              <a:rPr lang="en-US" altLang="en-US" sz="2800" b="1" i="1" dirty="0">
                <a:latin typeface="Calibri" panose="020F0502020204030204" pitchFamily="34" charset="0"/>
                <a:cs typeface="Calibri" panose="020F0502020204030204" pitchFamily="34" charset="0"/>
              </a:rPr>
              <a:t>fellowship</a:t>
            </a:r>
            <a:r>
              <a:rPr lang="en-US" altLang="en-US" sz="2800" dirty="0">
                <a:latin typeface="Calibri" panose="020F0502020204030204" pitchFamily="34" charset="0"/>
                <a:cs typeface="Calibri" panose="020F0502020204030204" pitchFamily="34" charset="0"/>
              </a:rPr>
              <a:t> with (that we share in, have partnership with, are in close relationship with) </a:t>
            </a:r>
            <a:r>
              <a:rPr lang="en-US" altLang="en-US" sz="2800" b="1" i="1" dirty="0">
                <a:latin typeface="Calibri" panose="020F0502020204030204" pitchFamily="34" charset="0"/>
                <a:cs typeface="Calibri" panose="020F0502020204030204" pitchFamily="34" charset="0"/>
              </a:rPr>
              <a:t>God</a:t>
            </a:r>
            <a:r>
              <a:rPr lang="en-US" altLang="en-US" sz="2800" dirty="0">
                <a:latin typeface="Calibri" panose="020F0502020204030204" pitchFamily="34" charset="0"/>
                <a:cs typeface="Calibri" panose="020F0502020204030204" pitchFamily="34" charset="0"/>
              </a:rPr>
              <a:t>, but “</a:t>
            </a:r>
            <a:r>
              <a:rPr lang="en-US" sz="2800" i="1" dirty="0">
                <a:solidFill>
                  <a:srgbClr val="0000FF"/>
                </a:solidFill>
                <a:latin typeface="Cambria" panose="02040503050406030204" pitchFamily="18" charset="0"/>
                <a:ea typeface="Cambria" panose="02040503050406030204" pitchFamily="18" charset="0"/>
              </a:rPr>
              <a:t>walk in darkness</a:t>
            </a:r>
            <a:r>
              <a:rPr lang="en-US" altLang="en-US" sz="2800" dirty="0">
                <a:latin typeface="Calibri" panose="020F0502020204030204" pitchFamily="34" charset="0"/>
                <a:cs typeface="Calibri" panose="020F0502020204030204" pitchFamily="34" charset="0"/>
              </a:rPr>
              <a:t>”, (i.e., we live our lives in such a way as to ignore or deny God’s </a:t>
            </a:r>
            <a:r>
              <a:rPr lang="en-US" altLang="en-US" sz="2800" b="1" i="1" dirty="0">
                <a:latin typeface="Calibri" panose="020F0502020204030204" pitchFamily="34" charset="0"/>
                <a:cs typeface="Calibri" panose="020F0502020204030204" pitchFamily="34" charset="0"/>
              </a:rPr>
              <a:t>truth</a:t>
            </a:r>
            <a:r>
              <a:rPr lang="en-US" altLang="en-US" sz="2800" dirty="0">
                <a:latin typeface="Calibri" panose="020F0502020204030204" pitchFamily="34" charset="0"/>
                <a:cs typeface="Calibri" panose="020F0502020204030204" pitchFamily="34" charset="0"/>
              </a:rPr>
              <a:t>)</a:t>
            </a:r>
            <a:r>
              <a:rPr lang="en-US" altLang="en-US" sz="2800" b="1" i="1"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then our claim to have fellowship with God is a </a:t>
            </a:r>
            <a:r>
              <a:rPr lang="en-US" altLang="en-US" sz="2800" b="1" i="1" dirty="0">
                <a:latin typeface="Calibri" panose="020F0502020204030204" pitchFamily="34" charset="0"/>
                <a:cs typeface="Calibri" panose="020F0502020204030204" pitchFamily="34" charset="0"/>
              </a:rPr>
              <a:t>lie</a:t>
            </a:r>
            <a:r>
              <a:rPr lang="en-US" altLang="en-US" sz="2800" dirty="0">
                <a:latin typeface="Calibri" panose="020F0502020204030204" pitchFamily="34" charset="0"/>
                <a:cs typeface="Calibri" panose="020F0502020204030204" pitchFamily="34" charset="0"/>
              </a:rPr>
              <a:t> (because there is no falsehood in God at all) and we are not living in obedience to God’s truth!</a:t>
            </a:r>
            <a:endParaRPr lang="en-US" altLang="en-US" sz="2800" i="1" dirty="0">
              <a:solidFill>
                <a:srgbClr val="0000FF"/>
              </a:solidFill>
              <a:latin typeface="Calibri" panose="020F0502020204030204" pitchFamily="34" charset="0"/>
              <a:ea typeface="Cambria" panose="02040503050406030204" pitchFamily="18"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12069" y="3260559"/>
            <a:ext cx="8213902" cy="3537284"/>
          </a:xfrm>
          <a:effectLst/>
        </p:spPr>
        <p:txBody>
          <a:bodyPr/>
          <a:lstStyle/>
          <a:p>
            <a:pPr algn="just"/>
            <a:r>
              <a:rPr lang="en-US" sz="2800" i="1" baseline="30000" dirty="0">
                <a:latin typeface="Cambria" panose="02040503050406030204" pitchFamily="18" charset="0"/>
                <a:ea typeface="Cambria" panose="02040503050406030204" pitchFamily="18" charset="0"/>
              </a:rPr>
              <a:t>5</a:t>
            </a:r>
            <a:r>
              <a:rPr lang="en-US" sz="2800" i="1" dirty="0">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This is the message we have heard from him and proclaim to you, that God is light, and in him is no darkness at all. </a:t>
            </a:r>
            <a:r>
              <a:rPr lang="en-US" sz="2800" i="1" baseline="30000" dirty="0">
                <a:latin typeface="Cambria" panose="02040503050406030204" pitchFamily="18" charset="0"/>
                <a:ea typeface="Cambria" panose="02040503050406030204" pitchFamily="18" charset="0"/>
              </a:rPr>
              <a:t>6</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66"/>
                </a:solidFill>
                <a:latin typeface="Cambria" panose="02040503050406030204" pitchFamily="18" charset="0"/>
                <a:ea typeface="Cambria" panose="02040503050406030204" pitchFamily="18" charset="0"/>
              </a:rPr>
              <a:t>If we say we have fellowship with him while we walk in darkness, we lie and do not practice the truth. </a:t>
            </a:r>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But if we walk in the light, as he is in the light, we have fellowship with one another, and the blood of Jesus his Son cleanses us from all sin. </a:t>
            </a:r>
            <a:endParaRPr lang="en-US" altLang="en-US" sz="6600" b="1" i="1" dirty="0">
              <a:solidFill>
                <a:srgbClr val="0000FF"/>
              </a:solidFill>
              <a:latin typeface="Cambria" panose="02040503050406030204" pitchFamily="18" charset="0"/>
              <a:ea typeface="Cambria" panose="02040503050406030204" pitchFamily="18" charset="0"/>
            </a:endParaRPr>
          </a:p>
          <a:p>
            <a:pPr algn="just"/>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1:5-7)</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4793958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506256" y="3264568"/>
            <a:ext cx="8213902" cy="3553327"/>
          </a:xfrm>
          <a:effectLst/>
        </p:spPr>
        <p:txBody>
          <a:bodyPr/>
          <a:lstStyle/>
          <a:p>
            <a:pPr algn="just"/>
            <a:r>
              <a:rPr lang="en-US" sz="2800" i="1" baseline="30000" dirty="0">
                <a:latin typeface="Cambria" panose="02040503050406030204" pitchFamily="18" charset="0"/>
                <a:ea typeface="Cambria" panose="02040503050406030204" pitchFamily="18" charset="0"/>
              </a:rPr>
              <a:t>5</a:t>
            </a:r>
            <a:r>
              <a:rPr lang="en-US" sz="2800" i="1" dirty="0">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This is the message we have heard from him and proclaim to you, that God is light, and in him is no darkness at all. </a:t>
            </a:r>
            <a:r>
              <a:rPr lang="en-US" sz="2800" i="1" baseline="30000" dirty="0">
                <a:latin typeface="Cambria" panose="02040503050406030204" pitchFamily="18" charset="0"/>
                <a:ea typeface="Cambria" panose="02040503050406030204" pitchFamily="18" charset="0"/>
              </a:rPr>
              <a:t>6</a:t>
            </a:r>
            <a:r>
              <a:rPr lang="en-US" sz="2800" i="1" dirty="0">
                <a:solidFill>
                  <a:srgbClr val="0000FF"/>
                </a:solidFill>
                <a:latin typeface="Cambria" panose="02040503050406030204" pitchFamily="18" charset="0"/>
                <a:ea typeface="Cambria" panose="02040503050406030204" pitchFamily="18" charset="0"/>
              </a:rPr>
              <a:t> If we say we have fellowship with him while we walk in darkness, we lie and do not practice the truth. </a:t>
            </a:r>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66"/>
                </a:solidFill>
                <a:latin typeface="Cambria" panose="02040503050406030204" pitchFamily="18" charset="0"/>
                <a:ea typeface="Cambria" panose="02040503050406030204" pitchFamily="18" charset="0"/>
              </a:rPr>
              <a:t>But if we walk in the light, as he is in the light, we have fellowship with one another, and the blood of Jesus his Son cleanses us from all sin. </a:t>
            </a:r>
            <a:endParaRPr lang="en-US" altLang="en-US" sz="2800" i="1" dirty="0">
              <a:solidFill>
                <a:srgbClr val="FF0066"/>
              </a:solidFill>
              <a:latin typeface="Cambria" panose="02040503050406030204" pitchFamily="18" charset="0"/>
              <a:ea typeface="Cambria" panose="02040503050406030204" pitchFamily="18" charset="0"/>
            </a:endParaRPr>
          </a:p>
          <a:p>
            <a:pPr algn="just"/>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1:5-7)</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5" name="Content Placeholder 1">
            <a:extLst>
              <a:ext uri="{FF2B5EF4-FFF2-40B4-BE49-F238E27FC236}">
                <a16:creationId xmlns:a16="http://schemas.microsoft.com/office/drawing/2014/main" id="{D9C62855-717F-4F04-96E5-B5FC98A540E3}"/>
              </a:ext>
            </a:extLst>
          </p:cNvPr>
          <p:cNvSpPr txBox="1">
            <a:spLocks/>
          </p:cNvSpPr>
          <p:nvPr/>
        </p:nvSpPr>
        <p:spPr>
          <a:xfrm>
            <a:off x="457200" y="90263"/>
            <a:ext cx="8229600" cy="31743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ct val="20000"/>
              </a:spcBef>
              <a:spcAft>
                <a:spcPts val="0"/>
              </a:spcAft>
              <a:buClrTx/>
              <a:buSzTx/>
              <a:buNone/>
              <a:tabLst/>
              <a:defRPr/>
            </a:pPr>
            <a:r>
              <a:rPr kumimoji="0" lang="en-US" altLang="en-US" sz="3200" b="0" i="0" u="none" strike="noStrike" kern="1200" cap="none" spc="0" normalizeH="0" baseline="0" noProof="0" dirty="0">
                <a:ln>
                  <a:noFill/>
                </a:ln>
                <a:solidFill>
                  <a:sysClr val="windowText" lastClr="000000"/>
                </a:solidFill>
                <a:effectLst/>
                <a:uLnTx/>
                <a:uFillTx/>
                <a:latin typeface="Calibri"/>
                <a:ea typeface="+mn-ea"/>
                <a:cs typeface="+mn-cs"/>
              </a:rPr>
              <a:t>But if </a:t>
            </a:r>
            <a:r>
              <a:rPr lang="en-US" sz="3200" dirty="0">
                <a:solidFill>
                  <a:sysClr val="windowText" lastClr="000000"/>
                </a:solidFill>
                <a:latin typeface="Calibri"/>
              </a:rPr>
              <a:t>we “</a:t>
            </a:r>
            <a:r>
              <a:rPr lang="en-US" sz="3200" i="1" dirty="0">
                <a:solidFill>
                  <a:srgbClr val="0000FF"/>
                </a:solidFill>
                <a:latin typeface="Cambria" panose="02040503050406030204" pitchFamily="18" charset="0"/>
                <a:ea typeface="Cambria" panose="02040503050406030204" pitchFamily="18" charset="0"/>
              </a:rPr>
              <a:t>walk in the light</a:t>
            </a:r>
            <a:r>
              <a:rPr lang="en-US" sz="3200" dirty="0">
                <a:solidFill>
                  <a:sysClr val="windowText" lastClr="000000"/>
                </a:solidFill>
                <a:latin typeface="Calibri"/>
              </a:rPr>
              <a:t>”, i.e. </a:t>
            </a:r>
            <a:r>
              <a:rPr kumimoji="0" lang="en-US" altLang="en-US" sz="3200" b="0" i="0" u="none" strike="noStrike" kern="1200" cap="none" spc="0" normalizeH="0" baseline="0" noProof="0" dirty="0">
                <a:ln>
                  <a:noFill/>
                </a:ln>
                <a:solidFill>
                  <a:sysClr val="windowText" lastClr="000000"/>
                </a:solidFill>
                <a:effectLst/>
                <a:uLnTx/>
                <a:uFillTx/>
                <a:latin typeface="Calibri"/>
                <a:ea typeface="+mn-ea"/>
                <a:cs typeface="+mn-cs"/>
              </a:rPr>
              <a:t>conform our thinking and conduct to the truth of God’s Word (as He is true to Himself) then two benefits result:</a:t>
            </a:r>
          </a:p>
          <a:p>
            <a:pPr marL="514350" marR="0" lvl="0" indent="-514350" algn="l" defTabSz="914400" rtl="0" eaLnBrk="1" fontAlgn="auto" latinLnBrk="0" hangingPunct="1">
              <a:lnSpc>
                <a:spcPct val="80000"/>
              </a:lnSpc>
              <a:spcBef>
                <a:spcPct val="20000"/>
              </a:spcBef>
              <a:spcAft>
                <a:spcPts val="0"/>
              </a:spcAft>
              <a:buClrTx/>
              <a:buSzTx/>
              <a:buFont typeface="+mj-lt"/>
              <a:buAutoNum type="arabicPeriod"/>
              <a:tabLst/>
              <a:defRPr/>
            </a:pPr>
            <a:r>
              <a:rPr kumimoji="0" lang="en-US" altLang="en-US" sz="3200" b="0" i="0" u="none" strike="noStrike" kern="1200" cap="none" spc="0" normalizeH="0" baseline="0" noProof="0" dirty="0">
                <a:ln>
                  <a:noFill/>
                </a:ln>
                <a:solidFill>
                  <a:sysClr val="windowText" lastClr="000000"/>
                </a:solidFill>
                <a:effectLst/>
                <a:uLnTx/>
                <a:uFillTx/>
                <a:latin typeface="Calibri"/>
                <a:ea typeface="+mn-ea"/>
                <a:cs typeface="+mn-cs"/>
              </a:rPr>
              <a:t>We have fellowship (share common benefits, are in partnership) with other Christians.</a:t>
            </a:r>
          </a:p>
          <a:p>
            <a:pPr marL="514350" marR="0" lvl="0" indent="-514350" algn="l" defTabSz="914400" rtl="0" eaLnBrk="1" fontAlgn="auto" latinLnBrk="0" hangingPunct="1">
              <a:lnSpc>
                <a:spcPct val="80000"/>
              </a:lnSpc>
              <a:spcBef>
                <a:spcPct val="20000"/>
              </a:spcBef>
              <a:spcAft>
                <a:spcPts val="0"/>
              </a:spcAft>
              <a:buClrTx/>
              <a:buSzTx/>
              <a:buFont typeface="+mj-lt"/>
              <a:buAutoNum type="arabicPeriod"/>
              <a:tabLst/>
              <a:defRPr/>
            </a:pPr>
            <a:r>
              <a:rPr kumimoji="0" lang="en-US" altLang="en-US" sz="3200" b="0" i="0" u="none" strike="noStrike" kern="1200" cap="none" spc="0" normalizeH="0" baseline="0" noProof="0" dirty="0">
                <a:ln>
                  <a:noFill/>
                </a:ln>
                <a:solidFill>
                  <a:sysClr val="windowText" lastClr="000000"/>
                </a:solidFill>
                <a:effectLst/>
                <a:uLnTx/>
                <a:uFillTx/>
                <a:latin typeface="Calibri"/>
                <a:ea typeface="+mn-ea"/>
                <a:cs typeface="+mn-cs"/>
              </a:rPr>
              <a:t>The blood of Christ cleanses us from all sin.</a:t>
            </a:r>
            <a:endParaRPr kumimoji="0" lang="en-US" altLang="en-US" sz="4800" b="1" i="1"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143293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3990"/>
          </a:xfrm>
        </p:spPr>
        <p:txBody>
          <a:bodyPr vert="horz" lIns="91440" tIns="45720" rIns="91440" bIns="45720" rtlCol="0" anchor="ctr">
            <a:noAutofit/>
          </a:bodyPr>
          <a:lstStyle/>
          <a:p>
            <a:pPr>
              <a:lnSpc>
                <a:spcPct val="90000"/>
              </a:lnSpc>
            </a:pPr>
            <a:r>
              <a:rPr lang="en-US" sz="4800" b="1" dirty="0">
                <a:ln w="6600">
                  <a:noFill/>
                  <a:prstDash val="solid"/>
                </a:ln>
                <a:effectLst/>
                <a:latin typeface="+mn-lt"/>
              </a:rPr>
              <a:t>The Blood of Christ</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5008"/>
            <a:ext cx="8229600" cy="6075069"/>
          </a:xfrm>
        </p:spPr>
        <p:txBody>
          <a:bodyPr>
            <a:normAutofit/>
          </a:bodyPr>
          <a:lstStyle/>
          <a:p>
            <a:r>
              <a:rPr lang="en-US" altLang="en-US" sz="3200" dirty="0"/>
              <a:t>The “</a:t>
            </a:r>
            <a:r>
              <a:rPr lang="en-US" altLang="en-US" sz="3200" i="1" dirty="0">
                <a:solidFill>
                  <a:srgbClr val="0000FF"/>
                </a:solidFill>
                <a:latin typeface="Cambria" panose="02040503050406030204" pitchFamily="18" charset="0"/>
                <a:ea typeface="Cambria" panose="02040503050406030204" pitchFamily="18" charset="0"/>
              </a:rPr>
              <a:t>blood of Christ</a:t>
            </a:r>
            <a:r>
              <a:rPr lang="en-US" altLang="en-US" sz="3200" dirty="0"/>
              <a:t>” here which “</a:t>
            </a:r>
            <a:r>
              <a:rPr lang="en-US" sz="3200" i="1" dirty="0">
                <a:solidFill>
                  <a:srgbClr val="0000FF"/>
                </a:solidFill>
                <a:latin typeface="Cambria" panose="02040503050406030204" pitchFamily="18" charset="0"/>
                <a:ea typeface="Cambria" panose="02040503050406030204" pitchFamily="18" charset="0"/>
              </a:rPr>
              <a:t>cleanses us from all sin</a:t>
            </a:r>
            <a:r>
              <a:rPr lang="en-US" altLang="en-US" sz="3200" dirty="0"/>
              <a:t>” does not mean that the physical substance that flowed through Jesus’ veins was somehow used by God to cleanse us from sin, but rather, the term “</a:t>
            </a:r>
            <a:r>
              <a:rPr lang="en-US" altLang="en-US" sz="3200" i="1" dirty="0">
                <a:solidFill>
                  <a:srgbClr val="0000FF"/>
                </a:solidFill>
                <a:latin typeface="Cambria" panose="02040503050406030204" pitchFamily="18" charset="0"/>
                <a:ea typeface="Cambria" panose="02040503050406030204" pitchFamily="18" charset="0"/>
              </a:rPr>
              <a:t>blood of Christ</a:t>
            </a:r>
            <a:r>
              <a:rPr lang="en-US" altLang="en-US" sz="3200" dirty="0"/>
              <a:t>” is a </a:t>
            </a:r>
            <a:r>
              <a:rPr lang="en-US" altLang="en-US" sz="3200" b="1" i="1" dirty="0"/>
              <a:t>metonymy</a:t>
            </a:r>
            <a:r>
              <a:rPr lang="en-US" altLang="en-US" sz="3200" dirty="0"/>
              <a:t> that refers to the </a:t>
            </a:r>
            <a:r>
              <a:rPr lang="en-US" altLang="en-US" sz="3200" b="1" i="1" dirty="0"/>
              <a:t>violent sacrificial death</a:t>
            </a:r>
            <a:r>
              <a:rPr lang="en-US" altLang="en-US" sz="3200" dirty="0"/>
              <a:t> which Jesus died in order to pay the penalty for the sins of God’s people.</a:t>
            </a:r>
          </a:p>
          <a:p>
            <a:pPr lvl="1"/>
            <a:r>
              <a:rPr lang="en-US" altLang="en-US" sz="2800" b="1" dirty="0"/>
              <a:t>Hebrews 9:22b - </a:t>
            </a:r>
            <a:r>
              <a:rPr lang="en-US" altLang="en-US" sz="2800" i="1" dirty="0">
                <a:solidFill>
                  <a:srgbClr val="0000FF"/>
                </a:solidFill>
                <a:latin typeface="Cambria" panose="02040503050406030204" pitchFamily="18" charset="0"/>
                <a:ea typeface="Cambria" panose="02040503050406030204" pitchFamily="18" charset="0"/>
              </a:rPr>
              <a:t>Without the </a:t>
            </a:r>
            <a:r>
              <a:rPr lang="en-US" altLang="en-US" sz="2800" b="1" i="1" dirty="0">
                <a:solidFill>
                  <a:srgbClr val="0000FF"/>
                </a:solidFill>
                <a:latin typeface="Cambria" panose="02040503050406030204" pitchFamily="18" charset="0"/>
                <a:ea typeface="Cambria" panose="02040503050406030204" pitchFamily="18" charset="0"/>
              </a:rPr>
              <a:t>shedding of blood </a:t>
            </a:r>
            <a:r>
              <a:rPr lang="en-US" altLang="en-US" sz="2800" i="1" dirty="0">
                <a:solidFill>
                  <a:srgbClr val="0000FF"/>
                </a:solidFill>
                <a:latin typeface="Cambria" panose="02040503050406030204" pitchFamily="18" charset="0"/>
                <a:ea typeface="Cambria" panose="02040503050406030204" pitchFamily="18" charset="0"/>
              </a:rPr>
              <a:t>there is no forgiveness of sins.</a:t>
            </a:r>
          </a:p>
          <a:p>
            <a:pPr lvl="1"/>
            <a:r>
              <a:rPr lang="en-US" altLang="en-US" sz="2800" b="1" dirty="0"/>
              <a:t>Hebrews 10:12 - </a:t>
            </a:r>
            <a:r>
              <a:rPr lang="en-US" sz="2800" i="1" dirty="0">
                <a:solidFill>
                  <a:srgbClr val="0000FF"/>
                </a:solidFill>
                <a:latin typeface="Cambria" panose="02040503050406030204" pitchFamily="18" charset="0"/>
                <a:ea typeface="Cambria" panose="02040503050406030204" pitchFamily="18" charset="0"/>
              </a:rPr>
              <a:t>Christ had offered for all time a single </a:t>
            </a:r>
            <a:r>
              <a:rPr lang="en-US" sz="2800" b="1" i="1" dirty="0">
                <a:solidFill>
                  <a:srgbClr val="0000FF"/>
                </a:solidFill>
                <a:latin typeface="Cambria" panose="02040503050406030204" pitchFamily="18" charset="0"/>
                <a:ea typeface="Cambria" panose="02040503050406030204" pitchFamily="18" charset="0"/>
              </a:rPr>
              <a:t>sacrifice for sins…</a:t>
            </a:r>
            <a:endParaRPr lang="en-US" altLang="en-US" sz="4800" b="1" i="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8057289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880936"/>
          </a:xfrm>
        </p:spPr>
        <p:txBody>
          <a:bodyPr/>
          <a:lstStyle/>
          <a:p>
            <a:r>
              <a:rPr lang="en-US" altLang="en-US" sz="4800" b="1" dirty="0">
                <a:latin typeface="Calibri" panose="020F0502020204030204" pitchFamily="34" charset="0"/>
                <a:cs typeface="Calibri" panose="020F0502020204030204" pitchFamily="34" charset="0"/>
              </a:rPr>
              <a:t>1 John 1:8-2:2</a:t>
            </a:r>
            <a:br>
              <a:rPr lang="en-US" altLang="en-US" sz="8000" b="1" dirty="0">
                <a:latin typeface="Calibri" panose="020F0502020204030204" pitchFamily="34" charset="0"/>
                <a:cs typeface="Calibri" panose="020F0502020204030204" pitchFamily="34" charset="0"/>
              </a:rPr>
            </a:br>
            <a:r>
              <a:rPr lang="en-US" altLang="en-US" sz="3600" b="1" dirty="0">
                <a:latin typeface="Calibri" panose="020F0502020204030204" pitchFamily="34" charset="0"/>
                <a:cs typeface="Calibri" panose="020F0502020204030204" pitchFamily="34" charset="0"/>
              </a:rPr>
              <a:t>Walking in the Light Tested by Righteousness</a:t>
            </a:r>
            <a:br>
              <a:rPr lang="en-US" altLang="en-US" sz="3600" b="1" dirty="0">
                <a:latin typeface="Calibri" panose="020F0502020204030204" pitchFamily="34" charset="0"/>
                <a:cs typeface="Calibri" panose="020F0502020204030204" pitchFamily="34" charset="0"/>
              </a:rPr>
            </a:br>
            <a:r>
              <a:rPr lang="en-US" altLang="en-US" sz="3600" b="1" dirty="0">
                <a:latin typeface="Calibri" panose="020F0502020204030204" pitchFamily="34" charset="0"/>
                <a:cs typeface="Calibri" panose="020F0502020204030204" pitchFamily="34" charset="0"/>
              </a:rPr>
              <a:t>First in the Confession of Sin</a:t>
            </a:r>
            <a:endParaRPr lang="en-US" altLang="en-US" sz="80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29325"/>
            <a:ext cx="8213902" cy="4664243"/>
          </a:xfrm>
        </p:spPr>
        <p:txBody>
          <a:bodyPr/>
          <a:lstStyle/>
          <a:p>
            <a:pPr algn="l" rtl="0"/>
            <a:r>
              <a:rPr lang="en-US" sz="2800" i="1" baseline="30000" dirty="0">
                <a:latin typeface="Cambria" panose="02040503050406030204" pitchFamily="18" charset="0"/>
                <a:ea typeface="Cambria" panose="02040503050406030204" pitchFamily="18" charset="0"/>
              </a:rPr>
              <a:t>8 </a:t>
            </a:r>
            <a:r>
              <a:rPr lang="en-US" sz="2800" i="1" dirty="0">
                <a:solidFill>
                  <a:srgbClr val="0000FF"/>
                </a:solidFill>
                <a:latin typeface="Cambria" panose="02040503050406030204" pitchFamily="18" charset="0"/>
                <a:ea typeface="Cambria" panose="02040503050406030204" pitchFamily="18" charset="0"/>
              </a:rPr>
              <a:t>If we say we have no sin, we deceive ourselves, and the truth is not in us.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If we confess our sins, he is faithful and just to forgive us our sins and to cleanse us from all unrighteousness.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If we say we have not sinned, we make him a liar, and his word is not in us.</a:t>
            </a:r>
          </a:p>
          <a:p>
            <a:pPr algn="l" rtl="0"/>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My little children, I am writing these things to you so that you may not sin. But if anyone does sin, we have an advocate with the Father, Jesus Christ the righteous. </a:t>
            </a:r>
            <a:r>
              <a:rPr lang="en-US" sz="2800" i="1" baseline="30000" dirty="0">
                <a:latin typeface="Cambria" panose="02040503050406030204" pitchFamily="18" charset="0"/>
                <a:ea typeface="Cambria" panose="02040503050406030204" pitchFamily="18" charset="0"/>
              </a:rPr>
              <a:t>2</a:t>
            </a:r>
            <a:r>
              <a:rPr lang="en-US" sz="2800" i="1" dirty="0">
                <a:solidFill>
                  <a:srgbClr val="0000FF"/>
                </a:solidFill>
                <a:latin typeface="Cambria" panose="02040503050406030204" pitchFamily="18" charset="0"/>
                <a:ea typeface="Cambria" panose="02040503050406030204" pitchFamily="18" charset="0"/>
              </a:rPr>
              <a:t> He is the propitiation for our sins, and not for ours only but also for the sins of the whole world.</a:t>
            </a:r>
            <a:endParaRPr lang="en-US" altLang="en-US" sz="66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2812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3990"/>
          </a:xfrm>
        </p:spPr>
        <p:txBody>
          <a:bodyPr vert="horz" lIns="91440" tIns="45720" rIns="91440" bIns="45720" rtlCol="0" anchor="ctr">
            <a:noAutofit/>
          </a:bodyPr>
          <a:lstStyle/>
          <a:p>
            <a:pPr>
              <a:lnSpc>
                <a:spcPct val="90000"/>
              </a:lnSpc>
            </a:pPr>
            <a:r>
              <a:rPr lang="en-US" sz="4800" b="1" dirty="0">
                <a:ln w="6600">
                  <a:noFill/>
                  <a:prstDash val="solid"/>
                </a:ln>
                <a:effectLst/>
                <a:latin typeface="+mn-lt"/>
              </a:rPr>
              <a:t>Cleansed From All Sin</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5008"/>
            <a:ext cx="8229600" cy="6075069"/>
          </a:xfrm>
        </p:spPr>
        <p:txBody>
          <a:bodyPr>
            <a:normAutofit/>
          </a:bodyPr>
          <a:lstStyle/>
          <a:p>
            <a:r>
              <a:rPr lang="en-US" altLang="en-US" sz="3600" dirty="0"/>
              <a:t>John has just told us (in verse 7) that </a:t>
            </a:r>
            <a:r>
              <a:rPr lang="en-US" sz="3600" i="1" dirty="0">
                <a:solidFill>
                  <a:srgbClr val="0000FF"/>
                </a:solidFill>
                <a:latin typeface="Cambria" panose="02040503050406030204" pitchFamily="18" charset="0"/>
                <a:ea typeface="Cambria" panose="02040503050406030204" pitchFamily="18" charset="0"/>
              </a:rPr>
              <a:t>the blood of Jesus… cleanses </a:t>
            </a:r>
            <a:r>
              <a:rPr lang="en-US" altLang="en-US" sz="3600" dirty="0"/>
              <a:t>those who </a:t>
            </a:r>
            <a:r>
              <a:rPr lang="en-US" altLang="en-US" sz="3600" i="1" dirty="0">
                <a:solidFill>
                  <a:srgbClr val="0000FF"/>
                </a:solidFill>
                <a:latin typeface="Cambria" panose="02040503050406030204" pitchFamily="18" charset="0"/>
                <a:ea typeface="Cambria" panose="02040503050406030204" pitchFamily="18" charset="0"/>
              </a:rPr>
              <a:t>walk in the light </a:t>
            </a:r>
            <a:r>
              <a:rPr lang="en-US" altLang="en-US" sz="3600" dirty="0"/>
              <a:t>(i.e., true Christians - those who habitually live in accordance with God’s truth) </a:t>
            </a:r>
            <a:r>
              <a:rPr lang="en-US" altLang="en-US" sz="3600" i="1" dirty="0">
                <a:solidFill>
                  <a:srgbClr val="0000FF"/>
                </a:solidFill>
                <a:latin typeface="Cambria" panose="02040503050406030204" pitchFamily="18" charset="0"/>
                <a:ea typeface="Cambria" panose="02040503050406030204" pitchFamily="18" charset="0"/>
              </a:rPr>
              <a:t>from </a:t>
            </a:r>
            <a:r>
              <a:rPr lang="en-US" altLang="en-US" sz="3600" b="1" i="1" dirty="0">
                <a:solidFill>
                  <a:srgbClr val="0000FF"/>
                </a:solidFill>
                <a:latin typeface="Cambria" panose="02040503050406030204" pitchFamily="18" charset="0"/>
                <a:ea typeface="Cambria" panose="02040503050406030204" pitchFamily="18" charset="0"/>
              </a:rPr>
              <a:t>all</a:t>
            </a:r>
            <a:r>
              <a:rPr lang="en-US" altLang="en-US" sz="3600" i="1" dirty="0">
                <a:solidFill>
                  <a:srgbClr val="0000FF"/>
                </a:solidFill>
                <a:latin typeface="Cambria" panose="02040503050406030204" pitchFamily="18" charset="0"/>
                <a:ea typeface="Cambria" panose="02040503050406030204" pitchFamily="18" charset="0"/>
              </a:rPr>
              <a:t> sin.</a:t>
            </a:r>
          </a:p>
          <a:p>
            <a:r>
              <a:rPr lang="en-US" altLang="en-US" sz="3600" dirty="0"/>
              <a:t>So does this mean that Christians </a:t>
            </a:r>
            <a:r>
              <a:rPr lang="en-US" altLang="en-US" sz="3600" b="1" i="1" dirty="0"/>
              <a:t>never</a:t>
            </a:r>
            <a:r>
              <a:rPr lang="en-US" altLang="en-US" sz="3600" dirty="0"/>
              <a:t> sin?</a:t>
            </a:r>
          </a:p>
        </p:txBody>
      </p:sp>
    </p:spTree>
    <p:extLst>
      <p:ext uri="{BB962C8B-B14F-4D97-AF65-F5344CB8AC3E}">
        <p14:creationId xmlns:p14="http://schemas.microsoft.com/office/powerpoint/2010/main" val="599464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57200" y="2242882"/>
            <a:ext cx="8213902" cy="4615118"/>
          </a:xfrm>
          <a:effectLst/>
        </p:spPr>
        <p:txBody>
          <a:bodyPr/>
          <a:lstStyle/>
          <a:p>
            <a:pPr algn="l"/>
            <a:r>
              <a:rPr lang="en-US" sz="2600" i="1" baseline="30000" dirty="0">
                <a:latin typeface="Cambria" panose="02040503050406030204" pitchFamily="18" charset="0"/>
                <a:ea typeface="Cambria" panose="02040503050406030204" pitchFamily="18" charset="0"/>
              </a:rPr>
              <a:t>8 </a:t>
            </a:r>
            <a:r>
              <a:rPr lang="en-US" sz="2600" i="1" dirty="0">
                <a:solidFill>
                  <a:srgbClr val="FF0066"/>
                </a:solidFill>
                <a:latin typeface="Cambria" panose="02040503050406030204" pitchFamily="18" charset="0"/>
                <a:ea typeface="Cambria" panose="02040503050406030204" pitchFamily="18" charset="0"/>
              </a:rPr>
              <a:t>If we say we have no sin, we deceive ourselves, and the truth is not in us.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If we confess our sins, he is faithful and just to forgive us our sins and to cleanse us from all unrighteousness. </a:t>
            </a:r>
            <a:r>
              <a:rPr lang="en-US" sz="2600" i="1" baseline="30000" dirty="0">
                <a:latin typeface="Cambria" panose="02040503050406030204" pitchFamily="18" charset="0"/>
                <a:ea typeface="Cambria" panose="02040503050406030204" pitchFamily="18" charset="0"/>
              </a:rPr>
              <a:t>10</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66"/>
                </a:solidFill>
                <a:latin typeface="Cambria" panose="02040503050406030204" pitchFamily="18" charset="0"/>
                <a:ea typeface="Cambria" panose="02040503050406030204" pitchFamily="18" charset="0"/>
              </a:rPr>
              <a:t>If we say we have not sinned, we make him a liar, and his word is not in us.</a:t>
            </a:r>
          </a:p>
          <a:p>
            <a:pPr algn="l"/>
            <a:r>
              <a:rPr lang="en-US" sz="2600" i="1" baseline="30000" dirty="0">
                <a:latin typeface="Cambria" panose="02040503050406030204" pitchFamily="18" charset="0"/>
                <a:ea typeface="Cambria" panose="02040503050406030204" pitchFamily="18" charset="0"/>
              </a:rPr>
              <a:t>2:1</a:t>
            </a:r>
            <a:r>
              <a:rPr lang="en-US" sz="2600" i="1" dirty="0">
                <a:solidFill>
                  <a:srgbClr val="0000FF"/>
                </a:solidFill>
                <a:latin typeface="Cambria" panose="02040503050406030204" pitchFamily="18" charset="0"/>
                <a:ea typeface="Cambria" panose="02040503050406030204" pitchFamily="18" charset="0"/>
              </a:rPr>
              <a:t> My little children, I am writing these things to you so that you may not sin. But if anyone does sin, we have an advocate with the Father, Jesus Christ the righteous. </a:t>
            </a:r>
            <a:r>
              <a:rPr lang="en-US" sz="2600" i="1" baseline="30000" dirty="0">
                <a:latin typeface="Cambria" panose="02040503050406030204" pitchFamily="18" charset="0"/>
                <a:ea typeface="Cambria" panose="02040503050406030204" pitchFamily="18" charset="0"/>
              </a:rPr>
              <a:t>2</a:t>
            </a:r>
            <a:r>
              <a:rPr lang="en-US" sz="2600" i="1" dirty="0">
                <a:solidFill>
                  <a:srgbClr val="0000FF"/>
                </a:solidFill>
                <a:latin typeface="Cambria" panose="02040503050406030204" pitchFamily="18" charset="0"/>
                <a:ea typeface="Cambria" panose="02040503050406030204" pitchFamily="18" charset="0"/>
              </a:rPr>
              <a:t> He is the propitiation for our sins, and not for ours only but also for the sins of the whole world.</a:t>
            </a:r>
            <a:endParaRPr lang="en-US" altLang="en-US" sz="2600" b="1" i="1" dirty="0">
              <a:solidFill>
                <a:srgbClr val="0000FF"/>
              </a:solidFill>
              <a:latin typeface="Cambria" panose="02040503050406030204" pitchFamily="18" charset="0"/>
              <a:ea typeface="Cambria" panose="02040503050406030204" pitchFamily="18" charset="0"/>
            </a:endParaRPr>
          </a:p>
          <a:p>
            <a:pPr algn="just"/>
            <a:r>
              <a:rPr lang="en-US" sz="26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6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1:8-2:2)</a:t>
            </a:r>
            <a:endParaRPr lang="en-US" altLang="en-US" sz="26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5" name="Content Placeholder 1">
            <a:extLst>
              <a:ext uri="{FF2B5EF4-FFF2-40B4-BE49-F238E27FC236}">
                <a16:creationId xmlns:a16="http://schemas.microsoft.com/office/drawing/2014/main" id="{D9C62855-717F-4F04-96E5-B5FC98A540E3}"/>
              </a:ext>
            </a:extLst>
          </p:cNvPr>
          <p:cNvSpPr txBox="1">
            <a:spLocks/>
          </p:cNvSpPr>
          <p:nvPr/>
        </p:nvSpPr>
        <p:spPr>
          <a:xfrm>
            <a:off x="457200" y="90264"/>
            <a:ext cx="8229600" cy="221177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lang="en-US" altLang="en-US" sz="3200" dirty="0">
                <a:latin typeface="Calibri" panose="020F0502020204030204" pitchFamily="34" charset="0"/>
                <a:cs typeface="Calibri" panose="020F0502020204030204" pitchFamily="34" charset="0"/>
              </a:rPr>
              <a:t>To the </a:t>
            </a:r>
            <a:r>
              <a:rPr lang="en-US" altLang="en-US" sz="3200" b="1" i="1" dirty="0">
                <a:latin typeface="Calibri" panose="020F0502020204030204" pitchFamily="34" charset="0"/>
                <a:cs typeface="Calibri" panose="020F0502020204030204" pitchFamily="34" charset="0"/>
              </a:rPr>
              <a:t>contrary</a:t>
            </a:r>
            <a:r>
              <a:rPr lang="en-US" altLang="en-US" sz="3200" dirty="0">
                <a:latin typeface="Calibri" panose="020F0502020204030204" pitchFamily="34" charset="0"/>
                <a:cs typeface="Calibri" panose="020F0502020204030204" pitchFamily="34" charset="0"/>
              </a:rPr>
              <a:t>, John tells us that “</a:t>
            </a:r>
            <a:r>
              <a:rPr lang="en-US" sz="3200" i="1" dirty="0">
                <a:solidFill>
                  <a:srgbClr val="0000FF"/>
                </a:solidFill>
                <a:latin typeface="Cambria" panose="02040503050406030204" pitchFamily="18" charset="0"/>
                <a:ea typeface="Cambria" panose="02040503050406030204" pitchFamily="18" charset="0"/>
              </a:rPr>
              <a:t>If we say we have no sin, we deceive ourselves, and the truth is not in us.</a:t>
            </a:r>
            <a:r>
              <a:rPr lang="en-US" altLang="en-US" sz="3200"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lang="en-US" altLang="en-US" sz="3200" dirty="0">
                <a:latin typeface="Calibri" panose="020F0502020204030204" pitchFamily="34" charset="0"/>
                <a:cs typeface="Calibri" panose="020F0502020204030204" pitchFamily="34" charset="0"/>
              </a:rPr>
              <a:t>In other words, if we claim we have </a:t>
            </a:r>
            <a:r>
              <a:rPr lang="en-US" altLang="en-US" sz="3200" b="1" i="1" dirty="0">
                <a:latin typeface="Calibri" panose="020F0502020204030204" pitchFamily="34" charset="0"/>
                <a:cs typeface="Calibri" panose="020F0502020204030204" pitchFamily="34" charset="0"/>
              </a:rPr>
              <a:t>not</a:t>
            </a:r>
            <a:r>
              <a:rPr lang="en-US" altLang="en-US" sz="3200" dirty="0">
                <a:latin typeface="Calibri" panose="020F0502020204030204" pitchFamily="34" charset="0"/>
                <a:cs typeface="Calibri" panose="020F0502020204030204" pitchFamily="34" charset="0"/>
              </a:rPr>
              <a:t> sinned, we are calling God a liar because His Word teaches us that we </a:t>
            </a:r>
            <a:r>
              <a:rPr lang="en-US" altLang="en-US" sz="3200" b="1" i="1" dirty="0">
                <a:latin typeface="Calibri" panose="020F0502020204030204" pitchFamily="34" charset="0"/>
                <a:cs typeface="Calibri" panose="020F0502020204030204" pitchFamily="34" charset="0"/>
              </a:rPr>
              <a:t>are</a:t>
            </a:r>
            <a:r>
              <a:rPr lang="en-US" altLang="en-US" sz="3200" dirty="0">
                <a:latin typeface="Calibri" panose="020F0502020204030204" pitchFamily="34" charset="0"/>
                <a:cs typeface="Calibri" panose="020F0502020204030204" pitchFamily="34" charset="0"/>
              </a:rPr>
              <a:t> sinners! (e.g., Psalm 14:2-3)</a:t>
            </a:r>
            <a:endParaRPr kumimoji="0" lang="en-US" altLang="en-US" sz="4800" b="1" i="1"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59852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57200" y="2187715"/>
            <a:ext cx="8213902" cy="4596062"/>
          </a:xfrm>
          <a:effectLst/>
        </p:spPr>
        <p:txBody>
          <a:bodyPr>
            <a:normAutofit lnSpcReduction="10000"/>
          </a:bodyPr>
          <a:lstStyle/>
          <a:p>
            <a:pPr algn="l"/>
            <a:r>
              <a:rPr lang="en-US" sz="2800" i="1" baseline="30000" dirty="0">
                <a:latin typeface="Cambria" panose="02040503050406030204" pitchFamily="18" charset="0"/>
                <a:ea typeface="Cambria" panose="02040503050406030204" pitchFamily="18" charset="0"/>
              </a:rPr>
              <a:t>8 </a:t>
            </a:r>
            <a:r>
              <a:rPr lang="en-US" sz="2800" i="1" dirty="0">
                <a:solidFill>
                  <a:srgbClr val="0000FF"/>
                </a:solidFill>
                <a:latin typeface="Cambria" panose="02040503050406030204" pitchFamily="18" charset="0"/>
                <a:ea typeface="Cambria" panose="02040503050406030204" pitchFamily="18" charset="0"/>
              </a:rPr>
              <a:t>If we say we have no sin, we deceive ourselves, and the truth is not in us.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66"/>
                </a:solidFill>
                <a:latin typeface="Cambria" panose="02040503050406030204" pitchFamily="18" charset="0"/>
                <a:ea typeface="Cambria" panose="02040503050406030204" pitchFamily="18" charset="0"/>
              </a:rPr>
              <a:t>If we confess our sins, he is faithful and just to forgive us our sins and to cleanse us from all unrighteousness.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If we say we have not sinned, we make him a liar, and his word is not in us.</a:t>
            </a:r>
          </a:p>
          <a:p>
            <a:pPr algn="l"/>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My little children, I am writing these things to you so that you may not sin. But if anyone does sin, we have an advocate with the Father, Jesus Christ the righteous. </a:t>
            </a:r>
            <a:r>
              <a:rPr lang="en-US" sz="2800" i="1" baseline="30000" dirty="0">
                <a:latin typeface="Cambria" panose="02040503050406030204" pitchFamily="18" charset="0"/>
                <a:ea typeface="Cambria" panose="02040503050406030204" pitchFamily="18" charset="0"/>
              </a:rPr>
              <a:t>2</a:t>
            </a:r>
            <a:r>
              <a:rPr lang="en-US" sz="2800" i="1" dirty="0">
                <a:solidFill>
                  <a:srgbClr val="0000FF"/>
                </a:solidFill>
                <a:latin typeface="Cambria" panose="02040503050406030204" pitchFamily="18" charset="0"/>
                <a:ea typeface="Cambria" panose="02040503050406030204" pitchFamily="18" charset="0"/>
              </a:rPr>
              <a:t> He is the propitiation for our sins, and not for ours only but also for the sins of the whole world.</a:t>
            </a:r>
            <a:endParaRPr lang="en-US" altLang="en-US" sz="6600" b="1" i="1" dirty="0">
              <a:solidFill>
                <a:srgbClr val="0000FF"/>
              </a:solidFill>
              <a:latin typeface="Cambria" panose="02040503050406030204" pitchFamily="18" charset="0"/>
              <a:ea typeface="Cambria" panose="02040503050406030204" pitchFamily="18" charset="0"/>
            </a:endParaRPr>
          </a:p>
          <a:p>
            <a:pPr algn="just"/>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1:8-2:2)</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5" name="Content Placeholder 1">
            <a:extLst>
              <a:ext uri="{FF2B5EF4-FFF2-40B4-BE49-F238E27FC236}">
                <a16:creationId xmlns:a16="http://schemas.microsoft.com/office/drawing/2014/main" id="{D9C62855-717F-4F04-96E5-B5FC98A540E3}"/>
              </a:ext>
            </a:extLst>
          </p:cNvPr>
          <p:cNvSpPr txBox="1">
            <a:spLocks/>
          </p:cNvSpPr>
          <p:nvPr/>
        </p:nvSpPr>
        <p:spPr>
          <a:xfrm>
            <a:off x="457200" y="90265"/>
            <a:ext cx="8213902" cy="19310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lang="en-US" altLang="en-US" sz="3200" dirty="0">
                <a:latin typeface="Calibri" panose="020F0502020204030204" pitchFamily="34" charset="0"/>
                <a:cs typeface="Calibri" panose="020F0502020204030204" pitchFamily="34" charset="0"/>
              </a:rPr>
              <a:t>Rather than claiming that we have </a:t>
            </a:r>
            <a:r>
              <a:rPr lang="en-US" altLang="en-US" sz="3200" b="1" i="1" dirty="0">
                <a:latin typeface="Calibri" panose="020F0502020204030204" pitchFamily="34" charset="0"/>
                <a:cs typeface="Calibri" panose="020F0502020204030204" pitchFamily="34" charset="0"/>
              </a:rPr>
              <a:t>no sin </a:t>
            </a:r>
            <a:r>
              <a:rPr lang="en-US" altLang="en-US" sz="3200" dirty="0">
                <a:latin typeface="Calibri" panose="020F0502020204030204" pitchFamily="34" charset="0"/>
                <a:cs typeface="Calibri" panose="020F0502020204030204" pitchFamily="34" charset="0"/>
              </a:rPr>
              <a:t>(which is not true), </a:t>
            </a:r>
            <a:r>
              <a:rPr lang="en-US" altLang="en-US" sz="3200" b="1" i="1" dirty="0">
                <a:latin typeface="Calibri" panose="020F0502020204030204" pitchFamily="34" charset="0"/>
                <a:cs typeface="Calibri" panose="020F0502020204030204" pitchFamily="34" charset="0"/>
              </a:rPr>
              <a:t>when</a:t>
            </a:r>
            <a:r>
              <a:rPr lang="en-US" altLang="en-US" sz="3200" dirty="0">
                <a:latin typeface="Calibri" panose="020F0502020204030204" pitchFamily="34" charset="0"/>
                <a:cs typeface="Calibri" panose="020F0502020204030204" pitchFamily="34" charset="0"/>
              </a:rPr>
              <a:t> we sin we should </a:t>
            </a:r>
            <a:r>
              <a:rPr lang="en-US" altLang="en-US" sz="3200" b="1" i="1" dirty="0">
                <a:latin typeface="Calibri" panose="020F0502020204030204" pitchFamily="34" charset="0"/>
                <a:cs typeface="Calibri" panose="020F0502020204030204" pitchFamily="34" charset="0"/>
              </a:rPr>
              <a:t>confess</a:t>
            </a:r>
            <a:r>
              <a:rPr lang="en-US" altLang="en-US" sz="3200" dirty="0">
                <a:latin typeface="Calibri" panose="020F0502020204030204" pitchFamily="34" charset="0"/>
                <a:cs typeface="Calibri" panose="020F0502020204030204" pitchFamily="34" charset="0"/>
              </a:rPr>
              <a:t> our sins to God who will be </a:t>
            </a:r>
            <a:r>
              <a:rPr kumimoji="0" 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faithful and just to forgive us our sins and to cleanse us from all unrighteousness</a:t>
            </a:r>
            <a:r>
              <a:rPr lang="en-US" altLang="en-US" sz="3200" dirty="0"/>
              <a:t>.</a:t>
            </a:r>
            <a:endParaRPr kumimoji="0" lang="en-US" altLang="en-US" sz="4800" b="1" i="1"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02855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4000" b="1" dirty="0"/>
              <a:t>Confess - </a:t>
            </a:r>
            <a:r>
              <a:rPr lang="en-US" altLang="en-US" sz="4000" b="1" dirty="0" err="1">
                <a:latin typeface="Bwgrkl" panose="02000400000000000000" pitchFamily="2" charset="0"/>
              </a:rPr>
              <a:t>o`mologe,w</a:t>
            </a:r>
            <a:r>
              <a:rPr lang="en-US" altLang="en-US" sz="4000" b="1" dirty="0"/>
              <a:t> </a:t>
            </a:r>
            <a:r>
              <a:rPr lang="en-US" altLang="en-US" sz="4000" b="1" dirty="0">
                <a:latin typeface="+mn-lt"/>
              </a:rPr>
              <a:t>(</a:t>
            </a:r>
            <a:r>
              <a:rPr lang="en-US" altLang="en-US" sz="4000" b="1" i="1" dirty="0" err="1">
                <a:latin typeface="+mn-lt"/>
              </a:rPr>
              <a:t>homologeo</a:t>
            </a:r>
            <a:r>
              <a:rPr lang="en-US" altLang="en-US" sz="4000" b="1" dirty="0">
                <a:latin typeface="+mn-lt"/>
              </a:rPr>
              <a:t>)</a:t>
            </a:r>
            <a:endParaRPr lang="en-US" sz="40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34023"/>
            <a:ext cx="8229600" cy="5554646"/>
          </a:xfrm>
        </p:spPr>
        <p:txBody>
          <a:bodyPr>
            <a:normAutofit/>
          </a:bodyPr>
          <a:lstStyle/>
          <a:p>
            <a:r>
              <a:rPr lang="en-US" altLang="en-US" sz="3200" dirty="0"/>
              <a:t>Thayer’s Lexicon– </a:t>
            </a:r>
          </a:p>
          <a:p>
            <a:pPr lvl="1"/>
            <a:r>
              <a:rPr lang="en-US" altLang="en-US" sz="2800" b="1" i="1" dirty="0">
                <a:latin typeface="Cambria" panose="02040503050406030204" pitchFamily="18" charset="0"/>
                <a:ea typeface="Cambria" panose="02040503050406030204" pitchFamily="18" charset="0"/>
              </a:rPr>
              <a:t>to say the same thing as another, i.e. to agree with, assent</a:t>
            </a:r>
            <a:r>
              <a:rPr lang="en-US" altLang="en-US" sz="2800" b="1" dirty="0">
                <a:latin typeface="Cambria" panose="02040503050406030204" pitchFamily="18" charset="0"/>
                <a:ea typeface="Cambria" panose="02040503050406030204" pitchFamily="18" charset="0"/>
              </a:rPr>
              <a:t> </a:t>
            </a:r>
          </a:p>
          <a:p>
            <a:pPr lvl="1"/>
            <a:r>
              <a:rPr lang="en-US" altLang="en-US" sz="2800" b="1" i="1" dirty="0">
                <a:latin typeface="Cambria" panose="02040503050406030204" pitchFamily="18" charset="0"/>
                <a:ea typeface="Cambria" panose="02040503050406030204" pitchFamily="18" charset="0"/>
              </a:rPr>
              <a:t>to confess, i.e. to admit or declare one's self  guilty of what one is accused of </a:t>
            </a:r>
          </a:p>
          <a:p>
            <a:r>
              <a:rPr lang="en-US" altLang="en-US" sz="3200" dirty="0"/>
              <a:t>Therefore we confess our sins to God, by admitting our guilt and agreeing with God about our sins – that we have offended Him and (but for His mercy) are deserving of damnation for what we have done.</a:t>
            </a:r>
          </a:p>
        </p:txBody>
      </p:sp>
    </p:spTree>
    <p:extLst>
      <p:ext uri="{BB962C8B-B14F-4D97-AF65-F5344CB8AC3E}">
        <p14:creationId xmlns:p14="http://schemas.microsoft.com/office/powerpoint/2010/main" val="27763621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3990"/>
          </a:xfrm>
        </p:spPr>
        <p:txBody>
          <a:bodyPr vert="horz" lIns="91440" tIns="45720" rIns="91440" bIns="45720" rtlCol="0" anchor="ctr">
            <a:noAutofit/>
          </a:bodyPr>
          <a:lstStyle/>
          <a:p>
            <a:pPr>
              <a:lnSpc>
                <a:spcPct val="90000"/>
              </a:lnSpc>
            </a:pPr>
            <a:r>
              <a:rPr lang="en-US" sz="4800" b="1" dirty="0">
                <a:ln w="6600">
                  <a:noFill/>
                  <a:prstDash val="solid"/>
                </a:ln>
                <a:effectLst/>
                <a:latin typeface="+mn-lt"/>
              </a:rPr>
              <a:t>If we confess our sins . . .</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5008"/>
            <a:ext cx="8229600" cy="6075069"/>
          </a:xfrm>
        </p:spPr>
        <p:txBody>
          <a:bodyPr>
            <a:norm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If we confess our sins</a:t>
            </a:r>
            <a:r>
              <a:rPr lang="en-US" sz="3600" i="1" dirty="0">
                <a:solidFill>
                  <a:srgbClr val="0000FF"/>
                </a:solidFill>
                <a:latin typeface="Cambria" panose="02040503050406030204" pitchFamily="18" charset="0"/>
                <a:ea typeface="Cambria" panose="02040503050406030204" pitchFamily="18" charset="0"/>
              </a:rPr>
              <a:t>, he is faithful and just to forgive us our sins and to cleanse us from all unrighteousness.</a:t>
            </a:r>
            <a:r>
              <a:rPr lang="en-US" altLang="en-US" sz="3600" b="1" i="1" dirty="0">
                <a:solidFill>
                  <a:srgbClr val="000066"/>
                </a:solidFill>
                <a:latin typeface="Times New Roman" panose="02020603050405020304" pitchFamily="18" charset="0"/>
              </a:rPr>
              <a:t> </a:t>
            </a:r>
            <a:r>
              <a:rPr lang="en-US" altLang="en-US" sz="3600" dirty="0"/>
              <a:t>(1 John 1:9)</a:t>
            </a:r>
          </a:p>
          <a:p>
            <a:pPr>
              <a:lnSpc>
                <a:spcPct val="90000"/>
              </a:lnSpc>
            </a:pPr>
            <a:r>
              <a:rPr lang="en-US" altLang="en-US" sz="3600" dirty="0"/>
              <a:t>Notice John does not say “if we confess our sinfulness” or “if we confess that we sin in a general sort of way”</a:t>
            </a:r>
          </a:p>
          <a:p>
            <a:pPr>
              <a:lnSpc>
                <a:spcPct val="90000"/>
              </a:lnSpc>
            </a:pPr>
            <a:r>
              <a:rPr lang="en-US" altLang="en-US" sz="3600" dirty="0"/>
              <a:t>John says, “</a:t>
            </a:r>
            <a:r>
              <a:rPr lang="en-US" altLang="en-US" sz="3600" i="1" dirty="0">
                <a:solidFill>
                  <a:srgbClr val="0000FF"/>
                </a:solidFill>
                <a:latin typeface="Cambria" panose="02040503050406030204" pitchFamily="18" charset="0"/>
                <a:ea typeface="Cambria" panose="02040503050406030204" pitchFamily="18" charset="0"/>
              </a:rPr>
              <a:t>If we confess our sin</a:t>
            </a:r>
            <a:r>
              <a:rPr lang="en-US" altLang="en-US" sz="3600" b="1" i="1" u="sng" dirty="0">
                <a:solidFill>
                  <a:srgbClr val="0000FF"/>
                </a:solidFill>
                <a:latin typeface="Cambria" panose="02040503050406030204" pitchFamily="18" charset="0"/>
                <a:ea typeface="Cambria" panose="02040503050406030204" pitchFamily="18" charset="0"/>
              </a:rPr>
              <a:t>s</a:t>
            </a:r>
            <a:r>
              <a:rPr lang="en-US" altLang="en-US" sz="3600" b="1" dirty="0"/>
              <a:t>”</a:t>
            </a:r>
            <a:r>
              <a:rPr lang="en-US" altLang="en-US" sz="3600" dirty="0"/>
              <a:t>  - When we go to God to confess our sins, we should admit to the </a:t>
            </a:r>
            <a:r>
              <a:rPr lang="en-US" altLang="en-US" sz="3600" b="1" i="1" dirty="0"/>
              <a:t>specific</a:t>
            </a:r>
            <a:r>
              <a:rPr lang="en-US" altLang="en-US" sz="3600" dirty="0"/>
              <a:t> sins that we know we have committed.</a:t>
            </a:r>
          </a:p>
        </p:txBody>
      </p:sp>
    </p:spTree>
    <p:extLst>
      <p:ext uri="{BB962C8B-B14F-4D97-AF65-F5344CB8AC3E}">
        <p14:creationId xmlns:p14="http://schemas.microsoft.com/office/powerpoint/2010/main" val="2245661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77516" y="0"/>
            <a:ext cx="7772400" cy="1470025"/>
          </a:xfrm>
        </p:spPr>
        <p:txBody>
          <a:bodyPr/>
          <a:lstStyle/>
          <a:p>
            <a:r>
              <a:rPr lang="en-US" altLang="en-US" sz="6600" b="1" dirty="0">
                <a:latin typeface="Calibri" panose="020F0502020204030204" pitchFamily="34" charset="0"/>
                <a:cs typeface="Calibri" panose="020F0502020204030204" pitchFamily="34" charset="0"/>
              </a:rPr>
              <a:t>1 John 1:5 – 2:28</a:t>
            </a: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1311442" y="1804737"/>
            <a:ext cx="6400800" cy="1752600"/>
          </a:xfrm>
        </p:spPr>
        <p:txBody>
          <a:bodyPr/>
          <a:lstStyle/>
          <a:p>
            <a:pPr>
              <a:lnSpc>
                <a:spcPct val="80000"/>
              </a:lnSpc>
            </a:pPr>
            <a:r>
              <a:rPr lang="en-US" altLang="en-US" sz="4800" dirty="0">
                <a:latin typeface="Calibri" panose="020F0502020204030204" pitchFamily="34" charset="0"/>
                <a:cs typeface="Calibri" panose="020F0502020204030204" pitchFamily="34" charset="0"/>
              </a:rPr>
              <a:t>The </a:t>
            </a:r>
            <a:r>
              <a:rPr lang="en-US" altLang="en-US" sz="4800" b="1" i="1" dirty="0">
                <a:latin typeface="Calibri" panose="020F0502020204030204" pitchFamily="34" charset="0"/>
                <a:cs typeface="Calibri" panose="020F0502020204030204" pitchFamily="34" charset="0"/>
              </a:rPr>
              <a:t>First</a:t>
            </a:r>
            <a:r>
              <a:rPr lang="en-US" altLang="en-US" sz="4800" dirty="0">
                <a:latin typeface="Calibri" panose="020F0502020204030204" pitchFamily="34" charset="0"/>
                <a:cs typeface="Calibri" panose="020F0502020204030204" pitchFamily="34" charset="0"/>
              </a:rPr>
              <a:t> Presentation of the Three Themes of </a:t>
            </a:r>
            <a:r>
              <a:rPr lang="en-US" altLang="en-US" sz="4800" b="1" dirty="0">
                <a:latin typeface="Calibri" panose="020F0502020204030204" pitchFamily="34" charset="0"/>
                <a:cs typeface="Calibri" panose="020F0502020204030204" pitchFamily="34" charset="0"/>
              </a:rPr>
              <a:t>RIGHTEOUSNESS</a:t>
            </a:r>
            <a:r>
              <a:rPr lang="en-US" altLang="en-US" sz="4800" dirty="0">
                <a:latin typeface="Calibri" panose="020F0502020204030204" pitchFamily="34" charset="0"/>
                <a:cs typeface="Calibri" panose="020F0502020204030204" pitchFamily="34" charset="0"/>
              </a:rPr>
              <a:t>, </a:t>
            </a:r>
            <a:r>
              <a:rPr lang="en-US" altLang="en-US" sz="4800" b="1" dirty="0">
                <a:latin typeface="Calibri" panose="020F0502020204030204" pitchFamily="34" charset="0"/>
                <a:cs typeface="Calibri" panose="020F0502020204030204" pitchFamily="34" charset="0"/>
              </a:rPr>
              <a:t>LOVE</a:t>
            </a:r>
            <a:r>
              <a:rPr lang="en-US" altLang="en-US" sz="4800" dirty="0">
                <a:latin typeface="Calibri" panose="020F0502020204030204" pitchFamily="34" charset="0"/>
                <a:cs typeface="Calibri" panose="020F0502020204030204" pitchFamily="34" charset="0"/>
              </a:rPr>
              <a:t> and </a:t>
            </a:r>
            <a:r>
              <a:rPr lang="en-US" altLang="en-US" sz="4800" b="1" dirty="0">
                <a:latin typeface="Calibri" panose="020F0502020204030204" pitchFamily="34" charset="0"/>
                <a:cs typeface="Calibri" panose="020F0502020204030204" pitchFamily="34" charset="0"/>
              </a:rPr>
              <a:t>BELIEF</a:t>
            </a:r>
            <a:r>
              <a:rPr lang="en-US" altLang="en-US" sz="4800" dirty="0">
                <a:latin typeface="Calibri" panose="020F0502020204030204" pitchFamily="34" charset="0"/>
                <a:cs typeface="Calibri" panose="020F0502020204030204" pitchFamily="34" charset="0"/>
              </a:rPr>
              <a:t> in Jesus</a:t>
            </a:r>
          </a:p>
        </p:txBody>
      </p:sp>
      <p:sp>
        <p:nvSpPr>
          <p:cNvPr id="2" name="TextBox 1">
            <a:extLst>
              <a:ext uri="{FF2B5EF4-FFF2-40B4-BE49-F238E27FC236}">
                <a16:creationId xmlns:a16="http://schemas.microsoft.com/office/drawing/2014/main" id="{CB245EA7-6D31-4CFE-9271-C48D34B55DDD}"/>
              </a:ext>
            </a:extLst>
          </p:cNvPr>
          <p:cNvSpPr txBox="1"/>
          <p:nvPr/>
        </p:nvSpPr>
        <p:spPr>
          <a:xfrm>
            <a:off x="0" y="6488668"/>
            <a:ext cx="35773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oronet"/>
                <a:ea typeface="+mn-ea"/>
                <a:cs typeface="+mn-cs"/>
                <a:hlinkClick r:id="rId3"/>
              </a:rPr>
              <a:t>http://ullesthorpe.org/bible-owner/</a:t>
            </a:r>
            <a:r>
              <a:rPr kumimoji="0" lang="en-US" b="0" i="0" u="none" strike="noStrike" kern="1200" cap="none" spc="0" normalizeH="0" baseline="0" noProof="0" dirty="0">
                <a:ln>
                  <a:noFill/>
                </a:ln>
                <a:solidFill>
                  <a:srgbClr val="000000"/>
                </a:solidFill>
                <a:effectLst/>
                <a:uLnTx/>
                <a:uFillTx/>
                <a:latin typeface="Coronet"/>
                <a:ea typeface="+mn-ea"/>
                <a:cs typeface="+mn-cs"/>
              </a:rPr>
              <a:t> </a:t>
            </a:r>
          </a:p>
        </p:txBody>
      </p:sp>
      <p:sp>
        <p:nvSpPr>
          <p:cNvPr id="5" name="TextBox 4">
            <a:extLst>
              <a:ext uri="{FF2B5EF4-FFF2-40B4-BE49-F238E27FC236}">
                <a16:creationId xmlns:a16="http://schemas.microsoft.com/office/drawing/2014/main" id="{3218BE09-B57D-401A-A824-5F7DE374403E}"/>
              </a:ext>
            </a:extLst>
          </p:cNvPr>
          <p:cNvSpPr txBox="1"/>
          <p:nvPr/>
        </p:nvSpPr>
        <p:spPr>
          <a:xfrm>
            <a:off x="4239125" y="6211669"/>
            <a:ext cx="4904875" cy="646331"/>
          </a:xfrm>
          <a:prstGeom prst="rect">
            <a:avLst/>
          </a:prstGeom>
          <a:noFill/>
        </p:spPr>
        <p:txBody>
          <a:bodyPr wrap="square" rtlCol="0">
            <a:spAutoFit/>
          </a:bodyPr>
          <a:lstStyle/>
          <a:p>
            <a:r>
              <a:rPr lang="en-US" dirty="0">
                <a:solidFill>
                  <a:prstClr val="black"/>
                </a:solidFill>
                <a:effectLst>
                  <a:outerShdw blurRad="63500" dist="63500" dir="2700000" algn="tl" rotWithShape="0">
                    <a:prstClr val="white">
                      <a:alpha val="40000"/>
                    </a:prstClr>
                  </a:outerShdw>
                </a:effectLst>
                <a:latin typeface="Calibri"/>
              </a:rPr>
              <a:t>To Download this lesson go to: </a:t>
            </a:r>
          </a:p>
          <a:p>
            <a:r>
              <a:rPr lang="en-US" dirty="0">
                <a:solidFill>
                  <a:prstClr val="black"/>
                </a:solidFill>
                <a:latin typeface="Calibri"/>
                <a:hlinkClick r:id="rId4"/>
              </a:rPr>
              <a:t>http://www.purifiedbyfaith.com/1John/1John.htm</a:t>
            </a:r>
            <a:r>
              <a:rPr lang="en-US" dirty="0">
                <a:solidFill>
                  <a:prstClr val="black"/>
                </a:solidFill>
                <a:latin typeface="Calibri"/>
              </a:rPr>
              <a:t> </a:t>
            </a:r>
          </a:p>
        </p:txBody>
      </p:sp>
    </p:spTree>
    <p:extLst>
      <p:ext uri="{BB962C8B-B14F-4D97-AF65-F5344CB8AC3E}">
        <p14:creationId xmlns:p14="http://schemas.microsoft.com/office/powerpoint/2010/main" val="2915585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3990"/>
          </a:xfrm>
        </p:spPr>
        <p:txBody>
          <a:bodyPr vert="horz" lIns="91440" tIns="45720" rIns="91440" bIns="45720" rtlCol="0" anchor="ctr">
            <a:noAutofit/>
          </a:bodyPr>
          <a:lstStyle/>
          <a:p>
            <a:pPr>
              <a:lnSpc>
                <a:spcPct val="90000"/>
              </a:lnSpc>
            </a:pPr>
            <a:r>
              <a:rPr lang="en-US" b="1" dirty="0">
                <a:ln w="6600">
                  <a:noFill/>
                  <a:prstDash val="solid"/>
                </a:ln>
                <a:effectLst/>
                <a:latin typeface="+mn-lt"/>
              </a:rPr>
              <a:t>God is Faithful and Just to Forgive Us</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5009"/>
            <a:ext cx="8229600" cy="6114812"/>
          </a:xfrm>
        </p:spPr>
        <p:txBody>
          <a:bodyPr>
            <a:normAutofit lnSpcReduction="10000"/>
          </a:bodyPr>
          <a:lstStyle/>
          <a:p>
            <a:pPr>
              <a:lnSpc>
                <a:spcPct val="90000"/>
              </a:lnSpc>
            </a:pPr>
            <a:r>
              <a:rPr lang="en-US" i="1" dirty="0">
                <a:solidFill>
                  <a:srgbClr val="0000FF"/>
                </a:solidFill>
                <a:latin typeface="Cambria" panose="02040503050406030204" pitchFamily="18" charset="0"/>
                <a:ea typeface="Cambria" panose="02040503050406030204" pitchFamily="18" charset="0"/>
              </a:rPr>
              <a:t>If we confess our sins, </a:t>
            </a:r>
            <a:r>
              <a:rPr lang="en-US" b="1" i="1" dirty="0">
                <a:solidFill>
                  <a:srgbClr val="0000FF"/>
                </a:solidFill>
                <a:latin typeface="Cambria" panose="02040503050406030204" pitchFamily="18" charset="0"/>
                <a:ea typeface="Cambria" panose="02040503050406030204" pitchFamily="18" charset="0"/>
              </a:rPr>
              <a:t>he is faithful and just to forgive us </a:t>
            </a:r>
            <a:r>
              <a:rPr lang="en-US" i="1" dirty="0">
                <a:solidFill>
                  <a:srgbClr val="0000FF"/>
                </a:solidFill>
                <a:latin typeface="Cambria" panose="02040503050406030204" pitchFamily="18" charset="0"/>
                <a:ea typeface="Cambria" panose="02040503050406030204" pitchFamily="18" charset="0"/>
              </a:rPr>
              <a:t>our sins and to cleanse us from all unrighteousness.</a:t>
            </a:r>
            <a:r>
              <a:rPr lang="en-US" altLang="en-US" b="1" i="1" dirty="0">
                <a:solidFill>
                  <a:srgbClr val="000066"/>
                </a:solidFill>
                <a:latin typeface="Times New Roman" panose="02020603050405020304" pitchFamily="18" charset="0"/>
              </a:rPr>
              <a:t> </a:t>
            </a:r>
            <a:r>
              <a:rPr lang="en-US" altLang="en-US" dirty="0"/>
              <a:t>(1 John 1:9)</a:t>
            </a:r>
          </a:p>
          <a:p>
            <a:pPr>
              <a:lnSpc>
                <a:spcPct val="90000"/>
              </a:lnSpc>
            </a:pPr>
            <a:r>
              <a:rPr lang="en-US" altLang="en-US" dirty="0"/>
              <a:t>God has promised throughout scripture that He will </a:t>
            </a:r>
            <a:r>
              <a:rPr lang="en-US" altLang="en-US" b="1" i="1" dirty="0"/>
              <a:t>forgive</a:t>
            </a:r>
            <a:r>
              <a:rPr lang="en-US" altLang="en-US" dirty="0"/>
              <a:t> those who </a:t>
            </a:r>
            <a:r>
              <a:rPr lang="en-US" altLang="en-US" b="1" i="1" dirty="0"/>
              <a:t>confess</a:t>
            </a:r>
            <a:r>
              <a:rPr lang="en-US" altLang="en-US" dirty="0"/>
              <a:t> their guilt:</a:t>
            </a:r>
          </a:p>
          <a:p>
            <a:pPr lvl="1">
              <a:lnSpc>
                <a:spcPct val="90000"/>
              </a:lnSpc>
            </a:pPr>
            <a:r>
              <a:rPr lang="en-US" altLang="en-US" b="1" dirty="0">
                <a:latin typeface="Calibri" panose="020F0502020204030204" pitchFamily="34" charset="0"/>
                <a:cs typeface="Calibri" panose="020F0502020204030204" pitchFamily="34" charset="0"/>
              </a:rPr>
              <a:t>Proverbs 28:13 - </a:t>
            </a:r>
            <a:r>
              <a:rPr lang="en-US" altLang="en-US" i="1" dirty="0">
                <a:solidFill>
                  <a:srgbClr val="0000FF"/>
                </a:solidFill>
                <a:latin typeface="Cambria" panose="02040503050406030204" pitchFamily="18" charset="0"/>
                <a:ea typeface="Cambria" panose="02040503050406030204" pitchFamily="18" charset="0"/>
              </a:rPr>
              <a:t>Whoever </a:t>
            </a:r>
            <a:r>
              <a:rPr lang="en-US" altLang="en-US" b="1" i="1" dirty="0">
                <a:solidFill>
                  <a:srgbClr val="0000FF"/>
                </a:solidFill>
                <a:latin typeface="Cambria" panose="02040503050406030204" pitchFamily="18" charset="0"/>
                <a:ea typeface="Cambria" panose="02040503050406030204" pitchFamily="18" charset="0"/>
              </a:rPr>
              <a:t>conceals</a:t>
            </a:r>
            <a:r>
              <a:rPr lang="en-US" altLang="en-US" i="1" dirty="0">
                <a:solidFill>
                  <a:srgbClr val="0000FF"/>
                </a:solidFill>
                <a:latin typeface="Cambria" panose="02040503050406030204" pitchFamily="18" charset="0"/>
                <a:ea typeface="Cambria" panose="02040503050406030204" pitchFamily="18" charset="0"/>
              </a:rPr>
              <a:t> </a:t>
            </a:r>
            <a:r>
              <a:rPr lang="en-US" altLang="en-US" b="1" i="1" dirty="0">
                <a:solidFill>
                  <a:srgbClr val="0000FF"/>
                </a:solidFill>
                <a:latin typeface="Cambria" panose="02040503050406030204" pitchFamily="18" charset="0"/>
                <a:ea typeface="Cambria" panose="02040503050406030204" pitchFamily="18" charset="0"/>
              </a:rPr>
              <a:t>his transgressions </a:t>
            </a:r>
            <a:r>
              <a:rPr lang="en-US" altLang="en-US" i="1" dirty="0">
                <a:solidFill>
                  <a:srgbClr val="0000FF"/>
                </a:solidFill>
                <a:latin typeface="Cambria" panose="02040503050406030204" pitchFamily="18" charset="0"/>
                <a:ea typeface="Cambria" panose="02040503050406030204" pitchFamily="18" charset="0"/>
              </a:rPr>
              <a:t>will not prosper, but he who </a:t>
            </a:r>
            <a:r>
              <a:rPr lang="en-US" altLang="en-US" b="1" i="1" dirty="0">
                <a:solidFill>
                  <a:srgbClr val="0000FF"/>
                </a:solidFill>
                <a:latin typeface="Cambria" panose="02040503050406030204" pitchFamily="18" charset="0"/>
                <a:ea typeface="Cambria" panose="02040503050406030204" pitchFamily="18" charset="0"/>
              </a:rPr>
              <a:t>confesses and forsakes them</a:t>
            </a:r>
            <a:r>
              <a:rPr lang="en-US" altLang="en-US" i="1" dirty="0">
                <a:solidFill>
                  <a:srgbClr val="0000FF"/>
                </a:solidFill>
                <a:latin typeface="Cambria" panose="02040503050406030204" pitchFamily="18" charset="0"/>
                <a:ea typeface="Cambria" panose="02040503050406030204" pitchFamily="18" charset="0"/>
              </a:rPr>
              <a:t> will obtain mercy.</a:t>
            </a:r>
          </a:p>
          <a:p>
            <a:pPr lvl="1">
              <a:lnSpc>
                <a:spcPct val="90000"/>
              </a:lnSpc>
            </a:pPr>
            <a:r>
              <a:rPr lang="en-US" altLang="en-US" b="1" dirty="0">
                <a:latin typeface="Calibri" panose="020F0502020204030204" pitchFamily="34" charset="0"/>
                <a:cs typeface="Calibri" panose="020F0502020204030204" pitchFamily="34" charset="0"/>
              </a:rPr>
              <a:t>Isaiah 55:7 - </a:t>
            </a:r>
            <a:r>
              <a:rPr lang="en-US" altLang="en-US" i="1" dirty="0">
                <a:solidFill>
                  <a:srgbClr val="0000FF"/>
                </a:solidFill>
                <a:latin typeface="Cambria" panose="02040503050406030204" pitchFamily="18" charset="0"/>
                <a:ea typeface="Cambria" panose="02040503050406030204" pitchFamily="18" charset="0"/>
              </a:rPr>
              <a:t>Let the wicked forsake his way, and the unrighteous man his thoughts; </a:t>
            </a:r>
            <a:r>
              <a:rPr lang="en-US" altLang="en-US" b="1" i="1" dirty="0">
                <a:solidFill>
                  <a:srgbClr val="0000FF"/>
                </a:solidFill>
                <a:latin typeface="Cambria" panose="02040503050406030204" pitchFamily="18" charset="0"/>
                <a:ea typeface="Cambria" panose="02040503050406030204" pitchFamily="18" charset="0"/>
              </a:rPr>
              <a:t>let him return </a:t>
            </a:r>
            <a:r>
              <a:rPr lang="en-US" altLang="en-US" i="1" dirty="0">
                <a:solidFill>
                  <a:srgbClr val="0000FF"/>
                </a:solidFill>
                <a:latin typeface="Cambria" panose="02040503050406030204" pitchFamily="18" charset="0"/>
                <a:ea typeface="Cambria" panose="02040503050406030204" pitchFamily="18" charset="0"/>
              </a:rPr>
              <a:t>to the LORD, that he may have compassion on him, and to our God, for he will abundantly pardon.</a:t>
            </a:r>
            <a:endParaRPr lang="en-US" altLang="en-US" b="1" i="1" dirty="0">
              <a:solidFill>
                <a:srgbClr val="000066"/>
              </a:solidFill>
              <a:latin typeface="Times New Roman" panose="02020603050405020304" pitchFamily="18" charset="0"/>
            </a:endParaRPr>
          </a:p>
          <a:p>
            <a:pPr>
              <a:lnSpc>
                <a:spcPct val="90000"/>
              </a:lnSpc>
            </a:pPr>
            <a:r>
              <a:rPr lang="en-US" altLang="en-US" dirty="0"/>
              <a:t>God will be </a:t>
            </a:r>
            <a:r>
              <a:rPr lang="en-US" altLang="en-US" b="1" i="1" dirty="0"/>
              <a:t>faithful</a:t>
            </a:r>
            <a:r>
              <a:rPr lang="en-US" altLang="en-US" dirty="0"/>
              <a:t> to keep His promise, because God is always faithful to His word.</a:t>
            </a:r>
          </a:p>
          <a:p>
            <a:pPr>
              <a:lnSpc>
                <a:spcPct val="90000"/>
              </a:lnSpc>
            </a:pPr>
            <a:r>
              <a:rPr lang="en-US" altLang="en-US" dirty="0"/>
              <a:t>God is </a:t>
            </a:r>
            <a:r>
              <a:rPr lang="en-US" altLang="en-US" b="1" i="1" dirty="0"/>
              <a:t>just</a:t>
            </a:r>
            <a:r>
              <a:rPr lang="en-US" altLang="en-US" dirty="0"/>
              <a:t> in forgiving the sins of His people because Jesus has paid the price for those sins (cf. verse 7).</a:t>
            </a:r>
          </a:p>
        </p:txBody>
      </p:sp>
    </p:spTree>
    <p:extLst>
      <p:ext uri="{BB962C8B-B14F-4D97-AF65-F5344CB8AC3E}">
        <p14:creationId xmlns:p14="http://schemas.microsoft.com/office/powerpoint/2010/main" val="1074138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3990"/>
          </a:xfrm>
        </p:spPr>
        <p:txBody>
          <a:bodyPr vert="horz" lIns="91440" tIns="45720" rIns="91440" bIns="45720" rtlCol="0" anchor="ctr">
            <a:noAutofit/>
          </a:bodyPr>
          <a:lstStyle/>
          <a:p>
            <a:pPr>
              <a:lnSpc>
                <a:spcPct val="90000"/>
              </a:lnSpc>
            </a:pPr>
            <a:r>
              <a:rPr lang="en-US" b="1" dirty="0">
                <a:ln w="6600">
                  <a:noFill/>
                  <a:prstDash val="solid"/>
                </a:ln>
                <a:effectLst/>
                <a:latin typeface="+mn-lt"/>
              </a:rPr>
              <a:t>God is Faithful and Just to Forgive Us</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5009"/>
            <a:ext cx="8229600" cy="5621518"/>
          </a:xfrm>
        </p:spPr>
        <p:txBody>
          <a:bodyPr>
            <a:normAutofit/>
          </a:bodyPr>
          <a:lstStyle/>
          <a:p>
            <a:pPr>
              <a:lnSpc>
                <a:spcPct val="90000"/>
              </a:lnSpc>
            </a:pPr>
            <a:r>
              <a:rPr lang="en-US" i="1" dirty="0">
                <a:solidFill>
                  <a:srgbClr val="0000FF"/>
                </a:solidFill>
                <a:latin typeface="Cambria" panose="02040503050406030204" pitchFamily="18" charset="0"/>
                <a:ea typeface="Cambria" panose="02040503050406030204" pitchFamily="18" charset="0"/>
              </a:rPr>
              <a:t>If we confess our sins, </a:t>
            </a:r>
            <a:r>
              <a:rPr lang="en-US" b="1" i="1" dirty="0">
                <a:solidFill>
                  <a:srgbClr val="0000FF"/>
                </a:solidFill>
                <a:latin typeface="Cambria" panose="02040503050406030204" pitchFamily="18" charset="0"/>
                <a:ea typeface="Cambria" panose="02040503050406030204" pitchFamily="18" charset="0"/>
              </a:rPr>
              <a:t>he is faithful and just to forgive us our sins and to cleanse us from all unrighteousness.</a:t>
            </a:r>
            <a:r>
              <a:rPr lang="en-US" altLang="en-US" b="1" i="1" dirty="0">
                <a:solidFill>
                  <a:srgbClr val="000066"/>
                </a:solidFill>
                <a:latin typeface="Times New Roman" panose="02020603050405020304" pitchFamily="18" charset="0"/>
              </a:rPr>
              <a:t> </a:t>
            </a:r>
            <a:r>
              <a:rPr lang="en-US" altLang="en-US" dirty="0"/>
              <a:t>(1 John 1:9)</a:t>
            </a:r>
          </a:p>
          <a:p>
            <a:pPr>
              <a:lnSpc>
                <a:spcPct val="80000"/>
              </a:lnSpc>
            </a:pPr>
            <a:r>
              <a:rPr lang="en-US" altLang="en-US" sz="2800" dirty="0"/>
              <a:t>Keep in mind that this epistle was written to those whose sins are </a:t>
            </a:r>
            <a:r>
              <a:rPr lang="en-US" altLang="en-US" sz="2800" b="1" i="1" dirty="0"/>
              <a:t>already forgiven</a:t>
            </a:r>
            <a:r>
              <a:rPr lang="en-US" altLang="en-US" sz="2800" dirty="0"/>
              <a:t>:</a:t>
            </a:r>
          </a:p>
          <a:p>
            <a:pPr lvl="1">
              <a:lnSpc>
                <a:spcPct val="80000"/>
              </a:lnSpc>
            </a:pPr>
            <a:r>
              <a:rPr lang="en-US" altLang="en-US" sz="2400" b="1" dirty="0"/>
              <a:t>1 John 2:12 - </a:t>
            </a:r>
            <a:r>
              <a:rPr lang="en-US" altLang="en-US" sz="2400" i="1" dirty="0">
                <a:solidFill>
                  <a:srgbClr val="0000FF"/>
                </a:solidFill>
                <a:latin typeface="Cambria" panose="02040503050406030204" pitchFamily="18" charset="0"/>
                <a:ea typeface="Cambria" panose="02040503050406030204" pitchFamily="18" charset="0"/>
              </a:rPr>
              <a:t>I write to you, dear children, because </a:t>
            </a:r>
            <a:r>
              <a:rPr lang="en-US" altLang="en-US" sz="2400" b="1" i="1" dirty="0">
                <a:solidFill>
                  <a:srgbClr val="0000FF"/>
                </a:solidFill>
                <a:latin typeface="Cambria" panose="02040503050406030204" pitchFamily="18" charset="0"/>
                <a:ea typeface="Cambria" panose="02040503050406030204" pitchFamily="18" charset="0"/>
              </a:rPr>
              <a:t>your sins have been forgiven</a:t>
            </a:r>
            <a:r>
              <a:rPr lang="en-US" altLang="en-US" sz="2400" i="1" dirty="0">
                <a:solidFill>
                  <a:srgbClr val="0000FF"/>
                </a:solidFill>
                <a:latin typeface="Cambria" panose="02040503050406030204" pitchFamily="18" charset="0"/>
                <a:ea typeface="Cambria" panose="02040503050406030204" pitchFamily="18" charset="0"/>
              </a:rPr>
              <a:t> on account of his name.</a:t>
            </a:r>
          </a:p>
          <a:p>
            <a:pPr>
              <a:lnSpc>
                <a:spcPct val="80000"/>
              </a:lnSpc>
            </a:pPr>
            <a:r>
              <a:rPr lang="en-US" altLang="en-US" sz="2800" dirty="0"/>
              <a:t>Donald W. Burdick, a commentator on 1 John, makes this observation:</a:t>
            </a:r>
          </a:p>
          <a:p>
            <a:pPr lvl="1">
              <a:lnSpc>
                <a:spcPct val="80000"/>
              </a:lnSpc>
            </a:pPr>
            <a:r>
              <a:rPr lang="en-US" altLang="en-US" sz="2400" i="1" dirty="0">
                <a:latin typeface="Cambria" panose="02040503050406030204" pitchFamily="18" charset="0"/>
                <a:ea typeface="Cambria" panose="02040503050406030204" pitchFamily="18" charset="0"/>
              </a:rPr>
              <a:t>John is not here speaking of the </a:t>
            </a:r>
            <a:r>
              <a:rPr lang="en-US" altLang="en-US" sz="2400" b="1" i="1" dirty="0">
                <a:latin typeface="Cambria" panose="02040503050406030204" pitchFamily="18" charset="0"/>
                <a:ea typeface="Cambria" panose="02040503050406030204" pitchFamily="18" charset="0"/>
              </a:rPr>
              <a:t>initial</a:t>
            </a:r>
            <a:r>
              <a:rPr lang="en-US" altLang="en-US" sz="2400" i="1" dirty="0">
                <a:latin typeface="Cambria" panose="02040503050406030204" pitchFamily="18" charset="0"/>
                <a:ea typeface="Cambria" panose="02040503050406030204" pitchFamily="18" charset="0"/>
              </a:rPr>
              <a:t> forgiveness that comes with </a:t>
            </a:r>
            <a:r>
              <a:rPr lang="en-US" altLang="en-US" sz="2400" b="1" i="1" dirty="0">
                <a:latin typeface="Cambria" panose="02040503050406030204" pitchFamily="18" charset="0"/>
                <a:ea typeface="Cambria" panose="02040503050406030204" pitchFamily="18" charset="0"/>
              </a:rPr>
              <a:t>salvation</a:t>
            </a:r>
            <a:r>
              <a:rPr lang="en-US" altLang="en-US" sz="2400" i="1" dirty="0">
                <a:latin typeface="Cambria" panose="02040503050406030204" pitchFamily="18" charset="0"/>
                <a:ea typeface="Cambria" panose="02040503050406030204" pitchFamily="18" charset="0"/>
              </a:rPr>
              <a:t>. The forgiveness of this verse, however, is an experience which comes </a:t>
            </a:r>
            <a:r>
              <a:rPr lang="en-US" altLang="en-US" sz="2400" b="1" i="1" dirty="0">
                <a:latin typeface="Cambria" panose="02040503050406030204" pitchFamily="18" charset="0"/>
                <a:ea typeface="Cambria" panose="02040503050406030204" pitchFamily="18" charset="0"/>
              </a:rPr>
              <a:t>after</a:t>
            </a:r>
            <a:r>
              <a:rPr lang="en-US" altLang="en-US" sz="2400" i="1" dirty="0">
                <a:latin typeface="Cambria" panose="02040503050406030204" pitchFamily="18" charset="0"/>
                <a:ea typeface="Cambria" panose="02040503050406030204" pitchFamily="18" charset="0"/>
              </a:rPr>
              <a:t> salvation. Its function is to remove that which disturbed the believer’s fellowship with God. Whereas the former is a legal remission of guilt, the latter is the Father’s forgiveness of His child </a:t>
            </a:r>
            <a:r>
              <a:rPr lang="en-US" altLang="en-US" sz="2400" b="1" i="1" dirty="0">
                <a:latin typeface="Cambria" panose="02040503050406030204" pitchFamily="18" charset="0"/>
                <a:ea typeface="Cambria" panose="02040503050406030204" pitchFamily="18" charset="0"/>
              </a:rPr>
              <a:t>to restore undisturbed communion</a:t>
            </a:r>
            <a:r>
              <a:rPr lang="en-US" altLang="en-US" sz="2400" i="1" dirty="0">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28D99FBE-686B-4B59-8FA4-74AE34E278A7}"/>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Donald W. Burdick, </a:t>
            </a:r>
            <a:r>
              <a:rPr lang="en-US" altLang="en-US" sz="1800" i="1" dirty="0"/>
              <a:t>The Epistles of John</a:t>
            </a:r>
            <a:r>
              <a:rPr lang="en-US" altLang="en-US" sz="1800" dirty="0"/>
              <a:t>, Moody Press, 1970, p.26-27</a:t>
            </a:r>
          </a:p>
        </p:txBody>
      </p:sp>
    </p:spTree>
    <p:extLst>
      <p:ext uri="{BB962C8B-B14F-4D97-AF65-F5344CB8AC3E}">
        <p14:creationId xmlns:p14="http://schemas.microsoft.com/office/powerpoint/2010/main" val="884727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65049" y="2175739"/>
            <a:ext cx="8213902" cy="4674240"/>
          </a:xfrm>
          <a:effectLst/>
        </p:spPr>
        <p:txBody>
          <a:bodyPr>
            <a:normAutofit lnSpcReduction="10000"/>
          </a:bodyPr>
          <a:lstStyle/>
          <a:p>
            <a:pPr algn="l"/>
            <a:r>
              <a:rPr lang="en-US" sz="2800" i="1" baseline="30000" dirty="0">
                <a:latin typeface="Cambria" panose="02040503050406030204" pitchFamily="18" charset="0"/>
                <a:ea typeface="Cambria" panose="02040503050406030204" pitchFamily="18" charset="0"/>
              </a:rPr>
              <a:t>8 </a:t>
            </a:r>
            <a:r>
              <a:rPr lang="en-US" sz="2800" i="1" dirty="0">
                <a:solidFill>
                  <a:srgbClr val="0000FF"/>
                </a:solidFill>
                <a:latin typeface="Cambria" panose="02040503050406030204" pitchFamily="18" charset="0"/>
                <a:ea typeface="Cambria" panose="02040503050406030204" pitchFamily="18" charset="0"/>
              </a:rPr>
              <a:t>If we say we have no sin, we deceive ourselves, and the truth is not in us.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If we confess our sins, he is faithful and just to forgive us our sins and to cleanse us from all unrighteousness.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If we say we have not sinned, we make him a liar, and his word is not in us.</a:t>
            </a:r>
          </a:p>
          <a:p>
            <a:pPr algn="l"/>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66"/>
                </a:solidFill>
                <a:latin typeface="Cambria" panose="02040503050406030204" pitchFamily="18" charset="0"/>
                <a:ea typeface="Cambria" panose="02040503050406030204" pitchFamily="18" charset="0"/>
              </a:rPr>
              <a:t>My little children, I am writing these things to you so that you may not sin.</a:t>
            </a:r>
            <a:r>
              <a:rPr lang="en-US" sz="2800" i="1" dirty="0">
                <a:solidFill>
                  <a:srgbClr val="0000FF"/>
                </a:solidFill>
                <a:latin typeface="Cambria" panose="02040503050406030204" pitchFamily="18" charset="0"/>
                <a:ea typeface="Cambria" panose="02040503050406030204" pitchFamily="18" charset="0"/>
              </a:rPr>
              <a:t> But if anyone does sin, we have an advocate with the Father, Jesus Christ the righteous. </a:t>
            </a:r>
            <a:r>
              <a:rPr lang="en-US" sz="2800" i="1" baseline="30000" dirty="0">
                <a:latin typeface="Cambria" panose="02040503050406030204" pitchFamily="18" charset="0"/>
                <a:ea typeface="Cambria" panose="02040503050406030204" pitchFamily="18" charset="0"/>
              </a:rPr>
              <a:t>2</a:t>
            </a:r>
            <a:r>
              <a:rPr lang="en-US" sz="2800" i="1" dirty="0">
                <a:solidFill>
                  <a:srgbClr val="0000FF"/>
                </a:solidFill>
                <a:latin typeface="Cambria" panose="02040503050406030204" pitchFamily="18" charset="0"/>
                <a:ea typeface="Cambria" panose="02040503050406030204" pitchFamily="18" charset="0"/>
              </a:rPr>
              <a:t> He is the propitiation for our sins, and not for ours only but also for the sins of the whole world.</a:t>
            </a:r>
            <a:endParaRPr lang="en-US" altLang="en-US" sz="6600" b="1" i="1" dirty="0">
              <a:solidFill>
                <a:srgbClr val="0000FF"/>
              </a:solidFill>
              <a:latin typeface="Cambria" panose="02040503050406030204" pitchFamily="18" charset="0"/>
              <a:ea typeface="Cambria" panose="02040503050406030204" pitchFamily="18" charset="0"/>
            </a:endParaRPr>
          </a:p>
          <a:p>
            <a:pPr algn="just"/>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1:8-2:2)</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5" name="Content Placeholder 1">
            <a:extLst>
              <a:ext uri="{FF2B5EF4-FFF2-40B4-BE49-F238E27FC236}">
                <a16:creationId xmlns:a16="http://schemas.microsoft.com/office/drawing/2014/main" id="{D9C62855-717F-4F04-96E5-B5FC98A540E3}"/>
              </a:ext>
            </a:extLst>
          </p:cNvPr>
          <p:cNvSpPr txBox="1">
            <a:spLocks/>
          </p:cNvSpPr>
          <p:nvPr/>
        </p:nvSpPr>
        <p:spPr>
          <a:xfrm>
            <a:off x="472898" y="90265"/>
            <a:ext cx="8198204" cy="20032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After giving such strong emphasis to the idea that we are all sinners, John wants to make sure that his readers don’t get the </a:t>
            </a:r>
            <a:r>
              <a:rPr kumimoji="0" lang="en-US" alt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wrong idea </a:t>
            </a: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John is writing these things so that they </a:t>
            </a:r>
            <a:r>
              <a:rPr kumimoji="0" lang="en-US" alt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won’t</a:t>
            </a: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sin. </a:t>
            </a:r>
            <a:endParaRPr kumimoji="0" lang="en-US" altLang="en-US" sz="4800" b="1" i="1" u="none" strike="noStrike" kern="1200" cap="none" spc="0" normalizeH="0" baseline="0" noProof="0" dirty="0">
              <a:ln>
                <a:noFill/>
              </a:ln>
              <a:solidFill>
                <a:sysClr val="window" lastClr="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807870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72898" y="2286000"/>
            <a:ext cx="8213902" cy="4572000"/>
          </a:xfrm>
          <a:effectLst/>
        </p:spPr>
        <p:txBody>
          <a:bodyPr>
            <a:normAutofit lnSpcReduction="10000"/>
          </a:bodyPr>
          <a:lstStyle/>
          <a:p>
            <a:pPr algn="l"/>
            <a:r>
              <a:rPr lang="en-US" sz="2800" i="1" baseline="30000" dirty="0">
                <a:latin typeface="Cambria" panose="02040503050406030204" pitchFamily="18" charset="0"/>
                <a:ea typeface="Cambria" panose="02040503050406030204" pitchFamily="18" charset="0"/>
              </a:rPr>
              <a:t>8 </a:t>
            </a:r>
            <a:r>
              <a:rPr lang="en-US" sz="2800" i="1" dirty="0">
                <a:solidFill>
                  <a:srgbClr val="0000FF"/>
                </a:solidFill>
                <a:latin typeface="Cambria" panose="02040503050406030204" pitchFamily="18" charset="0"/>
                <a:ea typeface="Cambria" panose="02040503050406030204" pitchFamily="18" charset="0"/>
              </a:rPr>
              <a:t>If we say we have no sin, we deceive ourselves, and the truth is not in us.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If we confess our sins, he is faithful and just to forgive us our sins and to cleanse us from all unrighteousness.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If we say we have not sinned, we make him a liar, and his word is not in us.</a:t>
            </a:r>
          </a:p>
          <a:p>
            <a:pPr algn="l"/>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My little children, I am writing these things to you so that you may not sin. </a:t>
            </a:r>
            <a:r>
              <a:rPr lang="en-US" sz="2800" i="1" dirty="0">
                <a:solidFill>
                  <a:srgbClr val="FF0066"/>
                </a:solidFill>
                <a:latin typeface="Cambria" panose="02040503050406030204" pitchFamily="18" charset="0"/>
                <a:ea typeface="Cambria" panose="02040503050406030204" pitchFamily="18" charset="0"/>
              </a:rPr>
              <a:t>But if anyone does sin, we have an advocate with the Father, Jesus Christ the righteous.</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2</a:t>
            </a:r>
            <a:r>
              <a:rPr lang="en-US" sz="2800" i="1" dirty="0">
                <a:solidFill>
                  <a:srgbClr val="0000FF"/>
                </a:solidFill>
                <a:latin typeface="Cambria" panose="02040503050406030204" pitchFamily="18" charset="0"/>
                <a:ea typeface="Cambria" panose="02040503050406030204" pitchFamily="18" charset="0"/>
              </a:rPr>
              <a:t> He is the propitiation for our sins, and not for ours only but also for the sins of the whole world.</a:t>
            </a:r>
            <a:endParaRPr lang="en-US" altLang="en-US" sz="6600" b="1" i="1" dirty="0">
              <a:solidFill>
                <a:srgbClr val="0000FF"/>
              </a:solidFill>
              <a:latin typeface="Cambria" panose="02040503050406030204" pitchFamily="18" charset="0"/>
              <a:ea typeface="Cambria" panose="02040503050406030204" pitchFamily="18" charset="0"/>
            </a:endParaRPr>
          </a:p>
          <a:p>
            <a:pPr algn="just"/>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1:8-2:2)</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5" name="Content Placeholder 1">
            <a:extLst>
              <a:ext uri="{FF2B5EF4-FFF2-40B4-BE49-F238E27FC236}">
                <a16:creationId xmlns:a16="http://schemas.microsoft.com/office/drawing/2014/main" id="{D9C62855-717F-4F04-96E5-B5FC98A540E3}"/>
              </a:ext>
            </a:extLst>
          </p:cNvPr>
          <p:cNvSpPr txBox="1">
            <a:spLocks/>
          </p:cNvSpPr>
          <p:nvPr/>
        </p:nvSpPr>
        <p:spPr>
          <a:xfrm>
            <a:off x="472896" y="90264"/>
            <a:ext cx="8213903" cy="21195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But in the event that someone </a:t>
            </a:r>
            <a:r>
              <a:rPr kumimoji="0" lang="en-US" alt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does</a:t>
            </a: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sin, John wants them to take comfort in the fact that we have an advocate who is constantly speaking to the Father on our behalf: Jesus the Righteous One!</a:t>
            </a:r>
            <a:endParaRPr kumimoji="0" lang="en-US" altLang="en-US" sz="3200" b="1" i="1" u="none" strike="noStrike" kern="1200" cap="none" spc="0" normalizeH="0" baseline="0" noProof="0" dirty="0">
              <a:ln>
                <a:noFill/>
              </a:ln>
              <a:solidFill>
                <a:sysClr val="window" lastClr="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529079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72898" y="1900989"/>
            <a:ext cx="8213902" cy="4957011"/>
          </a:xfrm>
          <a:effectLst/>
        </p:spPr>
        <p:txBody>
          <a:bodyPr>
            <a:normAutofit/>
          </a:bodyPr>
          <a:lstStyle/>
          <a:p>
            <a:pPr algn="l"/>
            <a:r>
              <a:rPr lang="en-US" sz="2800" i="1" baseline="30000" dirty="0">
                <a:latin typeface="Cambria" panose="02040503050406030204" pitchFamily="18" charset="0"/>
                <a:ea typeface="Cambria" panose="02040503050406030204" pitchFamily="18" charset="0"/>
              </a:rPr>
              <a:t>8 </a:t>
            </a:r>
            <a:r>
              <a:rPr lang="en-US" sz="2800" i="1" dirty="0">
                <a:solidFill>
                  <a:srgbClr val="0000FF"/>
                </a:solidFill>
                <a:latin typeface="Cambria" panose="02040503050406030204" pitchFamily="18" charset="0"/>
                <a:ea typeface="Cambria" panose="02040503050406030204" pitchFamily="18" charset="0"/>
              </a:rPr>
              <a:t>If we say we have no sin, we deceive ourselves, and the truth is not in us.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If we confess our sins, he is faithful and just to forgive us our sins and to cleanse us from all unrighteousness.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If we say we have not sinned, we make him a liar, and his word is not in us.</a:t>
            </a:r>
          </a:p>
          <a:p>
            <a:pPr algn="l"/>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My little children, I am writing these things to you so that you may not sin. But if anyone does sin, we have an advocate with the Father, Jesus Christ the righteous. </a:t>
            </a:r>
            <a:r>
              <a:rPr lang="en-US" sz="2800" i="1" baseline="30000" dirty="0">
                <a:latin typeface="Cambria" panose="02040503050406030204" pitchFamily="18" charset="0"/>
                <a:ea typeface="Cambria" panose="02040503050406030204" pitchFamily="18" charset="0"/>
              </a:rPr>
              <a:t>2</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66"/>
                </a:solidFill>
                <a:latin typeface="Cambria" panose="02040503050406030204" pitchFamily="18" charset="0"/>
                <a:ea typeface="Cambria" panose="02040503050406030204" pitchFamily="18" charset="0"/>
              </a:rPr>
              <a:t>He is the propitiation for our sins</a:t>
            </a:r>
            <a:r>
              <a:rPr lang="en-US" sz="2800" i="1" dirty="0">
                <a:solidFill>
                  <a:srgbClr val="0000FF"/>
                </a:solidFill>
                <a:latin typeface="Cambria" panose="02040503050406030204" pitchFamily="18" charset="0"/>
                <a:ea typeface="Cambria" panose="02040503050406030204" pitchFamily="18" charset="0"/>
              </a:rPr>
              <a:t>, and not for ours only but also for the sins of the whole world.</a:t>
            </a:r>
            <a:endParaRPr lang="en-US" altLang="en-US" sz="6600" b="1" i="1" dirty="0">
              <a:solidFill>
                <a:srgbClr val="0000FF"/>
              </a:solidFill>
              <a:latin typeface="Cambria" panose="02040503050406030204" pitchFamily="18" charset="0"/>
              <a:ea typeface="Cambria" panose="02040503050406030204" pitchFamily="18" charset="0"/>
            </a:endParaRPr>
          </a:p>
          <a:p>
            <a:pPr algn="just"/>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1:8-2:2)</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5" name="Content Placeholder 1">
            <a:extLst>
              <a:ext uri="{FF2B5EF4-FFF2-40B4-BE49-F238E27FC236}">
                <a16:creationId xmlns:a16="http://schemas.microsoft.com/office/drawing/2014/main" id="{D9C62855-717F-4F04-96E5-B5FC98A540E3}"/>
              </a:ext>
            </a:extLst>
          </p:cNvPr>
          <p:cNvSpPr txBox="1">
            <a:spLocks/>
          </p:cNvSpPr>
          <p:nvPr/>
        </p:nvSpPr>
        <p:spPr>
          <a:xfrm>
            <a:off x="457200" y="90266"/>
            <a:ext cx="8229600" cy="16021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Jesus the Righteous One who is therefore pleasing and acceptable to God is the “</a:t>
            </a:r>
            <a:r>
              <a:rPr kumimoji="0" lang="en-US" altLang="en-US" sz="32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propitiation</a:t>
            </a: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for “</a:t>
            </a:r>
            <a:r>
              <a:rPr lang="en-US" altLang="en-US" sz="3200" i="1" dirty="0">
                <a:solidFill>
                  <a:srgbClr val="0000FF"/>
                </a:solidFill>
                <a:latin typeface="Cambria" panose="02040503050406030204" pitchFamily="18" charset="0"/>
                <a:ea typeface="Cambria" panose="02040503050406030204" pitchFamily="18" charset="0"/>
                <a:cs typeface="Calibri" panose="020F0502020204030204" pitchFamily="34" charset="0"/>
              </a:rPr>
              <a:t>our</a:t>
            </a: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sins.</a:t>
            </a:r>
            <a:endParaRPr kumimoji="0" lang="en-US" altLang="en-US" sz="4800" b="1" i="1" u="none" strike="noStrike" kern="1200" cap="none" spc="0" normalizeH="0" baseline="0" noProof="0" dirty="0">
              <a:ln>
                <a:noFill/>
              </a:ln>
              <a:solidFill>
                <a:sysClr val="window" lastClr="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894361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4000" dirty="0"/>
              <a:t>Propitiation - </a:t>
            </a:r>
            <a:r>
              <a:rPr lang="en-US" altLang="en-US" sz="4000" b="1" dirty="0" err="1">
                <a:latin typeface="Bwgrkl" panose="02000400000000000000" pitchFamily="2" charset="0"/>
              </a:rPr>
              <a:t>i`lasmo,j</a:t>
            </a:r>
            <a:r>
              <a:rPr lang="en-US" altLang="en-US" sz="4000" dirty="0"/>
              <a:t> (</a:t>
            </a:r>
            <a:r>
              <a:rPr lang="en-US" altLang="en-US" sz="4000" i="1" dirty="0" err="1">
                <a:latin typeface="Times New Roman" panose="02020603050405020304" pitchFamily="18" charset="0"/>
              </a:rPr>
              <a:t>hilasmos</a:t>
            </a:r>
            <a:r>
              <a:rPr lang="en-US" altLang="en-US" sz="4000" dirty="0"/>
              <a:t>)</a:t>
            </a:r>
            <a:endParaRPr lang="en-US" sz="40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42212"/>
            <a:ext cx="8229600" cy="5907504"/>
          </a:xfrm>
        </p:spPr>
        <p:txBody>
          <a:bodyPr>
            <a:normAutofit lnSpcReduction="10000"/>
          </a:bodyPr>
          <a:lstStyle/>
          <a:p>
            <a:pPr>
              <a:lnSpc>
                <a:spcPct val="90000"/>
              </a:lnSpc>
            </a:pPr>
            <a:r>
              <a:rPr lang="en-US" altLang="en-US" dirty="0"/>
              <a:t>The Greek word translated “</a:t>
            </a:r>
            <a:r>
              <a:rPr lang="en-US" altLang="en-US" i="1" dirty="0">
                <a:solidFill>
                  <a:srgbClr val="0000FF"/>
                </a:solidFill>
                <a:latin typeface="Cambria" panose="02040503050406030204" pitchFamily="18" charset="0"/>
                <a:ea typeface="Cambria" panose="02040503050406030204" pitchFamily="18" charset="0"/>
              </a:rPr>
              <a:t>propitiation</a:t>
            </a:r>
            <a:r>
              <a:rPr lang="en-US" altLang="en-US" dirty="0"/>
              <a:t>” here is found only </a:t>
            </a:r>
            <a:r>
              <a:rPr lang="en-US" altLang="en-US" b="1" i="1" dirty="0"/>
              <a:t>two</a:t>
            </a:r>
            <a:r>
              <a:rPr lang="en-US" altLang="en-US" dirty="0"/>
              <a:t> times in the New Testament – here and in 1 John 4:10 where we are told that God provided Christ as the propitiation for our sins </a:t>
            </a:r>
            <a:r>
              <a:rPr lang="en-US" altLang="en-US" b="1" i="1" dirty="0"/>
              <a:t>out of love for us</a:t>
            </a:r>
            <a:r>
              <a:rPr lang="en-US" altLang="en-US" dirty="0"/>
              <a:t>.</a:t>
            </a:r>
          </a:p>
          <a:p>
            <a:pPr>
              <a:lnSpc>
                <a:spcPct val="90000"/>
              </a:lnSpc>
            </a:pPr>
            <a:r>
              <a:rPr lang="en-US" altLang="en-US" b="1" dirty="0"/>
              <a:t>Lexical Definitions:</a:t>
            </a:r>
          </a:p>
          <a:p>
            <a:pPr lvl="1">
              <a:lnSpc>
                <a:spcPct val="90000"/>
              </a:lnSpc>
            </a:pPr>
            <a:r>
              <a:rPr lang="en-US" altLang="en-US" b="1" i="1" dirty="0"/>
              <a:t>Louw-Nida</a:t>
            </a:r>
            <a:r>
              <a:rPr lang="en-US" altLang="en-US" dirty="0"/>
              <a:t>– </a:t>
            </a:r>
            <a:r>
              <a:rPr lang="en-US" i="1" dirty="0">
                <a:latin typeface="Times New Roman" panose="02020603050405020304" pitchFamily="18" charset="0"/>
              </a:rPr>
              <a:t>the means by which sins are forgiven  </a:t>
            </a:r>
          </a:p>
          <a:p>
            <a:pPr lvl="1">
              <a:lnSpc>
                <a:spcPct val="90000"/>
              </a:lnSpc>
            </a:pPr>
            <a:r>
              <a:rPr lang="en-US" altLang="en-US" b="1" i="1" dirty="0"/>
              <a:t>Liddell-Scott </a:t>
            </a:r>
            <a:r>
              <a:rPr lang="en-US" altLang="en-US" dirty="0"/>
              <a:t>– </a:t>
            </a:r>
            <a:r>
              <a:rPr lang="en-US" altLang="en-US" i="1" dirty="0">
                <a:latin typeface="Times New Roman" panose="02020603050405020304" pitchFamily="18" charset="0"/>
              </a:rPr>
              <a:t>a means of appeasing</a:t>
            </a:r>
          </a:p>
          <a:p>
            <a:pPr lvl="1">
              <a:lnSpc>
                <a:spcPct val="90000"/>
              </a:lnSpc>
            </a:pPr>
            <a:r>
              <a:rPr lang="en-US" altLang="en-US" b="1" i="1" dirty="0"/>
              <a:t>Friberg – </a:t>
            </a:r>
            <a:r>
              <a:rPr lang="en-US" i="1" dirty="0">
                <a:latin typeface="Times New Roman" panose="02020603050405020304" pitchFamily="18" charset="0"/>
              </a:rPr>
              <a:t>the means of forgiveness, way of reconciling </a:t>
            </a:r>
            <a:r>
              <a:rPr lang="en-US" altLang="en-US" i="1" dirty="0">
                <a:latin typeface="Times New Roman" panose="02020603050405020304" pitchFamily="18" charset="0"/>
              </a:rPr>
              <a:t> </a:t>
            </a:r>
          </a:p>
          <a:p>
            <a:pPr>
              <a:lnSpc>
                <a:spcPct val="90000"/>
              </a:lnSpc>
            </a:pPr>
            <a:r>
              <a:rPr lang="en-US" altLang="en-US" b="1" dirty="0"/>
              <a:t>Note in NIV Study Bible: </a:t>
            </a:r>
            <a:r>
              <a:rPr lang="en-US" altLang="en-US" dirty="0"/>
              <a:t>“</a:t>
            </a:r>
            <a:r>
              <a:rPr lang="en-US" altLang="en-US" i="1" dirty="0">
                <a:latin typeface="Cambria" panose="02040503050406030204" pitchFamily="18" charset="0"/>
                <a:ea typeface="Cambria" panose="02040503050406030204" pitchFamily="18" charset="0"/>
              </a:rPr>
              <a:t>God’s holiness demands punishment for man’s sin. God, therefore, out of love (4:10; John 3:16), sent His Son to make substitutionary atonement for the believer’s sin. In this way the Father’s wrath is propitiated (satisfied, appeased); his wrath against the Christian’s sin has been turned away and directed towards Christ.”</a:t>
            </a:r>
          </a:p>
        </p:txBody>
      </p:sp>
    </p:spTree>
    <p:extLst>
      <p:ext uri="{BB962C8B-B14F-4D97-AF65-F5344CB8AC3E}">
        <p14:creationId xmlns:p14="http://schemas.microsoft.com/office/powerpoint/2010/main" val="33185183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167063"/>
          </a:xfrm>
        </p:spPr>
        <p:txBody>
          <a:bodyPr vert="horz" lIns="91440" tIns="45720" rIns="91440" bIns="45720" rtlCol="0" anchor="ctr">
            <a:noAutofit/>
          </a:bodyPr>
          <a:lstStyle/>
          <a:p>
            <a:pPr>
              <a:lnSpc>
                <a:spcPct val="90000"/>
              </a:lnSpc>
            </a:pPr>
            <a:r>
              <a:rPr lang="en-US" b="1" dirty="0">
                <a:ln w="6600">
                  <a:noFill/>
                  <a:prstDash val="solid"/>
                </a:ln>
                <a:effectLst/>
                <a:latin typeface="+mn-lt"/>
              </a:rPr>
              <a:t>Christ the Righteous One is the Propitiation for Our Sins</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431757"/>
            <a:ext cx="8229600" cy="5313948"/>
          </a:xfrm>
        </p:spPr>
        <p:txBody>
          <a:bodyPr>
            <a:normAutofit lnSpcReduction="10000"/>
          </a:bodyPr>
          <a:lstStyle/>
          <a:p>
            <a:pPr>
              <a:lnSpc>
                <a:spcPct val="80000"/>
              </a:lnSpc>
            </a:pPr>
            <a:r>
              <a:rPr lang="en-US" altLang="en-US" sz="2800" dirty="0"/>
              <a:t>Simply put, here is what John is telling us:</a:t>
            </a:r>
          </a:p>
          <a:p>
            <a:pPr>
              <a:lnSpc>
                <a:spcPct val="80000"/>
              </a:lnSpc>
            </a:pPr>
            <a:r>
              <a:rPr lang="en-US" altLang="en-US" sz="2800" dirty="0"/>
              <a:t>We were under the wrath of God because of </a:t>
            </a:r>
            <a:r>
              <a:rPr lang="en-US" altLang="en-US" sz="2800" b="1" i="1" dirty="0"/>
              <a:t>sin</a:t>
            </a:r>
            <a:r>
              <a:rPr lang="en-US" altLang="en-US" sz="2800" dirty="0"/>
              <a:t>.</a:t>
            </a:r>
          </a:p>
          <a:p>
            <a:pPr>
              <a:lnSpc>
                <a:spcPct val="80000"/>
              </a:lnSpc>
            </a:pPr>
            <a:r>
              <a:rPr lang="en-US" altLang="en-US" sz="2800" dirty="0"/>
              <a:t>Christ, the Righteous One (i.e., without sin) was pleasing to God.</a:t>
            </a:r>
          </a:p>
          <a:p>
            <a:pPr>
              <a:lnSpc>
                <a:spcPct val="80000"/>
              </a:lnSpc>
            </a:pPr>
            <a:r>
              <a:rPr lang="en-US" altLang="en-US" sz="2800" dirty="0"/>
              <a:t>God, instead of pouring out His wrath on </a:t>
            </a:r>
            <a:r>
              <a:rPr lang="en-US" altLang="en-US" sz="2800" i="1" dirty="0"/>
              <a:t>us</a:t>
            </a:r>
            <a:r>
              <a:rPr lang="en-US" altLang="en-US" sz="2800" dirty="0"/>
              <a:t> (who deserved it) poured out the wrath (punishment) that </a:t>
            </a:r>
            <a:r>
              <a:rPr lang="en-US" altLang="en-US" sz="2800" b="1" i="1" dirty="0"/>
              <a:t>we</a:t>
            </a:r>
            <a:r>
              <a:rPr lang="en-US" altLang="en-US" sz="2800" dirty="0"/>
              <a:t> deserved on </a:t>
            </a:r>
            <a:r>
              <a:rPr lang="en-US" altLang="en-US" sz="2800" b="1" i="1" dirty="0"/>
              <a:t>Christ</a:t>
            </a:r>
            <a:r>
              <a:rPr lang="en-US" altLang="en-US" sz="2800" dirty="0"/>
              <a:t>.</a:t>
            </a:r>
          </a:p>
          <a:p>
            <a:pPr>
              <a:lnSpc>
                <a:spcPct val="80000"/>
              </a:lnSpc>
            </a:pPr>
            <a:r>
              <a:rPr lang="en-US" altLang="en-US" sz="2800" dirty="0"/>
              <a:t>Therefore God’s anger against our sin has been </a:t>
            </a:r>
            <a:r>
              <a:rPr lang="en-US" altLang="en-US" sz="2800" b="1" i="1" dirty="0"/>
              <a:t>satisfied</a:t>
            </a:r>
            <a:r>
              <a:rPr lang="en-US" altLang="en-US" sz="2800" dirty="0"/>
              <a:t> and He is no longer angry with us.</a:t>
            </a:r>
          </a:p>
          <a:p>
            <a:pPr>
              <a:lnSpc>
                <a:spcPct val="80000"/>
              </a:lnSpc>
            </a:pPr>
            <a:r>
              <a:rPr lang="en-US" altLang="en-US" sz="2800" dirty="0"/>
              <a:t>And because of this we can have fellowship with Him!</a:t>
            </a:r>
          </a:p>
          <a:p>
            <a:pPr>
              <a:lnSpc>
                <a:spcPct val="80000"/>
              </a:lnSpc>
            </a:pPr>
            <a:r>
              <a:rPr lang="en-US" altLang="en-US" sz="2800" dirty="0"/>
              <a:t>The Apostle Paul expressed this same idea:</a:t>
            </a:r>
          </a:p>
          <a:p>
            <a:pPr>
              <a:lnSpc>
                <a:spcPct val="80000"/>
              </a:lnSpc>
            </a:pPr>
            <a:r>
              <a:rPr lang="en-US" altLang="en-US" sz="2800" b="1" dirty="0">
                <a:latin typeface="Calibri" panose="020F0502020204030204" pitchFamily="34" charset="0"/>
                <a:cs typeface="Calibri" panose="020F0502020204030204" pitchFamily="34" charset="0"/>
              </a:rPr>
              <a:t>2 Corinthians 5:21  - </a:t>
            </a:r>
            <a:r>
              <a:rPr lang="en-US" altLang="en-US" sz="2800" i="1" dirty="0">
                <a:solidFill>
                  <a:srgbClr val="0000FF"/>
                </a:solidFill>
                <a:latin typeface="Cambria" panose="02040503050406030204" pitchFamily="18" charset="0"/>
                <a:ea typeface="Cambria" panose="02040503050406030204" pitchFamily="18" charset="0"/>
              </a:rPr>
              <a:t>God made him who had no sin to be sin for us, so that in him we might become the righteousness of God. </a:t>
            </a:r>
            <a:r>
              <a:rPr lang="en-US" altLang="en-US" sz="2800" dirty="0"/>
              <a:t>(NIV)</a:t>
            </a:r>
            <a:endParaRPr lang="en-US" altLang="en-US" sz="2800"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9347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72898" y="2410326"/>
            <a:ext cx="8213902" cy="4447674"/>
          </a:xfrm>
          <a:effectLst/>
        </p:spPr>
        <p:txBody>
          <a:bodyPr>
            <a:normAutofit fontScale="92500" lnSpcReduction="10000"/>
          </a:bodyPr>
          <a:lstStyle/>
          <a:p>
            <a:pPr algn="l"/>
            <a:r>
              <a:rPr lang="en-US" sz="2800" i="1" baseline="30000" dirty="0">
                <a:latin typeface="Cambria" panose="02040503050406030204" pitchFamily="18" charset="0"/>
                <a:ea typeface="Cambria" panose="02040503050406030204" pitchFamily="18" charset="0"/>
              </a:rPr>
              <a:t>8 </a:t>
            </a:r>
            <a:r>
              <a:rPr lang="en-US" sz="2800" i="1" dirty="0">
                <a:solidFill>
                  <a:srgbClr val="0000FF"/>
                </a:solidFill>
                <a:latin typeface="Cambria" panose="02040503050406030204" pitchFamily="18" charset="0"/>
                <a:ea typeface="Cambria" panose="02040503050406030204" pitchFamily="18" charset="0"/>
              </a:rPr>
              <a:t>If we say we have no sin, we deceive ourselves, and the truth is not in us.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If we confess our sins, he is faithful and just to forgive us our sins and to cleanse us from all unrighteousness.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If we say we have not sinned, we make him a liar, and his word is not in us.</a:t>
            </a:r>
          </a:p>
          <a:p>
            <a:pPr algn="l"/>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My little children, I am writing these things to you so that you may not sin. But if anyone does sin, we have an advocate with the Father, Jesus Christ the righteous. </a:t>
            </a:r>
            <a:r>
              <a:rPr lang="en-US" sz="2800" i="1" baseline="30000" dirty="0">
                <a:latin typeface="Cambria" panose="02040503050406030204" pitchFamily="18" charset="0"/>
                <a:ea typeface="Cambria" panose="02040503050406030204" pitchFamily="18" charset="0"/>
              </a:rPr>
              <a:t>2</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66"/>
                </a:solidFill>
                <a:latin typeface="Cambria" panose="02040503050406030204" pitchFamily="18" charset="0"/>
                <a:ea typeface="Cambria" panose="02040503050406030204" pitchFamily="18" charset="0"/>
              </a:rPr>
              <a:t>He is the propitiation for our sins, and not for ours only but also for the sins of the whole world.</a:t>
            </a:r>
            <a:endParaRPr lang="en-US" altLang="en-US" sz="2800" i="1" dirty="0">
              <a:solidFill>
                <a:srgbClr val="FF0066"/>
              </a:solidFill>
              <a:latin typeface="Cambria" panose="02040503050406030204" pitchFamily="18" charset="0"/>
              <a:ea typeface="Cambria" panose="02040503050406030204" pitchFamily="18" charset="0"/>
            </a:endParaRPr>
          </a:p>
          <a:p>
            <a:pPr algn="just"/>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1:8-2:2)</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5" name="Content Placeholder 1">
            <a:extLst>
              <a:ext uri="{FF2B5EF4-FFF2-40B4-BE49-F238E27FC236}">
                <a16:creationId xmlns:a16="http://schemas.microsoft.com/office/drawing/2014/main" id="{D9C62855-717F-4F04-96E5-B5FC98A540E3}"/>
              </a:ext>
            </a:extLst>
          </p:cNvPr>
          <p:cNvSpPr txBox="1">
            <a:spLocks/>
          </p:cNvSpPr>
          <p:nvPr/>
        </p:nvSpPr>
        <p:spPr>
          <a:xfrm>
            <a:off x="472898" y="90265"/>
            <a:ext cx="8213902" cy="1931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en-US" altLang="en-US"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then adds a phrase to describe who all is included in the propitiation of Christ: </a:t>
            </a:r>
            <a:r>
              <a:rPr kumimoji="0" lang="en-US" altLang="en-US" sz="3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not only for </a:t>
            </a:r>
            <a:r>
              <a:rPr kumimoji="0" lang="en-US" altLang="en-US" sz="3600"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our</a:t>
            </a:r>
            <a:r>
              <a:rPr kumimoji="0" lang="en-US" altLang="en-US" sz="3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 sins . . . but also for the sins of the </a:t>
            </a:r>
            <a:r>
              <a:rPr kumimoji="0" lang="en-US" altLang="en-US" sz="3600"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whole world</a:t>
            </a:r>
            <a:r>
              <a:rPr kumimoji="0" lang="en-US" altLang="en-US"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altLang="en-US" sz="5400" b="1" i="1" u="none" strike="noStrike" kern="1200" cap="none" spc="0" normalizeH="0" baseline="0" noProof="0" dirty="0">
              <a:ln>
                <a:noFill/>
              </a:ln>
              <a:solidFill>
                <a:sysClr val="window" lastClr="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606631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774033"/>
          </a:xfrm>
        </p:spPr>
        <p:txBody>
          <a:bodyPr vert="horz" lIns="91440" tIns="45720" rIns="91440" bIns="45720" rtlCol="0" anchor="ctr">
            <a:noAutofit/>
          </a:bodyPr>
          <a:lstStyle/>
          <a:p>
            <a:pPr>
              <a:lnSpc>
                <a:spcPct val="90000"/>
              </a:lnSpc>
            </a:pPr>
            <a:r>
              <a:rPr lang="en-US" sz="4000" b="1" dirty="0">
                <a:ln w="6600">
                  <a:noFill/>
                  <a:prstDash val="solid"/>
                </a:ln>
                <a:effectLst/>
                <a:latin typeface="+mn-lt"/>
              </a:rPr>
              <a:t>To Whom Does “Our” Refer in 1 John 2:2?</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50232"/>
            <a:ext cx="8229600" cy="6007768"/>
          </a:xfrm>
        </p:spPr>
        <p:txBody>
          <a:bodyPr>
            <a:normAutofit fontScale="92500"/>
          </a:bodyPr>
          <a:lstStyle/>
          <a:p>
            <a:pPr>
              <a:lnSpc>
                <a:spcPct val="90000"/>
              </a:lnSpc>
            </a:pPr>
            <a:r>
              <a:rPr lang="en-US" i="1" dirty="0">
                <a:solidFill>
                  <a:srgbClr val="0000FF"/>
                </a:solidFill>
                <a:latin typeface="Cambria" panose="02040503050406030204" pitchFamily="18" charset="0"/>
                <a:ea typeface="Cambria" panose="02040503050406030204" pitchFamily="18" charset="0"/>
              </a:rPr>
              <a:t>He is the propitiation for </a:t>
            </a:r>
            <a:r>
              <a:rPr lang="en-US" b="1" i="1" dirty="0">
                <a:solidFill>
                  <a:srgbClr val="0000FF"/>
                </a:solidFill>
                <a:latin typeface="Cambria" panose="02040503050406030204" pitchFamily="18" charset="0"/>
                <a:ea typeface="Cambria" panose="02040503050406030204" pitchFamily="18" charset="0"/>
              </a:rPr>
              <a:t>our sins</a:t>
            </a:r>
            <a:r>
              <a:rPr lang="en-US" i="1" dirty="0">
                <a:solidFill>
                  <a:srgbClr val="0000FF"/>
                </a:solidFill>
                <a:latin typeface="Cambria" panose="02040503050406030204" pitchFamily="18" charset="0"/>
                <a:ea typeface="Cambria" panose="02040503050406030204" pitchFamily="18" charset="0"/>
              </a:rPr>
              <a:t>, and not for ours only but </a:t>
            </a:r>
            <a:r>
              <a:rPr lang="en-US" b="1" i="1" dirty="0">
                <a:solidFill>
                  <a:srgbClr val="0000FF"/>
                </a:solidFill>
                <a:latin typeface="Cambria" panose="02040503050406030204" pitchFamily="18" charset="0"/>
                <a:ea typeface="Cambria" panose="02040503050406030204" pitchFamily="18" charset="0"/>
              </a:rPr>
              <a:t>also for the sins of the whole world</a:t>
            </a:r>
            <a:r>
              <a:rPr lang="en-US" i="1" dirty="0">
                <a:solidFill>
                  <a:srgbClr val="0000FF"/>
                </a:solidFill>
                <a:latin typeface="Cambria" panose="02040503050406030204" pitchFamily="18" charset="0"/>
                <a:ea typeface="Cambria" panose="02040503050406030204" pitchFamily="18" charset="0"/>
              </a:rPr>
              <a:t>. </a:t>
            </a:r>
            <a:r>
              <a:rPr lang="en-US" altLang="en-US" dirty="0"/>
              <a:t>(1 John 2:2)</a:t>
            </a:r>
          </a:p>
          <a:p>
            <a:pPr>
              <a:lnSpc>
                <a:spcPct val="90000"/>
              </a:lnSpc>
            </a:pPr>
            <a:r>
              <a:rPr lang="en-US" altLang="en-US" dirty="0"/>
              <a:t>In the 1 John 1:1-5, the first person plural (“we”, “our”, “us”) clearly referred to John and the other apostles who had witnessed the risen Christ.</a:t>
            </a:r>
          </a:p>
          <a:p>
            <a:pPr>
              <a:lnSpc>
                <a:spcPct val="90000"/>
              </a:lnSpc>
            </a:pPr>
            <a:r>
              <a:rPr lang="en-US" altLang="en-US" dirty="0"/>
              <a:t>Starting in 1:6, John seems to begin using the first person plural in an axiomatic sense – meaning “anyone”:</a:t>
            </a:r>
          </a:p>
          <a:p>
            <a:pPr lvl="1">
              <a:lnSpc>
                <a:spcPct val="90000"/>
              </a:lnSpc>
            </a:pPr>
            <a:r>
              <a:rPr lang="en-US" altLang="en-US" dirty="0"/>
              <a:t>1:6 - </a:t>
            </a:r>
            <a:r>
              <a:rPr lang="en-US" i="1" dirty="0">
                <a:solidFill>
                  <a:srgbClr val="0000FF"/>
                </a:solidFill>
                <a:latin typeface="Cambria" panose="02040503050406030204" pitchFamily="18" charset="0"/>
                <a:ea typeface="Cambria" panose="02040503050406030204" pitchFamily="18" charset="0"/>
              </a:rPr>
              <a:t>If we say </a:t>
            </a:r>
            <a:r>
              <a:rPr lang="en-US" b="1" i="1" dirty="0">
                <a:solidFill>
                  <a:srgbClr val="0000FF"/>
                </a:solidFill>
                <a:latin typeface="Cambria" panose="02040503050406030204" pitchFamily="18" charset="0"/>
                <a:ea typeface="Cambria" panose="02040503050406030204" pitchFamily="18" charset="0"/>
              </a:rPr>
              <a:t>we</a:t>
            </a:r>
            <a:r>
              <a:rPr lang="en-US" i="1" dirty="0">
                <a:solidFill>
                  <a:srgbClr val="0000FF"/>
                </a:solidFill>
                <a:latin typeface="Cambria" panose="02040503050406030204" pitchFamily="18" charset="0"/>
                <a:ea typeface="Cambria" panose="02040503050406030204" pitchFamily="18" charset="0"/>
              </a:rPr>
              <a:t> [anyone] have fellowship with him while we walk in darkness, </a:t>
            </a:r>
            <a:r>
              <a:rPr lang="en-US" b="1" i="1" dirty="0">
                <a:solidFill>
                  <a:srgbClr val="0000FF"/>
                </a:solidFill>
                <a:latin typeface="Cambria" panose="02040503050406030204" pitchFamily="18" charset="0"/>
                <a:ea typeface="Cambria" panose="02040503050406030204" pitchFamily="18" charset="0"/>
              </a:rPr>
              <a:t>we</a:t>
            </a:r>
            <a:r>
              <a:rPr lang="en-US" i="1" dirty="0">
                <a:solidFill>
                  <a:srgbClr val="0000FF"/>
                </a:solidFill>
                <a:latin typeface="Cambria" panose="02040503050406030204" pitchFamily="18" charset="0"/>
                <a:ea typeface="Cambria" panose="02040503050406030204" pitchFamily="18" charset="0"/>
              </a:rPr>
              <a:t> lie…</a:t>
            </a:r>
            <a:endParaRPr lang="en-US" altLang="en-US" b="1" i="1" dirty="0">
              <a:solidFill>
                <a:srgbClr val="0000FF"/>
              </a:solidFill>
              <a:latin typeface="Times New Roman" panose="02020603050405020304" pitchFamily="18" charset="0"/>
            </a:endParaRPr>
          </a:p>
          <a:p>
            <a:pPr lvl="1">
              <a:lnSpc>
                <a:spcPct val="90000"/>
              </a:lnSpc>
            </a:pPr>
            <a:r>
              <a:rPr lang="en-US" altLang="en-US" dirty="0"/>
              <a:t>1:7 - </a:t>
            </a:r>
            <a:r>
              <a:rPr lang="en-US" i="1" dirty="0">
                <a:solidFill>
                  <a:srgbClr val="0000FF"/>
                </a:solidFill>
                <a:latin typeface="Cambria" panose="02040503050406030204" pitchFamily="18" charset="0"/>
                <a:ea typeface="Cambria" panose="02040503050406030204" pitchFamily="18" charset="0"/>
              </a:rPr>
              <a:t>But if </a:t>
            </a:r>
            <a:r>
              <a:rPr lang="en-US" b="1" i="1" dirty="0">
                <a:solidFill>
                  <a:srgbClr val="0000FF"/>
                </a:solidFill>
                <a:latin typeface="Cambria" panose="02040503050406030204" pitchFamily="18" charset="0"/>
                <a:ea typeface="Cambria" panose="02040503050406030204" pitchFamily="18" charset="0"/>
              </a:rPr>
              <a:t>we</a:t>
            </a:r>
            <a:r>
              <a:rPr lang="en-US" i="1" dirty="0">
                <a:solidFill>
                  <a:srgbClr val="0000FF"/>
                </a:solidFill>
                <a:latin typeface="Cambria" panose="02040503050406030204" pitchFamily="18" charset="0"/>
                <a:ea typeface="Cambria" panose="02040503050406030204" pitchFamily="18" charset="0"/>
              </a:rPr>
              <a:t> [anyone] walk in the light, as he is in the light, </a:t>
            </a:r>
            <a:r>
              <a:rPr lang="en-US" b="1" i="1" dirty="0">
                <a:solidFill>
                  <a:srgbClr val="0000FF"/>
                </a:solidFill>
                <a:latin typeface="Cambria" panose="02040503050406030204" pitchFamily="18" charset="0"/>
                <a:ea typeface="Cambria" panose="02040503050406030204" pitchFamily="18" charset="0"/>
              </a:rPr>
              <a:t>we</a:t>
            </a:r>
            <a:r>
              <a:rPr lang="en-US" i="1" dirty="0">
                <a:solidFill>
                  <a:srgbClr val="0000FF"/>
                </a:solidFill>
                <a:latin typeface="Cambria" panose="02040503050406030204" pitchFamily="18" charset="0"/>
                <a:ea typeface="Cambria" panose="02040503050406030204" pitchFamily="18" charset="0"/>
              </a:rPr>
              <a:t> have fellowship…</a:t>
            </a:r>
            <a:endParaRPr lang="en-US" altLang="en-US" b="1" i="1" dirty="0">
              <a:solidFill>
                <a:srgbClr val="000066"/>
              </a:solidFill>
              <a:latin typeface="Times New Roman" panose="02020603050405020304" pitchFamily="18" charset="0"/>
            </a:endParaRPr>
          </a:p>
          <a:p>
            <a:pPr lvl="1">
              <a:lnSpc>
                <a:spcPct val="90000"/>
              </a:lnSpc>
            </a:pPr>
            <a:r>
              <a:rPr lang="en-US" altLang="en-US" dirty="0"/>
              <a:t>1:8 - </a:t>
            </a:r>
            <a:r>
              <a:rPr lang="en-US" i="1" dirty="0">
                <a:solidFill>
                  <a:srgbClr val="0000FF"/>
                </a:solidFill>
                <a:latin typeface="Cambria" panose="02040503050406030204" pitchFamily="18" charset="0"/>
                <a:ea typeface="Cambria" panose="02040503050406030204" pitchFamily="18" charset="0"/>
              </a:rPr>
              <a:t>If we say </a:t>
            </a:r>
            <a:r>
              <a:rPr lang="en-US" b="1" i="1" dirty="0">
                <a:solidFill>
                  <a:srgbClr val="0000FF"/>
                </a:solidFill>
                <a:latin typeface="Cambria" panose="02040503050406030204" pitchFamily="18" charset="0"/>
                <a:ea typeface="Cambria" panose="02040503050406030204" pitchFamily="18" charset="0"/>
              </a:rPr>
              <a:t>we</a:t>
            </a:r>
            <a:r>
              <a:rPr lang="en-US" i="1" dirty="0">
                <a:solidFill>
                  <a:srgbClr val="0000FF"/>
                </a:solidFill>
                <a:latin typeface="Cambria" panose="02040503050406030204" pitchFamily="18" charset="0"/>
                <a:ea typeface="Cambria" panose="02040503050406030204" pitchFamily="18" charset="0"/>
              </a:rPr>
              <a:t> [anyone] have no sin, </a:t>
            </a:r>
            <a:r>
              <a:rPr lang="en-US" b="1" i="1" dirty="0">
                <a:solidFill>
                  <a:srgbClr val="0000FF"/>
                </a:solidFill>
                <a:latin typeface="Cambria" panose="02040503050406030204" pitchFamily="18" charset="0"/>
                <a:ea typeface="Cambria" panose="02040503050406030204" pitchFamily="18" charset="0"/>
              </a:rPr>
              <a:t>we</a:t>
            </a:r>
            <a:r>
              <a:rPr lang="en-US" i="1" dirty="0">
                <a:solidFill>
                  <a:srgbClr val="0000FF"/>
                </a:solidFill>
                <a:latin typeface="Cambria" panose="02040503050406030204" pitchFamily="18" charset="0"/>
                <a:ea typeface="Cambria" panose="02040503050406030204" pitchFamily="18" charset="0"/>
              </a:rPr>
              <a:t> deceive ourselves…</a:t>
            </a:r>
            <a:r>
              <a:rPr lang="en-US" altLang="en-US" b="1" i="1" dirty="0">
                <a:solidFill>
                  <a:srgbClr val="000066"/>
                </a:solidFill>
                <a:latin typeface="Times New Roman" panose="02020603050405020304" pitchFamily="18" charset="0"/>
              </a:rPr>
              <a:t> </a:t>
            </a:r>
          </a:p>
          <a:p>
            <a:pPr lvl="1">
              <a:lnSpc>
                <a:spcPct val="90000"/>
              </a:lnSpc>
            </a:pPr>
            <a:r>
              <a:rPr lang="en-US" altLang="en-US" dirty="0"/>
              <a:t>1:9 - </a:t>
            </a:r>
            <a:r>
              <a:rPr lang="en-US" i="1" dirty="0">
                <a:solidFill>
                  <a:srgbClr val="0000FF"/>
                </a:solidFill>
                <a:latin typeface="Cambria" panose="02040503050406030204" pitchFamily="18" charset="0"/>
                <a:ea typeface="Cambria" panose="02040503050406030204" pitchFamily="18" charset="0"/>
              </a:rPr>
              <a:t>If </a:t>
            </a:r>
            <a:r>
              <a:rPr lang="en-US" b="1" i="1" dirty="0">
                <a:solidFill>
                  <a:srgbClr val="0000FF"/>
                </a:solidFill>
                <a:latin typeface="Cambria" panose="02040503050406030204" pitchFamily="18" charset="0"/>
                <a:ea typeface="Cambria" panose="02040503050406030204" pitchFamily="18" charset="0"/>
              </a:rPr>
              <a:t>we</a:t>
            </a:r>
            <a:r>
              <a:rPr lang="en-US" i="1" dirty="0">
                <a:solidFill>
                  <a:srgbClr val="0000FF"/>
                </a:solidFill>
                <a:latin typeface="Cambria" panose="02040503050406030204" pitchFamily="18" charset="0"/>
                <a:ea typeface="Cambria" panose="02040503050406030204" pitchFamily="18" charset="0"/>
              </a:rPr>
              <a:t> [anyone] confess our sins…</a:t>
            </a:r>
            <a:endParaRPr lang="en-US" altLang="en-US" b="1" i="1" dirty="0">
              <a:solidFill>
                <a:srgbClr val="000066"/>
              </a:solidFill>
              <a:latin typeface="Times New Roman" panose="02020603050405020304" pitchFamily="18" charset="0"/>
            </a:endParaRPr>
          </a:p>
          <a:p>
            <a:pPr>
              <a:lnSpc>
                <a:spcPct val="90000"/>
              </a:lnSpc>
            </a:pPr>
            <a:r>
              <a:rPr lang="en-US" altLang="en-US" dirty="0"/>
              <a:t>But here (in 2:2) it would seem most natural to understand “</a:t>
            </a:r>
            <a:r>
              <a:rPr lang="en-US" altLang="en-US" b="1" i="1" dirty="0">
                <a:solidFill>
                  <a:srgbClr val="0000FF"/>
                </a:solidFill>
                <a:latin typeface="Cambria" panose="02040503050406030204" pitchFamily="18" charset="0"/>
                <a:ea typeface="Cambria" panose="02040503050406030204" pitchFamily="18" charset="0"/>
              </a:rPr>
              <a:t>our</a:t>
            </a:r>
            <a:r>
              <a:rPr lang="en-US" altLang="en-US" dirty="0"/>
              <a:t>” as referring to John and his (Christian) readers.</a:t>
            </a:r>
          </a:p>
        </p:txBody>
      </p:sp>
    </p:spTree>
    <p:extLst>
      <p:ext uri="{BB962C8B-B14F-4D97-AF65-F5344CB8AC3E}">
        <p14:creationId xmlns:p14="http://schemas.microsoft.com/office/powerpoint/2010/main" val="3168222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86853"/>
          </a:xfrm>
        </p:spPr>
        <p:txBody>
          <a:bodyPr vert="horz" lIns="91440" tIns="45720" rIns="91440" bIns="45720" rtlCol="0" anchor="ctr">
            <a:noAutofit/>
          </a:bodyPr>
          <a:lstStyle/>
          <a:p>
            <a:pPr>
              <a:lnSpc>
                <a:spcPct val="90000"/>
              </a:lnSpc>
            </a:pPr>
            <a:r>
              <a:rPr lang="en-US" sz="4000" b="1" dirty="0">
                <a:ln w="6600">
                  <a:noFill/>
                  <a:prstDash val="solid"/>
                </a:ln>
                <a:effectLst/>
                <a:latin typeface="+mn-lt"/>
              </a:rPr>
              <a:t>Who is Meant by “the Whole World” in </a:t>
            </a:r>
            <a:br>
              <a:rPr lang="en-US" sz="4000" b="1" dirty="0">
                <a:ln w="6600">
                  <a:noFill/>
                  <a:prstDash val="solid"/>
                </a:ln>
                <a:effectLst/>
                <a:latin typeface="+mn-lt"/>
              </a:rPr>
            </a:br>
            <a:r>
              <a:rPr lang="en-US" sz="4000" b="1" dirty="0">
                <a:ln w="6600">
                  <a:noFill/>
                  <a:prstDash val="solid"/>
                </a:ln>
                <a:effectLst/>
                <a:latin typeface="+mn-lt"/>
              </a:rPr>
              <a:t>1 John 2:2?</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086852"/>
            <a:ext cx="8229600" cy="5771147"/>
          </a:xfrm>
        </p:spPr>
        <p:txBody>
          <a:bodyPr>
            <a:normAutofit/>
          </a:bodyPr>
          <a:lstStyle/>
          <a:p>
            <a:pPr>
              <a:lnSpc>
                <a:spcPct val="90000"/>
              </a:lnSpc>
            </a:pPr>
            <a:r>
              <a:rPr lang="en-US" i="1" dirty="0">
                <a:solidFill>
                  <a:srgbClr val="0000FF"/>
                </a:solidFill>
                <a:latin typeface="Cambria" panose="02040503050406030204" pitchFamily="18" charset="0"/>
                <a:ea typeface="Cambria" panose="02040503050406030204" pitchFamily="18" charset="0"/>
              </a:rPr>
              <a:t>He is the propitiation for our sins, and not for ours only but also for the sins of</a:t>
            </a:r>
            <a:r>
              <a:rPr lang="en-US" b="1" i="1" dirty="0">
                <a:solidFill>
                  <a:srgbClr val="0000FF"/>
                </a:solidFill>
                <a:latin typeface="Cambria" panose="02040503050406030204" pitchFamily="18" charset="0"/>
                <a:ea typeface="Cambria" panose="02040503050406030204" pitchFamily="18" charset="0"/>
              </a:rPr>
              <a:t> the whole world</a:t>
            </a:r>
            <a:r>
              <a:rPr lang="en-US" i="1" dirty="0">
                <a:solidFill>
                  <a:srgbClr val="0000FF"/>
                </a:solidFill>
                <a:latin typeface="Cambria" panose="02040503050406030204" pitchFamily="18" charset="0"/>
                <a:ea typeface="Cambria" panose="02040503050406030204" pitchFamily="18" charset="0"/>
              </a:rPr>
              <a:t>. </a:t>
            </a:r>
            <a:r>
              <a:rPr lang="en-US" altLang="en-US" dirty="0"/>
              <a:t>(1 John 2:2)</a:t>
            </a:r>
          </a:p>
        </p:txBody>
      </p:sp>
    </p:spTree>
    <p:extLst>
      <p:ext uri="{BB962C8B-B14F-4D97-AF65-F5344CB8AC3E}">
        <p14:creationId xmlns:p14="http://schemas.microsoft.com/office/powerpoint/2010/main" val="19382675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1:1-4 -</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FELLOWSHIP WITH GOD</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1:5-2:28 -</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First</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Themes of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endPar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Second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Themes of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Third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Themes of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1409473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4000" b="1" dirty="0"/>
              <a:t>world</a:t>
            </a:r>
            <a:r>
              <a:rPr lang="en-US" altLang="en-US" sz="4000" b="1" dirty="0">
                <a:solidFill>
                  <a:schemeClr val="tx1"/>
                </a:solidFill>
                <a:latin typeface="Times New Roman" panose="02020603050405020304" pitchFamily="18" charset="0"/>
              </a:rPr>
              <a:t> </a:t>
            </a:r>
            <a:r>
              <a:rPr lang="en-US" altLang="en-US" sz="4000" b="1" dirty="0" err="1">
                <a:solidFill>
                  <a:schemeClr val="tx1"/>
                </a:solidFill>
                <a:latin typeface="Bwgrkl" panose="02000400000000000000" pitchFamily="2" charset="0"/>
              </a:rPr>
              <a:t>ko,smoj</a:t>
            </a:r>
            <a:r>
              <a:rPr lang="en-US" altLang="en-US" sz="4000" b="1" dirty="0">
                <a:latin typeface="Bwgrkl" panose="02000400000000000000" pitchFamily="2" charset="0"/>
              </a:rPr>
              <a:t> </a:t>
            </a:r>
            <a:r>
              <a:rPr lang="en-US" altLang="en-US" sz="4000" dirty="0"/>
              <a:t>(</a:t>
            </a:r>
            <a:r>
              <a:rPr lang="en-US" altLang="en-US" sz="4000" dirty="0" err="1">
                <a:solidFill>
                  <a:schemeClr val="tx1"/>
                </a:solidFill>
              </a:rPr>
              <a:t>kosmos</a:t>
            </a:r>
            <a:r>
              <a:rPr lang="en-US" altLang="en-US" sz="4000" dirty="0">
                <a:solidFill>
                  <a:schemeClr val="tx1"/>
                </a:solidFill>
              </a:rPr>
              <a:t>)</a:t>
            </a:r>
            <a:endParaRPr lang="en-US" sz="40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42212"/>
            <a:ext cx="8229600" cy="5907504"/>
          </a:xfrm>
        </p:spPr>
        <p:txBody>
          <a:bodyPr>
            <a:normAutofit/>
          </a:bodyPr>
          <a:lstStyle/>
          <a:p>
            <a:pPr>
              <a:lnSpc>
                <a:spcPct val="80000"/>
              </a:lnSpc>
            </a:pPr>
            <a:r>
              <a:rPr lang="en-US" altLang="en-US" sz="2000" dirty="0"/>
              <a:t>Order, arrangement, ornament, adornment</a:t>
            </a:r>
          </a:p>
          <a:p>
            <a:pPr lvl="1">
              <a:lnSpc>
                <a:spcPct val="80000"/>
              </a:lnSpc>
            </a:pPr>
            <a:r>
              <a:rPr lang="en-US" altLang="en-US" sz="1800" b="1" dirty="0"/>
              <a:t>1 Peter 3:3 -</a:t>
            </a:r>
            <a:r>
              <a:rPr lang="en-US" altLang="en-US" sz="1800" i="1" dirty="0"/>
              <a:t> </a:t>
            </a:r>
            <a:r>
              <a:rPr lang="en-US" altLang="en-US" sz="1800" i="1" dirty="0">
                <a:solidFill>
                  <a:srgbClr val="0000FF"/>
                </a:solidFill>
                <a:latin typeface="Cambria" panose="02040503050406030204" pitchFamily="18" charset="0"/>
                <a:ea typeface="Cambria" panose="02040503050406030204" pitchFamily="18" charset="0"/>
              </a:rPr>
              <a:t>Do not let your </a:t>
            </a:r>
            <a:r>
              <a:rPr lang="en-US" altLang="en-US" sz="1800" b="1" i="1" dirty="0">
                <a:solidFill>
                  <a:srgbClr val="0000FF"/>
                </a:solidFill>
                <a:latin typeface="Cambria" panose="02040503050406030204" pitchFamily="18" charset="0"/>
                <a:ea typeface="Cambria" panose="02040503050406030204" pitchFamily="18" charset="0"/>
              </a:rPr>
              <a:t>adorning</a:t>
            </a:r>
            <a:r>
              <a:rPr lang="en-US" altLang="en-US" sz="1800" i="1" dirty="0">
                <a:solidFill>
                  <a:srgbClr val="0000FF"/>
                </a:solidFill>
                <a:latin typeface="Cambria" panose="02040503050406030204" pitchFamily="18" charset="0"/>
                <a:ea typeface="Cambria" panose="02040503050406030204" pitchFamily="18" charset="0"/>
              </a:rPr>
              <a:t> be external--the braiding of hair and the putting on of gold jewelry, or the clothing you wear--</a:t>
            </a:r>
            <a:r>
              <a:rPr lang="en-US" altLang="en-US" sz="1800" b="1" i="1" dirty="0">
                <a:solidFill>
                  <a:srgbClr val="000066"/>
                </a:solidFill>
                <a:latin typeface="Times New Roman" panose="02020603050405020304" pitchFamily="18" charset="0"/>
              </a:rPr>
              <a:t> </a:t>
            </a:r>
          </a:p>
          <a:p>
            <a:pPr>
              <a:lnSpc>
                <a:spcPct val="80000"/>
              </a:lnSpc>
            </a:pPr>
            <a:r>
              <a:rPr lang="en-US" altLang="en-US" sz="2000" dirty="0"/>
              <a:t>The earth or all that is in it</a:t>
            </a:r>
          </a:p>
          <a:p>
            <a:pPr lvl="1">
              <a:lnSpc>
                <a:spcPct val="80000"/>
              </a:lnSpc>
            </a:pPr>
            <a:r>
              <a:rPr lang="en-US" altLang="en-US" sz="1800" b="1" dirty="0"/>
              <a:t>Matthew 13:35 - </a:t>
            </a:r>
            <a:r>
              <a:rPr lang="en-US" altLang="en-US" sz="1800" i="1" dirty="0">
                <a:solidFill>
                  <a:srgbClr val="0000FF"/>
                </a:solidFill>
                <a:latin typeface="Cambria" panose="02040503050406030204" pitchFamily="18" charset="0"/>
                <a:ea typeface="Cambria" panose="02040503050406030204" pitchFamily="18" charset="0"/>
              </a:rPr>
              <a:t>This was to fulfill what was spoken by the prophet: “I will open my mouth in parables; I will utter what has been hidden since the foundation of the </a:t>
            </a:r>
            <a:r>
              <a:rPr lang="en-US" altLang="en-US" sz="1800" b="1" i="1" dirty="0">
                <a:solidFill>
                  <a:srgbClr val="0000FF"/>
                </a:solidFill>
                <a:latin typeface="Cambria" panose="02040503050406030204" pitchFamily="18" charset="0"/>
                <a:ea typeface="Cambria" panose="02040503050406030204" pitchFamily="18" charset="0"/>
              </a:rPr>
              <a:t>world</a:t>
            </a:r>
            <a:r>
              <a:rPr lang="en-US" altLang="en-US" sz="1800" i="1" dirty="0">
                <a:solidFill>
                  <a:srgbClr val="0000FF"/>
                </a:solidFill>
                <a:latin typeface="Cambria" panose="02040503050406030204" pitchFamily="18" charset="0"/>
                <a:ea typeface="Cambria" panose="02040503050406030204" pitchFamily="18" charset="0"/>
              </a:rPr>
              <a:t>.”</a:t>
            </a:r>
            <a:endParaRPr lang="en-US" altLang="en-US" sz="1800" b="1" i="1" dirty="0">
              <a:solidFill>
                <a:srgbClr val="000066"/>
              </a:solidFill>
              <a:latin typeface="Times New Roman" panose="02020603050405020304" pitchFamily="18" charset="0"/>
            </a:endParaRPr>
          </a:p>
          <a:p>
            <a:pPr lvl="1">
              <a:lnSpc>
                <a:spcPct val="80000"/>
              </a:lnSpc>
            </a:pPr>
            <a:r>
              <a:rPr lang="en-US" altLang="en-US" sz="1800" b="1" dirty="0"/>
              <a:t>Matthew 16:26a - </a:t>
            </a:r>
            <a:r>
              <a:rPr lang="en-US" altLang="en-US" sz="1800" i="1" dirty="0">
                <a:solidFill>
                  <a:srgbClr val="0000FF"/>
                </a:solidFill>
                <a:latin typeface="Cambria" panose="02040503050406030204" pitchFamily="18" charset="0"/>
                <a:ea typeface="Cambria" panose="02040503050406030204" pitchFamily="18" charset="0"/>
              </a:rPr>
              <a:t>For what will it profit a man if he gains the whole </a:t>
            </a:r>
            <a:r>
              <a:rPr lang="en-US" altLang="en-US" sz="1800" b="1" i="1" dirty="0">
                <a:solidFill>
                  <a:srgbClr val="0000FF"/>
                </a:solidFill>
                <a:latin typeface="Cambria" panose="02040503050406030204" pitchFamily="18" charset="0"/>
                <a:ea typeface="Cambria" panose="02040503050406030204" pitchFamily="18" charset="0"/>
              </a:rPr>
              <a:t>world</a:t>
            </a:r>
            <a:r>
              <a:rPr lang="en-US" altLang="en-US" sz="1800" i="1" dirty="0">
                <a:solidFill>
                  <a:srgbClr val="0000FF"/>
                </a:solidFill>
                <a:latin typeface="Cambria" panose="02040503050406030204" pitchFamily="18" charset="0"/>
                <a:ea typeface="Cambria" panose="02040503050406030204" pitchFamily="18" charset="0"/>
              </a:rPr>
              <a:t> and forfeits his soul?</a:t>
            </a:r>
            <a:r>
              <a:rPr lang="en-US" altLang="en-US" sz="1800" b="1" i="1" dirty="0">
                <a:solidFill>
                  <a:srgbClr val="000066"/>
                </a:solidFill>
                <a:latin typeface="Times New Roman" panose="02020603050405020304" pitchFamily="18" charset="0"/>
              </a:rPr>
              <a:t> </a:t>
            </a:r>
          </a:p>
          <a:p>
            <a:pPr>
              <a:lnSpc>
                <a:spcPct val="80000"/>
              </a:lnSpc>
            </a:pPr>
            <a:r>
              <a:rPr lang="en-US" altLang="en-US" sz="2000" dirty="0"/>
              <a:t>The human race, people in general, </a:t>
            </a:r>
            <a:r>
              <a:rPr lang="en-US" altLang="en-US" sz="2000" b="1" i="1" dirty="0"/>
              <a:t>or</a:t>
            </a:r>
            <a:r>
              <a:rPr lang="en-US" altLang="en-US" sz="2000" dirty="0"/>
              <a:t> people </a:t>
            </a:r>
            <a:r>
              <a:rPr lang="en-US" altLang="en-US" sz="2000" b="1" i="1" dirty="0"/>
              <a:t>without distinction</a:t>
            </a:r>
          </a:p>
          <a:p>
            <a:pPr lvl="1">
              <a:lnSpc>
                <a:spcPct val="80000"/>
              </a:lnSpc>
            </a:pPr>
            <a:r>
              <a:rPr lang="en-US" altLang="en-US" sz="1800" b="1" dirty="0"/>
              <a:t>Matthew 5:14 - </a:t>
            </a:r>
            <a:r>
              <a:rPr lang="en-US" altLang="en-US" sz="1800" i="1" dirty="0">
                <a:solidFill>
                  <a:srgbClr val="0000FF"/>
                </a:solidFill>
                <a:latin typeface="Cambria" panose="02040503050406030204" pitchFamily="18" charset="0"/>
                <a:ea typeface="Cambria" panose="02040503050406030204" pitchFamily="18" charset="0"/>
              </a:rPr>
              <a:t>You are the light of the </a:t>
            </a:r>
            <a:r>
              <a:rPr lang="en-US" altLang="en-US" sz="1800" b="1" i="1" dirty="0">
                <a:solidFill>
                  <a:srgbClr val="0000FF"/>
                </a:solidFill>
                <a:latin typeface="Cambria" panose="02040503050406030204" pitchFamily="18" charset="0"/>
                <a:ea typeface="Cambria" panose="02040503050406030204" pitchFamily="18" charset="0"/>
              </a:rPr>
              <a:t>world</a:t>
            </a:r>
            <a:r>
              <a:rPr lang="en-US" altLang="en-US" sz="1800" i="1" dirty="0">
                <a:solidFill>
                  <a:srgbClr val="0000FF"/>
                </a:solidFill>
                <a:latin typeface="Cambria" panose="02040503050406030204" pitchFamily="18" charset="0"/>
                <a:ea typeface="Cambria" panose="02040503050406030204" pitchFamily="18" charset="0"/>
              </a:rPr>
              <a:t>. A city set on a hill cannot be hidden. </a:t>
            </a:r>
          </a:p>
          <a:p>
            <a:pPr lvl="1">
              <a:lnSpc>
                <a:spcPct val="80000"/>
              </a:lnSpc>
            </a:pPr>
            <a:r>
              <a:rPr lang="en-US" altLang="en-US" sz="1800" b="1" dirty="0"/>
              <a:t>John 12:18-19 -</a:t>
            </a:r>
            <a:r>
              <a:rPr lang="en-US" altLang="en-US" sz="1800" dirty="0"/>
              <a:t> </a:t>
            </a:r>
            <a:r>
              <a:rPr lang="en-US" altLang="en-US" sz="1800" i="1" dirty="0">
                <a:solidFill>
                  <a:srgbClr val="0000FF"/>
                </a:solidFill>
                <a:latin typeface="Cambria" panose="02040503050406030204" pitchFamily="18" charset="0"/>
                <a:ea typeface="Cambria" panose="02040503050406030204" pitchFamily="18" charset="0"/>
              </a:rPr>
              <a:t>The reason why the crowd went to meet him was that they heard he had done this sign. So the Pharisees said to one another, “You see that you are gaining nothing. Look, the </a:t>
            </a:r>
            <a:r>
              <a:rPr lang="en-US" altLang="en-US" sz="1800" b="1" i="1" dirty="0">
                <a:solidFill>
                  <a:srgbClr val="0000FF"/>
                </a:solidFill>
                <a:latin typeface="Cambria" panose="02040503050406030204" pitchFamily="18" charset="0"/>
                <a:ea typeface="Cambria" panose="02040503050406030204" pitchFamily="18" charset="0"/>
              </a:rPr>
              <a:t>world</a:t>
            </a:r>
            <a:r>
              <a:rPr lang="en-US" altLang="en-US" sz="1800" i="1" dirty="0">
                <a:solidFill>
                  <a:srgbClr val="0000FF"/>
                </a:solidFill>
                <a:latin typeface="Cambria" panose="02040503050406030204" pitchFamily="18" charset="0"/>
                <a:ea typeface="Cambria" panose="02040503050406030204" pitchFamily="18" charset="0"/>
              </a:rPr>
              <a:t> has gone after him.”</a:t>
            </a:r>
          </a:p>
          <a:p>
            <a:pPr>
              <a:lnSpc>
                <a:spcPct val="80000"/>
              </a:lnSpc>
            </a:pPr>
            <a:r>
              <a:rPr lang="en-US" altLang="en-US" sz="2000" dirty="0"/>
              <a:t>Gentiles as distinguished from Jews</a:t>
            </a:r>
          </a:p>
          <a:p>
            <a:pPr lvl="1">
              <a:lnSpc>
                <a:spcPct val="80000"/>
              </a:lnSpc>
            </a:pPr>
            <a:r>
              <a:rPr lang="en-US" altLang="en-US" sz="1800" b="1" dirty="0"/>
              <a:t>Romans 11:12 - </a:t>
            </a:r>
            <a:r>
              <a:rPr lang="en-US" altLang="en-US" sz="1800" i="1" dirty="0">
                <a:solidFill>
                  <a:srgbClr val="0000FF"/>
                </a:solidFill>
                <a:latin typeface="Cambria" panose="02040503050406030204" pitchFamily="18" charset="0"/>
                <a:ea typeface="Cambria" panose="02040503050406030204" pitchFamily="18" charset="0"/>
              </a:rPr>
              <a:t>Now if their trespass means riches for the </a:t>
            </a:r>
            <a:r>
              <a:rPr lang="en-US" altLang="en-US" sz="1800" b="1" i="1" dirty="0">
                <a:solidFill>
                  <a:srgbClr val="0000FF"/>
                </a:solidFill>
                <a:latin typeface="Cambria" panose="02040503050406030204" pitchFamily="18" charset="0"/>
                <a:ea typeface="Cambria" panose="02040503050406030204" pitchFamily="18" charset="0"/>
              </a:rPr>
              <a:t>world</a:t>
            </a:r>
            <a:r>
              <a:rPr lang="en-US" altLang="en-US" sz="1800" i="1" dirty="0">
                <a:solidFill>
                  <a:srgbClr val="0000FF"/>
                </a:solidFill>
                <a:latin typeface="Cambria" panose="02040503050406030204" pitchFamily="18" charset="0"/>
                <a:ea typeface="Cambria" panose="02040503050406030204" pitchFamily="18" charset="0"/>
              </a:rPr>
              <a:t>, and if their failure means riches for the Gentiles, how much more will their full inclusion mean!</a:t>
            </a:r>
          </a:p>
          <a:p>
            <a:pPr>
              <a:lnSpc>
                <a:spcPct val="80000"/>
              </a:lnSpc>
            </a:pPr>
            <a:r>
              <a:rPr lang="en-US" altLang="en-US" sz="2000" dirty="0"/>
              <a:t>The world of men who are hostile to God</a:t>
            </a:r>
          </a:p>
          <a:p>
            <a:pPr lvl="1">
              <a:lnSpc>
                <a:spcPct val="80000"/>
              </a:lnSpc>
            </a:pPr>
            <a:r>
              <a:rPr lang="en-US" altLang="en-US" sz="1800" b="1" dirty="0"/>
              <a:t>John 7:7 - </a:t>
            </a:r>
            <a:r>
              <a:rPr lang="en-US" altLang="en-US" sz="1800" i="1" dirty="0">
                <a:solidFill>
                  <a:srgbClr val="0000FF"/>
                </a:solidFill>
                <a:latin typeface="Cambria" panose="02040503050406030204" pitchFamily="18" charset="0"/>
                <a:ea typeface="Cambria" panose="02040503050406030204" pitchFamily="18" charset="0"/>
              </a:rPr>
              <a:t>The </a:t>
            </a:r>
            <a:r>
              <a:rPr lang="en-US" altLang="en-US" sz="1800" b="1" i="1" dirty="0">
                <a:solidFill>
                  <a:srgbClr val="0000FF"/>
                </a:solidFill>
                <a:latin typeface="Cambria" panose="02040503050406030204" pitchFamily="18" charset="0"/>
                <a:ea typeface="Cambria" panose="02040503050406030204" pitchFamily="18" charset="0"/>
              </a:rPr>
              <a:t>world</a:t>
            </a:r>
            <a:r>
              <a:rPr lang="en-US" altLang="en-US" sz="1800" i="1" dirty="0">
                <a:solidFill>
                  <a:srgbClr val="0000FF"/>
                </a:solidFill>
                <a:latin typeface="Cambria" panose="02040503050406030204" pitchFamily="18" charset="0"/>
                <a:ea typeface="Cambria" panose="02040503050406030204" pitchFamily="18" charset="0"/>
              </a:rPr>
              <a:t> cannot hate you, but it hates me because I testify about it that its works are evil.</a:t>
            </a:r>
          </a:p>
        </p:txBody>
      </p:sp>
    </p:spTree>
    <p:extLst>
      <p:ext uri="{BB962C8B-B14F-4D97-AF65-F5344CB8AC3E}">
        <p14:creationId xmlns:p14="http://schemas.microsoft.com/office/powerpoint/2010/main" val="83459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 calcmode="lin" valueType="num">
                                      <p:cBhvr>
                                        <p:cTn id="70"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2">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 calcmode="lin" valueType="num">
                                      <p:cBhvr>
                                        <p:cTn id="77"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2">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 calcmode="lin" valueType="num">
                                      <p:cBhvr>
                                        <p:cTn id="84"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2">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86853"/>
          </a:xfrm>
        </p:spPr>
        <p:txBody>
          <a:bodyPr vert="horz" lIns="91440" tIns="45720" rIns="91440" bIns="45720" rtlCol="0" anchor="ctr">
            <a:noAutofit/>
          </a:bodyPr>
          <a:lstStyle/>
          <a:p>
            <a:pPr>
              <a:lnSpc>
                <a:spcPct val="90000"/>
              </a:lnSpc>
            </a:pPr>
            <a:r>
              <a:rPr lang="en-US" sz="4000" b="1" dirty="0">
                <a:ln w="6600">
                  <a:noFill/>
                  <a:prstDash val="solid"/>
                </a:ln>
                <a:effectLst/>
                <a:latin typeface="+mn-lt"/>
              </a:rPr>
              <a:t>Who is Meant by “the Whole World” in </a:t>
            </a:r>
            <a:br>
              <a:rPr lang="en-US" sz="4000" b="1" dirty="0">
                <a:ln w="6600">
                  <a:noFill/>
                  <a:prstDash val="solid"/>
                </a:ln>
                <a:effectLst/>
                <a:latin typeface="+mn-lt"/>
              </a:rPr>
            </a:br>
            <a:r>
              <a:rPr lang="en-US" sz="4000" b="1" dirty="0">
                <a:ln w="6600">
                  <a:noFill/>
                  <a:prstDash val="solid"/>
                </a:ln>
                <a:effectLst/>
                <a:latin typeface="+mn-lt"/>
              </a:rPr>
              <a:t>1 John 2:2?</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086852"/>
            <a:ext cx="8229600" cy="5771147"/>
          </a:xfrm>
        </p:spPr>
        <p:txBody>
          <a:bodyPr>
            <a:normAutofit/>
          </a:bodyPr>
          <a:lstStyle/>
          <a:p>
            <a:pPr>
              <a:lnSpc>
                <a:spcPct val="90000"/>
              </a:lnSpc>
            </a:pPr>
            <a:r>
              <a:rPr lang="en-US" i="1" dirty="0">
                <a:solidFill>
                  <a:srgbClr val="0000FF"/>
                </a:solidFill>
                <a:latin typeface="Cambria" panose="02040503050406030204" pitchFamily="18" charset="0"/>
                <a:ea typeface="Cambria" panose="02040503050406030204" pitchFamily="18" charset="0"/>
              </a:rPr>
              <a:t>He is the propitiation for our sins, and not for ours only but also for the sins of</a:t>
            </a:r>
            <a:r>
              <a:rPr lang="en-US" b="1" i="1" dirty="0">
                <a:solidFill>
                  <a:srgbClr val="0000FF"/>
                </a:solidFill>
                <a:latin typeface="Cambria" panose="02040503050406030204" pitchFamily="18" charset="0"/>
                <a:ea typeface="Cambria" panose="02040503050406030204" pitchFamily="18" charset="0"/>
              </a:rPr>
              <a:t> the whole world</a:t>
            </a:r>
            <a:r>
              <a:rPr lang="en-US" i="1" dirty="0">
                <a:solidFill>
                  <a:srgbClr val="0000FF"/>
                </a:solidFill>
                <a:latin typeface="Cambria" panose="02040503050406030204" pitchFamily="18" charset="0"/>
                <a:ea typeface="Cambria" panose="02040503050406030204" pitchFamily="18" charset="0"/>
              </a:rPr>
              <a:t>. </a:t>
            </a:r>
            <a:r>
              <a:rPr lang="en-US" altLang="en-US" dirty="0"/>
              <a:t>(1 John 2:2)</a:t>
            </a:r>
          </a:p>
          <a:p>
            <a:r>
              <a:rPr lang="en-US" altLang="en-US" sz="2800" dirty="0"/>
              <a:t>“</a:t>
            </a:r>
            <a:r>
              <a:rPr lang="en-US" altLang="en-US" i="1" dirty="0">
                <a:solidFill>
                  <a:srgbClr val="0000FF"/>
                </a:solidFill>
                <a:latin typeface="Cambria" panose="02040503050406030204" pitchFamily="18" charset="0"/>
                <a:ea typeface="Cambria" panose="02040503050406030204" pitchFamily="18" charset="0"/>
              </a:rPr>
              <a:t>Whole world</a:t>
            </a:r>
            <a:r>
              <a:rPr lang="en-US" altLang="en-US" sz="2800" dirty="0"/>
              <a:t>” in this context seems to refer to the sins of people in general or perhaps all people </a:t>
            </a:r>
            <a:r>
              <a:rPr lang="en-US" altLang="en-US" sz="2800" b="1" i="1" dirty="0"/>
              <a:t>without distinction – </a:t>
            </a:r>
            <a:r>
              <a:rPr lang="en-US" altLang="en-US" sz="2800" i="1" dirty="0"/>
              <a:t>though not necessarily all people </a:t>
            </a:r>
            <a:r>
              <a:rPr lang="en-US" altLang="en-US" sz="2800" b="1" i="1" dirty="0"/>
              <a:t>without exception</a:t>
            </a:r>
            <a:r>
              <a:rPr lang="en-US" altLang="en-US" sz="2800" dirty="0"/>
              <a:t>.</a:t>
            </a:r>
          </a:p>
          <a:p>
            <a:r>
              <a:rPr lang="en-US" altLang="en-US" sz="2800" dirty="0"/>
              <a:t>Compare this with </a:t>
            </a:r>
            <a:r>
              <a:rPr lang="en-US" altLang="en-US" sz="2800" b="1" dirty="0"/>
              <a:t>John 1:29 -</a:t>
            </a:r>
            <a:r>
              <a:rPr lang="en-US" altLang="en-US" sz="2800" b="1" i="1" dirty="0"/>
              <a:t> </a:t>
            </a:r>
            <a:r>
              <a:rPr lang="en-US" altLang="en-US" sz="2800" i="1" dirty="0">
                <a:solidFill>
                  <a:srgbClr val="0000FF"/>
                </a:solidFill>
                <a:latin typeface="Cambria" panose="02040503050406030204" pitchFamily="18" charset="0"/>
                <a:ea typeface="Cambria" panose="02040503050406030204" pitchFamily="18" charset="0"/>
              </a:rPr>
              <a:t>The next day John saw </a:t>
            </a:r>
            <a:r>
              <a:rPr lang="en-US" altLang="en-US" sz="2800" b="1" i="1" dirty="0">
                <a:solidFill>
                  <a:srgbClr val="0000FF"/>
                </a:solidFill>
                <a:latin typeface="Cambria" panose="02040503050406030204" pitchFamily="18" charset="0"/>
                <a:ea typeface="Cambria" panose="02040503050406030204" pitchFamily="18" charset="0"/>
              </a:rPr>
              <a:t>Jesus</a:t>
            </a:r>
            <a:r>
              <a:rPr lang="en-US" altLang="en-US" sz="2800" i="1" dirty="0">
                <a:solidFill>
                  <a:srgbClr val="0000FF"/>
                </a:solidFill>
                <a:latin typeface="Cambria" panose="02040503050406030204" pitchFamily="18" charset="0"/>
                <a:ea typeface="Cambria" panose="02040503050406030204" pitchFamily="18" charset="0"/>
              </a:rPr>
              <a:t> coming toward him and said, "Look, the Lamb of God, who </a:t>
            </a:r>
            <a:r>
              <a:rPr lang="en-US" altLang="en-US" sz="2800" b="1" i="1" dirty="0">
                <a:solidFill>
                  <a:srgbClr val="0000FF"/>
                </a:solidFill>
                <a:latin typeface="Cambria" panose="02040503050406030204" pitchFamily="18" charset="0"/>
                <a:ea typeface="Cambria" panose="02040503050406030204" pitchFamily="18" charset="0"/>
              </a:rPr>
              <a:t>takes away the sin of the world</a:t>
            </a:r>
            <a:r>
              <a:rPr lang="en-US" altLang="en-US" sz="2800" i="1" dirty="0">
                <a:solidFill>
                  <a:srgbClr val="0000FF"/>
                </a:solidFill>
                <a:latin typeface="Cambria" panose="02040503050406030204" pitchFamily="18" charset="0"/>
                <a:ea typeface="Cambria" panose="02040503050406030204" pitchFamily="18" charset="0"/>
              </a:rPr>
              <a:t>!</a:t>
            </a:r>
          </a:p>
          <a:p>
            <a:r>
              <a:rPr lang="en-US" altLang="en-US" sz="2800" dirty="0"/>
              <a:t>So I would take John to mean “</a:t>
            </a:r>
            <a:r>
              <a:rPr lang="en-US" altLang="en-US" i="1" dirty="0">
                <a:solidFill>
                  <a:srgbClr val="0000FF"/>
                </a:solidFill>
                <a:latin typeface="Cambria" panose="02040503050406030204" pitchFamily="18" charset="0"/>
                <a:ea typeface="Cambria" panose="02040503050406030204" pitchFamily="18" charset="0"/>
              </a:rPr>
              <a:t>not our [John and his readers’] sins but also the sins of the whole [rest of] the world.</a:t>
            </a:r>
            <a:r>
              <a:rPr lang="en-US" altLang="en-US" sz="2800" dirty="0"/>
              <a:t>”</a:t>
            </a:r>
          </a:p>
        </p:txBody>
      </p:sp>
    </p:spTree>
    <p:extLst>
      <p:ext uri="{BB962C8B-B14F-4D97-AF65-F5344CB8AC3E}">
        <p14:creationId xmlns:p14="http://schemas.microsoft.com/office/powerpoint/2010/main" val="27971012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74821"/>
          </a:xfrm>
        </p:spPr>
        <p:txBody>
          <a:bodyPr vert="horz" lIns="91440" tIns="45720" rIns="91440" bIns="45720" rtlCol="0" anchor="ctr">
            <a:noAutofit/>
          </a:bodyPr>
          <a:lstStyle/>
          <a:p>
            <a:pPr>
              <a:lnSpc>
                <a:spcPct val="90000"/>
              </a:lnSpc>
            </a:pPr>
            <a:r>
              <a:rPr lang="en-US" sz="3200" b="1" dirty="0">
                <a:ln w="6600">
                  <a:noFill/>
                  <a:prstDash val="solid"/>
                </a:ln>
                <a:effectLst/>
                <a:latin typeface="+mn-lt"/>
              </a:rPr>
              <a:t>For Whose Sins is Christ “the Propitiation”</a:t>
            </a:r>
            <a:br>
              <a:rPr lang="en-US" sz="3200" b="1" dirty="0">
                <a:ln w="6600">
                  <a:noFill/>
                  <a:prstDash val="solid"/>
                </a:ln>
                <a:effectLst/>
                <a:latin typeface="+mn-lt"/>
              </a:rPr>
            </a:br>
            <a:r>
              <a:rPr lang="en-US" sz="3200" b="1" dirty="0">
                <a:ln w="6600">
                  <a:noFill/>
                  <a:prstDash val="solid"/>
                </a:ln>
                <a:effectLst/>
                <a:latin typeface="+mn-lt"/>
              </a:rPr>
              <a:t>(i.e. the means by which God’s wrath is appeased)?</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203158"/>
            <a:ext cx="8229600" cy="5654842"/>
          </a:xfrm>
        </p:spPr>
        <p:txBody>
          <a:bodyPr>
            <a:normAutofit lnSpcReduction="10000"/>
          </a:bodyPr>
          <a:lstStyle/>
          <a:p>
            <a:pPr>
              <a:lnSpc>
                <a:spcPct val="90000"/>
              </a:lnSpc>
            </a:pPr>
            <a:r>
              <a:rPr lang="en-US" i="1" dirty="0">
                <a:solidFill>
                  <a:srgbClr val="0000FF"/>
                </a:solidFill>
                <a:latin typeface="Cambria" panose="02040503050406030204" pitchFamily="18" charset="0"/>
                <a:ea typeface="Cambria" panose="02040503050406030204" pitchFamily="18" charset="0"/>
              </a:rPr>
              <a:t>He is the </a:t>
            </a:r>
            <a:r>
              <a:rPr lang="en-US" b="1" i="1" dirty="0">
                <a:solidFill>
                  <a:srgbClr val="0000FF"/>
                </a:solidFill>
                <a:latin typeface="Cambria" panose="02040503050406030204" pitchFamily="18" charset="0"/>
                <a:ea typeface="Cambria" panose="02040503050406030204" pitchFamily="18" charset="0"/>
              </a:rPr>
              <a:t>propitiation</a:t>
            </a:r>
            <a:r>
              <a:rPr lang="en-US" i="1" dirty="0">
                <a:solidFill>
                  <a:srgbClr val="0000FF"/>
                </a:solidFill>
                <a:latin typeface="Cambria" panose="02040503050406030204" pitchFamily="18" charset="0"/>
                <a:ea typeface="Cambria" panose="02040503050406030204" pitchFamily="18" charset="0"/>
              </a:rPr>
              <a:t> for </a:t>
            </a:r>
            <a:r>
              <a:rPr lang="en-US" b="1" i="1" dirty="0">
                <a:solidFill>
                  <a:srgbClr val="0000FF"/>
                </a:solidFill>
                <a:latin typeface="Cambria" panose="02040503050406030204" pitchFamily="18" charset="0"/>
                <a:ea typeface="Cambria" panose="02040503050406030204" pitchFamily="18" charset="0"/>
              </a:rPr>
              <a:t>our sins</a:t>
            </a:r>
            <a:r>
              <a:rPr lang="en-US" i="1" dirty="0">
                <a:solidFill>
                  <a:srgbClr val="0000FF"/>
                </a:solidFill>
                <a:latin typeface="Cambria" panose="02040503050406030204" pitchFamily="18" charset="0"/>
                <a:ea typeface="Cambria" panose="02040503050406030204" pitchFamily="18" charset="0"/>
              </a:rPr>
              <a:t>, and </a:t>
            </a:r>
            <a:r>
              <a:rPr lang="en-US" b="1" i="1" dirty="0">
                <a:solidFill>
                  <a:srgbClr val="0000FF"/>
                </a:solidFill>
                <a:latin typeface="Cambria" panose="02040503050406030204" pitchFamily="18" charset="0"/>
                <a:ea typeface="Cambria" panose="02040503050406030204" pitchFamily="18" charset="0"/>
              </a:rPr>
              <a:t>not for ours only</a:t>
            </a:r>
            <a:r>
              <a:rPr lang="en-US" i="1" dirty="0">
                <a:solidFill>
                  <a:srgbClr val="0000FF"/>
                </a:solidFill>
                <a:latin typeface="Cambria" panose="02040503050406030204" pitchFamily="18" charset="0"/>
                <a:ea typeface="Cambria" panose="02040503050406030204" pitchFamily="18" charset="0"/>
              </a:rPr>
              <a:t> but </a:t>
            </a:r>
            <a:r>
              <a:rPr lang="en-US" b="1" i="1" dirty="0">
                <a:solidFill>
                  <a:srgbClr val="0000FF"/>
                </a:solidFill>
                <a:latin typeface="Cambria" panose="02040503050406030204" pitchFamily="18" charset="0"/>
                <a:ea typeface="Cambria" panose="02040503050406030204" pitchFamily="18" charset="0"/>
              </a:rPr>
              <a:t>also for the sins of the whole world</a:t>
            </a:r>
            <a:r>
              <a:rPr lang="en-US" i="1" dirty="0">
                <a:solidFill>
                  <a:srgbClr val="0000FF"/>
                </a:solidFill>
                <a:latin typeface="Cambria" panose="02040503050406030204" pitchFamily="18" charset="0"/>
                <a:ea typeface="Cambria" panose="02040503050406030204" pitchFamily="18" charset="0"/>
              </a:rPr>
              <a:t>. </a:t>
            </a:r>
            <a:r>
              <a:rPr lang="en-US" altLang="en-US" dirty="0"/>
              <a:t>(1 John 2:2)</a:t>
            </a:r>
          </a:p>
          <a:p>
            <a:pPr>
              <a:lnSpc>
                <a:spcPct val="90000"/>
              </a:lnSpc>
            </a:pPr>
            <a:r>
              <a:rPr lang="en-US" altLang="en-US" dirty="0"/>
              <a:t>If we take this text in an unqualified sense, John would seem to be saying that Jesus has atoned for the sins of </a:t>
            </a:r>
            <a:r>
              <a:rPr lang="en-US" altLang="en-US" b="1" i="1" dirty="0"/>
              <a:t>everyone</a:t>
            </a:r>
            <a:r>
              <a:rPr lang="en-US" altLang="en-US" dirty="0"/>
              <a:t> (or all Jews and Gentiles) which would then mean that </a:t>
            </a:r>
            <a:r>
              <a:rPr lang="en-US" altLang="en-US" b="1" i="1" dirty="0"/>
              <a:t>everyone</a:t>
            </a:r>
            <a:r>
              <a:rPr lang="en-US" altLang="en-US" dirty="0"/>
              <a:t> is going to heaven!</a:t>
            </a:r>
          </a:p>
          <a:p>
            <a:pPr>
              <a:lnSpc>
                <a:spcPct val="90000"/>
              </a:lnSpc>
            </a:pPr>
            <a:r>
              <a:rPr lang="en-US" altLang="en-US" dirty="0"/>
              <a:t>But of course we know even from John’s own writings that this is not the case:</a:t>
            </a:r>
          </a:p>
          <a:p>
            <a:pPr lvl="1">
              <a:lnSpc>
                <a:spcPct val="90000"/>
              </a:lnSpc>
            </a:pPr>
            <a:r>
              <a:rPr lang="en-US" altLang="en-US" sz="2800" b="1" dirty="0"/>
              <a:t>Revelation 21:8 - </a:t>
            </a:r>
            <a:r>
              <a:rPr lang="en-US" altLang="en-US" sz="2800" i="1" dirty="0">
                <a:solidFill>
                  <a:srgbClr val="0000FF"/>
                </a:solidFill>
                <a:latin typeface="Cambria" panose="02040503050406030204" pitchFamily="18" charset="0"/>
                <a:ea typeface="Cambria" panose="02040503050406030204" pitchFamily="18" charset="0"/>
              </a:rPr>
              <a:t>But the cowardly, the unbelieving, the vile, the murderers, the sexually immoral, those who practice magic arts, the idolaters and all liars-- their place will be in the fiery lake of burning sulfur. This is the second death.</a:t>
            </a:r>
            <a:r>
              <a:rPr lang="en-US" altLang="en-US" sz="2800" b="1" i="1" dirty="0">
                <a:solidFill>
                  <a:srgbClr val="000066"/>
                </a:solidFill>
                <a:latin typeface="Times New Roman" panose="02020603050405020304" pitchFamily="18" charset="0"/>
              </a:rPr>
              <a:t>"</a:t>
            </a:r>
          </a:p>
        </p:txBody>
      </p:sp>
    </p:spTree>
    <p:extLst>
      <p:ext uri="{BB962C8B-B14F-4D97-AF65-F5344CB8AC3E}">
        <p14:creationId xmlns:p14="http://schemas.microsoft.com/office/powerpoint/2010/main" val="14017298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14400"/>
          </a:xfrm>
        </p:spPr>
        <p:txBody>
          <a:bodyPr vert="horz" lIns="91440" tIns="45720" rIns="91440" bIns="45720" rtlCol="0" anchor="ctr">
            <a:noAutofit/>
          </a:bodyPr>
          <a:lstStyle/>
          <a:p>
            <a:pPr>
              <a:lnSpc>
                <a:spcPct val="90000"/>
              </a:lnSpc>
            </a:pPr>
            <a:r>
              <a:rPr lang="en-US" sz="3200" b="1" dirty="0">
                <a:ln w="6600">
                  <a:noFill/>
                  <a:prstDash val="solid"/>
                </a:ln>
                <a:effectLst/>
                <a:latin typeface="+mn-lt"/>
              </a:rPr>
              <a:t>For Whose Sins is Christ “the Propitiation”</a:t>
            </a:r>
            <a:br>
              <a:rPr lang="en-US" sz="3200" b="1" dirty="0">
                <a:ln w="6600">
                  <a:noFill/>
                  <a:prstDash val="solid"/>
                </a:ln>
                <a:effectLst/>
                <a:latin typeface="+mn-lt"/>
              </a:rPr>
            </a:br>
            <a:r>
              <a:rPr lang="en-US" sz="3200" b="1" dirty="0">
                <a:ln w="6600">
                  <a:noFill/>
                  <a:prstDash val="solid"/>
                </a:ln>
                <a:effectLst/>
                <a:latin typeface="+mn-lt"/>
              </a:rPr>
              <a:t>(i.e. the means by which God’s wrath is appeased)?</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022684"/>
            <a:ext cx="8229600" cy="5835316"/>
          </a:xfrm>
        </p:spPr>
        <p:txBody>
          <a:bodyPr>
            <a:normAutofit fontScale="92500" lnSpcReduction="10000"/>
          </a:bodyPr>
          <a:lstStyle/>
          <a:p>
            <a:pPr>
              <a:lnSpc>
                <a:spcPct val="90000"/>
              </a:lnSpc>
            </a:pPr>
            <a:r>
              <a:rPr lang="en-US" altLang="en-US" sz="2800" dirty="0"/>
              <a:t>If Jesus had forgiven all the sins of those mentioned in Revelation 21:8 and other passages that talk about the last judgment, then </a:t>
            </a:r>
            <a:r>
              <a:rPr lang="en-US" altLang="en-US" sz="2800" b="1" i="1" dirty="0"/>
              <a:t>no one </a:t>
            </a:r>
            <a:r>
              <a:rPr lang="en-US" altLang="en-US" sz="2800" dirty="0"/>
              <a:t>would have to suffer eternal punishment, because there would be no sins left to punish! </a:t>
            </a:r>
          </a:p>
          <a:p>
            <a:pPr>
              <a:lnSpc>
                <a:spcPct val="90000"/>
              </a:lnSpc>
            </a:pPr>
            <a:r>
              <a:rPr lang="en-US" altLang="en-US" sz="2800" dirty="0"/>
              <a:t>I believe, therefore </a:t>
            </a:r>
            <a:r>
              <a:rPr lang="en-US" altLang="en-US" dirty="0"/>
              <a:t>that </a:t>
            </a:r>
            <a:r>
              <a:rPr lang="en-US" altLang="en-US" sz="2800" dirty="0"/>
              <a:t>we must take “</a:t>
            </a:r>
            <a:r>
              <a:rPr lang="en-US" altLang="en-US" sz="2800" i="1" dirty="0">
                <a:solidFill>
                  <a:srgbClr val="0000FF"/>
                </a:solidFill>
                <a:latin typeface="Cambria" panose="02040503050406030204" pitchFamily="18" charset="0"/>
                <a:ea typeface="Cambria" panose="02040503050406030204" pitchFamily="18" charset="0"/>
              </a:rPr>
              <a:t>the whole world</a:t>
            </a:r>
            <a:r>
              <a:rPr lang="en-US" altLang="en-US" sz="2800" dirty="0"/>
              <a:t>” in a more qualified sense to refer to all people </a:t>
            </a:r>
            <a:r>
              <a:rPr lang="en-US" altLang="en-US" sz="2800" b="1" i="1" dirty="0"/>
              <a:t>without distinction</a:t>
            </a:r>
            <a:r>
              <a:rPr lang="en-US" altLang="en-US" sz="2800" dirty="0"/>
              <a:t>, but not all people </a:t>
            </a:r>
            <a:r>
              <a:rPr lang="en-US" altLang="en-US" sz="2800" b="1" i="1" dirty="0"/>
              <a:t>without exception</a:t>
            </a:r>
            <a:r>
              <a:rPr lang="en-US" altLang="en-US" sz="2800" dirty="0"/>
              <a:t>.</a:t>
            </a:r>
          </a:p>
          <a:p>
            <a:r>
              <a:rPr lang="en-US" altLang="en-US" sz="2800" dirty="0"/>
              <a:t>To determine specifically who has been atoned for by Christ, we need only look in the preceding context where John tells us:</a:t>
            </a:r>
          </a:p>
          <a:p>
            <a:pPr lvl="1"/>
            <a:r>
              <a:rPr lang="en-US" altLang="en-US" sz="2400" b="1" dirty="0">
                <a:latin typeface="Calibri" panose="020F0502020204030204" pitchFamily="34" charset="0"/>
                <a:cs typeface="Calibri" panose="020F0502020204030204" pitchFamily="34" charset="0"/>
              </a:rPr>
              <a:t>1 John 1:7 - </a:t>
            </a:r>
            <a:r>
              <a:rPr lang="en-US" altLang="en-US" sz="2400" i="1" dirty="0">
                <a:solidFill>
                  <a:srgbClr val="0000FF"/>
                </a:solidFill>
                <a:latin typeface="Cambria" panose="02040503050406030204" pitchFamily="18" charset="0"/>
                <a:ea typeface="Cambria" panose="02040503050406030204" pitchFamily="18" charset="0"/>
              </a:rPr>
              <a:t>But if we </a:t>
            </a:r>
            <a:r>
              <a:rPr lang="en-US" altLang="en-US" sz="2400" b="1" i="1" dirty="0">
                <a:solidFill>
                  <a:srgbClr val="0000FF"/>
                </a:solidFill>
                <a:latin typeface="Cambria" panose="02040503050406030204" pitchFamily="18" charset="0"/>
                <a:ea typeface="Cambria" panose="02040503050406030204" pitchFamily="18" charset="0"/>
              </a:rPr>
              <a:t>walk in the light</a:t>
            </a:r>
            <a:r>
              <a:rPr lang="en-US" altLang="en-US" sz="2400" i="1" dirty="0">
                <a:solidFill>
                  <a:srgbClr val="0000FF"/>
                </a:solidFill>
                <a:latin typeface="Cambria" panose="02040503050406030204" pitchFamily="18" charset="0"/>
                <a:ea typeface="Cambria" panose="02040503050406030204" pitchFamily="18" charset="0"/>
              </a:rPr>
              <a:t>, as he is in the light, we have fellowship with one another, and </a:t>
            </a:r>
            <a:r>
              <a:rPr lang="en-US" altLang="en-US" sz="2400" b="1" i="1" dirty="0">
                <a:solidFill>
                  <a:srgbClr val="0000FF"/>
                </a:solidFill>
                <a:latin typeface="Cambria" panose="02040503050406030204" pitchFamily="18" charset="0"/>
                <a:ea typeface="Cambria" panose="02040503050406030204" pitchFamily="18" charset="0"/>
              </a:rPr>
              <a:t>the blood of Jesus, his Son, cleanses us from all sin</a:t>
            </a:r>
            <a:r>
              <a:rPr lang="en-US" altLang="en-US" sz="2400" i="1" dirty="0">
                <a:solidFill>
                  <a:srgbClr val="0000FF"/>
                </a:solidFill>
                <a:latin typeface="Cambria" panose="02040503050406030204" pitchFamily="18" charset="0"/>
                <a:ea typeface="Cambria" panose="02040503050406030204" pitchFamily="18" charset="0"/>
              </a:rPr>
              <a:t>. </a:t>
            </a:r>
          </a:p>
          <a:p>
            <a:r>
              <a:rPr lang="en-US" altLang="en-US" sz="2800" dirty="0"/>
              <a:t>It is for those who “walk in the light” that Christ has made atonement!</a:t>
            </a:r>
          </a:p>
        </p:txBody>
      </p:sp>
    </p:spTree>
    <p:extLst>
      <p:ext uri="{BB962C8B-B14F-4D97-AF65-F5344CB8AC3E}">
        <p14:creationId xmlns:p14="http://schemas.microsoft.com/office/powerpoint/2010/main" val="3901506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1314695"/>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Themes of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1522692"/>
            <a:ext cx="8840750" cy="5335308"/>
          </a:xfrm>
        </p:spPr>
        <p:txBody>
          <a:bodyPr>
            <a:normAutofit fontScale="92500" lnSpcReduction="1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in confession of sin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actual obedience (2:3-6)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love of one's brother (2:7-11)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[Parenthetical Passage in (2:12-14)]</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Negatively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a:t>
            </a:r>
            <a:r>
              <a:rPr lang="en-US" altLang="en-US" b="1" dirty="0">
                <a:solidFill>
                  <a:schemeClr val="bg1">
                    <a:lumMod val="75000"/>
                  </a:schemeClr>
                </a:solidFill>
                <a:effectLst>
                  <a:glow rad="228600">
                    <a:schemeClr val="tx1">
                      <a:alpha val="40000"/>
                    </a:schemeClr>
                  </a:glow>
                </a:effectLst>
                <a:latin typeface="+mj-lt"/>
              </a:rPr>
              <a:t>not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loving the World (2:15-17)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Contrast Between False Teachers and True Believers (2:18-21)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Christological Test (2:22-23)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Exhortation to Continue in the Truth (2:24-28)</a:t>
            </a:r>
            <a:endParaRPr kumimoji="0" lang="en-US" altLang="en-US" sz="320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759550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67950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dirty="0"/>
              <a:t>It is common in our day among those who believe in an unqualified “once saved always saved” that once someone “gets their ticket punched” by walking down an aisle and getting baptized (or whatever), it no longer matters how they live their life they’re going to heaven. After looking at today’s text, what do you think John would say to someone who thinks this way?</a:t>
            </a:r>
          </a:p>
          <a:p>
            <a:r>
              <a:rPr lang="en-US" dirty="0"/>
              <a:t>There is a school of thought today that argues that when scripture tells us to forgive one another </a:t>
            </a:r>
            <a:r>
              <a:rPr lang="en-US" b="1" i="1" dirty="0"/>
              <a:t>as God has forgiven us </a:t>
            </a:r>
            <a:r>
              <a:rPr lang="en-US" dirty="0"/>
              <a:t>(Colossians 3:13), that we are to forgive people who have sinned against us, even if they never come to us and </a:t>
            </a:r>
            <a:r>
              <a:rPr lang="en-US" b="1" i="1" dirty="0"/>
              <a:t>ask</a:t>
            </a:r>
            <a:r>
              <a:rPr lang="en-US" dirty="0"/>
              <a:t> forgiveness. Do you think the fact that God requires us to first confess our sins to Him in order to restore (temporal) fellowship with Him could have have any bearing on how, and under what conditions, we should forgive those who sin against </a:t>
            </a:r>
            <a:r>
              <a:rPr lang="en-US" b="1" i="1" dirty="0"/>
              <a:t>us</a:t>
            </a:r>
            <a:r>
              <a:rPr lang="en-US" dirty="0"/>
              <a:t>?</a:t>
            </a:r>
          </a:p>
          <a:p>
            <a:pPr lvl="0"/>
            <a:endParaRPr lang="en-US" dirty="0"/>
          </a:p>
        </p:txBody>
      </p:sp>
    </p:spTree>
    <p:extLst>
      <p:ext uri="{BB962C8B-B14F-4D97-AF65-F5344CB8AC3E}">
        <p14:creationId xmlns:p14="http://schemas.microsoft.com/office/powerpoint/2010/main" val="4046582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FELLOWSHIP WITH GOD</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1:5-2:28 -</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First</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Themes of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endPar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Second Presentation of the Three Themes of RIGHTEOUSNESS, LOVE and BELIEF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 Third Presentation of the Three Themes of RIGHTEOUSNESS, LOVE and BELIEF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41287686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420654"/>
          </a:xfrm>
        </p:spPr>
        <p:txBody>
          <a:bodyPr/>
          <a:lstStyle/>
          <a:p>
            <a:r>
              <a:rPr lang="en-US" altLang="en-US" sz="4800" b="1" dirty="0">
                <a:latin typeface="Calibri" panose="020F0502020204030204" pitchFamily="34" charset="0"/>
                <a:cs typeface="Calibri" panose="020F0502020204030204" pitchFamily="34" charset="0"/>
              </a:rPr>
              <a:t>1 John 1:5-7</a:t>
            </a:r>
            <a:br>
              <a:rPr lang="en-US" altLang="en-US" sz="8000" b="1" dirty="0">
                <a:latin typeface="Calibri" panose="020F0502020204030204" pitchFamily="34" charset="0"/>
                <a:cs typeface="Calibri" panose="020F0502020204030204" pitchFamily="34" charset="0"/>
              </a:rPr>
            </a:br>
            <a:r>
              <a:rPr lang="en-US" altLang="en-US" b="1" dirty="0">
                <a:latin typeface="Calibri" panose="020F0502020204030204" pitchFamily="34" charset="0"/>
                <a:cs typeface="Calibri" panose="020F0502020204030204" pitchFamily="34" charset="0"/>
              </a:rPr>
              <a:t>Walking in the Light</a:t>
            </a:r>
            <a:endParaRPr lang="en-US" altLang="en-US" sz="80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09030"/>
            <a:ext cx="8213902" cy="4879638"/>
          </a:xfrm>
        </p:spPr>
        <p:txBody>
          <a:bodyPr/>
          <a:lstStyle/>
          <a:p>
            <a:pPr algn="just"/>
            <a:r>
              <a:rPr lang="en-US" sz="2800" b="0" i="1" u="none" strike="noStrike" baseline="30000" dirty="0">
                <a:latin typeface="Cambria" panose="02040503050406030204" pitchFamily="18" charset="0"/>
                <a:ea typeface="Cambria" panose="02040503050406030204" pitchFamily="18" charset="0"/>
              </a:rPr>
              <a:t>5</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This is the message we have heard from him and proclaim to you, that God is light, and in him is no darkness at all. </a:t>
            </a:r>
            <a:r>
              <a:rPr lang="en-US" sz="2800" i="1" baseline="30000" dirty="0">
                <a:latin typeface="Cambria" panose="02040503050406030204" pitchFamily="18" charset="0"/>
                <a:ea typeface="Cambria" panose="02040503050406030204" pitchFamily="18" charset="0"/>
              </a:rPr>
              <a:t>6</a:t>
            </a:r>
            <a:r>
              <a:rPr lang="en-US" sz="2800" b="0" i="1" u="none" strike="noStrike" baseline="0" dirty="0">
                <a:solidFill>
                  <a:srgbClr val="0000FF"/>
                </a:solidFill>
                <a:latin typeface="Cambria" panose="02040503050406030204" pitchFamily="18" charset="0"/>
                <a:ea typeface="Cambria" panose="02040503050406030204" pitchFamily="18" charset="0"/>
              </a:rPr>
              <a:t> If we say we have fellowship with him while we walk in darkness, we lie and do not practice the truth. </a:t>
            </a:r>
            <a:r>
              <a:rPr lang="en-US" sz="2800" i="1" baseline="30000" dirty="0">
                <a:latin typeface="Cambria" panose="02040503050406030204" pitchFamily="18" charset="0"/>
                <a:ea typeface="Cambria" panose="02040503050406030204" pitchFamily="18" charset="0"/>
              </a:rPr>
              <a:t>7</a:t>
            </a:r>
            <a:r>
              <a:rPr lang="en-US" sz="2800" b="0" i="1" u="none" strike="noStrike" baseline="0" dirty="0">
                <a:solidFill>
                  <a:srgbClr val="0000FF"/>
                </a:solidFill>
                <a:latin typeface="Cambria" panose="02040503050406030204" pitchFamily="18" charset="0"/>
                <a:ea typeface="Cambria" panose="02040503050406030204" pitchFamily="18" charset="0"/>
              </a:rPr>
              <a:t> But if we walk in the light, as he is in the light, we have fellowship with one another, and the blood of Jesus his Son cleanses us from all sin. </a:t>
            </a:r>
            <a:endParaRPr lang="en-US" altLang="en-US" sz="66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973401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01316" y="0"/>
            <a:ext cx="8053137" cy="2851483"/>
          </a:xfrm>
        </p:spPr>
        <p:txBody>
          <a:bodyPr/>
          <a:lstStyle/>
          <a:p>
            <a:pPr algn="l"/>
            <a:r>
              <a:rPr lang="en-US" sz="3200" dirty="0">
                <a:latin typeface="Calibri" panose="020F0502020204030204" pitchFamily="34" charset="0"/>
                <a:ea typeface="Cambria" panose="02040503050406030204" pitchFamily="18" charset="0"/>
                <a:cs typeface="Calibri" panose="020F0502020204030204" pitchFamily="34" charset="0"/>
              </a:rPr>
              <a:t>In verse 5, John identifies the fundamental </a:t>
            </a:r>
            <a:r>
              <a:rPr lang="en-US" sz="3200" b="1" i="1" dirty="0">
                <a:latin typeface="Calibri" panose="020F0502020204030204" pitchFamily="34" charset="0"/>
                <a:ea typeface="Cambria" panose="02040503050406030204" pitchFamily="18" charset="0"/>
                <a:cs typeface="Calibri" panose="020F0502020204030204" pitchFamily="34" charset="0"/>
              </a:rPr>
              <a:t>message</a:t>
            </a:r>
            <a:r>
              <a:rPr lang="en-US" sz="3200" dirty="0">
                <a:latin typeface="Calibri" panose="020F0502020204030204" pitchFamily="34" charset="0"/>
                <a:ea typeface="Cambria" panose="02040503050406030204" pitchFamily="18" charset="0"/>
                <a:cs typeface="Calibri" panose="020F0502020204030204" pitchFamily="34" charset="0"/>
              </a:rPr>
              <a:t> which he, along with the other apostles, had received from Jesus Christ and were proclaiming, namely </a:t>
            </a:r>
            <a:r>
              <a:rPr lang="en-US" sz="3200" i="1" dirty="0">
                <a:solidFill>
                  <a:srgbClr val="0000FF"/>
                </a:solidFill>
                <a:latin typeface="Cambria" panose="02040503050406030204" pitchFamily="18" charset="0"/>
                <a:ea typeface="Cambria" panose="02040503050406030204" pitchFamily="18" charset="0"/>
                <a:cs typeface="Calibri" panose="020F0502020204030204" pitchFamily="34" charset="0"/>
              </a:rPr>
              <a:t>that God is light, and in him is no darkness at all</a:t>
            </a:r>
            <a:r>
              <a:rPr lang="en-US" sz="3200" dirty="0">
                <a:latin typeface="Calibri" panose="020F0502020204030204" pitchFamily="34" charset="0"/>
                <a:ea typeface="Cambria" panose="02040503050406030204" pitchFamily="18" charset="0"/>
                <a:cs typeface="Calibri" panose="020F0502020204030204" pitchFamily="34" charset="0"/>
              </a:rPr>
              <a:t>. </a:t>
            </a:r>
            <a:endParaRPr lang="en-US" altLang="en-US" sz="54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851484"/>
            <a:ext cx="8213902" cy="3914291"/>
          </a:xfrm>
          <a:effectLst/>
        </p:spPr>
        <p:txBody>
          <a:bodyPr/>
          <a:lstStyle/>
          <a:p>
            <a:pPr algn="just"/>
            <a:r>
              <a:rPr lang="en-US" sz="2800" i="1" baseline="30000" dirty="0">
                <a:latin typeface="Cambria" panose="02040503050406030204" pitchFamily="18" charset="0"/>
                <a:ea typeface="Cambria" panose="02040503050406030204" pitchFamily="18" charset="0"/>
              </a:rPr>
              <a:t>5</a:t>
            </a:r>
            <a:r>
              <a:rPr lang="en-US" sz="2800" i="1" dirty="0">
                <a:latin typeface="Cambria" panose="02040503050406030204" pitchFamily="18" charset="0"/>
                <a:ea typeface="Cambria" panose="02040503050406030204" pitchFamily="18" charset="0"/>
              </a:rPr>
              <a:t> </a:t>
            </a:r>
            <a:r>
              <a:rPr lang="en-US" sz="2800" i="1" dirty="0">
                <a:solidFill>
                  <a:srgbClr val="FF0066"/>
                </a:solidFill>
                <a:latin typeface="Cambria" panose="02040503050406030204" pitchFamily="18" charset="0"/>
                <a:ea typeface="Cambria" panose="02040503050406030204" pitchFamily="18" charset="0"/>
              </a:rPr>
              <a:t>This is the message we have heard from him and proclaim to you, that God is light, and in him is no darkness at all.</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6</a:t>
            </a:r>
            <a:r>
              <a:rPr lang="en-US" sz="2800" i="1" dirty="0">
                <a:solidFill>
                  <a:srgbClr val="0000FF"/>
                </a:solidFill>
                <a:latin typeface="Cambria" panose="02040503050406030204" pitchFamily="18" charset="0"/>
                <a:ea typeface="Cambria" panose="02040503050406030204" pitchFamily="18" charset="0"/>
              </a:rPr>
              <a:t> If we say we have fellowship with him while we walk in darkness, we lie and do not practice the truth. </a:t>
            </a:r>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But if we walk in the light, as he is in the light, we have fellowship with one another, and the blood of Jesus his Son cleanses us from all sin.</a:t>
            </a:r>
          </a:p>
          <a:p>
            <a:pPr algn="just"/>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1:5-7)</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39200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3990"/>
          </a:xfrm>
        </p:spPr>
        <p:txBody>
          <a:bodyPr vert="horz" lIns="91440" tIns="45720" rIns="91440" bIns="45720" rtlCol="0" anchor="ctr">
            <a:noAutofit/>
          </a:bodyPr>
          <a:lstStyle/>
          <a:p>
            <a:pPr>
              <a:lnSpc>
                <a:spcPct val="90000"/>
              </a:lnSpc>
            </a:pPr>
            <a:r>
              <a:rPr lang="en-US" sz="4800" b="1" dirty="0">
                <a:ln w="6600">
                  <a:noFill/>
                  <a:prstDash val="solid"/>
                </a:ln>
                <a:effectLst/>
                <a:latin typeface="+mn-lt"/>
              </a:rPr>
              <a:t>God is Light</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5008"/>
            <a:ext cx="8229600" cy="6134866"/>
          </a:xfrm>
        </p:spPr>
        <p:txBody>
          <a:bodyPr>
            <a:normAutofit fontScale="92500" lnSpcReduction="10000"/>
          </a:bodyPr>
          <a:lstStyle/>
          <a:p>
            <a:pPr>
              <a:lnSpc>
                <a:spcPct val="90000"/>
              </a:lnSpc>
            </a:pPr>
            <a:r>
              <a:rPr lang="en-US" altLang="en-US" dirty="0"/>
              <a:t>When I hear John saying “</a:t>
            </a:r>
            <a:r>
              <a:rPr lang="en-US" altLang="en-US" i="1" dirty="0">
                <a:solidFill>
                  <a:srgbClr val="0000FF"/>
                </a:solidFill>
                <a:latin typeface="Cambria" panose="02040503050406030204" pitchFamily="18" charset="0"/>
                <a:ea typeface="Cambria" panose="02040503050406030204" pitchFamily="18" charset="0"/>
              </a:rPr>
              <a:t>God is light</a:t>
            </a:r>
            <a:r>
              <a:rPr lang="en-US" altLang="en-US" dirty="0"/>
              <a:t>”, one of the first things that come to </a:t>
            </a:r>
            <a:r>
              <a:rPr lang="en-US" altLang="en-US" b="1" i="1" dirty="0"/>
              <a:t>my</a:t>
            </a:r>
            <a:r>
              <a:rPr lang="en-US" altLang="en-US" dirty="0"/>
              <a:t> mind is the number of times God is accompanied by </a:t>
            </a:r>
            <a:r>
              <a:rPr lang="en-US" altLang="en-US" b="1" i="1" dirty="0"/>
              <a:t>radiant light </a:t>
            </a:r>
            <a:r>
              <a:rPr lang="en-US" altLang="en-US" dirty="0"/>
              <a:t>when He makes an appearance in scripture:</a:t>
            </a:r>
          </a:p>
          <a:p>
            <a:pPr lvl="1">
              <a:lnSpc>
                <a:spcPct val="90000"/>
              </a:lnSpc>
            </a:pPr>
            <a:r>
              <a:rPr lang="en-US" altLang="en-US" sz="2800" b="1" dirty="0"/>
              <a:t>Ezekiel 1:27b-28a - </a:t>
            </a:r>
            <a:r>
              <a:rPr lang="en-US" i="1" dirty="0">
                <a:solidFill>
                  <a:srgbClr val="0000FF"/>
                </a:solidFill>
                <a:latin typeface="Cambria" panose="02040503050406030204" pitchFamily="18" charset="0"/>
                <a:ea typeface="Cambria" panose="02040503050406030204" pitchFamily="18" charset="0"/>
              </a:rPr>
              <a:t>I saw as it were </a:t>
            </a:r>
            <a:r>
              <a:rPr lang="en-US" b="1" i="1" dirty="0">
                <a:solidFill>
                  <a:srgbClr val="0000FF"/>
                </a:solidFill>
                <a:latin typeface="Cambria" panose="02040503050406030204" pitchFamily="18" charset="0"/>
                <a:ea typeface="Cambria" panose="02040503050406030204" pitchFamily="18" charset="0"/>
              </a:rPr>
              <a:t>the appearance of fire</a:t>
            </a:r>
            <a:r>
              <a:rPr lang="en-US" i="1" dirty="0">
                <a:solidFill>
                  <a:srgbClr val="0000FF"/>
                </a:solidFill>
                <a:latin typeface="Cambria" panose="02040503050406030204" pitchFamily="18" charset="0"/>
                <a:ea typeface="Cambria" panose="02040503050406030204" pitchFamily="18" charset="0"/>
              </a:rPr>
              <a:t>, and there was </a:t>
            </a:r>
            <a:r>
              <a:rPr lang="en-US" b="1" i="1" dirty="0">
                <a:solidFill>
                  <a:srgbClr val="0000FF"/>
                </a:solidFill>
                <a:latin typeface="Cambria" panose="02040503050406030204" pitchFamily="18" charset="0"/>
                <a:ea typeface="Cambria" panose="02040503050406030204" pitchFamily="18" charset="0"/>
              </a:rPr>
              <a:t>brightness around him</a:t>
            </a:r>
            <a:r>
              <a:rPr lang="en-US" i="1" dirty="0">
                <a:solidFill>
                  <a:srgbClr val="0000FF"/>
                </a:solidFill>
                <a:latin typeface="Cambria" panose="02040503050406030204" pitchFamily="18" charset="0"/>
                <a:ea typeface="Cambria" panose="02040503050406030204" pitchFamily="18" charset="0"/>
              </a:rPr>
              <a:t>… Such was the appearance of the likeness of the </a:t>
            </a:r>
            <a:r>
              <a:rPr lang="en-US" b="1" i="1" dirty="0">
                <a:solidFill>
                  <a:srgbClr val="0000FF"/>
                </a:solidFill>
                <a:latin typeface="Cambria" panose="02040503050406030204" pitchFamily="18" charset="0"/>
                <a:ea typeface="Cambria" panose="02040503050406030204" pitchFamily="18" charset="0"/>
              </a:rPr>
              <a:t>glory</a:t>
            </a:r>
            <a:r>
              <a:rPr lang="en-US" i="1" dirty="0">
                <a:solidFill>
                  <a:srgbClr val="0000FF"/>
                </a:solidFill>
                <a:latin typeface="Cambria" panose="02040503050406030204" pitchFamily="18" charset="0"/>
                <a:ea typeface="Cambria" panose="02040503050406030204" pitchFamily="18" charset="0"/>
              </a:rPr>
              <a:t> of the LORD. </a:t>
            </a:r>
            <a:endParaRPr lang="en-US" altLang="en-US" sz="2800" i="1" dirty="0">
              <a:solidFill>
                <a:srgbClr val="0000FF"/>
              </a:solidFill>
              <a:latin typeface="Cambria" panose="02040503050406030204" pitchFamily="18" charset="0"/>
              <a:ea typeface="Cambria" panose="02040503050406030204" pitchFamily="18" charset="0"/>
            </a:endParaRPr>
          </a:p>
          <a:p>
            <a:pPr lvl="1">
              <a:lnSpc>
                <a:spcPct val="90000"/>
              </a:lnSpc>
            </a:pPr>
            <a:r>
              <a:rPr lang="en-US" altLang="en-US" b="1" dirty="0"/>
              <a:t>Matthew 17:2 - </a:t>
            </a:r>
            <a:r>
              <a:rPr lang="en-US" i="1" dirty="0">
                <a:solidFill>
                  <a:srgbClr val="0000FF"/>
                </a:solidFill>
                <a:latin typeface="Cambria" panose="02040503050406030204" pitchFamily="18" charset="0"/>
                <a:ea typeface="Cambria" panose="02040503050406030204" pitchFamily="18" charset="0"/>
              </a:rPr>
              <a:t>And [Jesus] was transfigured before them, and his face </a:t>
            </a:r>
            <a:r>
              <a:rPr lang="en-US" b="1" i="1" dirty="0">
                <a:solidFill>
                  <a:srgbClr val="0000FF"/>
                </a:solidFill>
                <a:latin typeface="Cambria" panose="02040503050406030204" pitchFamily="18" charset="0"/>
                <a:ea typeface="Cambria" panose="02040503050406030204" pitchFamily="18" charset="0"/>
              </a:rPr>
              <a:t>shone like the sun</a:t>
            </a:r>
            <a:r>
              <a:rPr lang="en-US" i="1" dirty="0">
                <a:solidFill>
                  <a:srgbClr val="0000FF"/>
                </a:solidFill>
                <a:latin typeface="Cambria" panose="02040503050406030204" pitchFamily="18" charset="0"/>
                <a:ea typeface="Cambria" panose="02040503050406030204" pitchFamily="18" charset="0"/>
              </a:rPr>
              <a:t>, and his clothes became </a:t>
            </a:r>
            <a:r>
              <a:rPr lang="en-US" b="1" i="1" dirty="0">
                <a:solidFill>
                  <a:srgbClr val="0000FF"/>
                </a:solidFill>
                <a:latin typeface="Cambria" panose="02040503050406030204" pitchFamily="18" charset="0"/>
                <a:ea typeface="Cambria" panose="02040503050406030204" pitchFamily="18" charset="0"/>
              </a:rPr>
              <a:t>white as light</a:t>
            </a:r>
            <a:r>
              <a:rPr lang="en-US" i="1" dirty="0">
                <a:solidFill>
                  <a:srgbClr val="0000FF"/>
                </a:solidFill>
                <a:latin typeface="Cambria" panose="02040503050406030204" pitchFamily="18" charset="0"/>
                <a:ea typeface="Cambria" panose="02040503050406030204" pitchFamily="18" charset="0"/>
              </a:rPr>
              <a:t>.</a:t>
            </a:r>
            <a:endParaRPr lang="en-US" altLang="en-US" i="1" dirty="0">
              <a:solidFill>
                <a:srgbClr val="0000FF"/>
              </a:solidFill>
              <a:latin typeface="Cambria" panose="02040503050406030204" pitchFamily="18" charset="0"/>
              <a:ea typeface="Cambria" panose="02040503050406030204" pitchFamily="18" charset="0"/>
            </a:endParaRPr>
          </a:p>
          <a:p>
            <a:pPr lvl="1">
              <a:lnSpc>
                <a:spcPct val="90000"/>
              </a:lnSpc>
            </a:pPr>
            <a:r>
              <a:rPr lang="en-US" altLang="en-US" b="1" dirty="0">
                <a:ea typeface="Cambria" panose="02040503050406030204" pitchFamily="18" charset="0"/>
              </a:rPr>
              <a:t>Acts 9:3 - </a:t>
            </a:r>
            <a:r>
              <a:rPr lang="en-US" i="1" dirty="0">
                <a:solidFill>
                  <a:srgbClr val="0000FF"/>
                </a:solidFill>
                <a:latin typeface="Cambria" panose="02040503050406030204" pitchFamily="18" charset="0"/>
                <a:ea typeface="Cambria" panose="02040503050406030204" pitchFamily="18" charset="0"/>
              </a:rPr>
              <a:t>Now as [Paul] went on his way, he approached Damascus, and suddenly </a:t>
            </a:r>
            <a:r>
              <a:rPr lang="en-US" b="1" i="1" dirty="0">
                <a:solidFill>
                  <a:srgbClr val="0000FF"/>
                </a:solidFill>
                <a:latin typeface="Cambria" panose="02040503050406030204" pitchFamily="18" charset="0"/>
                <a:ea typeface="Cambria" panose="02040503050406030204" pitchFamily="18" charset="0"/>
              </a:rPr>
              <a:t>a light from heaven flashed </a:t>
            </a:r>
            <a:r>
              <a:rPr lang="en-US" i="1" dirty="0">
                <a:solidFill>
                  <a:srgbClr val="0000FF"/>
                </a:solidFill>
                <a:latin typeface="Cambria" panose="02040503050406030204" pitchFamily="18" charset="0"/>
                <a:ea typeface="Cambria" panose="02040503050406030204" pitchFamily="18" charset="0"/>
              </a:rPr>
              <a:t>around him.</a:t>
            </a:r>
            <a:endParaRPr lang="en-US" altLang="en-US" i="1" dirty="0">
              <a:solidFill>
                <a:srgbClr val="0000FF"/>
              </a:solidFill>
              <a:latin typeface="Cambria" panose="02040503050406030204" pitchFamily="18" charset="0"/>
              <a:ea typeface="Cambria" panose="02040503050406030204" pitchFamily="18" charset="0"/>
            </a:endParaRPr>
          </a:p>
          <a:p>
            <a:pPr lvl="1">
              <a:lnSpc>
                <a:spcPct val="90000"/>
              </a:lnSpc>
            </a:pPr>
            <a:r>
              <a:rPr lang="en-US" altLang="en-US" b="1" dirty="0"/>
              <a:t>Revelation 1:14-16 - </a:t>
            </a:r>
            <a:r>
              <a:rPr lang="en-US" i="1" dirty="0">
                <a:solidFill>
                  <a:srgbClr val="0000FF"/>
                </a:solidFill>
                <a:latin typeface="Cambria" panose="02040503050406030204" pitchFamily="18" charset="0"/>
                <a:ea typeface="Cambria" panose="02040503050406030204" pitchFamily="18" charset="0"/>
              </a:rPr>
              <a:t>The hairs of his head were white, like white wool, like snow. His eyes were </a:t>
            </a:r>
            <a:r>
              <a:rPr lang="en-US" b="1" i="1" dirty="0">
                <a:solidFill>
                  <a:srgbClr val="0000FF"/>
                </a:solidFill>
                <a:latin typeface="Cambria" panose="02040503050406030204" pitchFamily="18" charset="0"/>
                <a:ea typeface="Cambria" panose="02040503050406030204" pitchFamily="18" charset="0"/>
              </a:rPr>
              <a:t>like a flame of fire</a:t>
            </a:r>
            <a:r>
              <a:rPr lang="en-US" i="1" dirty="0">
                <a:solidFill>
                  <a:srgbClr val="0000FF"/>
                </a:solidFill>
                <a:latin typeface="Cambria" panose="02040503050406030204" pitchFamily="18" charset="0"/>
                <a:ea typeface="Cambria" panose="02040503050406030204" pitchFamily="18" charset="0"/>
              </a:rPr>
              <a:t>, his feet were like burnished bronze, refined in a furnace… his face was </a:t>
            </a:r>
            <a:r>
              <a:rPr lang="en-US" b="1" i="1" dirty="0">
                <a:solidFill>
                  <a:srgbClr val="0000FF"/>
                </a:solidFill>
                <a:latin typeface="Cambria" panose="02040503050406030204" pitchFamily="18" charset="0"/>
                <a:ea typeface="Cambria" panose="02040503050406030204" pitchFamily="18" charset="0"/>
              </a:rPr>
              <a:t>like the sun shining in full strength</a:t>
            </a:r>
            <a:r>
              <a:rPr lang="en-US" i="1" dirty="0">
                <a:solidFill>
                  <a:srgbClr val="0000FF"/>
                </a:solidFill>
                <a:latin typeface="Cambria" panose="02040503050406030204" pitchFamily="18" charset="0"/>
                <a:ea typeface="Cambria" panose="02040503050406030204" pitchFamily="18" charset="0"/>
              </a:rPr>
              <a:t>.</a:t>
            </a:r>
            <a:endParaRPr lang="en-US" altLang="en-US" i="1" dirty="0">
              <a:solidFill>
                <a:srgbClr val="0000FF"/>
              </a:solidFill>
              <a:latin typeface="Cambria" panose="02040503050406030204" pitchFamily="18" charset="0"/>
              <a:ea typeface="Cambria" panose="02040503050406030204" pitchFamily="18" charset="0"/>
            </a:endParaRPr>
          </a:p>
          <a:p>
            <a:pPr>
              <a:lnSpc>
                <a:spcPct val="90000"/>
              </a:lnSpc>
            </a:pPr>
            <a:r>
              <a:rPr lang="en-US" altLang="en-US" dirty="0"/>
              <a:t>Paul tells us in 1 Timothy 6:16 that God </a:t>
            </a:r>
            <a:r>
              <a:rPr lang="en-US" altLang="en-US" dirty="0">
                <a:latin typeface="Cambria" panose="02040503050406030204" pitchFamily="18" charset="0"/>
                <a:ea typeface="Cambria" panose="02040503050406030204" pitchFamily="18" charset="0"/>
              </a:rPr>
              <a:t>“</a:t>
            </a:r>
            <a:r>
              <a:rPr lang="en-US" altLang="en-US" i="1" dirty="0">
                <a:solidFill>
                  <a:srgbClr val="0000FF"/>
                </a:solidFill>
                <a:latin typeface="Cambria" panose="02040503050406030204" pitchFamily="18" charset="0"/>
                <a:ea typeface="Cambria" panose="02040503050406030204" pitchFamily="18" charset="0"/>
              </a:rPr>
              <a:t>dwells in </a:t>
            </a:r>
            <a:r>
              <a:rPr lang="en-US" altLang="en-US" b="1" i="1" dirty="0">
                <a:solidFill>
                  <a:srgbClr val="0000FF"/>
                </a:solidFill>
                <a:latin typeface="Cambria" panose="02040503050406030204" pitchFamily="18" charset="0"/>
                <a:ea typeface="Cambria" panose="02040503050406030204" pitchFamily="18" charset="0"/>
              </a:rPr>
              <a:t>unapproachable light</a:t>
            </a:r>
            <a:r>
              <a:rPr lang="en-US" altLang="en-US" dirty="0">
                <a:latin typeface="Cambria" panose="02040503050406030204" pitchFamily="18" charset="0"/>
                <a:ea typeface="Cambria" panose="02040503050406030204" pitchFamily="18" charset="0"/>
              </a:rPr>
              <a:t>”</a:t>
            </a:r>
          </a:p>
          <a:p>
            <a:endParaRPr lang="en-US" altLang="en-US" sz="4000" b="1" i="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4208219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3990"/>
          </a:xfrm>
        </p:spPr>
        <p:txBody>
          <a:bodyPr vert="horz" lIns="91440" tIns="45720" rIns="91440" bIns="45720" rtlCol="0" anchor="ctr">
            <a:noAutofit/>
          </a:bodyPr>
          <a:lstStyle/>
          <a:p>
            <a:pPr>
              <a:lnSpc>
                <a:spcPct val="90000"/>
              </a:lnSpc>
            </a:pPr>
            <a:r>
              <a:rPr lang="en-US" sz="4800" b="1" dirty="0">
                <a:ln w="6600">
                  <a:noFill/>
                  <a:prstDash val="solid"/>
                </a:ln>
                <a:effectLst/>
                <a:latin typeface="+mn-lt"/>
              </a:rPr>
              <a:t>God is Light</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5008"/>
            <a:ext cx="8229600" cy="6038613"/>
          </a:xfrm>
        </p:spPr>
        <p:txBody>
          <a:bodyPr>
            <a:normAutofit fontScale="92500" lnSpcReduction="10000"/>
          </a:bodyPr>
          <a:lstStyle/>
          <a:p>
            <a:pPr>
              <a:lnSpc>
                <a:spcPct val="90000"/>
              </a:lnSpc>
            </a:pPr>
            <a:r>
              <a:rPr lang="en-US" altLang="en-US" dirty="0"/>
              <a:t>Although light often </a:t>
            </a:r>
            <a:r>
              <a:rPr lang="en-US" altLang="en-US" b="1" i="1" dirty="0"/>
              <a:t>accompanies</a:t>
            </a:r>
            <a:r>
              <a:rPr lang="en-US" altLang="en-US" dirty="0"/>
              <a:t> the </a:t>
            </a:r>
            <a:r>
              <a:rPr lang="en-US" altLang="en-US" b="1" i="1" dirty="0"/>
              <a:t>appearance</a:t>
            </a:r>
            <a:r>
              <a:rPr lang="en-US" altLang="en-US" dirty="0"/>
              <a:t> of God in scripture, in this passage John is actually </a:t>
            </a:r>
            <a:r>
              <a:rPr lang="en-US" altLang="en-US" b="1" i="1" dirty="0"/>
              <a:t>equating</a:t>
            </a:r>
            <a:r>
              <a:rPr lang="en-US" altLang="en-US" dirty="0"/>
              <a:t> God to light.</a:t>
            </a:r>
          </a:p>
          <a:p>
            <a:pPr>
              <a:lnSpc>
                <a:spcPct val="90000"/>
              </a:lnSpc>
            </a:pPr>
            <a:r>
              <a:rPr lang="en-US" altLang="en-US" dirty="0"/>
              <a:t>The statement, “</a:t>
            </a:r>
            <a:r>
              <a:rPr lang="en-US" altLang="en-US" i="1" dirty="0">
                <a:solidFill>
                  <a:srgbClr val="0000FF"/>
                </a:solidFill>
                <a:latin typeface="Cambria" panose="02040503050406030204" pitchFamily="18" charset="0"/>
                <a:ea typeface="Cambria" panose="02040503050406030204" pitchFamily="18" charset="0"/>
              </a:rPr>
              <a:t>God is light</a:t>
            </a:r>
            <a:r>
              <a:rPr lang="en-US" altLang="en-US" dirty="0"/>
              <a:t>” is one of only four statements in the Bible where God is </a:t>
            </a:r>
            <a:r>
              <a:rPr lang="en-US" altLang="en-US" b="1" i="1" dirty="0"/>
              <a:t>equated</a:t>
            </a:r>
            <a:r>
              <a:rPr lang="en-US" altLang="en-US" dirty="0"/>
              <a:t> to something:</a:t>
            </a:r>
          </a:p>
          <a:p>
            <a:pPr lvl="1">
              <a:lnSpc>
                <a:spcPct val="90000"/>
              </a:lnSpc>
            </a:pPr>
            <a:r>
              <a:rPr lang="en-US" altLang="en-US" dirty="0"/>
              <a:t>John 4:24 – </a:t>
            </a:r>
            <a:r>
              <a:rPr lang="en-US" altLang="en-US" i="1" dirty="0">
                <a:solidFill>
                  <a:srgbClr val="0000FF"/>
                </a:solidFill>
                <a:latin typeface="Cambria" panose="02040503050406030204" pitchFamily="18" charset="0"/>
                <a:ea typeface="Cambria" panose="02040503050406030204" pitchFamily="18" charset="0"/>
              </a:rPr>
              <a:t>God </a:t>
            </a:r>
            <a:r>
              <a:rPr lang="en-US" altLang="en-US" i="1" u="sng" dirty="0">
                <a:solidFill>
                  <a:srgbClr val="0000FF"/>
                </a:solidFill>
                <a:latin typeface="Cambria" panose="02040503050406030204" pitchFamily="18" charset="0"/>
                <a:ea typeface="Cambria" panose="02040503050406030204" pitchFamily="18" charset="0"/>
              </a:rPr>
              <a:t>is</a:t>
            </a:r>
            <a:r>
              <a:rPr lang="en-US" altLang="en-US" i="1" dirty="0">
                <a:solidFill>
                  <a:srgbClr val="0000FF"/>
                </a:solidFill>
                <a:latin typeface="Cambria" panose="02040503050406030204" pitchFamily="18" charset="0"/>
                <a:ea typeface="Cambria" panose="02040503050406030204" pitchFamily="18" charset="0"/>
              </a:rPr>
              <a:t> spirit</a:t>
            </a:r>
          </a:p>
          <a:p>
            <a:pPr lvl="1">
              <a:lnSpc>
                <a:spcPct val="90000"/>
              </a:lnSpc>
            </a:pPr>
            <a:r>
              <a:rPr lang="en-US" altLang="en-US" dirty="0"/>
              <a:t>1 John 1:5 – </a:t>
            </a:r>
            <a:r>
              <a:rPr lang="en-US" altLang="en-US" i="1" dirty="0">
                <a:solidFill>
                  <a:srgbClr val="0000FF"/>
                </a:solidFill>
                <a:latin typeface="Cambria" panose="02040503050406030204" pitchFamily="18" charset="0"/>
                <a:ea typeface="Cambria" panose="02040503050406030204" pitchFamily="18" charset="0"/>
              </a:rPr>
              <a:t>God </a:t>
            </a:r>
            <a:r>
              <a:rPr lang="en-US" altLang="en-US" i="1" u="sng" dirty="0">
                <a:solidFill>
                  <a:srgbClr val="0000FF"/>
                </a:solidFill>
                <a:latin typeface="Cambria" panose="02040503050406030204" pitchFamily="18" charset="0"/>
                <a:ea typeface="Cambria" panose="02040503050406030204" pitchFamily="18" charset="0"/>
              </a:rPr>
              <a:t>is</a:t>
            </a:r>
            <a:r>
              <a:rPr lang="en-US" altLang="en-US" i="1" dirty="0">
                <a:solidFill>
                  <a:srgbClr val="0000FF"/>
                </a:solidFill>
                <a:latin typeface="Cambria" panose="02040503050406030204" pitchFamily="18" charset="0"/>
                <a:ea typeface="Cambria" panose="02040503050406030204" pitchFamily="18" charset="0"/>
              </a:rPr>
              <a:t> light</a:t>
            </a:r>
          </a:p>
          <a:p>
            <a:pPr lvl="1">
              <a:lnSpc>
                <a:spcPct val="90000"/>
              </a:lnSpc>
            </a:pPr>
            <a:r>
              <a:rPr lang="en-US" altLang="en-US" dirty="0"/>
              <a:t>1 John 4:8,16 – </a:t>
            </a:r>
            <a:r>
              <a:rPr lang="en-US" altLang="en-US" i="1" dirty="0">
                <a:solidFill>
                  <a:srgbClr val="0000FF"/>
                </a:solidFill>
                <a:latin typeface="Cambria" panose="02040503050406030204" pitchFamily="18" charset="0"/>
                <a:ea typeface="Cambria" panose="02040503050406030204" pitchFamily="18" charset="0"/>
              </a:rPr>
              <a:t>God </a:t>
            </a:r>
            <a:r>
              <a:rPr lang="en-US" altLang="en-US" i="1" u="sng" dirty="0">
                <a:solidFill>
                  <a:srgbClr val="0000FF"/>
                </a:solidFill>
                <a:latin typeface="Cambria" panose="02040503050406030204" pitchFamily="18" charset="0"/>
                <a:ea typeface="Cambria" panose="02040503050406030204" pitchFamily="18" charset="0"/>
              </a:rPr>
              <a:t>is</a:t>
            </a:r>
            <a:r>
              <a:rPr lang="en-US" altLang="en-US" i="1" dirty="0">
                <a:solidFill>
                  <a:srgbClr val="0000FF"/>
                </a:solidFill>
                <a:latin typeface="Cambria" panose="02040503050406030204" pitchFamily="18" charset="0"/>
                <a:ea typeface="Cambria" panose="02040503050406030204" pitchFamily="18" charset="0"/>
              </a:rPr>
              <a:t> love</a:t>
            </a:r>
          </a:p>
          <a:p>
            <a:pPr lvl="1">
              <a:lnSpc>
                <a:spcPct val="90000"/>
              </a:lnSpc>
            </a:pPr>
            <a:r>
              <a:rPr lang="en-US" altLang="en-US" dirty="0"/>
              <a:t>Hebrews 12:29 – </a:t>
            </a:r>
            <a:r>
              <a:rPr lang="en-US" altLang="en-US" i="1" dirty="0">
                <a:solidFill>
                  <a:srgbClr val="0000FF"/>
                </a:solidFill>
                <a:latin typeface="Cambria" panose="02040503050406030204" pitchFamily="18" charset="0"/>
                <a:ea typeface="Cambria" panose="02040503050406030204" pitchFamily="18" charset="0"/>
              </a:rPr>
              <a:t>God </a:t>
            </a:r>
            <a:r>
              <a:rPr lang="en-US" altLang="en-US" i="1" u="sng" dirty="0">
                <a:solidFill>
                  <a:srgbClr val="0000FF"/>
                </a:solidFill>
                <a:latin typeface="Cambria" panose="02040503050406030204" pitchFamily="18" charset="0"/>
                <a:ea typeface="Cambria" panose="02040503050406030204" pitchFamily="18" charset="0"/>
              </a:rPr>
              <a:t>is</a:t>
            </a:r>
            <a:r>
              <a:rPr lang="en-US" altLang="en-US" i="1" dirty="0">
                <a:solidFill>
                  <a:srgbClr val="0000FF"/>
                </a:solidFill>
                <a:latin typeface="Cambria" panose="02040503050406030204" pitchFamily="18" charset="0"/>
                <a:ea typeface="Cambria" panose="02040503050406030204" pitchFamily="18" charset="0"/>
              </a:rPr>
              <a:t> a consuming fire</a:t>
            </a:r>
          </a:p>
          <a:p>
            <a:pPr>
              <a:lnSpc>
                <a:spcPct val="90000"/>
              </a:lnSpc>
            </a:pPr>
            <a:r>
              <a:rPr lang="en-US" altLang="en-US" dirty="0"/>
              <a:t>When John says “</a:t>
            </a:r>
            <a:r>
              <a:rPr lang="en-US" altLang="en-US" i="1" dirty="0">
                <a:solidFill>
                  <a:srgbClr val="0000FF"/>
                </a:solidFill>
                <a:latin typeface="Cambria" panose="02040503050406030204" pitchFamily="18" charset="0"/>
                <a:ea typeface="Cambria" panose="02040503050406030204" pitchFamily="18" charset="0"/>
              </a:rPr>
              <a:t>God is light</a:t>
            </a:r>
            <a:r>
              <a:rPr lang="en-US" altLang="en-US" dirty="0"/>
              <a:t>”, he is not just saying:</a:t>
            </a:r>
          </a:p>
          <a:p>
            <a:pPr lvl="1">
              <a:lnSpc>
                <a:spcPct val="90000"/>
              </a:lnSpc>
            </a:pPr>
            <a:r>
              <a:rPr lang="en-US" altLang="en-US" dirty="0"/>
              <a:t>God is </a:t>
            </a:r>
            <a:r>
              <a:rPr lang="en-US" altLang="en-US" b="1" i="1" dirty="0"/>
              <a:t>the source of </a:t>
            </a:r>
            <a:r>
              <a:rPr lang="en-US" altLang="en-US" dirty="0"/>
              <a:t>light</a:t>
            </a:r>
          </a:p>
          <a:p>
            <a:pPr lvl="1">
              <a:lnSpc>
                <a:spcPct val="90000"/>
              </a:lnSpc>
            </a:pPr>
            <a:r>
              <a:rPr lang="en-US" altLang="en-US" dirty="0"/>
              <a:t>God </a:t>
            </a:r>
            <a:r>
              <a:rPr lang="en-US" altLang="en-US" b="1" i="1" dirty="0"/>
              <a:t>dwells in </a:t>
            </a:r>
            <a:r>
              <a:rPr lang="en-US" altLang="en-US" dirty="0"/>
              <a:t>light</a:t>
            </a:r>
          </a:p>
          <a:p>
            <a:pPr>
              <a:lnSpc>
                <a:spcPct val="90000"/>
              </a:lnSpc>
            </a:pPr>
            <a:r>
              <a:rPr lang="en-US" altLang="en-US" dirty="0"/>
              <a:t>John is </a:t>
            </a:r>
            <a:r>
              <a:rPr lang="en-US" altLang="en-US" b="1" i="1" dirty="0"/>
              <a:t>equating</a:t>
            </a:r>
            <a:r>
              <a:rPr lang="en-US" altLang="en-US" dirty="0"/>
              <a:t> light to God’s </a:t>
            </a:r>
            <a:r>
              <a:rPr lang="en-US" altLang="en-US" b="1" i="1" dirty="0"/>
              <a:t>very nature</a:t>
            </a:r>
          </a:p>
          <a:p>
            <a:pPr>
              <a:lnSpc>
                <a:spcPct val="90000"/>
              </a:lnSpc>
            </a:pPr>
            <a:r>
              <a:rPr lang="en-US" altLang="en-US" dirty="0"/>
              <a:t>What does John mean when he tells is that “</a:t>
            </a:r>
            <a:r>
              <a:rPr lang="en-US" i="1" dirty="0">
                <a:solidFill>
                  <a:srgbClr val="0000FF"/>
                </a:solidFill>
                <a:latin typeface="Cambria" panose="02040503050406030204" pitchFamily="18" charset="0"/>
                <a:ea typeface="Cambria" panose="02040503050406030204" pitchFamily="18" charset="0"/>
                <a:cs typeface="Calibri" panose="020F0502020204030204" pitchFamily="34" charset="0"/>
              </a:rPr>
              <a:t>God </a:t>
            </a:r>
            <a:r>
              <a:rPr lang="en-US" b="1" i="1" dirty="0">
                <a:solidFill>
                  <a:srgbClr val="0000FF"/>
                </a:solidFill>
                <a:latin typeface="Cambria" panose="02040503050406030204" pitchFamily="18" charset="0"/>
                <a:ea typeface="Cambria" panose="02040503050406030204" pitchFamily="18" charset="0"/>
                <a:cs typeface="Calibri" panose="020F0502020204030204" pitchFamily="34" charset="0"/>
              </a:rPr>
              <a:t>is</a:t>
            </a:r>
            <a:r>
              <a:rPr lang="en-US" i="1" dirty="0">
                <a:solidFill>
                  <a:srgbClr val="0000FF"/>
                </a:solidFill>
                <a:latin typeface="Cambria" panose="02040503050406030204" pitchFamily="18" charset="0"/>
                <a:ea typeface="Cambria" panose="02040503050406030204" pitchFamily="18" charset="0"/>
                <a:cs typeface="Calibri" panose="020F0502020204030204" pitchFamily="34" charset="0"/>
              </a:rPr>
              <a:t> light, and in him is no darkness at all</a:t>
            </a:r>
            <a:r>
              <a:rPr lang="en-US" altLang="en-US" dirty="0"/>
              <a:t>”?</a:t>
            </a:r>
          </a:p>
          <a:p>
            <a:endParaRPr lang="en-US" altLang="en-US" sz="4000" b="1" i="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4059352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 calcmode="lin" valueType="num">
                                      <p:cBhvr>
                                        <p:cTn id="63"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2">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
                                            <p:txEl>
                                              <p:pRg st="10" end="10"/>
                                            </p:txEl>
                                          </p:spTgt>
                                        </p:tgtEl>
                                        <p:attrNameLst>
                                          <p:attrName>style.visibility</p:attrName>
                                        </p:attrNameLst>
                                      </p:cBhvr>
                                      <p:to>
                                        <p:strVal val="visible"/>
                                      </p:to>
                                    </p:set>
                                    <p:anim calcmode="lin" valueType="num">
                                      <p:cBhvr>
                                        <p:cTn id="70"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3990"/>
          </a:xfrm>
        </p:spPr>
        <p:txBody>
          <a:bodyPr vert="horz" lIns="91440" tIns="45720" rIns="91440" bIns="45720" rtlCol="0" anchor="ctr">
            <a:noAutofit/>
          </a:bodyPr>
          <a:lstStyle/>
          <a:p>
            <a:pPr>
              <a:lnSpc>
                <a:spcPct val="90000"/>
              </a:lnSpc>
            </a:pPr>
            <a:r>
              <a:rPr lang="en-US" sz="4800" b="1" dirty="0">
                <a:ln w="6600">
                  <a:noFill/>
                  <a:prstDash val="solid"/>
                </a:ln>
                <a:effectLst/>
                <a:latin typeface="+mn-lt"/>
              </a:rPr>
              <a:t>Light and Darkness</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5009"/>
            <a:ext cx="8229600" cy="6182992"/>
          </a:xfrm>
        </p:spPr>
        <p:txBody>
          <a:bodyPr>
            <a:normAutofit lnSpcReduction="10000"/>
          </a:bodyPr>
          <a:lstStyle/>
          <a:p>
            <a:pPr>
              <a:lnSpc>
                <a:spcPct val="80000"/>
              </a:lnSpc>
            </a:pPr>
            <a:r>
              <a:rPr lang="en-US" altLang="en-US" dirty="0"/>
              <a:t>The terms “light” and “darkness” are often used </a:t>
            </a:r>
            <a:r>
              <a:rPr lang="en-US" altLang="en-US" b="1" i="1" dirty="0"/>
              <a:t>metaphorically</a:t>
            </a:r>
            <a:r>
              <a:rPr lang="en-US" altLang="en-US" dirty="0"/>
              <a:t> in the Bible. </a:t>
            </a:r>
          </a:p>
          <a:p>
            <a:pPr>
              <a:lnSpc>
                <a:spcPct val="80000"/>
              </a:lnSpc>
            </a:pPr>
            <a:r>
              <a:rPr lang="en-US" altLang="en-US" dirty="0"/>
              <a:t>One of the metaphorical uses of light and darkness in scripture is to represent the idea of </a:t>
            </a:r>
            <a:r>
              <a:rPr lang="en-US" altLang="en-US" b="1" i="1" dirty="0"/>
              <a:t>good</a:t>
            </a:r>
            <a:r>
              <a:rPr lang="en-US" altLang="en-US" dirty="0"/>
              <a:t> versus </a:t>
            </a:r>
            <a:r>
              <a:rPr lang="en-US" altLang="en-US" b="1" i="1" dirty="0"/>
              <a:t>evil</a:t>
            </a:r>
            <a:r>
              <a:rPr lang="en-US" altLang="en-US" dirty="0"/>
              <a:t>:</a:t>
            </a:r>
            <a:endParaRPr lang="en-US" altLang="en-US" b="1" i="1" dirty="0"/>
          </a:p>
          <a:p>
            <a:pPr lvl="1">
              <a:lnSpc>
                <a:spcPct val="80000"/>
              </a:lnSpc>
            </a:pPr>
            <a:r>
              <a:rPr lang="en-US" altLang="en-US" b="1" dirty="0"/>
              <a:t>Isaiah 5:20 –</a:t>
            </a:r>
            <a:r>
              <a:rPr lang="en-US" b="0" i="1" u="none" strike="noStrike" baseline="0" dirty="0">
                <a:solidFill>
                  <a:srgbClr val="0000FF"/>
                </a:solidFill>
                <a:latin typeface="Cambria" panose="02040503050406030204" pitchFamily="18" charset="0"/>
                <a:ea typeface="Cambria" panose="02040503050406030204" pitchFamily="18" charset="0"/>
              </a:rPr>
              <a:t>Woe to those who call </a:t>
            </a:r>
            <a:r>
              <a:rPr lang="en-US" b="1" i="1" u="none" strike="noStrike" baseline="0" dirty="0">
                <a:solidFill>
                  <a:srgbClr val="0000FF"/>
                </a:solidFill>
                <a:latin typeface="Cambria" panose="02040503050406030204" pitchFamily="18" charset="0"/>
                <a:ea typeface="Cambria" panose="02040503050406030204" pitchFamily="18" charset="0"/>
              </a:rPr>
              <a:t>evil good </a:t>
            </a:r>
            <a:r>
              <a:rPr lang="en-US" b="0" i="1" u="none" strike="noStrike" baseline="0" dirty="0">
                <a:solidFill>
                  <a:srgbClr val="0000FF"/>
                </a:solidFill>
                <a:latin typeface="Cambria" panose="02040503050406030204" pitchFamily="18" charset="0"/>
                <a:ea typeface="Cambria" panose="02040503050406030204" pitchFamily="18" charset="0"/>
              </a:rPr>
              <a:t>and </a:t>
            </a:r>
            <a:r>
              <a:rPr lang="en-US" b="1" i="1" u="none" strike="noStrike" baseline="0" dirty="0">
                <a:solidFill>
                  <a:srgbClr val="0000FF"/>
                </a:solidFill>
                <a:latin typeface="Cambria" panose="02040503050406030204" pitchFamily="18" charset="0"/>
                <a:ea typeface="Cambria" panose="02040503050406030204" pitchFamily="18" charset="0"/>
              </a:rPr>
              <a:t>good evil</a:t>
            </a:r>
            <a:r>
              <a:rPr lang="en-US" b="0" i="1" u="none" strike="noStrike" baseline="0" dirty="0">
                <a:solidFill>
                  <a:srgbClr val="0000FF"/>
                </a:solidFill>
                <a:latin typeface="Cambria" panose="02040503050406030204" pitchFamily="18" charset="0"/>
                <a:ea typeface="Cambria" panose="02040503050406030204" pitchFamily="18" charset="0"/>
              </a:rPr>
              <a:t>, who put </a:t>
            </a:r>
            <a:r>
              <a:rPr lang="en-US" b="1" i="1" u="none" strike="noStrike" baseline="0" dirty="0">
                <a:solidFill>
                  <a:srgbClr val="0000FF"/>
                </a:solidFill>
                <a:latin typeface="Cambria" panose="02040503050406030204" pitchFamily="18" charset="0"/>
                <a:ea typeface="Cambria" panose="02040503050406030204" pitchFamily="18" charset="0"/>
              </a:rPr>
              <a:t>darkness</a:t>
            </a:r>
            <a:r>
              <a:rPr lang="en-US" b="0" i="1" u="none" strike="noStrike" baseline="0" dirty="0">
                <a:solidFill>
                  <a:srgbClr val="0000FF"/>
                </a:solidFill>
                <a:latin typeface="Cambria" panose="02040503050406030204" pitchFamily="18" charset="0"/>
                <a:ea typeface="Cambria" panose="02040503050406030204" pitchFamily="18" charset="0"/>
              </a:rPr>
              <a:t> for </a:t>
            </a:r>
            <a:r>
              <a:rPr lang="en-US" b="1" i="1" u="none" strike="noStrike" baseline="0" dirty="0">
                <a:solidFill>
                  <a:srgbClr val="0000FF"/>
                </a:solidFill>
                <a:latin typeface="Cambria" panose="02040503050406030204" pitchFamily="18" charset="0"/>
                <a:ea typeface="Cambria" panose="02040503050406030204" pitchFamily="18" charset="0"/>
              </a:rPr>
              <a:t>light</a:t>
            </a:r>
            <a:r>
              <a:rPr lang="en-US" b="0" i="1" u="none" strike="noStrike" baseline="0" dirty="0">
                <a:solidFill>
                  <a:srgbClr val="0000FF"/>
                </a:solidFill>
                <a:latin typeface="Cambria" panose="02040503050406030204" pitchFamily="18" charset="0"/>
                <a:ea typeface="Cambria" panose="02040503050406030204" pitchFamily="18" charset="0"/>
              </a:rPr>
              <a:t> and </a:t>
            </a:r>
            <a:r>
              <a:rPr lang="en-US" b="1" i="1" u="none" strike="noStrike" baseline="0" dirty="0">
                <a:solidFill>
                  <a:srgbClr val="0000FF"/>
                </a:solidFill>
                <a:latin typeface="Cambria" panose="02040503050406030204" pitchFamily="18" charset="0"/>
                <a:ea typeface="Cambria" panose="02040503050406030204" pitchFamily="18" charset="0"/>
              </a:rPr>
              <a:t>light</a:t>
            </a:r>
            <a:r>
              <a:rPr lang="en-US" b="0" i="1" u="none" strike="noStrike" baseline="0" dirty="0">
                <a:solidFill>
                  <a:srgbClr val="0000FF"/>
                </a:solidFill>
                <a:latin typeface="Cambria" panose="02040503050406030204" pitchFamily="18" charset="0"/>
                <a:ea typeface="Cambria" panose="02040503050406030204" pitchFamily="18" charset="0"/>
              </a:rPr>
              <a:t> for </a:t>
            </a:r>
            <a:r>
              <a:rPr lang="en-US" b="1" i="1" u="none" strike="noStrike" baseline="0" dirty="0">
                <a:solidFill>
                  <a:srgbClr val="0000FF"/>
                </a:solidFill>
                <a:latin typeface="Cambria" panose="02040503050406030204" pitchFamily="18" charset="0"/>
                <a:ea typeface="Cambria" panose="02040503050406030204" pitchFamily="18" charset="0"/>
              </a:rPr>
              <a:t>darkness</a:t>
            </a:r>
          </a:p>
          <a:p>
            <a:pPr lvl="1">
              <a:lnSpc>
                <a:spcPct val="80000"/>
              </a:lnSpc>
            </a:pPr>
            <a:r>
              <a:rPr lang="en-US" b="0" i="1" u="none" strike="noStrike" baseline="0" dirty="0">
                <a:solidFill>
                  <a:srgbClr val="0000FF"/>
                </a:solidFill>
                <a:latin typeface="Cambria" panose="02040503050406030204" pitchFamily="18" charset="0"/>
                <a:ea typeface="Cambria" panose="02040503050406030204" pitchFamily="18" charset="0"/>
              </a:rPr>
              <a:t>  </a:t>
            </a:r>
            <a:r>
              <a:rPr lang="en-US" altLang="en-US" b="1" dirty="0"/>
              <a:t>2 Corinthians 6:14b –</a:t>
            </a:r>
            <a:r>
              <a:rPr lang="en-US" i="1" dirty="0">
                <a:solidFill>
                  <a:srgbClr val="0000FF"/>
                </a:solidFill>
                <a:latin typeface="Cambria" panose="02040503050406030204" pitchFamily="18" charset="0"/>
                <a:ea typeface="Cambria" panose="02040503050406030204" pitchFamily="18" charset="0"/>
              </a:rPr>
              <a:t>For what partnership has </a:t>
            </a:r>
            <a:r>
              <a:rPr lang="en-US" b="1" i="1" dirty="0">
                <a:solidFill>
                  <a:srgbClr val="0000FF"/>
                </a:solidFill>
                <a:latin typeface="Cambria" panose="02040503050406030204" pitchFamily="18" charset="0"/>
                <a:ea typeface="Cambria" panose="02040503050406030204" pitchFamily="18" charset="0"/>
              </a:rPr>
              <a:t>righteousness</a:t>
            </a:r>
            <a:r>
              <a:rPr lang="en-US" i="1" dirty="0">
                <a:solidFill>
                  <a:srgbClr val="0000FF"/>
                </a:solidFill>
                <a:latin typeface="Cambria" panose="02040503050406030204" pitchFamily="18" charset="0"/>
                <a:ea typeface="Cambria" panose="02040503050406030204" pitchFamily="18" charset="0"/>
              </a:rPr>
              <a:t> with </a:t>
            </a:r>
            <a:r>
              <a:rPr lang="en-US" b="1" i="1" dirty="0">
                <a:solidFill>
                  <a:srgbClr val="0000FF"/>
                </a:solidFill>
                <a:latin typeface="Cambria" panose="02040503050406030204" pitchFamily="18" charset="0"/>
                <a:ea typeface="Cambria" panose="02040503050406030204" pitchFamily="18" charset="0"/>
              </a:rPr>
              <a:t>lawlessness</a:t>
            </a:r>
            <a:r>
              <a:rPr lang="en-US" i="1" dirty="0">
                <a:solidFill>
                  <a:srgbClr val="0000FF"/>
                </a:solidFill>
                <a:latin typeface="Cambria" panose="02040503050406030204" pitchFamily="18" charset="0"/>
                <a:ea typeface="Cambria" panose="02040503050406030204" pitchFamily="18" charset="0"/>
              </a:rPr>
              <a:t>? Or what fellowship has </a:t>
            </a:r>
            <a:r>
              <a:rPr lang="en-US" b="1" i="1" dirty="0">
                <a:solidFill>
                  <a:srgbClr val="0000FF"/>
                </a:solidFill>
                <a:latin typeface="Cambria" panose="02040503050406030204" pitchFamily="18" charset="0"/>
                <a:ea typeface="Cambria" panose="02040503050406030204" pitchFamily="18" charset="0"/>
              </a:rPr>
              <a:t>light</a:t>
            </a:r>
            <a:r>
              <a:rPr lang="en-US" i="1" dirty="0">
                <a:solidFill>
                  <a:srgbClr val="0000FF"/>
                </a:solidFill>
                <a:latin typeface="Cambria" panose="02040503050406030204" pitchFamily="18" charset="0"/>
                <a:ea typeface="Cambria" panose="02040503050406030204" pitchFamily="18" charset="0"/>
              </a:rPr>
              <a:t> with </a:t>
            </a:r>
            <a:r>
              <a:rPr lang="en-US" b="1" i="1" dirty="0">
                <a:solidFill>
                  <a:srgbClr val="0000FF"/>
                </a:solidFill>
                <a:latin typeface="Cambria" panose="02040503050406030204" pitchFamily="18" charset="0"/>
                <a:ea typeface="Cambria" panose="02040503050406030204" pitchFamily="18" charset="0"/>
              </a:rPr>
              <a:t>darkness</a:t>
            </a:r>
            <a:r>
              <a:rPr lang="en-US" i="1" dirty="0">
                <a:solidFill>
                  <a:srgbClr val="0000FF"/>
                </a:solidFill>
                <a:latin typeface="Cambria" panose="02040503050406030204" pitchFamily="18" charset="0"/>
                <a:ea typeface="Cambria" panose="02040503050406030204" pitchFamily="18" charset="0"/>
              </a:rPr>
              <a:t>?</a:t>
            </a:r>
            <a:endParaRPr lang="en-US" altLang="en-US" b="1" i="1" dirty="0">
              <a:solidFill>
                <a:srgbClr val="000066"/>
              </a:solidFill>
              <a:latin typeface="Times New Roman" panose="02020603050405020304" pitchFamily="18" charset="0"/>
            </a:endParaRPr>
          </a:p>
          <a:p>
            <a:pPr>
              <a:lnSpc>
                <a:spcPct val="80000"/>
              </a:lnSpc>
            </a:pPr>
            <a:r>
              <a:rPr lang="en-US" altLang="en-US" dirty="0"/>
              <a:t>The terms “light” and “darkness” are </a:t>
            </a:r>
            <a:r>
              <a:rPr lang="en-US" altLang="en-US" b="1" i="1" dirty="0"/>
              <a:t>also</a:t>
            </a:r>
            <a:r>
              <a:rPr lang="en-US" altLang="en-US" dirty="0"/>
              <a:t> used </a:t>
            </a:r>
            <a:r>
              <a:rPr lang="en-US" altLang="en-US" b="1" i="1" dirty="0"/>
              <a:t>metaphorically </a:t>
            </a:r>
            <a:r>
              <a:rPr lang="en-US" altLang="en-US" dirty="0"/>
              <a:t>in the Bible to represent the </a:t>
            </a:r>
            <a:r>
              <a:rPr lang="en-US" altLang="en-US" b="1" i="1" dirty="0"/>
              <a:t>revelation</a:t>
            </a:r>
            <a:r>
              <a:rPr lang="en-US" altLang="en-US" dirty="0"/>
              <a:t> of God’s </a:t>
            </a:r>
            <a:r>
              <a:rPr lang="en-US" altLang="en-US" b="1" i="1" dirty="0"/>
              <a:t>truth</a:t>
            </a:r>
            <a:r>
              <a:rPr lang="en-US" altLang="en-US" dirty="0"/>
              <a:t> in contrast to </a:t>
            </a:r>
            <a:r>
              <a:rPr lang="en-US" altLang="en-US" b="1" i="1" dirty="0"/>
              <a:t>ignorance</a:t>
            </a:r>
            <a:r>
              <a:rPr lang="en-US" altLang="en-US" dirty="0"/>
              <a:t> or </a:t>
            </a:r>
            <a:r>
              <a:rPr lang="en-US" altLang="en-US" b="1" i="1" dirty="0"/>
              <a:t>falsehood.</a:t>
            </a:r>
          </a:p>
          <a:p>
            <a:pPr lvl="1">
              <a:lnSpc>
                <a:spcPct val="80000"/>
              </a:lnSpc>
            </a:pPr>
            <a:r>
              <a:rPr lang="en-US" altLang="en-US" b="1" dirty="0"/>
              <a:t>Psalm 119:105 – </a:t>
            </a:r>
            <a:r>
              <a:rPr lang="en-US" i="1" dirty="0">
                <a:solidFill>
                  <a:srgbClr val="0000FF"/>
                </a:solidFill>
                <a:latin typeface="Cambria" panose="02040503050406030204" pitchFamily="18" charset="0"/>
                <a:ea typeface="Cambria" panose="02040503050406030204" pitchFamily="18" charset="0"/>
              </a:rPr>
              <a:t>[God’s] word is a </a:t>
            </a:r>
            <a:r>
              <a:rPr lang="en-US" b="1" i="1" dirty="0">
                <a:solidFill>
                  <a:srgbClr val="0000FF"/>
                </a:solidFill>
                <a:latin typeface="Cambria" panose="02040503050406030204" pitchFamily="18" charset="0"/>
                <a:ea typeface="Cambria" panose="02040503050406030204" pitchFamily="18" charset="0"/>
              </a:rPr>
              <a:t>lamp</a:t>
            </a:r>
            <a:r>
              <a:rPr lang="en-US" i="1" dirty="0">
                <a:solidFill>
                  <a:srgbClr val="0000FF"/>
                </a:solidFill>
                <a:latin typeface="Cambria" panose="02040503050406030204" pitchFamily="18" charset="0"/>
                <a:ea typeface="Cambria" panose="02040503050406030204" pitchFamily="18" charset="0"/>
              </a:rPr>
              <a:t> to my feet and a </a:t>
            </a:r>
            <a:r>
              <a:rPr lang="en-US" b="1" i="1" dirty="0">
                <a:solidFill>
                  <a:srgbClr val="0000FF"/>
                </a:solidFill>
                <a:latin typeface="Cambria" panose="02040503050406030204" pitchFamily="18" charset="0"/>
                <a:ea typeface="Cambria" panose="02040503050406030204" pitchFamily="18" charset="0"/>
              </a:rPr>
              <a:t>light</a:t>
            </a:r>
            <a:r>
              <a:rPr lang="en-US" i="1" dirty="0">
                <a:solidFill>
                  <a:srgbClr val="0000FF"/>
                </a:solidFill>
                <a:latin typeface="Cambria" panose="02040503050406030204" pitchFamily="18" charset="0"/>
                <a:ea typeface="Cambria" panose="02040503050406030204" pitchFamily="18" charset="0"/>
              </a:rPr>
              <a:t> to my path.</a:t>
            </a:r>
            <a:endParaRPr lang="en-US" altLang="en-US" b="1" i="1" dirty="0">
              <a:solidFill>
                <a:srgbClr val="000066"/>
              </a:solidFill>
              <a:latin typeface="Times New Roman" panose="02020603050405020304" pitchFamily="18" charset="0"/>
            </a:endParaRPr>
          </a:p>
          <a:p>
            <a:pPr lvl="1">
              <a:lnSpc>
                <a:spcPct val="80000"/>
              </a:lnSpc>
            </a:pPr>
            <a:r>
              <a:rPr lang="en-US" altLang="en-US" b="1" dirty="0"/>
              <a:t>2 Peter 1:19a – </a:t>
            </a:r>
            <a:r>
              <a:rPr lang="en-US" i="1" dirty="0">
                <a:solidFill>
                  <a:srgbClr val="0000FF"/>
                </a:solidFill>
                <a:latin typeface="Cambria" panose="02040503050406030204" pitchFamily="18" charset="0"/>
                <a:ea typeface="Cambria" panose="02040503050406030204" pitchFamily="18" charset="0"/>
              </a:rPr>
              <a:t>And we have something more sure, </a:t>
            </a:r>
            <a:r>
              <a:rPr lang="en-US" b="1" i="1" dirty="0">
                <a:solidFill>
                  <a:srgbClr val="0000FF"/>
                </a:solidFill>
                <a:latin typeface="Cambria" panose="02040503050406030204" pitchFamily="18" charset="0"/>
                <a:ea typeface="Cambria" panose="02040503050406030204" pitchFamily="18" charset="0"/>
              </a:rPr>
              <a:t>the prophetic word</a:t>
            </a:r>
            <a:r>
              <a:rPr lang="en-US" i="1" dirty="0">
                <a:solidFill>
                  <a:srgbClr val="0000FF"/>
                </a:solidFill>
                <a:latin typeface="Cambria" panose="02040503050406030204" pitchFamily="18" charset="0"/>
                <a:ea typeface="Cambria" panose="02040503050406030204" pitchFamily="18" charset="0"/>
              </a:rPr>
              <a:t>, to which you will do well to pay attention as to a </a:t>
            </a:r>
            <a:r>
              <a:rPr lang="en-US" b="1" i="1" dirty="0">
                <a:solidFill>
                  <a:srgbClr val="0000FF"/>
                </a:solidFill>
                <a:latin typeface="Cambria" panose="02040503050406030204" pitchFamily="18" charset="0"/>
                <a:ea typeface="Cambria" panose="02040503050406030204" pitchFamily="18" charset="0"/>
              </a:rPr>
              <a:t>lamp shining </a:t>
            </a:r>
            <a:r>
              <a:rPr lang="en-US" i="1" dirty="0">
                <a:solidFill>
                  <a:srgbClr val="0000FF"/>
                </a:solidFill>
                <a:latin typeface="Cambria" panose="02040503050406030204" pitchFamily="18" charset="0"/>
                <a:ea typeface="Cambria" panose="02040503050406030204" pitchFamily="18" charset="0"/>
              </a:rPr>
              <a:t>in a </a:t>
            </a:r>
            <a:r>
              <a:rPr lang="en-US" b="1" i="1" dirty="0">
                <a:solidFill>
                  <a:srgbClr val="0000FF"/>
                </a:solidFill>
                <a:latin typeface="Cambria" panose="02040503050406030204" pitchFamily="18" charset="0"/>
                <a:ea typeface="Cambria" panose="02040503050406030204" pitchFamily="18" charset="0"/>
              </a:rPr>
              <a:t>dark</a:t>
            </a:r>
            <a:r>
              <a:rPr lang="en-US" i="1" dirty="0">
                <a:solidFill>
                  <a:srgbClr val="0000FF"/>
                </a:solidFill>
                <a:latin typeface="Cambria" panose="02040503050406030204" pitchFamily="18" charset="0"/>
                <a:ea typeface="Cambria" panose="02040503050406030204" pitchFamily="18" charset="0"/>
              </a:rPr>
              <a:t> place</a:t>
            </a:r>
            <a:endParaRPr lang="en-US" altLang="en-US" i="1" dirty="0">
              <a:solidFill>
                <a:srgbClr val="0000FF"/>
              </a:solidFill>
              <a:latin typeface="Cambria" panose="02040503050406030204" pitchFamily="18" charset="0"/>
              <a:ea typeface="Cambria" panose="02040503050406030204" pitchFamily="18" charset="0"/>
            </a:endParaRPr>
          </a:p>
          <a:p>
            <a:endParaRPr lang="en-US" altLang="en-US" sz="4400" b="1" i="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966764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11835</TotalTime>
  <Words>5074</Words>
  <Application>Microsoft Office PowerPoint</Application>
  <PresentationFormat>On-screen Show (4:3)</PresentationFormat>
  <Paragraphs>220</Paragraphs>
  <Slides>36</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Bwgrkl</vt:lpstr>
      <vt:lpstr>Calibri</vt:lpstr>
      <vt:lpstr>Cambria</vt:lpstr>
      <vt:lpstr>Coronet</vt:lpstr>
      <vt:lpstr>Times New Roman</vt:lpstr>
      <vt:lpstr>140_Office Theme</vt:lpstr>
      <vt:lpstr>1_Office Theme</vt:lpstr>
      <vt:lpstr>Custom Design</vt:lpstr>
      <vt:lpstr>The Book of 1 John</vt:lpstr>
      <vt:lpstr>1 John 1:5 – 2:28</vt:lpstr>
      <vt:lpstr>Outline of 1 John</vt:lpstr>
      <vt:lpstr>Outline of 1 John</vt:lpstr>
      <vt:lpstr>1 John 1:5-7 Walking in the Light</vt:lpstr>
      <vt:lpstr>In verse 5, John identifies the fundamental message which he, along with the other apostles, had received from Jesus Christ and were proclaiming, namely that God is light, and in him is no darkness at all. </vt:lpstr>
      <vt:lpstr>God is Light</vt:lpstr>
      <vt:lpstr>God is Light</vt:lpstr>
      <vt:lpstr>Light and Darkness</vt:lpstr>
      <vt:lpstr>Light and Darkness</vt:lpstr>
      <vt:lpstr>John tells that if we say we have fellowship with (that we share in, have partnership with, are in close relationship with) God, but “walk in darkness”, (i.e., we live our lives in such a way as to ignore or deny God’s truth) then our claim to have fellowship with God is a lie (because there is no falsehood in God at all) and we are not living in obedience to God’s truth!</vt:lpstr>
      <vt:lpstr>PowerPoint Presentation</vt:lpstr>
      <vt:lpstr>The Blood of Christ</vt:lpstr>
      <vt:lpstr>1 John 1:8-2:2 Walking in the Light Tested by Righteousness First in the Confession of Sin</vt:lpstr>
      <vt:lpstr>Cleansed From All Sin</vt:lpstr>
      <vt:lpstr>PowerPoint Presentation</vt:lpstr>
      <vt:lpstr>PowerPoint Presentation</vt:lpstr>
      <vt:lpstr>Confess - o`mologe,w (homologeo)</vt:lpstr>
      <vt:lpstr>If we confess our sins . . .</vt:lpstr>
      <vt:lpstr>God is Faithful and Just to Forgive Us</vt:lpstr>
      <vt:lpstr>God is Faithful and Just to Forgive Us</vt:lpstr>
      <vt:lpstr>PowerPoint Presentation</vt:lpstr>
      <vt:lpstr>PowerPoint Presentation</vt:lpstr>
      <vt:lpstr>PowerPoint Presentation</vt:lpstr>
      <vt:lpstr>Propitiation - i`lasmo,j (hilasmos)</vt:lpstr>
      <vt:lpstr>Christ the Righteous One is the Propitiation for Our Sins</vt:lpstr>
      <vt:lpstr>PowerPoint Presentation</vt:lpstr>
      <vt:lpstr>To Whom Does “Our” Refer in 1 John 2:2?</vt:lpstr>
      <vt:lpstr>Who is Meant by “the Whole World” in  1 John 2:2?</vt:lpstr>
      <vt:lpstr>world ko,smoj (kosmos)</vt:lpstr>
      <vt:lpstr>Who is Meant by “the Whole World” in  1 John 2:2?</vt:lpstr>
      <vt:lpstr>For Whose Sins is Christ “the Propitiation” (i.e. the means by which God’s wrath is appeased)?</vt:lpstr>
      <vt:lpstr>For Whose Sins is Christ “the Propitiation” (i.e. the means by which God’s wrath is appeased)?</vt:lpstr>
      <vt:lpstr>1:5-2:28 The First Presentation of the Three Themes of RIGHTEOUSNESS, LOVE and BELIEF in Jesus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182</cp:revision>
  <cp:lastPrinted>2021-11-14T15:23:22Z</cp:lastPrinted>
  <dcterms:created xsi:type="dcterms:W3CDTF">2021-10-27T02:35:00Z</dcterms:created>
  <dcterms:modified xsi:type="dcterms:W3CDTF">2021-11-14T15:29:50Z</dcterms:modified>
</cp:coreProperties>
</file>