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theme/theme4.xml" ContentType="application/vnd.openxmlformats-officedocument.theme+xml"/>
  <Override PartName="/ppt/theme/themeOverride2.xml" ContentType="application/vnd.openxmlformats-officedocument.themeOverride+xml"/>
  <Override PartName="/ppt/notesSlides/notesSlide1.xml" ContentType="application/vnd.openxmlformats-officedocument.presentationml.notesSl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notesSlides/notesSlide2.xml" ContentType="application/vnd.openxmlformats-officedocument.presentationml.notesSlide+xml"/>
  <Override PartName="/ppt/theme/themeOverride6.xml" ContentType="application/vnd.openxmlformats-officedocument.themeOverride+xml"/>
  <Override PartName="/ppt/notesSlides/notesSlide3.xml" ContentType="application/vnd.openxmlformats-officedocument.presentationml.notesSlide+xml"/>
  <Override PartName="/ppt/theme/themeOverride7.xml" ContentType="application/vnd.openxmlformats-officedocument.themeOverride+xml"/>
  <Override PartName="/ppt/notesSlides/notesSlide4.xml" ContentType="application/vnd.openxmlformats-officedocument.presentationml.notesSlide+xml"/>
  <Override PartName="/ppt/theme/themeOverride8.xml" ContentType="application/vnd.openxmlformats-officedocument.themeOverride+xml"/>
  <Override PartName="/ppt/notesSlides/notesSlide5.xml" ContentType="application/vnd.openxmlformats-officedocument.presentationml.notesSlide+xml"/>
  <Override PartName="/ppt/theme/themeOverride9.xml" ContentType="application/vnd.openxmlformats-officedocument.themeOverride+xml"/>
  <Override PartName="/ppt/notesSlides/notesSlide6.xml" ContentType="application/vnd.openxmlformats-officedocument.presentationml.notesSlide+xml"/>
  <Override PartName="/ppt/theme/themeOverride10.xml" ContentType="application/vnd.openxmlformats-officedocument.themeOverride+xml"/>
  <Override PartName="/ppt/notesSlides/notesSlide7.xml" ContentType="application/vnd.openxmlformats-officedocument.presentationml.notesSlide+xml"/>
  <Override PartName="/ppt/theme/themeOverride11.xml" ContentType="application/vnd.openxmlformats-officedocument.themeOverride+xml"/>
  <Override PartName="/ppt/notesSlides/notesSlide8.xml" ContentType="application/vnd.openxmlformats-officedocument.presentationml.notesSlide+xml"/>
  <Override PartName="/ppt/theme/themeOverride12.xml" ContentType="application/vnd.openxmlformats-officedocument.themeOverride+xml"/>
  <Override PartName="/ppt/theme/themeOverride13.xml" ContentType="application/vnd.openxmlformats-officedocument.themeOverride+xml"/>
  <Override PartName="/ppt/notesSlides/notesSlide9.xml" ContentType="application/vnd.openxmlformats-officedocument.presentationml.notesSlide+xml"/>
  <Override PartName="/ppt/theme/themeOverride14.xml" ContentType="application/vnd.openxmlformats-officedocument.themeOverride+xml"/>
  <Override PartName="/ppt/notesSlides/notesSlide10.xml" ContentType="application/vnd.openxmlformats-officedocument.presentationml.notesSlide+xml"/>
  <Override PartName="/ppt/theme/themeOverride15.xml" ContentType="application/vnd.openxmlformats-officedocument.themeOverride+xml"/>
  <Override PartName="/ppt/notesSlides/notesSlide11.xml" ContentType="application/vnd.openxmlformats-officedocument.presentationml.notesSlide+xml"/>
  <Override PartName="/ppt/theme/themeOverride16.xml" ContentType="application/vnd.openxmlformats-officedocument.themeOverride+xml"/>
  <Override PartName="/ppt/notesSlides/notesSlide12.xml" ContentType="application/vnd.openxmlformats-officedocument.presentationml.notesSlide+xml"/>
  <Override PartName="/ppt/theme/themeOverride17.xml" ContentType="application/vnd.openxmlformats-officedocument.themeOverride+xml"/>
  <Override PartName="/ppt/notesSlides/notesSlide13.xml" ContentType="application/vnd.openxmlformats-officedocument.presentationml.notesSlide+xml"/>
  <Override PartName="/ppt/theme/themeOverride18.xml" ContentType="application/vnd.openxmlformats-officedocument.themeOverride+xml"/>
  <Override PartName="/ppt/notesSlides/notesSlide14.xml" ContentType="application/vnd.openxmlformats-officedocument.presentationml.notesSlide+xml"/>
  <Override PartName="/ppt/theme/themeOverride19.xml" ContentType="application/vnd.openxmlformats-officedocument.themeOverride+xml"/>
  <Override PartName="/ppt/theme/themeOverride20.xml" ContentType="application/vnd.openxmlformats-officedocument.themeOverride+xml"/>
  <Override PartName="/ppt/notesSlides/notesSlide15.xml" ContentType="application/vnd.openxmlformats-officedocument.presentationml.notesSlide+xml"/>
  <Override PartName="/ppt/theme/themeOverride21.xml" ContentType="application/vnd.openxmlformats-officedocument.themeOverride+xml"/>
  <Override PartName="/ppt/notesSlides/notesSlide16.xml" ContentType="application/vnd.openxmlformats-officedocument.presentationml.notesSlide+xml"/>
  <Override PartName="/ppt/theme/themeOverride22.xml" ContentType="application/vnd.openxmlformats-officedocument.themeOverride+xml"/>
  <Override PartName="/ppt/notesSlides/notesSlide17.xml" ContentType="application/vnd.openxmlformats-officedocument.presentationml.notesSlide+xml"/>
  <Override PartName="/ppt/theme/themeOverride23.xml" ContentType="application/vnd.openxmlformats-officedocument.themeOverride+xml"/>
  <Override PartName="/ppt/notesSlides/notesSlide18.xml" ContentType="application/vnd.openxmlformats-officedocument.presentationml.notesSlide+xml"/>
  <Override PartName="/ppt/theme/themeOverride24.xml" ContentType="application/vnd.openxmlformats-officedocument.themeOverride+xml"/>
  <Override PartName="/ppt/notesSlides/notesSlide19.xml" ContentType="application/vnd.openxmlformats-officedocument.presentationml.notesSl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Lst>
  <p:notesMasterIdLst>
    <p:notesMasterId r:id="rId38"/>
  </p:notesMasterIdLst>
  <p:sldIdLst>
    <p:sldId id="4661" r:id="rId4"/>
    <p:sldId id="4662" r:id="rId5"/>
    <p:sldId id="4664" r:id="rId6"/>
    <p:sldId id="4665" r:id="rId7"/>
    <p:sldId id="4666" r:id="rId8"/>
    <p:sldId id="4667" r:id="rId9"/>
    <p:sldId id="4668" r:id="rId10"/>
    <p:sldId id="4669" r:id="rId11"/>
    <p:sldId id="4670" r:id="rId12"/>
    <p:sldId id="4671" r:id="rId13"/>
    <p:sldId id="4672" r:id="rId14"/>
    <p:sldId id="4674" r:id="rId15"/>
    <p:sldId id="4675" r:id="rId16"/>
    <p:sldId id="4676" r:id="rId17"/>
    <p:sldId id="4694" r:id="rId18"/>
    <p:sldId id="4688" r:id="rId19"/>
    <p:sldId id="4677" r:id="rId20"/>
    <p:sldId id="4681" r:id="rId21"/>
    <p:sldId id="4682" r:id="rId22"/>
    <p:sldId id="4689" r:id="rId23"/>
    <p:sldId id="4690" r:id="rId24"/>
    <p:sldId id="4691" r:id="rId25"/>
    <p:sldId id="4692" r:id="rId26"/>
    <p:sldId id="4683" r:id="rId27"/>
    <p:sldId id="4684" r:id="rId28"/>
    <p:sldId id="4685" r:id="rId29"/>
    <p:sldId id="4686" r:id="rId30"/>
    <p:sldId id="4695" r:id="rId31"/>
    <p:sldId id="4696" r:id="rId32"/>
    <p:sldId id="4697" r:id="rId33"/>
    <p:sldId id="4698" r:id="rId34"/>
    <p:sldId id="4699" r:id="rId35"/>
    <p:sldId id="4700" r:id="rId36"/>
    <p:sldId id="4701" r:id="rId37"/>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66"/>
    <a:srgbClr val="00FF00"/>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6" autoAdjust="0"/>
    <p:restoredTop sz="94660"/>
  </p:normalViewPr>
  <p:slideViewPr>
    <p:cSldViewPr snapToGrid="0">
      <p:cViewPr varScale="1">
        <p:scale>
          <a:sx n="160" d="100"/>
          <a:sy n="160" d="100"/>
        </p:scale>
        <p:origin x="144" y="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5A3B79C2-BAE3-412C-B9F1-DBB17DE53966}" type="datetimeFigureOut">
              <a:rPr lang="en-US" smtClean="0"/>
              <a:t>11/27/2021</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DBD8080F-EC63-44E8-AB22-FF44A7F05A71}" type="slidenum">
              <a:rPr lang="en-US" smtClean="0"/>
              <a:t>‹#›</a:t>
            </a:fld>
            <a:endParaRPr lang="en-US"/>
          </a:p>
        </p:txBody>
      </p:sp>
    </p:spTree>
    <p:extLst>
      <p:ext uri="{BB962C8B-B14F-4D97-AF65-F5344CB8AC3E}">
        <p14:creationId xmlns:p14="http://schemas.microsoft.com/office/powerpoint/2010/main" val="1221116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02672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47929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216869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695560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085166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395897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58757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359119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81446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907345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26642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48484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668424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45299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45012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0996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44048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36973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5741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11/27/2021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33511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11/27/2021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48913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11/27/2021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792765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C3684F-6E02-41A5-B07B-A82B4A395C65}" type="datetimeFigureOut">
              <a:rPr lang="en-US" smtClean="0"/>
              <a:t>11/27/2021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750415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11/27/2021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8114926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t>11/27/2021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626258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3684F-6E02-41A5-B07B-A82B4A395C65}" type="datetimeFigureOut">
              <a:rPr lang="en-US" smtClean="0"/>
              <a:t>11/27/2021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713469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3684F-6E02-41A5-B07B-A82B4A395C65}" type="datetimeFigureOut">
              <a:rPr lang="en-US" smtClean="0"/>
              <a:t>11/27/2021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39752692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3684F-6E02-41A5-B07B-A82B4A395C65}" type="datetimeFigureOut">
              <a:rPr lang="en-US" smtClean="0"/>
              <a:t>11/27/2021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6869815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t>11/27/2021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9942840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11/27/2021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4053864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11/27/2021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501162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11/27/2021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344958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11/27/2021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1199768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11/27/2021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9132766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4E2ACFB2-2A4D-48E7-A1A5-D38C6B8CD9BA}"/>
              </a:ext>
            </a:extLst>
          </p:cNvPr>
          <p:cNvSpPr>
            <a:spLocks noChangeArrowheads="1"/>
          </p:cNvSpPr>
          <p:nvPr/>
        </p:nvSpPr>
        <p:spPr bwMode="auto">
          <a:xfrm>
            <a:off x="0" y="0"/>
            <a:ext cx="9144000" cy="6858000"/>
          </a:xfrm>
          <a:prstGeom prst="rect">
            <a:avLst/>
          </a:prstGeom>
          <a:solidFill>
            <a:srgbClr val="808080">
              <a:alpha val="25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11" name="Rectangle 3">
            <a:extLst>
              <a:ext uri="{FF2B5EF4-FFF2-40B4-BE49-F238E27FC236}">
                <a16:creationId xmlns:a16="http://schemas.microsoft.com/office/drawing/2014/main" id="{569C77AA-D9F1-4ECF-BE82-7906C37592ED}"/>
              </a:ext>
            </a:extLst>
          </p:cNvPr>
          <p:cNvSpPr>
            <a:spLocks noGrp="1" noChangeArrowheads="1"/>
          </p:cNvSpPr>
          <p:nvPr>
            <p:ph type="ctrTitle"/>
          </p:nvPr>
        </p:nvSpPr>
        <p:spPr>
          <a:xfrm>
            <a:off x="685800" y="2130425"/>
            <a:ext cx="7772400" cy="1470025"/>
          </a:xfrm>
        </p:spPr>
        <p:txBody>
          <a:bodyPr/>
          <a:lstStyle>
            <a:lvl1pPr>
              <a:defRPr/>
            </a:lvl1pPr>
          </a:lstStyle>
          <a:p>
            <a:pPr lvl="0"/>
            <a:r>
              <a:rPr lang="en-US" altLang="en-US" noProof="0"/>
              <a:t>Click to edit Master title style</a:t>
            </a:r>
          </a:p>
        </p:txBody>
      </p:sp>
      <p:sp>
        <p:nvSpPr>
          <p:cNvPr id="68612" name="Rectangle 4">
            <a:extLst>
              <a:ext uri="{FF2B5EF4-FFF2-40B4-BE49-F238E27FC236}">
                <a16:creationId xmlns:a16="http://schemas.microsoft.com/office/drawing/2014/main" id="{55E53B78-270E-457F-B96A-7E0676D1C847}"/>
              </a:ext>
            </a:extLst>
          </p:cNvPr>
          <p:cNvSpPr>
            <a:spLocks noGrp="1" noChangeArrowheads="1"/>
          </p:cNvSpPr>
          <p:nvPr>
            <p:ph type="subTitle" idx="1"/>
          </p:nvPr>
        </p:nvSpPr>
        <p:spPr>
          <a:xfrm>
            <a:off x="1371600" y="3886200"/>
            <a:ext cx="6400800" cy="1752600"/>
          </a:xfrm>
          <a:effectLst>
            <a:outerShdw dist="17961" dir="2700000" algn="ctr" rotWithShape="0">
              <a:schemeClr val="bg1"/>
            </a:outerShdw>
          </a:effectLst>
        </p:spPr>
        <p:txBody>
          <a:bodyPr/>
          <a:lstStyle>
            <a:lvl1pPr algn="ctr">
              <a:defRPr b="0">
                <a:solidFill>
                  <a:schemeClr val="tx1"/>
                </a:solidFill>
                <a:latin typeface="Arial" panose="020B0604020202020204" pitchFamily="34" charset="0"/>
              </a:defRPr>
            </a:lvl1pPr>
          </a:lstStyle>
          <a:p>
            <a:pPr lvl="0"/>
            <a:r>
              <a:rPr lang="en-US" altLang="en-US" noProof="0"/>
              <a:t>Click to edit Master subtitle style</a:t>
            </a:r>
          </a:p>
        </p:txBody>
      </p:sp>
      <p:sp>
        <p:nvSpPr>
          <p:cNvPr id="68613" name="Rectangle 5">
            <a:extLst>
              <a:ext uri="{FF2B5EF4-FFF2-40B4-BE49-F238E27FC236}">
                <a16:creationId xmlns:a16="http://schemas.microsoft.com/office/drawing/2014/main" id="{A84FEEDE-D9D1-4C7D-AC2F-7C1ADF049A1F}"/>
              </a:ext>
            </a:extLst>
          </p:cNvPr>
          <p:cNvSpPr>
            <a:spLocks noGrp="1" noChangeArrowheads="1"/>
          </p:cNvSpPr>
          <p:nvPr>
            <p:ph type="dt" sz="half" idx="2"/>
          </p:nvPr>
        </p:nvSpPr>
        <p:spPr/>
        <p:txBody>
          <a:bodyPr/>
          <a:lstStyle>
            <a:lvl1pPr>
              <a:defRPr/>
            </a:lvl1pPr>
          </a:lstStyle>
          <a:p>
            <a:endParaRPr lang="en-US" altLang="en-US"/>
          </a:p>
        </p:txBody>
      </p:sp>
      <p:sp>
        <p:nvSpPr>
          <p:cNvPr id="68614" name="Rectangle 6">
            <a:extLst>
              <a:ext uri="{FF2B5EF4-FFF2-40B4-BE49-F238E27FC236}">
                <a16:creationId xmlns:a16="http://schemas.microsoft.com/office/drawing/2014/main" id="{515EBD7B-F3F7-4851-805F-25851948EEFB}"/>
              </a:ext>
            </a:extLst>
          </p:cNvPr>
          <p:cNvSpPr>
            <a:spLocks noGrp="1" noChangeArrowheads="1"/>
          </p:cNvSpPr>
          <p:nvPr>
            <p:ph type="ftr" sz="quarter" idx="3"/>
          </p:nvPr>
        </p:nvSpPr>
        <p:spPr/>
        <p:txBody>
          <a:bodyPr/>
          <a:lstStyle>
            <a:lvl1pPr>
              <a:defRPr/>
            </a:lvl1pPr>
          </a:lstStyle>
          <a:p>
            <a:endParaRPr lang="en-US" altLang="en-US"/>
          </a:p>
        </p:txBody>
      </p:sp>
      <p:sp>
        <p:nvSpPr>
          <p:cNvPr id="68615" name="Rectangle 7">
            <a:extLst>
              <a:ext uri="{FF2B5EF4-FFF2-40B4-BE49-F238E27FC236}">
                <a16:creationId xmlns:a16="http://schemas.microsoft.com/office/drawing/2014/main" id="{36A7EA1C-58FF-418F-A1DB-AA101F2711A2}"/>
              </a:ext>
            </a:extLst>
          </p:cNvPr>
          <p:cNvSpPr>
            <a:spLocks noGrp="1" noChangeArrowheads="1"/>
          </p:cNvSpPr>
          <p:nvPr>
            <p:ph type="sldNum" sz="quarter" idx="4"/>
          </p:nvPr>
        </p:nvSpPr>
        <p:spPr/>
        <p:txBody>
          <a:bodyPr/>
          <a:lstStyle>
            <a:lvl1pPr>
              <a:defRPr/>
            </a:lvl1pPr>
          </a:lstStyle>
          <a:p>
            <a:fld id="{D789AD57-0C4C-447C-84A7-F156080361AB}" type="slidenum">
              <a:rPr lang="en-US" altLang="en-US"/>
              <a:pPr/>
              <a:t>‹#›</a:t>
            </a:fld>
            <a:endParaRPr lang="en-US" altLang="en-US"/>
          </a:p>
        </p:txBody>
      </p:sp>
    </p:spTree>
    <p:extLst>
      <p:ext uri="{BB962C8B-B14F-4D97-AF65-F5344CB8AC3E}">
        <p14:creationId xmlns:p14="http://schemas.microsoft.com/office/powerpoint/2010/main" val="3761797114"/>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FBC55-E02F-4B99-ABE8-4237452DDF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881160-1669-41C8-A372-1A1AE8C56E7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24C99D-A515-4E66-A644-CA6419CD55E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865AFD58-CC1C-4DC8-9BA3-137BB7EA6264}"/>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5C17A69-6239-4661-A53C-73D551B4CC24}"/>
              </a:ext>
            </a:extLst>
          </p:cNvPr>
          <p:cNvSpPr>
            <a:spLocks noGrp="1"/>
          </p:cNvSpPr>
          <p:nvPr>
            <p:ph type="sldNum" sz="quarter" idx="12"/>
          </p:nvPr>
        </p:nvSpPr>
        <p:spPr/>
        <p:txBody>
          <a:bodyPr/>
          <a:lstStyle>
            <a:lvl1pPr>
              <a:defRPr/>
            </a:lvl1pPr>
          </a:lstStyle>
          <a:p>
            <a:fld id="{F9F34649-647E-4AF8-BC30-376397B11DE4}" type="slidenum">
              <a:rPr lang="en-US" altLang="en-US"/>
              <a:pPr/>
              <a:t>‹#›</a:t>
            </a:fld>
            <a:endParaRPr lang="en-US" altLang="en-US"/>
          </a:p>
        </p:txBody>
      </p:sp>
    </p:spTree>
    <p:extLst>
      <p:ext uri="{BB962C8B-B14F-4D97-AF65-F5344CB8AC3E}">
        <p14:creationId xmlns:p14="http://schemas.microsoft.com/office/powerpoint/2010/main" val="11514364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94BD9-464F-43AC-975E-0A6D41491DDF}"/>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2E1EDAA-B293-4F1B-91A4-6D5B8F823A73}"/>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BDDC800D-0F7E-4417-822D-99DB65BA500D}"/>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E8A9B80-896A-41FD-833A-3E99D74F1ABB}"/>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16BD5CCF-9991-4387-8A6D-0CE7995B744B}"/>
              </a:ext>
            </a:extLst>
          </p:cNvPr>
          <p:cNvSpPr>
            <a:spLocks noGrp="1"/>
          </p:cNvSpPr>
          <p:nvPr>
            <p:ph type="sldNum" sz="quarter" idx="12"/>
          </p:nvPr>
        </p:nvSpPr>
        <p:spPr/>
        <p:txBody>
          <a:bodyPr/>
          <a:lstStyle>
            <a:lvl1pPr>
              <a:defRPr/>
            </a:lvl1pPr>
          </a:lstStyle>
          <a:p>
            <a:fld id="{9DF75898-A61A-43BE-916D-89C75B5E029F}" type="slidenum">
              <a:rPr lang="en-US" altLang="en-US"/>
              <a:pPr/>
              <a:t>‹#›</a:t>
            </a:fld>
            <a:endParaRPr lang="en-US" altLang="en-US"/>
          </a:p>
        </p:txBody>
      </p:sp>
    </p:spTree>
    <p:extLst>
      <p:ext uri="{BB962C8B-B14F-4D97-AF65-F5344CB8AC3E}">
        <p14:creationId xmlns:p14="http://schemas.microsoft.com/office/powerpoint/2010/main" val="34488846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5ABF3-3E88-48CB-95C0-AD6154AF87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A6EA7D-65D5-4E40-BD9B-C5ECFBA39857}"/>
              </a:ext>
            </a:extLst>
          </p:cNvPr>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BA8D091-6571-46AB-9361-9A612FB06595}"/>
              </a:ext>
            </a:extLst>
          </p:cNvPr>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80A160E-B5AD-4D08-B7E6-1B9D2F0DD30E}"/>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1A6974F5-96F5-4052-93AD-BF99CC2BB0BE}"/>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F9962772-CA86-4BE2-9496-053F2FDE1775}"/>
              </a:ext>
            </a:extLst>
          </p:cNvPr>
          <p:cNvSpPr>
            <a:spLocks noGrp="1"/>
          </p:cNvSpPr>
          <p:nvPr>
            <p:ph type="sldNum" sz="quarter" idx="12"/>
          </p:nvPr>
        </p:nvSpPr>
        <p:spPr/>
        <p:txBody>
          <a:bodyPr/>
          <a:lstStyle>
            <a:lvl1pPr>
              <a:defRPr/>
            </a:lvl1pPr>
          </a:lstStyle>
          <a:p>
            <a:fld id="{4EB90825-C8D0-43F8-A589-42F6B975A677}" type="slidenum">
              <a:rPr lang="en-US" altLang="en-US"/>
              <a:pPr/>
              <a:t>‹#›</a:t>
            </a:fld>
            <a:endParaRPr lang="en-US" altLang="en-US"/>
          </a:p>
        </p:txBody>
      </p:sp>
    </p:spTree>
    <p:extLst>
      <p:ext uri="{BB962C8B-B14F-4D97-AF65-F5344CB8AC3E}">
        <p14:creationId xmlns:p14="http://schemas.microsoft.com/office/powerpoint/2010/main" val="16141965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5B8E6-E14F-4647-A681-45CF50DB53C6}"/>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245C924-633F-4E96-A8B8-DE8D0FC1767C}"/>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94B8933-4B92-49AC-B493-F2DDC1755C96}"/>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57C4978-2671-41CF-B838-58BD3D94670D}"/>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5044570-5A90-40FE-9B05-A1ED70DD55B9}"/>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21F291D-BA4F-48D0-9E59-D09A6FB9F46D}"/>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6B3783B4-248A-4A48-826F-075B4D6C05F5}"/>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EC8B5217-72B4-4BBE-910F-73C1E4B5CD24}"/>
              </a:ext>
            </a:extLst>
          </p:cNvPr>
          <p:cNvSpPr>
            <a:spLocks noGrp="1"/>
          </p:cNvSpPr>
          <p:nvPr>
            <p:ph type="sldNum" sz="quarter" idx="12"/>
          </p:nvPr>
        </p:nvSpPr>
        <p:spPr/>
        <p:txBody>
          <a:bodyPr/>
          <a:lstStyle>
            <a:lvl1pPr>
              <a:defRPr/>
            </a:lvl1pPr>
          </a:lstStyle>
          <a:p>
            <a:fld id="{DA1418A2-B305-4432-A371-1F93916971F4}" type="slidenum">
              <a:rPr lang="en-US" altLang="en-US"/>
              <a:pPr/>
              <a:t>‹#›</a:t>
            </a:fld>
            <a:endParaRPr lang="en-US" altLang="en-US"/>
          </a:p>
        </p:txBody>
      </p:sp>
    </p:spTree>
    <p:extLst>
      <p:ext uri="{BB962C8B-B14F-4D97-AF65-F5344CB8AC3E}">
        <p14:creationId xmlns:p14="http://schemas.microsoft.com/office/powerpoint/2010/main" val="27580164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1BF0D-FF78-4351-900A-2AFC40A5E8D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48B4FAA-0687-423F-BD8E-C4AB52C68709}"/>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22034C46-4D17-438A-909D-DC82AAD256E4}"/>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F5D8E4A0-4C61-48F8-8E7D-3CA5FDE6B2FF}"/>
              </a:ext>
            </a:extLst>
          </p:cNvPr>
          <p:cNvSpPr>
            <a:spLocks noGrp="1"/>
          </p:cNvSpPr>
          <p:nvPr>
            <p:ph type="sldNum" sz="quarter" idx="12"/>
          </p:nvPr>
        </p:nvSpPr>
        <p:spPr/>
        <p:txBody>
          <a:bodyPr/>
          <a:lstStyle>
            <a:lvl1pPr>
              <a:defRPr/>
            </a:lvl1pPr>
          </a:lstStyle>
          <a:p>
            <a:fld id="{19B37440-EFAD-4B96-8EED-55F3F6FDF617}" type="slidenum">
              <a:rPr lang="en-US" altLang="en-US"/>
              <a:pPr/>
              <a:t>‹#›</a:t>
            </a:fld>
            <a:endParaRPr lang="en-US" altLang="en-US"/>
          </a:p>
        </p:txBody>
      </p:sp>
    </p:spTree>
    <p:extLst>
      <p:ext uri="{BB962C8B-B14F-4D97-AF65-F5344CB8AC3E}">
        <p14:creationId xmlns:p14="http://schemas.microsoft.com/office/powerpoint/2010/main" val="31281726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A1235C-0B52-493D-803A-37358AA58A04}"/>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6685FCEC-40E4-4365-BF65-11CEB5A611DA}"/>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305BDE0D-BC38-4D6E-94DA-D52D8096D89B}"/>
              </a:ext>
            </a:extLst>
          </p:cNvPr>
          <p:cNvSpPr>
            <a:spLocks noGrp="1"/>
          </p:cNvSpPr>
          <p:nvPr>
            <p:ph type="sldNum" sz="quarter" idx="12"/>
          </p:nvPr>
        </p:nvSpPr>
        <p:spPr/>
        <p:txBody>
          <a:bodyPr/>
          <a:lstStyle>
            <a:lvl1pPr>
              <a:defRPr/>
            </a:lvl1pPr>
          </a:lstStyle>
          <a:p>
            <a:fld id="{1B5669D4-1DB0-4EDE-B26C-0B510E81180B}" type="slidenum">
              <a:rPr lang="en-US" altLang="en-US"/>
              <a:pPr/>
              <a:t>‹#›</a:t>
            </a:fld>
            <a:endParaRPr lang="en-US" altLang="en-US"/>
          </a:p>
        </p:txBody>
      </p:sp>
    </p:spTree>
    <p:extLst>
      <p:ext uri="{BB962C8B-B14F-4D97-AF65-F5344CB8AC3E}">
        <p14:creationId xmlns:p14="http://schemas.microsoft.com/office/powerpoint/2010/main" val="2680475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11/27/2021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78309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4F58A-4E0A-48C8-A60B-CD9510691D2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CDBA4F7-CACD-4529-B7D0-5E0F88CBF3B0}"/>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68C7965-8E38-4EBA-93D2-001ABD49DB7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31CD04-012A-498D-8544-F1FDF2D919D7}"/>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E57B6CF8-68A0-4F74-A82F-4BF1F262F29A}"/>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14F79D9B-88D5-4D18-BB51-4AEDFAE1EAEB}"/>
              </a:ext>
            </a:extLst>
          </p:cNvPr>
          <p:cNvSpPr>
            <a:spLocks noGrp="1"/>
          </p:cNvSpPr>
          <p:nvPr>
            <p:ph type="sldNum" sz="quarter" idx="12"/>
          </p:nvPr>
        </p:nvSpPr>
        <p:spPr/>
        <p:txBody>
          <a:bodyPr/>
          <a:lstStyle>
            <a:lvl1pPr>
              <a:defRPr/>
            </a:lvl1pPr>
          </a:lstStyle>
          <a:p>
            <a:fld id="{9B0161FF-006A-4E1D-91E2-68083E154C70}" type="slidenum">
              <a:rPr lang="en-US" altLang="en-US"/>
              <a:pPr/>
              <a:t>‹#›</a:t>
            </a:fld>
            <a:endParaRPr lang="en-US" altLang="en-US"/>
          </a:p>
        </p:txBody>
      </p:sp>
    </p:spTree>
    <p:extLst>
      <p:ext uri="{BB962C8B-B14F-4D97-AF65-F5344CB8AC3E}">
        <p14:creationId xmlns:p14="http://schemas.microsoft.com/office/powerpoint/2010/main" val="19950082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30C1D-EB61-4369-9FA7-88C89906ABF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B082A6-EF9E-4125-953D-AF6DB760C78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581C9A2-FECF-4DF6-B5B6-EF59BEF75AF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B2C594-A757-409F-B161-310CEFA3E66C}"/>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2CA18DA7-FC5B-4AF0-91F1-62B60C556978}"/>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D9094E16-D4A2-4D32-9ECE-B163DEB5BB7C}"/>
              </a:ext>
            </a:extLst>
          </p:cNvPr>
          <p:cNvSpPr>
            <a:spLocks noGrp="1"/>
          </p:cNvSpPr>
          <p:nvPr>
            <p:ph type="sldNum" sz="quarter" idx="12"/>
          </p:nvPr>
        </p:nvSpPr>
        <p:spPr/>
        <p:txBody>
          <a:bodyPr/>
          <a:lstStyle>
            <a:lvl1pPr>
              <a:defRPr/>
            </a:lvl1pPr>
          </a:lstStyle>
          <a:p>
            <a:fld id="{EE843C51-611D-4457-A326-C595B2A0368A}" type="slidenum">
              <a:rPr lang="en-US" altLang="en-US"/>
              <a:pPr/>
              <a:t>‹#›</a:t>
            </a:fld>
            <a:endParaRPr lang="en-US" altLang="en-US"/>
          </a:p>
        </p:txBody>
      </p:sp>
    </p:spTree>
    <p:extLst>
      <p:ext uri="{BB962C8B-B14F-4D97-AF65-F5344CB8AC3E}">
        <p14:creationId xmlns:p14="http://schemas.microsoft.com/office/powerpoint/2010/main" val="11160666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D7CD9-6BAF-4DED-AA6A-B4F423405A6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95A3264-7D5C-4A06-A160-E1748EA328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9D9A96-D994-47AB-9045-287B4263C15E}"/>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B30FD97-B7A7-4B94-A81B-FF8768CD833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417453B-FB05-409D-8397-4C84F39C6C88}"/>
              </a:ext>
            </a:extLst>
          </p:cNvPr>
          <p:cNvSpPr>
            <a:spLocks noGrp="1"/>
          </p:cNvSpPr>
          <p:nvPr>
            <p:ph type="sldNum" sz="quarter" idx="12"/>
          </p:nvPr>
        </p:nvSpPr>
        <p:spPr/>
        <p:txBody>
          <a:bodyPr/>
          <a:lstStyle>
            <a:lvl1pPr>
              <a:defRPr/>
            </a:lvl1pPr>
          </a:lstStyle>
          <a:p>
            <a:fld id="{8F43168A-9250-43D8-8AA2-D26FBE5A44C7}" type="slidenum">
              <a:rPr lang="en-US" altLang="en-US"/>
              <a:pPr/>
              <a:t>‹#›</a:t>
            </a:fld>
            <a:endParaRPr lang="en-US" altLang="en-US"/>
          </a:p>
        </p:txBody>
      </p:sp>
    </p:spTree>
    <p:extLst>
      <p:ext uri="{BB962C8B-B14F-4D97-AF65-F5344CB8AC3E}">
        <p14:creationId xmlns:p14="http://schemas.microsoft.com/office/powerpoint/2010/main" val="20864485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4867E0-FF0D-40D4-9CEA-BC3519011B83}"/>
              </a:ext>
            </a:extLst>
          </p:cNvPr>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937B2C1-DCE7-4416-9E7F-BB55E9CA80B1}"/>
              </a:ext>
            </a:extLst>
          </p:cNvPr>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DB92F3-80D8-41C3-89AB-D9D46630424F}"/>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203118E2-B250-4CFD-BE8B-EC54FB4501F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81A27818-F22B-4753-9255-97FD958E4869}"/>
              </a:ext>
            </a:extLst>
          </p:cNvPr>
          <p:cNvSpPr>
            <a:spLocks noGrp="1"/>
          </p:cNvSpPr>
          <p:nvPr>
            <p:ph type="sldNum" sz="quarter" idx="12"/>
          </p:nvPr>
        </p:nvSpPr>
        <p:spPr/>
        <p:txBody>
          <a:bodyPr/>
          <a:lstStyle>
            <a:lvl1pPr>
              <a:defRPr/>
            </a:lvl1pPr>
          </a:lstStyle>
          <a:p>
            <a:fld id="{97FFA661-08D5-475C-8A88-9CC98AA00623}" type="slidenum">
              <a:rPr lang="en-US" altLang="en-US"/>
              <a:pPr/>
              <a:t>‹#›</a:t>
            </a:fld>
            <a:endParaRPr lang="en-US" altLang="en-US"/>
          </a:p>
        </p:txBody>
      </p:sp>
    </p:spTree>
    <p:extLst>
      <p:ext uri="{BB962C8B-B14F-4D97-AF65-F5344CB8AC3E}">
        <p14:creationId xmlns:p14="http://schemas.microsoft.com/office/powerpoint/2010/main" val="3683974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11/27/2021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04580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11/27/2021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88383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11/27/2021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11686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11/27/2021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74019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11/27/2021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7009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11/27/2021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62243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11/27/2021</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67656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t>11/27/2021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t>‹#›</a:t>
            </a:fld>
            <a:endParaRPr lang="en-US" dirty="0"/>
          </a:p>
        </p:txBody>
      </p:sp>
    </p:spTree>
    <p:extLst>
      <p:ext uri="{BB962C8B-B14F-4D97-AF65-F5344CB8AC3E}">
        <p14:creationId xmlns:p14="http://schemas.microsoft.com/office/powerpoint/2010/main" val="307400319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1751" name="Rectangle 7">
            <a:extLst>
              <a:ext uri="{FF2B5EF4-FFF2-40B4-BE49-F238E27FC236}">
                <a16:creationId xmlns:a16="http://schemas.microsoft.com/office/drawing/2014/main" id="{663CF382-9891-4166-86B1-CDA4A4708245}"/>
              </a:ext>
            </a:extLst>
          </p:cNvPr>
          <p:cNvSpPr>
            <a:spLocks noChangeArrowheads="1"/>
          </p:cNvSpPr>
          <p:nvPr/>
        </p:nvSpPr>
        <p:spPr bwMode="auto">
          <a:xfrm>
            <a:off x="0" y="0"/>
            <a:ext cx="9144000" cy="6858000"/>
          </a:xfrm>
          <a:prstGeom prst="rect">
            <a:avLst/>
          </a:prstGeom>
          <a:solidFill>
            <a:srgbClr val="969696">
              <a:alpha val="75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46" name="Rectangle 2">
            <a:extLst>
              <a:ext uri="{FF2B5EF4-FFF2-40B4-BE49-F238E27FC236}">
                <a16:creationId xmlns:a16="http://schemas.microsoft.com/office/drawing/2014/main" id="{5FE9E9F8-9DD6-489C-B0C6-E54E0B7A2B16}"/>
              </a:ext>
            </a:extLst>
          </p:cNvPr>
          <p:cNvSpPr>
            <a:spLocks noGrp="1" noChangeArrowheads="1"/>
          </p:cNvSpPr>
          <p:nvPr>
            <p:ph type="title"/>
          </p:nvPr>
        </p:nvSpPr>
        <p:spPr bwMode="auto">
          <a:xfrm>
            <a:off x="457200" y="274638"/>
            <a:ext cx="8229600" cy="1143000"/>
          </a:xfrm>
          <a:prstGeom prst="rect">
            <a:avLst/>
          </a:prstGeom>
          <a:noFill/>
          <a:ln>
            <a:noFill/>
          </a:ln>
          <a:effectLst>
            <a:outerShdw dist="1796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1747" name="Rectangle 3">
            <a:extLst>
              <a:ext uri="{FF2B5EF4-FFF2-40B4-BE49-F238E27FC236}">
                <a16:creationId xmlns:a16="http://schemas.microsoft.com/office/drawing/2014/main" id="{68947886-BA50-4B86-8DCC-23C274B48F49}"/>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1"/>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1748" name="Rectangle 4">
            <a:extLst>
              <a:ext uri="{FF2B5EF4-FFF2-40B4-BE49-F238E27FC236}">
                <a16:creationId xmlns:a16="http://schemas.microsoft.com/office/drawing/2014/main" id="{5AC181E4-E854-477C-A78D-BB6C5F8B3D62}"/>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31749" name="Rectangle 5">
            <a:extLst>
              <a:ext uri="{FF2B5EF4-FFF2-40B4-BE49-F238E27FC236}">
                <a16:creationId xmlns:a16="http://schemas.microsoft.com/office/drawing/2014/main" id="{C8197755-4164-47BB-B407-C97F0C6DE86D}"/>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31750" name="Rectangle 6">
            <a:extLst>
              <a:ext uri="{FF2B5EF4-FFF2-40B4-BE49-F238E27FC236}">
                <a16:creationId xmlns:a16="http://schemas.microsoft.com/office/drawing/2014/main" id="{E1DDDA8C-8CAA-42EB-904D-6CA470874FE2}"/>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A9C64AEC-5092-47BD-8B8D-E7906B22B2C3}" type="slidenum">
              <a:rPr lang="en-US" altLang="en-US"/>
              <a:pPr/>
              <a:t>‹#›</a:t>
            </a:fld>
            <a:endParaRPr lang="en-US" altLang="en-US"/>
          </a:p>
        </p:txBody>
      </p:sp>
    </p:spTree>
    <p:extLst>
      <p:ext uri="{BB962C8B-B14F-4D97-AF65-F5344CB8AC3E}">
        <p14:creationId xmlns:p14="http://schemas.microsoft.com/office/powerpoint/2010/main" val="108843278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algn="l" rtl="0" fontAlgn="base">
        <a:spcBef>
          <a:spcPct val="20000"/>
        </a:spcBef>
        <a:spcAft>
          <a:spcPct val="0"/>
        </a:spcAft>
        <a:defRPr sz="3200" b="1" kern="1200">
          <a:solidFill>
            <a:srgbClr val="0000FF"/>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hemeOverride" Target="../theme/themeOverride2.xml"/><Relationship Id="rId6" Type="http://schemas.openxmlformats.org/officeDocument/2006/relationships/hyperlink" Target="http://www.purifiedbyfaith.com/1John/1John.htm" TargetMode="External"/><Relationship Id="rId5" Type="http://schemas.openxmlformats.org/officeDocument/2006/relationships/hyperlink" Target="https://revelationillustrated.com/" TargetMode="Externa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10.xml"/><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11.xml"/><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13.xml"/><Relationship Id="rId4" Type="http://schemas.openxmlformats.org/officeDocument/2006/relationships/image" Target="../media/image2.jpg"/></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14.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hemeOverride" Target="../theme/themeOverride15.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notesSlide" Target="../notesSlides/notesSlide12.xml"/><Relationship Id="rId7" Type="http://schemas.openxmlformats.org/officeDocument/2006/relationships/image" Target="../media/image8.jpg"/><Relationship Id="rId2" Type="http://schemas.openxmlformats.org/officeDocument/2006/relationships/slideLayout" Target="../slideLayouts/slideLayout2.xml"/><Relationship Id="rId1" Type="http://schemas.openxmlformats.org/officeDocument/2006/relationships/themeOverride" Target="../theme/themeOverride16.xml"/><Relationship Id="rId6" Type="http://schemas.openxmlformats.org/officeDocument/2006/relationships/image" Target="../media/image7.jpg"/><Relationship Id="rId5" Type="http://schemas.openxmlformats.org/officeDocument/2006/relationships/image" Target="../media/image6.jpg"/><Relationship Id="rId10" Type="http://schemas.openxmlformats.org/officeDocument/2006/relationships/image" Target="../media/image11.jpg"/><Relationship Id="rId4" Type="http://schemas.openxmlformats.org/officeDocument/2006/relationships/image" Target="../media/image2.jpg"/><Relationship Id="rId9"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hemeOverride" Target="../theme/themeOverride17.xml"/><Relationship Id="rId4" Type="http://schemas.openxmlformats.org/officeDocument/2006/relationships/image" Target="../media/image2.jp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hemeOverride" Target="../theme/themeOverride18.xml"/><Relationship Id="rId4" Type="http://schemas.openxmlformats.org/officeDocument/2006/relationships/image" Target="../media/image2.jp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19.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hemeOverride" Target="../theme/themeOverride20.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hemeOverride" Target="../theme/themeOverride21.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hemeOverride" Target="../theme/themeOverride22.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hemeOverride" Target="../theme/themeOverride23.xml"/><Relationship Id="rId4" Type="http://schemas.openxmlformats.org/officeDocument/2006/relationships/image" Target="../media/image2.jp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hemeOverride" Target="../theme/themeOverride24.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25.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slideLayout" Target="../slideLayouts/slideLayout17.xml"/><Relationship Id="rId1" Type="http://schemas.openxmlformats.org/officeDocument/2006/relationships/themeOverride" Target="../theme/themeOverride26.xml"/><Relationship Id="rId4" Type="http://schemas.openxmlformats.org/officeDocument/2006/relationships/hyperlink" Target="https://www.weareteachers.com/moving-beyond-classroom-discussions/"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slideLayout" Target="../slideLayouts/slideLayout13.xml"/><Relationship Id="rId1" Type="http://schemas.openxmlformats.org/officeDocument/2006/relationships/themeOverride" Target="../theme/themeOverride2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5.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6.xm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7.xml"/><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8.xml"/><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9.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14377" y="6507351"/>
            <a:ext cx="9032956"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glow rad="228600">
                    <a:prstClr val="white">
                      <a:alpha val="40000"/>
                    </a:prstClr>
                  </a:glow>
                </a:effectLst>
                <a:uLnTx/>
                <a:uFillTx/>
                <a:latin typeface="Calibri"/>
                <a:ea typeface="+mn-ea"/>
                <a:cs typeface="+mn-cs"/>
                <a:hlinkClick r:id="rId5"/>
              </a:rPr>
              <a:t>https://revelationillustrated.com/</a:t>
            </a:r>
            <a:r>
              <a:rPr kumimoji="0" lang="en-US" sz="1600" b="0" i="0" u="none" strike="noStrike" kern="1200" cap="none" spc="0" normalizeH="0" baseline="0" noProof="0" dirty="0">
                <a:ln>
                  <a:noFill/>
                </a:ln>
                <a:solidFill>
                  <a:prstClr val="black"/>
                </a:solidFill>
                <a:effectLst>
                  <a:glow rad="228600">
                    <a:prstClr val="white">
                      <a:alpha val="40000"/>
                    </a:prstClr>
                  </a:glow>
                </a:effectLst>
                <a:uLnTx/>
                <a:uFillTx/>
                <a:latin typeface="Calibri"/>
                <a:ea typeface="+mn-ea"/>
                <a:cs typeface="+mn-cs"/>
              </a:rPr>
              <a:t> </a:t>
            </a:r>
          </a:p>
        </p:txBody>
      </p:sp>
      <p:sp>
        <p:nvSpPr>
          <p:cNvPr id="3" name="Title 2"/>
          <p:cNvSpPr>
            <a:spLocks noGrp="1"/>
          </p:cNvSpPr>
          <p:nvPr>
            <p:ph type="title"/>
          </p:nvPr>
        </p:nvSpPr>
        <p:spPr>
          <a:xfrm>
            <a:off x="76200" y="12095"/>
            <a:ext cx="9067800" cy="1349694"/>
          </a:xfrm>
        </p:spPr>
        <p:txBody>
          <a:bodyPr vert="horz" lIns="91440" tIns="45720" rIns="91440" bIns="45720" rtlCol="0" anchor="ctr">
            <a:normAutofit/>
          </a:bodyPr>
          <a:lstStyle/>
          <a:p>
            <a:pPr>
              <a:lnSpc>
                <a:spcPct val="90000"/>
              </a:lnSpc>
            </a:pPr>
            <a:r>
              <a:rPr lang="en-US" sz="8000" b="1" dirty="0">
                <a:ln w="6600">
                  <a:solidFill>
                    <a:schemeClr val="accent2"/>
                  </a:solidFill>
                  <a:prstDash val="solid"/>
                </a:ln>
                <a:solidFill>
                  <a:schemeClr val="bg1"/>
                </a:solidFill>
                <a:effectLst>
                  <a:glow rad="228600">
                    <a:schemeClr val="accent4">
                      <a:satMod val="175000"/>
                      <a:alpha val="40000"/>
                    </a:schemeClr>
                  </a:glow>
                  <a:innerShdw blurRad="63500" dist="50800" dir="18900000">
                    <a:prstClr val="black">
                      <a:alpha val="50000"/>
                    </a:prstClr>
                  </a:innerShdw>
                </a:effectLst>
                <a:latin typeface="+mn-lt"/>
              </a:rPr>
              <a:t>The Book of 1 John</a:t>
            </a:r>
          </a:p>
        </p:txBody>
      </p:sp>
      <p:sp>
        <p:nvSpPr>
          <p:cNvPr id="5" name="TextBox 4">
            <a:extLst>
              <a:ext uri="{FF2B5EF4-FFF2-40B4-BE49-F238E27FC236}">
                <a16:creationId xmlns:a16="http://schemas.microsoft.com/office/drawing/2014/main" id="{21A3371E-1D9E-4745-93E9-3397D1219C39}"/>
              </a:ext>
            </a:extLst>
          </p:cNvPr>
          <p:cNvSpPr txBox="1"/>
          <p:nvPr/>
        </p:nvSpPr>
        <p:spPr>
          <a:xfrm>
            <a:off x="4149941" y="6211669"/>
            <a:ext cx="4994059" cy="64633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outerShdw blurRad="63500" dist="63500" dir="2700000" algn="tl" rotWithShape="0">
                    <a:prstClr val="white">
                      <a:alpha val="40000"/>
                    </a:prstClr>
                  </a:outerShdw>
                </a:effectLst>
                <a:uLnTx/>
                <a:uFillTx/>
                <a:latin typeface="Calibri"/>
                <a:ea typeface="+mn-ea"/>
                <a:cs typeface="+mn-cs"/>
              </a:rPr>
              <a:t>To Download this lesson go to: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hlinkClick r:id="rId6"/>
              </a:rPr>
              <a:t>http://www.purifiedbyfaith.com/1John/1John.htm</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9046883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33875"/>
          </a:xfrm>
        </p:spPr>
        <p:txBody>
          <a:bodyPr vert="horz" lIns="91440" tIns="45720" rIns="91440" bIns="45720" rtlCol="0" anchor="ctr">
            <a:noAutofit/>
          </a:bodyPr>
          <a:lstStyle/>
          <a:p>
            <a:pPr>
              <a:lnSpc>
                <a:spcPct val="90000"/>
              </a:lnSpc>
            </a:pPr>
            <a:r>
              <a:rPr lang="en-US" sz="4000" b="1" i="1" dirty="0">
                <a:solidFill>
                  <a:srgbClr val="0000FF"/>
                </a:solidFill>
                <a:latin typeface="Cambria" panose="02040503050406030204" pitchFamily="18" charset="0"/>
                <a:ea typeface="Cambria" panose="02040503050406030204" pitchFamily="18" charset="0"/>
              </a:rPr>
              <a:t>Young Men…</a:t>
            </a:r>
            <a:endParaRPr lang="en-US" sz="4000" b="1" dirty="0">
              <a:ln w="6600">
                <a:noFill/>
                <a:prstDash val="solid"/>
              </a:ln>
              <a:effectLst/>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686781"/>
            <a:ext cx="8229600" cy="5782493"/>
          </a:xfrm>
        </p:spPr>
        <p:txBody>
          <a:bodyPr>
            <a:normAutofit fontScale="92500" lnSpcReduction="10000"/>
          </a:bodyPr>
          <a:lstStyle/>
          <a:p>
            <a:pPr marL="0" indent="0">
              <a:lnSpc>
                <a:spcPct val="80000"/>
              </a:lnSpc>
              <a:buNone/>
            </a:pPr>
            <a:r>
              <a:rPr lang="en-US" altLang="en-US" sz="3000" b="1" dirty="0"/>
              <a:t>2:13 -</a:t>
            </a:r>
            <a:r>
              <a:rPr lang="en-US" altLang="en-US" sz="3000" b="1" i="1" dirty="0">
                <a:solidFill>
                  <a:srgbClr val="000066"/>
                </a:solidFill>
              </a:rPr>
              <a:t> </a:t>
            </a:r>
            <a:r>
              <a:rPr lang="en-US" sz="3000" i="1" dirty="0">
                <a:solidFill>
                  <a:srgbClr val="0000FF"/>
                </a:solidFill>
                <a:latin typeface="Cambria" panose="02040503050406030204" pitchFamily="18" charset="0"/>
                <a:ea typeface="Cambria" panose="02040503050406030204" pitchFamily="18" charset="0"/>
              </a:rPr>
              <a:t>You have overcome the evil one</a:t>
            </a:r>
            <a:r>
              <a:rPr lang="en-US" altLang="en-US" sz="3000" dirty="0"/>
              <a:t>:</a:t>
            </a:r>
          </a:p>
          <a:p>
            <a:pPr>
              <a:lnSpc>
                <a:spcPct val="90000"/>
              </a:lnSpc>
            </a:pPr>
            <a:r>
              <a:rPr lang="en-US" altLang="en-US" sz="2400" dirty="0"/>
              <a:t>“</a:t>
            </a:r>
            <a:r>
              <a:rPr lang="en-US" sz="2400" i="1" dirty="0">
                <a:solidFill>
                  <a:srgbClr val="0000FF"/>
                </a:solidFill>
                <a:latin typeface="Cambria" panose="02040503050406030204" pitchFamily="18" charset="0"/>
                <a:ea typeface="Cambria" panose="02040503050406030204" pitchFamily="18" charset="0"/>
              </a:rPr>
              <a:t>the evil one</a:t>
            </a:r>
            <a:r>
              <a:rPr lang="en-US" altLang="en-US" sz="2400" dirty="0"/>
              <a:t>” (</a:t>
            </a:r>
            <a:r>
              <a:rPr lang="en-US" altLang="en-US" sz="2400" i="1" dirty="0" err="1">
                <a:latin typeface="Times New Roman" panose="02020603050405020304" pitchFamily="18" charset="0"/>
              </a:rPr>
              <a:t>poneros</a:t>
            </a:r>
            <a:r>
              <a:rPr lang="en-US" altLang="en-US" sz="2400" dirty="0"/>
              <a:t>) is used </a:t>
            </a:r>
            <a:r>
              <a:rPr lang="en-US" altLang="en-US" sz="2400" b="1" i="1" dirty="0"/>
              <a:t>five</a:t>
            </a:r>
            <a:r>
              <a:rPr lang="en-US" altLang="en-US" sz="2400" dirty="0"/>
              <a:t> times in 1 John (2:13, 14; 3:12; 5:18, 19) and refers to the devil each time.</a:t>
            </a:r>
          </a:p>
          <a:p>
            <a:pPr>
              <a:lnSpc>
                <a:spcPct val="90000"/>
              </a:lnSpc>
            </a:pPr>
            <a:r>
              <a:rPr lang="en-US" altLang="en-US" sz="2400" dirty="0"/>
              <a:t>Besides here, John uses the word translated “</a:t>
            </a:r>
            <a:r>
              <a:rPr lang="en-US" altLang="en-US" sz="2400" i="1" dirty="0">
                <a:solidFill>
                  <a:srgbClr val="0000FF"/>
                </a:solidFill>
                <a:latin typeface="Cambria" panose="02040503050406030204" pitchFamily="18" charset="0"/>
                <a:ea typeface="Cambria" panose="02040503050406030204" pitchFamily="18" charset="0"/>
              </a:rPr>
              <a:t>to overcome</a:t>
            </a:r>
            <a:r>
              <a:rPr lang="en-US" altLang="en-US" sz="2400" dirty="0"/>
              <a:t>” (</a:t>
            </a:r>
            <a:r>
              <a:rPr lang="en-US" altLang="en-US" sz="2400" i="1" dirty="0" err="1">
                <a:latin typeface="Times New Roman" panose="02020603050405020304" pitchFamily="18" charset="0"/>
              </a:rPr>
              <a:t>nikao</a:t>
            </a:r>
            <a:r>
              <a:rPr lang="en-US" altLang="en-US" sz="2400" dirty="0"/>
              <a:t>) </a:t>
            </a:r>
            <a:r>
              <a:rPr lang="en-US" altLang="en-US" sz="2400" b="1" i="1" dirty="0"/>
              <a:t>four</a:t>
            </a:r>
            <a:r>
              <a:rPr lang="en-US" altLang="en-US" sz="2400" dirty="0"/>
              <a:t> times in this letter:</a:t>
            </a:r>
          </a:p>
          <a:p>
            <a:pPr lvl="1">
              <a:lnSpc>
                <a:spcPct val="90000"/>
              </a:lnSpc>
            </a:pPr>
            <a:r>
              <a:rPr lang="en-US" altLang="en-US" b="1" dirty="0"/>
              <a:t>4:4</a:t>
            </a:r>
            <a:r>
              <a:rPr lang="en-US" altLang="en-US" dirty="0"/>
              <a:t> (one time) – The readers are said to overcome those who are in the world (the antichrists) because greater is the One who is in them (God) than the one who is in the world (the devil).</a:t>
            </a:r>
          </a:p>
          <a:p>
            <a:pPr lvl="1">
              <a:lnSpc>
                <a:spcPct val="90000"/>
              </a:lnSpc>
            </a:pPr>
            <a:r>
              <a:rPr lang="en-US" altLang="en-US" b="1" dirty="0"/>
              <a:t>5:4-5</a:t>
            </a:r>
            <a:r>
              <a:rPr lang="en-US" altLang="en-US" dirty="0"/>
              <a:t> (3 times) – Those born of God overcome the world by their faith.</a:t>
            </a:r>
          </a:p>
          <a:p>
            <a:pPr>
              <a:lnSpc>
                <a:spcPct val="90000"/>
              </a:lnSpc>
            </a:pPr>
            <a:r>
              <a:rPr lang="en-US" altLang="en-US" sz="2400" dirty="0"/>
              <a:t>Putting all this together, we can say that the author understands believers’ victory over the evil one to be achieved because </a:t>
            </a:r>
          </a:p>
          <a:p>
            <a:pPr lvl="1">
              <a:lnSpc>
                <a:spcPct val="90000"/>
              </a:lnSpc>
            </a:pPr>
            <a:r>
              <a:rPr lang="en-US" altLang="en-US" dirty="0"/>
              <a:t>God abides in them (and He is greater than the evil one)  </a:t>
            </a:r>
          </a:p>
          <a:p>
            <a:pPr lvl="1">
              <a:lnSpc>
                <a:spcPct val="90000"/>
              </a:lnSpc>
            </a:pPr>
            <a:r>
              <a:rPr lang="en-US" altLang="en-US" dirty="0"/>
              <a:t>As a result they are able to overcome the evil one through their faith in God. </a:t>
            </a:r>
          </a:p>
          <a:p>
            <a:pPr>
              <a:lnSpc>
                <a:spcPct val="90000"/>
              </a:lnSpc>
            </a:pPr>
            <a:r>
              <a:rPr lang="en-US" altLang="en-US" sz="2400" i="1" dirty="0">
                <a:latin typeface="Cambria" panose="02040503050406030204" pitchFamily="18" charset="0"/>
                <a:ea typeface="Cambria" panose="02040503050406030204" pitchFamily="18" charset="0"/>
              </a:rPr>
              <a:t>To overcome the evil one is best understood [in the context of 1 John] as rejecting all that the [Gnostics] stand for in belief and behavior. . . and by remaining faithful to the message heard from the beginning.</a:t>
            </a:r>
            <a:endParaRPr lang="en-US" altLang="en-US" dirty="0">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7C7A16FF-2B96-4CF0-95DB-5157D4F01285}"/>
              </a:ext>
            </a:extLst>
          </p:cNvPr>
          <p:cNvSpPr txBox="1"/>
          <p:nvPr/>
        </p:nvSpPr>
        <p:spPr>
          <a:xfrm>
            <a:off x="0" y="6516368"/>
            <a:ext cx="9144000" cy="341632"/>
          </a:xfrm>
          <a:prstGeom prst="rect">
            <a:avLst/>
          </a:prstGeom>
          <a:noFill/>
        </p:spPr>
        <p:txBody>
          <a:bodyPr wrap="square" rtlCol="0">
            <a:spAutoFit/>
          </a:bodyPr>
          <a:lstStyle/>
          <a:p>
            <a:pPr marL="0" indent="0">
              <a:lnSpc>
                <a:spcPct val="90000"/>
              </a:lnSpc>
              <a:buNone/>
            </a:pPr>
            <a:r>
              <a:rPr lang="en-US" altLang="en-US" dirty="0"/>
              <a:t>Colin G. Kruse, </a:t>
            </a:r>
            <a:r>
              <a:rPr lang="en-US" altLang="en-US" i="1" dirty="0"/>
              <a:t>The Letters of John</a:t>
            </a:r>
            <a:r>
              <a:rPr lang="en-US" altLang="en-US" dirty="0"/>
              <a:t>, The New Pillar Commentary, 2000, pp.90-91</a:t>
            </a:r>
            <a:endParaRPr lang="en-US" altLang="en-US" sz="1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131711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p:cTn id="35"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 calcmode="lin" valueType="num">
                                      <p:cBhvr>
                                        <p:cTn id="42"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2">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 calcmode="lin" valueType="num">
                                      <p:cBhvr>
                                        <p:cTn id="49"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2">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2">
                                            <p:txEl>
                                              <p:pRg st="7" end="7"/>
                                            </p:txEl>
                                          </p:spTgt>
                                        </p:tgtEl>
                                        <p:attrNameLst>
                                          <p:attrName>style.visibility</p:attrName>
                                        </p:attrNameLst>
                                      </p:cBhvr>
                                      <p:to>
                                        <p:strVal val="visible"/>
                                      </p:to>
                                    </p:set>
                                    <p:anim calcmode="lin" valueType="num">
                                      <p:cBhvr>
                                        <p:cTn id="56" dur="500" fill="hold"/>
                                        <p:tgtEl>
                                          <p:spTgt spid="2">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2">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2">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2">
                                            <p:txEl>
                                              <p:pRg st="8" end="8"/>
                                            </p:txEl>
                                          </p:spTgt>
                                        </p:tgtEl>
                                        <p:attrNameLst>
                                          <p:attrName>style.visibility</p:attrName>
                                        </p:attrNameLst>
                                      </p:cBhvr>
                                      <p:to>
                                        <p:strVal val="visible"/>
                                      </p:to>
                                    </p:set>
                                    <p:anim calcmode="lin" valueType="num">
                                      <p:cBhvr>
                                        <p:cTn id="63" dur="500" fill="hold"/>
                                        <p:tgtEl>
                                          <p:spTgt spid="2">
                                            <p:txEl>
                                              <p:pRg st="8" end="8"/>
                                            </p:txEl>
                                          </p:spTgt>
                                        </p:tgtEl>
                                        <p:attrNameLst>
                                          <p:attrName>ppt_w</p:attrName>
                                        </p:attrNameLst>
                                      </p:cBhvr>
                                      <p:tavLst>
                                        <p:tav tm="0">
                                          <p:val>
                                            <p:fltVal val="0"/>
                                          </p:val>
                                        </p:tav>
                                        <p:tav tm="100000">
                                          <p:val>
                                            <p:strVal val="#ppt_w"/>
                                          </p:val>
                                        </p:tav>
                                      </p:tavLst>
                                    </p:anim>
                                    <p:anim calcmode="lin" valueType="num">
                                      <p:cBhvr>
                                        <p:cTn id="64" dur="500" fill="hold"/>
                                        <p:tgtEl>
                                          <p:spTgt spid="2">
                                            <p:txEl>
                                              <p:pRg st="8" end="8"/>
                                            </p:txEl>
                                          </p:spTgt>
                                        </p:tgtEl>
                                        <p:attrNameLst>
                                          <p:attrName>ppt_h</p:attrName>
                                        </p:attrNameLst>
                                      </p:cBhvr>
                                      <p:tavLst>
                                        <p:tav tm="0">
                                          <p:val>
                                            <p:fltVal val="0"/>
                                          </p:val>
                                        </p:tav>
                                        <p:tav tm="100000">
                                          <p:val>
                                            <p:strVal val="#ppt_h"/>
                                          </p:val>
                                        </p:tav>
                                      </p:tavLst>
                                    </p:anim>
                                    <p:animEffect transition="in" filter="fade">
                                      <p:cBhvr>
                                        <p:cTn id="65"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33875"/>
          </a:xfrm>
        </p:spPr>
        <p:txBody>
          <a:bodyPr vert="horz" lIns="91440" tIns="45720" rIns="91440" bIns="45720" rtlCol="0" anchor="ctr">
            <a:noAutofit/>
          </a:bodyPr>
          <a:lstStyle/>
          <a:p>
            <a:pPr>
              <a:lnSpc>
                <a:spcPct val="90000"/>
              </a:lnSpc>
            </a:pPr>
            <a:r>
              <a:rPr lang="en-US" sz="4000" b="1" i="1" dirty="0">
                <a:solidFill>
                  <a:srgbClr val="0000FF"/>
                </a:solidFill>
                <a:latin typeface="Cambria" panose="02040503050406030204" pitchFamily="18" charset="0"/>
                <a:ea typeface="Cambria" panose="02040503050406030204" pitchFamily="18" charset="0"/>
              </a:rPr>
              <a:t>Young Men…</a:t>
            </a:r>
            <a:endParaRPr lang="en-US" sz="4000" b="1" dirty="0">
              <a:ln w="6600">
                <a:noFill/>
                <a:prstDash val="solid"/>
              </a:ln>
              <a:effectLst/>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686781"/>
            <a:ext cx="8229600" cy="5782493"/>
          </a:xfrm>
        </p:spPr>
        <p:txBody>
          <a:bodyPr>
            <a:normAutofit fontScale="92500" lnSpcReduction="10000"/>
          </a:bodyPr>
          <a:lstStyle/>
          <a:p>
            <a:pPr marL="0" indent="0">
              <a:lnSpc>
                <a:spcPct val="80000"/>
              </a:lnSpc>
              <a:buNone/>
            </a:pPr>
            <a:r>
              <a:rPr lang="en-US" altLang="en-US" sz="3500" b="1" dirty="0"/>
              <a:t>2:14 -</a:t>
            </a:r>
            <a:r>
              <a:rPr lang="en-US" altLang="en-US" sz="3500" b="1" i="1" dirty="0">
                <a:solidFill>
                  <a:srgbClr val="000066"/>
                </a:solidFill>
              </a:rPr>
              <a:t> </a:t>
            </a:r>
            <a:r>
              <a:rPr lang="en-US" sz="3500" i="1" dirty="0">
                <a:solidFill>
                  <a:srgbClr val="0000FF"/>
                </a:solidFill>
                <a:latin typeface="Cambria" panose="02040503050406030204" pitchFamily="18" charset="0"/>
                <a:ea typeface="Cambria" panose="02040503050406030204" pitchFamily="18" charset="0"/>
              </a:rPr>
              <a:t>you are strong, and the word of God abides in you, and you have overcome the evil one</a:t>
            </a:r>
            <a:r>
              <a:rPr lang="en-US" altLang="en-US" sz="3500" dirty="0"/>
              <a:t>:</a:t>
            </a:r>
          </a:p>
          <a:p>
            <a:r>
              <a:rPr lang="en-US" altLang="en-US" b="1" dirty="0"/>
              <a:t>Proverbs 20:29 - </a:t>
            </a:r>
            <a:r>
              <a:rPr lang="en-US" altLang="en-US" b="1" i="1" dirty="0">
                <a:solidFill>
                  <a:srgbClr val="0000FF"/>
                </a:solidFill>
                <a:latin typeface="Cambria" panose="02040503050406030204" pitchFamily="18" charset="0"/>
                <a:ea typeface="Cambria" panose="02040503050406030204" pitchFamily="18" charset="0"/>
              </a:rPr>
              <a:t>The glory of young men </a:t>
            </a:r>
            <a:r>
              <a:rPr lang="en-US" altLang="en-US" i="1" dirty="0">
                <a:solidFill>
                  <a:srgbClr val="0000FF"/>
                </a:solidFill>
                <a:latin typeface="Cambria" panose="02040503050406030204" pitchFamily="18" charset="0"/>
                <a:ea typeface="Cambria" panose="02040503050406030204" pitchFamily="18" charset="0"/>
              </a:rPr>
              <a:t>is their </a:t>
            </a:r>
            <a:r>
              <a:rPr lang="en-US" altLang="en-US" b="1" i="1" dirty="0">
                <a:solidFill>
                  <a:srgbClr val="0000FF"/>
                </a:solidFill>
                <a:latin typeface="Cambria" panose="02040503050406030204" pitchFamily="18" charset="0"/>
                <a:ea typeface="Cambria" panose="02040503050406030204" pitchFamily="18" charset="0"/>
              </a:rPr>
              <a:t>strength</a:t>
            </a:r>
            <a:r>
              <a:rPr lang="en-US" altLang="en-US" i="1" dirty="0">
                <a:solidFill>
                  <a:srgbClr val="0000FF"/>
                </a:solidFill>
                <a:latin typeface="Cambria" panose="02040503050406030204" pitchFamily="18" charset="0"/>
                <a:ea typeface="Cambria" panose="02040503050406030204" pitchFamily="18" charset="0"/>
              </a:rPr>
              <a:t>, but the splendor of old men is their gray hair. </a:t>
            </a:r>
          </a:p>
          <a:p>
            <a:r>
              <a:rPr lang="en-US" altLang="en-US" i="1" dirty="0">
                <a:latin typeface="Cambria" panose="02040503050406030204" pitchFamily="18" charset="0"/>
                <a:ea typeface="Cambria" panose="02040503050406030204" pitchFamily="18" charset="0"/>
              </a:rPr>
              <a:t>Strength is the normal characteristic of youth. These young men were strong because the Word of God was dwelling in them continually (Greek present tense). As a result they had overcome the devil.</a:t>
            </a:r>
            <a:endParaRPr lang="en-US" altLang="en-US" b="1" dirty="0">
              <a:latin typeface="Times New Roman" panose="02020603050405020304" pitchFamily="18" charset="0"/>
            </a:endParaRPr>
          </a:p>
          <a:p>
            <a:r>
              <a:rPr lang="en-US" altLang="en-US" b="1" dirty="0"/>
              <a:t>Isaiah 40:30-31 - </a:t>
            </a:r>
            <a:r>
              <a:rPr lang="en-US" altLang="en-US" i="1" dirty="0">
                <a:solidFill>
                  <a:srgbClr val="0000FF"/>
                </a:solidFill>
                <a:latin typeface="Cambria" panose="02040503050406030204" pitchFamily="18" charset="0"/>
                <a:ea typeface="Cambria" panose="02040503050406030204" pitchFamily="18" charset="0"/>
              </a:rPr>
              <a:t>Even youths shall faint and be weary, and young men shall fall exhausted; but </a:t>
            </a:r>
            <a:r>
              <a:rPr lang="en-US" altLang="en-US" b="1" i="1" dirty="0">
                <a:solidFill>
                  <a:srgbClr val="0000FF"/>
                </a:solidFill>
                <a:latin typeface="Cambria" panose="02040503050406030204" pitchFamily="18" charset="0"/>
                <a:ea typeface="Cambria" panose="02040503050406030204" pitchFamily="18" charset="0"/>
              </a:rPr>
              <a:t>they who wait for the LORD shall renew their strength</a:t>
            </a:r>
            <a:r>
              <a:rPr lang="en-US" altLang="en-US" i="1" dirty="0">
                <a:solidFill>
                  <a:srgbClr val="0000FF"/>
                </a:solidFill>
                <a:latin typeface="Cambria" panose="02040503050406030204" pitchFamily="18" charset="0"/>
                <a:ea typeface="Cambria" panose="02040503050406030204" pitchFamily="18" charset="0"/>
              </a:rPr>
              <a:t>; they shall mount up with wings like eagles; they shall run and not be weary; they shall walk and not faint.</a:t>
            </a:r>
            <a:endParaRPr lang="en-US" altLang="en-US" dirty="0">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7C7A16FF-2B96-4CF0-95DB-5157D4F01285}"/>
              </a:ext>
            </a:extLst>
          </p:cNvPr>
          <p:cNvSpPr txBox="1"/>
          <p:nvPr/>
        </p:nvSpPr>
        <p:spPr>
          <a:xfrm>
            <a:off x="0" y="6516368"/>
            <a:ext cx="914400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sz="1800" dirty="0"/>
              <a:t>Donald W. Burdick, </a:t>
            </a:r>
            <a:r>
              <a:rPr lang="en-US" altLang="en-US" sz="1800" i="1" dirty="0"/>
              <a:t>The Epistles of John</a:t>
            </a:r>
            <a:r>
              <a:rPr lang="en-US" altLang="en-US" sz="1800" dirty="0"/>
              <a:t>, Moody Press, 1970, p.37</a:t>
            </a:r>
            <a:endParaRPr kumimoji="0" lang="en-US" sz="1800" b="0" i="0" u="none" strike="noStrike" kern="1200" cap="none" spc="0" normalizeH="0" baseline="0" noProof="0" dirty="0">
              <a:ln>
                <a:noFill/>
              </a:ln>
              <a:solidFill>
                <a:srgbClr val="000000"/>
              </a:solidFill>
              <a:effectLst/>
              <a:uLnTx/>
              <a:uFillTx/>
              <a:ea typeface="+mn-ea"/>
              <a:cs typeface="+mn-cs"/>
            </a:endParaRPr>
          </a:p>
        </p:txBody>
      </p:sp>
    </p:spTree>
    <p:extLst>
      <p:ext uri="{BB962C8B-B14F-4D97-AF65-F5344CB8AC3E}">
        <p14:creationId xmlns:p14="http://schemas.microsoft.com/office/powerpoint/2010/main" val="39563864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p:cTn id="13"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 calcmode="lin" valueType="num">
                                      <p:cBhvr>
                                        <p:cTn id="20"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1"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 calcmode="lin" valueType="num">
                                      <p:cBhvr>
                                        <p:cTn id="27"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9"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024BD1-0154-4545-BD37-A1D8DFEC3EF1}"/>
              </a:ext>
            </a:extLst>
          </p:cNvPr>
          <p:cNvSpPr>
            <a:spLocks noGrp="1"/>
          </p:cNvSpPr>
          <p:nvPr>
            <p:ph type="title"/>
          </p:nvPr>
        </p:nvSpPr>
        <p:spPr>
          <a:xfrm>
            <a:off x="0" y="-1"/>
            <a:ext cx="9144000" cy="1916265"/>
          </a:xfrm>
        </p:spPr>
        <p:txBody>
          <a:bodyPr>
            <a:noAutofit/>
          </a:bodyPr>
          <a:lstStyle/>
          <a:p>
            <a:pPr algn="ctr"/>
            <a:r>
              <a:rPr kumimoji="0" lang="en-US" altLang="en-US"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1:5-2:28</a:t>
            </a:r>
            <a:br>
              <a:rPr kumimoji="0" lang="en-US" altLang="en-US"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br>
            <a:r>
              <a:rPr kumimoji="0" lang="en-US" altLang="en-US" sz="3200" b="0" i="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The </a:t>
            </a:r>
            <a:r>
              <a:rPr kumimoji="0" lang="en-US" altLang="en-US" sz="3200" b="1" i="1" u="none" strike="noStrike" kern="1200" cap="none" spc="0" normalizeH="0" baseline="0" noProof="0" dirty="0">
                <a:ln>
                  <a:noFill/>
                </a:ln>
                <a:solidFill>
                  <a:srgbClr val="FF0066"/>
                </a:solidFill>
                <a:effectLst/>
                <a:uLnTx/>
                <a:uFillTx/>
                <a:latin typeface="Arial" panose="020B0604020202020204" pitchFamily="34" charset="0"/>
                <a:cs typeface="Arial" panose="020B0604020202020204" pitchFamily="34" charset="0"/>
              </a:rPr>
              <a:t>First</a:t>
            </a:r>
            <a:r>
              <a:rPr kumimoji="0" lang="en-US" altLang="en-US" sz="3200" b="0" i="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 Presentation of the Three Tests of FELLOWSHIP WITH GOD: </a:t>
            </a:r>
            <a:r>
              <a:rPr kumimoji="0" lang="en-US" altLang="en-US" sz="3200" b="1" i="1" u="none" strike="noStrike" kern="1200" cap="none" spc="0" normalizeH="0" baseline="0" noProof="0" dirty="0">
                <a:ln>
                  <a:noFill/>
                </a:ln>
                <a:solidFill>
                  <a:srgbClr val="00FF00"/>
                </a:solidFill>
                <a:effectLst/>
                <a:uLnTx/>
                <a:uFillTx/>
                <a:latin typeface="Arial" panose="020B0604020202020204" pitchFamily="34" charset="0"/>
                <a:cs typeface="Arial" panose="020B0604020202020204" pitchFamily="34" charset="0"/>
              </a:rPr>
              <a:t>RIGHTEOUSNESS</a:t>
            </a:r>
            <a:r>
              <a:rPr kumimoji="0" lang="en-US" altLang="en-US" sz="3200" b="0" i="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 </a:t>
            </a:r>
            <a:r>
              <a:rPr kumimoji="0" lang="en-US" altLang="en-US" sz="3200" b="1" i="1" u="none" strike="noStrike" kern="1200" cap="none" spc="0" normalizeH="0" baseline="0" noProof="0" dirty="0">
                <a:ln>
                  <a:noFill/>
                </a:ln>
                <a:solidFill>
                  <a:srgbClr val="00FF00"/>
                </a:solidFill>
                <a:effectLst/>
                <a:uLnTx/>
                <a:uFillTx/>
                <a:latin typeface="Arial" panose="020B0604020202020204" pitchFamily="34" charset="0"/>
                <a:cs typeface="Arial" panose="020B0604020202020204" pitchFamily="34" charset="0"/>
              </a:rPr>
              <a:t>LOVE</a:t>
            </a:r>
            <a:r>
              <a:rPr kumimoji="0" lang="en-US" altLang="en-US" sz="3200" b="0" i="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 and </a:t>
            </a:r>
            <a:r>
              <a:rPr kumimoji="0" lang="en-US" altLang="en-US" sz="3200" b="1" i="1" u="none" strike="noStrike" kern="1200" cap="none" spc="0" normalizeH="0" baseline="0" noProof="0" dirty="0">
                <a:ln>
                  <a:noFill/>
                </a:ln>
                <a:solidFill>
                  <a:srgbClr val="00FF00"/>
                </a:solidFill>
                <a:effectLst/>
                <a:uLnTx/>
                <a:uFillTx/>
                <a:latin typeface="Arial" panose="020B0604020202020204" pitchFamily="34" charset="0"/>
                <a:cs typeface="Arial" panose="020B0604020202020204" pitchFamily="34" charset="0"/>
              </a:rPr>
              <a:t>BELIEF</a:t>
            </a:r>
            <a:r>
              <a:rPr kumimoji="0" lang="en-US" altLang="en-US" sz="3200" b="0" i="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 in Jesus</a:t>
            </a:r>
            <a:endParaRPr lang="en-US" sz="6000" b="1" dirty="0">
              <a:effectLst>
                <a:glow rad="228600">
                  <a:schemeClr val="tx1">
                    <a:alpha val="40000"/>
                  </a:schemeClr>
                </a:glow>
              </a:effectLst>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05D17DF7-3387-4B08-A7DB-D98AD3F0DED5}"/>
              </a:ext>
            </a:extLst>
          </p:cNvPr>
          <p:cNvSpPr>
            <a:spLocks noGrp="1"/>
          </p:cNvSpPr>
          <p:nvPr>
            <p:ph idx="1"/>
          </p:nvPr>
        </p:nvSpPr>
        <p:spPr>
          <a:xfrm>
            <a:off x="193365" y="1999752"/>
            <a:ext cx="8840750" cy="4858247"/>
          </a:xfrm>
        </p:spPr>
        <p:txBody>
          <a:bodyPr>
            <a:normAutofit fontScale="92500" lnSpcReduction="20000"/>
          </a:bodyPr>
          <a:lstStyle/>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1:5-7 -</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John states that:</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“God is light</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a:t>
            </a:r>
            <a:r>
              <a:rPr kumimoji="0" lang="en-US" altLang="en-US" b="0" i="1"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(i.e. </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God</a:t>
            </a:r>
            <a:r>
              <a:rPr kumimoji="0" lang="en-US" altLang="en-US" b="1"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is truth and the revealer of truth) </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A person's claim to have </a:t>
            </a:r>
            <a:r>
              <a:rPr kumimoji="0" lang="en-US" altLang="en-US" b="1" i="1"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FELLOWSHIP</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with God</a:t>
            </a:r>
            <a:r>
              <a:rPr kumimoji="0" lang="en-US" altLang="en-US" b="1"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is verified </a:t>
            </a:r>
            <a:r>
              <a:rPr kumimoji="0" lang="en-US" altLang="en-US" b="1"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only</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a:t>
            </a:r>
            <a:r>
              <a:rPr kumimoji="0" lang="en-US" altLang="en-US" b="1" i="1"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if</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he "</a:t>
            </a:r>
            <a:r>
              <a:rPr kumimoji="0" lang="en-US" altLang="en-US" b="1"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walks in the light</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a:t>
            </a:r>
            <a:r>
              <a:rPr kumimoji="0" lang="en-US" altLang="en-US" b="0" i="1"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(i.e. </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lives according to </a:t>
            </a:r>
            <a:r>
              <a:rPr kumimoji="0" lang="en-US" altLang="en-US" b="1"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God's </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truth). </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1:8-2:6 -</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a:t>
            </a:r>
            <a:r>
              <a:rPr kumimoji="0" lang="en-US" altLang="en-US" b="1" i="1"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Walking in the Light</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Tested by </a:t>
            </a:r>
            <a:r>
              <a:rPr kumimoji="0" lang="en-US" altLang="en-US" b="1" i="1"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RIGHTEOUSNESS</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First</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 in confession of sin (1:8-2:2)</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Secondly</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 in actual obedience (2:3-6)</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rgbClr val="FFFFFF"/>
                </a:solidFill>
                <a:effectLst>
                  <a:glow rad="228600">
                    <a:schemeClr val="tx1">
                      <a:alpha val="40000"/>
                    </a:schemeClr>
                  </a:glow>
                </a:effectLst>
                <a:uLnTx/>
                <a:uFillTx/>
                <a:latin typeface="+mj-lt"/>
                <a:ea typeface="+mn-ea"/>
                <a:cs typeface="+mn-cs"/>
              </a:rPr>
              <a:t>2:7-17  -</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a:t>
            </a:r>
            <a:r>
              <a:rPr kumimoji="0" lang="en-US" altLang="en-US" b="1" i="1" u="none" strike="noStrike" kern="1200" cap="none" spc="0" normalizeH="0" baseline="0" noProof="0" dirty="0">
                <a:ln>
                  <a:noFill/>
                </a:ln>
                <a:solidFill>
                  <a:srgbClr val="00FF00"/>
                </a:solidFill>
                <a:effectLst>
                  <a:glow rad="228600">
                    <a:schemeClr val="tx1">
                      <a:alpha val="40000"/>
                    </a:schemeClr>
                  </a:glow>
                </a:effectLst>
                <a:uLnTx/>
                <a:uFillTx/>
                <a:latin typeface="+mj-lt"/>
                <a:ea typeface="+mn-ea"/>
                <a:cs typeface="+mn-cs"/>
              </a:rPr>
              <a:t>Walking in the Light</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Tested by </a:t>
            </a:r>
            <a:r>
              <a:rPr kumimoji="0" lang="en-US" altLang="en-US" b="1" i="1" u="none" strike="noStrike" kern="1200" cap="none" spc="0" normalizeH="0" baseline="0" noProof="0" dirty="0">
                <a:ln>
                  <a:noFill/>
                </a:ln>
                <a:solidFill>
                  <a:srgbClr val="00FF00"/>
                </a:solidFill>
                <a:effectLst>
                  <a:glow rad="228600">
                    <a:schemeClr val="tx1">
                      <a:alpha val="40000"/>
                    </a:schemeClr>
                  </a:glow>
                </a:effectLst>
                <a:uLnTx/>
                <a:uFillTx/>
                <a:latin typeface="+mj-lt"/>
                <a:ea typeface="+mn-ea"/>
                <a:cs typeface="+mn-cs"/>
              </a:rPr>
              <a:t>LOVE</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Positively</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 By love of one's brother (2:7-11)</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[Parenthetical Passage in (2:12-14)]</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lang="en-US" altLang="en-US" dirty="0">
                <a:solidFill>
                  <a:srgbClr val="FFFF00"/>
                </a:solidFill>
                <a:effectLst>
                  <a:glow rad="228600">
                    <a:schemeClr val="tx1">
                      <a:alpha val="40000"/>
                    </a:schemeClr>
                  </a:glow>
                </a:effectLst>
                <a:latin typeface="+mj-lt"/>
              </a:rPr>
              <a:t>Negatively - By not loving the World </a:t>
            </a:r>
            <a:r>
              <a:rPr lang="en-US" altLang="en-US" dirty="0">
                <a:solidFill>
                  <a:srgbClr val="FFFFFF"/>
                </a:solidFill>
                <a:effectLst>
                  <a:glow rad="228600">
                    <a:schemeClr val="tx1">
                      <a:alpha val="40000"/>
                    </a:schemeClr>
                  </a:glow>
                </a:effectLst>
                <a:latin typeface="+mj-lt"/>
              </a:rPr>
              <a:t>(2:15-17) </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2:18-28 -</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a:t>
            </a:r>
            <a:r>
              <a:rPr kumimoji="0" lang="en-US" altLang="en-US" b="1" i="1"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Walking in the Light</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Tested by </a:t>
            </a:r>
            <a:r>
              <a:rPr kumimoji="0" lang="en-US" altLang="en-US" b="1" i="1"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BELIEF</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in Jesus</a:t>
            </a:r>
            <a:r>
              <a:rPr kumimoji="0" lang="en-US" altLang="en-US" b="1"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the Son of God</a:t>
            </a:r>
            <a:r>
              <a:rPr kumimoji="0" lang="en-US" altLang="en-US" b="1"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Contrast Between False Teachers and True Believers (2:18-21)</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Christological Test (2:22-23)</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Exhortation to Continue in the Truth (2:24-28)</a:t>
            </a:r>
            <a:endParaRPr kumimoji="0" lang="en-US" altLang="en-US" sz="3200" i="1"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endParaRPr>
          </a:p>
        </p:txBody>
      </p:sp>
    </p:spTree>
    <p:extLst>
      <p:ext uri="{BB962C8B-B14F-4D97-AF65-F5344CB8AC3E}">
        <p14:creationId xmlns:p14="http://schemas.microsoft.com/office/powerpoint/2010/main" val="26306031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15000"/>
            <a:lum/>
          </a:blip>
          <a:srcRect/>
          <a:stretch>
            <a:fillRect l="-6000" t="15000" r="-6000" b="-15000"/>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0AC1CD0-70AC-4631-8240-EE5E9EF151C5}"/>
              </a:ext>
            </a:extLst>
          </p:cNvPr>
          <p:cNvSpPr>
            <a:spLocks noGrp="1" noChangeArrowheads="1"/>
          </p:cNvSpPr>
          <p:nvPr>
            <p:ph type="ctrTitle"/>
          </p:nvPr>
        </p:nvSpPr>
        <p:spPr>
          <a:xfrm>
            <a:off x="0" y="1"/>
            <a:ext cx="9144000" cy="1962231"/>
          </a:xfrm>
        </p:spPr>
        <p:txBody>
          <a:bodyPr/>
          <a:lstStyle/>
          <a:p>
            <a:r>
              <a:rPr lang="en-US" altLang="en-US" sz="5400" b="1" dirty="0"/>
              <a:t>1 John 2:15-17</a:t>
            </a:r>
            <a:br>
              <a:rPr lang="en-US" altLang="en-US" sz="8000" b="1" dirty="0">
                <a:latin typeface="Calibri" panose="020F0502020204030204" pitchFamily="34" charset="0"/>
                <a:cs typeface="Calibri" panose="020F0502020204030204" pitchFamily="34" charset="0"/>
              </a:rPr>
            </a:br>
            <a:r>
              <a:rPr lang="en-US" altLang="en-US" sz="4000" dirty="0">
                <a:latin typeface="Calibri" panose="020F0502020204030204" pitchFamily="34" charset="0"/>
                <a:cs typeface="Calibri" panose="020F0502020204030204" pitchFamily="34" charset="0"/>
              </a:rPr>
              <a:t>Walking in the Light Tested by Love</a:t>
            </a:r>
            <a:br>
              <a:rPr lang="en-US" altLang="en-US" sz="4000" dirty="0">
                <a:latin typeface="Calibri" panose="020F0502020204030204" pitchFamily="34" charset="0"/>
                <a:cs typeface="Calibri" panose="020F0502020204030204" pitchFamily="34" charset="0"/>
              </a:rPr>
            </a:br>
            <a:r>
              <a:rPr lang="en-US" altLang="en-US" sz="4000" dirty="0">
                <a:latin typeface="Calibri" panose="020F0502020204030204" pitchFamily="34" charset="0"/>
                <a:cs typeface="Calibri" panose="020F0502020204030204" pitchFamily="34" charset="0"/>
              </a:rPr>
              <a:t>Negatively – By Not Loving the World</a:t>
            </a:r>
            <a:endParaRPr lang="en-US" altLang="en-US" sz="8000" dirty="0">
              <a:latin typeface="Calibri" panose="020F0502020204030204" pitchFamily="34" charset="0"/>
              <a:cs typeface="Calibri" panose="020F0502020204030204" pitchFamily="34" charset="0"/>
            </a:endParaRPr>
          </a:p>
        </p:txBody>
      </p:sp>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2079966"/>
            <a:ext cx="8213902" cy="4778032"/>
          </a:xfrm>
        </p:spPr>
        <p:txBody>
          <a:bodyPr>
            <a:normAutofit/>
          </a:bodyPr>
          <a:lstStyle/>
          <a:p>
            <a:pPr algn="l" rtl="0"/>
            <a:r>
              <a:rPr lang="en-US" i="1" baseline="30000" dirty="0">
                <a:latin typeface="Cambria" panose="02040503050406030204" pitchFamily="18" charset="0"/>
                <a:ea typeface="Cambria" panose="02040503050406030204" pitchFamily="18" charset="0"/>
              </a:rPr>
              <a:t>15</a:t>
            </a:r>
            <a:r>
              <a:rPr lang="en-US" i="1" dirty="0">
                <a:solidFill>
                  <a:srgbClr val="0000FF"/>
                </a:solidFill>
                <a:latin typeface="Cambria" panose="02040503050406030204" pitchFamily="18" charset="0"/>
                <a:ea typeface="Cambria" panose="02040503050406030204" pitchFamily="18" charset="0"/>
              </a:rPr>
              <a:t> Do not love the world or the things in the world. If anyone loves the world, the love of the Father is not in him. </a:t>
            </a:r>
            <a:r>
              <a:rPr lang="en-US" i="1" baseline="30000" dirty="0">
                <a:latin typeface="Cambria" panose="02040503050406030204" pitchFamily="18" charset="0"/>
                <a:ea typeface="Cambria" panose="02040503050406030204" pitchFamily="18" charset="0"/>
              </a:rPr>
              <a:t>16</a:t>
            </a:r>
            <a:r>
              <a:rPr lang="en-US" i="1" dirty="0">
                <a:solidFill>
                  <a:srgbClr val="0000FF"/>
                </a:solidFill>
                <a:latin typeface="Cambria" panose="02040503050406030204" pitchFamily="18" charset="0"/>
                <a:ea typeface="Cambria" panose="02040503050406030204" pitchFamily="18" charset="0"/>
              </a:rPr>
              <a:t> For all that is in the world--the desires of the flesh and the desires of the eyes and pride in possessions--is not from the Father but is from the world. </a:t>
            </a:r>
            <a:r>
              <a:rPr lang="en-US" i="1" baseline="30000" dirty="0">
                <a:latin typeface="Cambria" panose="02040503050406030204" pitchFamily="18" charset="0"/>
                <a:ea typeface="Cambria" panose="02040503050406030204" pitchFamily="18" charset="0"/>
              </a:rPr>
              <a:t>17</a:t>
            </a:r>
            <a:r>
              <a:rPr lang="en-US" i="1" dirty="0">
                <a:solidFill>
                  <a:srgbClr val="0000FF"/>
                </a:solidFill>
                <a:latin typeface="Cambria" panose="02040503050406030204" pitchFamily="18" charset="0"/>
                <a:ea typeface="Cambria" panose="02040503050406030204" pitchFamily="18" charset="0"/>
              </a:rPr>
              <a:t> And the world is passing away along with its desires, but whoever does the will of God abides forever.</a:t>
            </a:r>
            <a:endParaRPr lang="en-US" altLang="en-US" sz="7200" b="1" i="1" dirty="0">
              <a:solidFill>
                <a:srgbClr val="0000FF"/>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920175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15000"/>
            <a:lum/>
          </a:blip>
          <a:srcRect/>
          <a:stretch>
            <a:fillRect l="-6000" t="15000" r="-6000" b="-15000"/>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0AC1CD0-70AC-4631-8240-EE5E9EF151C5}"/>
              </a:ext>
            </a:extLst>
          </p:cNvPr>
          <p:cNvSpPr>
            <a:spLocks noGrp="1" noChangeArrowheads="1"/>
          </p:cNvSpPr>
          <p:nvPr>
            <p:ph type="ctrTitle"/>
          </p:nvPr>
        </p:nvSpPr>
        <p:spPr>
          <a:xfrm>
            <a:off x="427766" y="1"/>
            <a:ext cx="8319863" cy="1762083"/>
          </a:xfrm>
        </p:spPr>
        <p:txBody>
          <a:bodyPr anchor="t">
            <a:noAutofit/>
          </a:bodyPr>
          <a:lstStyle/>
          <a:p>
            <a:pPr algn="l"/>
            <a:r>
              <a:rPr lang="en-US" altLang="en-US" sz="3600" dirty="0">
                <a:latin typeface="Calibri" panose="020F0502020204030204" pitchFamily="34" charset="0"/>
                <a:cs typeface="Calibri" panose="020F0502020204030204" pitchFamily="34" charset="0"/>
              </a:rPr>
              <a:t>John begins this section with a command to “</a:t>
            </a:r>
            <a:r>
              <a:rPr lang="en-US" altLang="en-US" sz="3600" i="1" dirty="0">
                <a:solidFill>
                  <a:srgbClr val="0000FF"/>
                </a:solidFill>
                <a:latin typeface="Cambria" panose="02040503050406030204" pitchFamily="18" charset="0"/>
                <a:ea typeface="Cambria" panose="02040503050406030204" pitchFamily="18" charset="0"/>
                <a:cs typeface="Calibri" panose="020F0502020204030204" pitchFamily="34" charset="0"/>
              </a:rPr>
              <a:t>not love the world</a:t>
            </a:r>
            <a:r>
              <a:rPr lang="en-US" altLang="en-US" sz="3600" dirty="0">
                <a:latin typeface="Calibri" panose="020F0502020204030204" pitchFamily="34" charset="0"/>
                <a:cs typeface="Calibri" panose="020F0502020204030204" pitchFamily="34" charset="0"/>
              </a:rPr>
              <a:t>” or “</a:t>
            </a:r>
            <a:r>
              <a:rPr lang="en-US" altLang="en-US" sz="3600" i="1" dirty="0">
                <a:solidFill>
                  <a:srgbClr val="0000FF"/>
                </a:solidFill>
                <a:latin typeface="Cambria" panose="02040503050406030204" pitchFamily="18" charset="0"/>
                <a:ea typeface="Cambria" panose="02040503050406030204" pitchFamily="18" charset="0"/>
                <a:cs typeface="Calibri" panose="020F0502020204030204" pitchFamily="34" charset="0"/>
              </a:rPr>
              <a:t>things in the world</a:t>
            </a:r>
            <a:r>
              <a:rPr lang="en-US" altLang="en-US" sz="3600" dirty="0">
                <a:latin typeface="Calibri" panose="020F0502020204030204" pitchFamily="34" charset="0"/>
                <a:cs typeface="Calibri" panose="020F0502020204030204" pitchFamily="34" charset="0"/>
              </a:rPr>
              <a:t>”:</a:t>
            </a:r>
            <a:endParaRPr lang="en-US" altLang="en-US" sz="7200" dirty="0">
              <a:latin typeface="Calibri" panose="020F0502020204030204" pitchFamily="34" charset="0"/>
              <a:cs typeface="Calibri" panose="020F0502020204030204" pitchFamily="34" charset="0"/>
            </a:endParaRPr>
          </a:p>
        </p:txBody>
      </p:sp>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1903365"/>
            <a:ext cx="8213902" cy="4954633"/>
          </a:xfrm>
        </p:spPr>
        <p:txBody>
          <a:bodyPr>
            <a:normAutofit/>
          </a:bodyPr>
          <a:lstStyle/>
          <a:p>
            <a:pPr algn="l" rtl="0"/>
            <a:r>
              <a:rPr lang="en-US" i="1" baseline="30000" dirty="0">
                <a:latin typeface="Cambria" panose="02040503050406030204" pitchFamily="18" charset="0"/>
                <a:ea typeface="Cambria" panose="02040503050406030204" pitchFamily="18" charset="0"/>
              </a:rPr>
              <a:t>15</a:t>
            </a:r>
            <a:r>
              <a:rPr lang="en-US" i="1" dirty="0">
                <a:solidFill>
                  <a:srgbClr val="0000FF"/>
                </a:solidFill>
                <a:latin typeface="Cambria" panose="02040503050406030204" pitchFamily="18" charset="0"/>
                <a:ea typeface="Cambria" panose="02040503050406030204" pitchFamily="18" charset="0"/>
              </a:rPr>
              <a:t> </a:t>
            </a:r>
            <a:r>
              <a:rPr lang="en-US" i="1" dirty="0">
                <a:solidFill>
                  <a:srgbClr val="FF0066"/>
                </a:solidFill>
                <a:latin typeface="Cambria" panose="02040503050406030204" pitchFamily="18" charset="0"/>
                <a:ea typeface="Cambria" panose="02040503050406030204" pitchFamily="18" charset="0"/>
              </a:rPr>
              <a:t>Do not love the world or the things in the world. </a:t>
            </a:r>
            <a:r>
              <a:rPr lang="en-US" i="1" dirty="0">
                <a:solidFill>
                  <a:srgbClr val="0000FF"/>
                </a:solidFill>
                <a:latin typeface="Cambria" panose="02040503050406030204" pitchFamily="18" charset="0"/>
                <a:ea typeface="Cambria" panose="02040503050406030204" pitchFamily="18" charset="0"/>
              </a:rPr>
              <a:t>If anyone loves the world, the love of the Father is not in him. </a:t>
            </a:r>
            <a:r>
              <a:rPr lang="en-US" i="1" baseline="30000" dirty="0">
                <a:latin typeface="Cambria" panose="02040503050406030204" pitchFamily="18" charset="0"/>
                <a:ea typeface="Cambria" panose="02040503050406030204" pitchFamily="18" charset="0"/>
              </a:rPr>
              <a:t>16</a:t>
            </a:r>
            <a:r>
              <a:rPr lang="en-US" i="1" dirty="0">
                <a:solidFill>
                  <a:srgbClr val="0000FF"/>
                </a:solidFill>
                <a:latin typeface="Cambria" panose="02040503050406030204" pitchFamily="18" charset="0"/>
                <a:ea typeface="Cambria" panose="02040503050406030204" pitchFamily="18" charset="0"/>
              </a:rPr>
              <a:t> For all that is in the world--the desires of the flesh and the desires of the eyes and pride in possessions--is not from the Father but is from the world. </a:t>
            </a:r>
            <a:r>
              <a:rPr lang="en-US" i="1" baseline="30000" dirty="0">
                <a:latin typeface="Cambria" panose="02040503050406030204" pitchFamily="18" charset="0"/>
                <a:ea typeface="Cambria" panose="02040503050406030204" pitchFamily="18" charset="0"/>
              </a:rPr>
              <a:t>17</a:t>
            </a:r>
            <a:r>
              <a:rPr lang="en-US" i="1" dirty="0">
                <a:solidFill>
                  <a:srgbClr val="0000FF"/>
                </a:solidFill>
                <a:latin typeface="Cambria" panose="02040503050406030204" pitchFamily="18" charset="0"/>
                <a:ea typeface="Cambria" panose="02040503050406030204" pitchFamily="18" charset="0"/>
              </a:rPr>
              <a:t> And the world is passing away along with its desires, but whoever does the will of God abides forever. </a:t>
            </a:r>
            <a:r>
              <a:rPr lang="en-US" dirty="0">
                <a:latin typeface="Calibri" panose="020F0502020204030204" pitchFamily="34" charset="0"/>
                <a:ea typeface="Cambria" panose="02040503050406030204" pitchFamily="18" charset="0"/>
                <a:cs typeface="Calibri" panose="020F0502020204030204" pitchFamily="34" charset="0"/>
              </a:rPr>
              <a:t>(1 John 2:15-17)</a:t>
            </a:r>
            <a:endParaRPr lang="en-US" altLang="en-US" sz="7200" b="1" dirty="0">
              <a:latin typeface="Calibri" panose="020F0502020204030204" pitchFamily="34"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40042922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15000"/>
            <a:lum/>
          </a:blip>
          <a:srcRect/>
          <a:stretch>
            <a:fillRect l="-6000" t="15000" r="-6000" b="-15000"/>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0AC1CD0-70AC-4631-8240-EE5E9EF151C5}"/>
              </a:ext>
            </a:extLst>
          </p:cNvPr>
          <p:cNvSpPr>
            <a:spLocks noGrp="1" noChangeArrowheads="1"/>
          </p:cNvSpPr>
          <p:nvPr>
            <p:ph type="ctrTitle"/>
          </p:nvPr>
        </p:nvSpPr>
        <p:spPr>
          <a:xfrm>
            <a:off x="427766" y="2"/>
            <a:ext cx="8319863" cy="1922986"/>
          </a:xfrm>
        </p:spPr>
        <p:txBody>
          <a:bodyPr anchor="t">
            <a:normAutofit/>
          </a:bodyPr>
          <a:lstStyle/>
          <a:p>
            <a:pPr algn="l"/>
            <a:r>
              <a:rPr lang="en-US" altLang="en-US" sz="3600" dirty="0">
                <a:latin typeface="Calibri" panose="020F0502020204030204" pitchFamily="34" charset="0"/>
                <a:cs typeface="Calibri" panose="020F0502020204030204" pitchFamily="34" charset="0"/>
              </a:rPr>
              <a:t>Furthermore, John tells us, if anyone </a:t>
            </a:r>
            <a:r>
              <a:rPr lang="en-US" altLang="en-US" sz="3600" b="1" i="1" dirty="0">
                <a:latin typeface="Calibri" panose="020F0502020204030204" pitchFamily="34" charset="0"/>
                <a:cs typeface="Calibri" panose="020F0502020204030204" pitchFamily="34" charset="0"/>
              </a:rPr>
              <a:t>does</a:t>
            </a:r>
            <a:r>
              <a:rPr lang="en-US" altLang="en-US" sz="3600" dirty="0">
                <a:latin typeface="Calibri" panose="020F0502020204030204" pitchFamily="34" charset="0"/>
                <a:cs typeface="Calibri" panose="020F0502020204030204" pitchFamily="34" charset="0"/>
              </a:rPr>
              <a:t> love the world then “</a:t>
            </a:r>
            <a:r>
              <a:rPr lang="en-US" sz="3600" i="1" dirty="0">
                <a:solidFill>
                  <a:srgbClr val="0000FF"/>
                </a:solidFill>
                <a:latin typeface="Cambria" panose="02040503050406030204" pitchFamily="18" charset="0"/>
                <a:ea typeface="Cambria" panose="02040503050406030204" pitchFamily="18" charset="0"/>
                <a:cs typeface="Calibri" panose="020F0502020204030204" pitchFamily="34" charset="0"/>
              </a:rPr>
              <a:t>the love of the Father is not in him</a:t>
            </a:r>
            <a:r>
              <a:rPr lang="en-US" altLang="en-US" sz="3600" dirty="0">
                <a:latin typeface="Calibri" panose="020F0502020204030204" pitchFamily="34" charset="0"/>
                <a:cs typeface="Calibri" panose="020F0502020204030204" pitchFamily="34" charset="0"/>
              </a:rPr>
              <a:t>”</a:t>
            </a:r>
            <a:r>
              <a:rPr lang="en-US" sz="3600" dirty="0">
                <a:latin typeface="Calibri" panose="020F0502020204030204" pitchFamily="34" charset="0"/>
                <a:cs typeface="Calibri" panose="020F0502020204030204" pitchFamily="34" charset="0"/>
              </a:rPr>
              <a:t>.</a:t>
            </a:r>
            <a:r>
              <a:rPr lang="en-US" altLang="en-US" sz="3600" dirty="0">
                <a:latin typeface="Calibri" panose="020F0502020204030204" pitchFamily="34" charset="0"/>
                <a:cs typeface="Calibri" panose="020F0502020204030204" pitchFamily="34" charset="0"/>
              </a:rPr>
              <a:t> </a:t>
            </a:r>
            <a:endParaRPr lang="en-US" altLang="en-US" sz="3600" i="1" dirty="0">
              <a:solidFill>
                <a:srgbClr val="0000FF"/>
              </a:solidFill>
              <a:latin typeface="Cambria" panose="02040503050406030204" pitchFamily="18" charset="0"/>
              <a:ea typeface="Cambria" panose="02040503050406030204" pitchFamily="18" charset="0"/>
              <a:cs typeface="Calibri" panose="020F0502020204030204" pitchFamily="34" charset="0"/>
            </a:endParaRPr>
          </a:p>
        </p:txBody>
      </p:sp>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1891592"/>
            <a:ext cx="8213902" cy="4966406"/>
          </a:xfrm>
        </p:spPr>
        <p:txBody>
          <a:bodyPr>
            <a:normAutofit/>
          </a:bodyPr>
          <a:lstStyle/>
          <a:p>
            <a:pPr algn="l" rtl="0"/>
            <a:r>
              <a:rPr lang="en-US" i="1" baseline="30000" dirty="0">
                <a:latin typeface="Cambria" panose="02040503050406030204" pitchFamily="18" charset="0"/>
                <a:ea typeface="Cambria" panose="02040503050406030204" pitchFamily="18" charset="0"/>
              </a:rPr>
              <a:t>15</a:t>
            </a:r>
            <a:r>
              <a:rPr lang="en-US" i="1" dirty="0">
                <a:solidFill>
                  <a:srgbClr val="0000FF"/>
                </a:solidFill>
                <a:latin typeface="Cambria" panose="02040503050406030204" pitchFamily="18" charset="0"/>
                <a:ea typeface="Cambria" panose="02040503050406030204" pitchFamily="18" charset="0"/>
              </a:rPr>
              <a:t> Do not love the world or the things in the world. </a:t>
            </a:r>
            <a:r>
              <a:rPr lang="en-US" i="1" dirty="0">
                <a:solidFill>
                  <a:srgbClr val="FF0066"/>
                </a:solidFill>
                <a:latin typeface="Cambria" panose="02040503050406030204" pitchFamily="18" charset="0"/>
                <a:ea typeface="Cambria" panose="02040503050406030204" pitchFamily="18" charset="0"/>
              </a:rPr>
              <a:t>If anyone loves the world, the love of the Father is not in him. </a:t>
            </a:r>
            <a:r>
              <a:rPr lang="en-US" i="1" baseline="30000" dirty="0">
                <a:latin typeface="Cambria" panose="02040503050406030204" pitchFamily="18" charset="0"/>
                <a:ea typeface="Cambria" panose="02040503050406030204" pitchFamily="18" charset="0"/>
              </a:rPr>
              <a:t>16</a:t>
            </a:r>
            <a:r>
              <a:rPr lang="en-US" i="1" dirty="0">
                <a:solidFill>
                  <a:srgbClr val="0000FF"/>
                </a:solidFill>
                <a:latin typeface="Cambria" panose="02040503050406030204" pitchFamily="18" charset="0"/>
                <a:ea typeface="Cambria" panose="02040503050406030204" pitchFamily="18" charset="0"/>
              </a:rPr>
              <a:t> For all that is in the world--the desires of the flesh and the desires of the eyes and pride in possessions--is not from the Father but is from the world. </a:t>
            </a:r>
            <a:r>
              <a:rPr lang="en-US" i="1" baseline="30000" dirty="0">
                <a:latin typeface="Cambria" panose="02040503050406030204" pitchFamily="18" charset="0"/>
                <a:ea typeface="Cambria" panose="02040503050406030204" pitchFamily="18" charset="0"/>
              </a:rPr>
              <a:t>17</a:t>
            </a:r>
            <a:r>
              <a:rPr lang="en-US" i="1" dirty="0">
                <a:solidFill>
                  <a:srgbClr val="0000FF"/>
                </a:solidFill>
                <a:latin typeface="Cambria" panose="02040503050406030204" pitchFamily="18" charset="0"/>
                <a:ea typeface="Cambria" panose="02040503050406030204" pitchFamily="18" charset="0"/>
              </a:rPr>
              <a:t> And the world is passing away along with its desires, but whoever does the will of God abides forever. </a:t>
            </a:r>
            <a:r>
              <a:rPr lang="en-US" dirty="0">
                <a:latin typeface="Calibri" panose="020F0502020204030204" pitchFamily="34" charset="0"/>
                <a:ea typeface="Cambria" panose="02040503050406030204" pitchFamily="18" charset="0"/>
                <a:cs typeface="Calibri" panose="020F0502020204030204" pitchFamily="34" charset="0"/>
              </a:rPr>
              <a:t>(1 John 2:15-17)</a:t>
            </a:r>
            <a:endParaRPr lang="en-US" altLang="en-US" sz="7200" b="1" dirty="0">
              <a:latin typeface="Calibri" panose="020F0502020204030204" pitchFamily="34"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115292270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020361"/>
          </a:xfrm>
        </p:spPr>
        <p:txBody>
          <a:bodyPr vert="horz" lIns="91440" tIns="45720" rIns="91440" bIns="45720" rtlCol="0" anchor="ctr">
            <a:noAutofit/>
          </a:bodyPr>
          <a:lstStyle/>
          <a:p>
            <a:pPr>
              <a:lnSpc>
                <a:spcPct val="90000"/>
              </a:lnSpc>
            </a:pPr>
            <a:r>
              <a:rPr lang="en-US" sz="3600" i="1" dirty="0">
                <a:solidFill>
                  <a:srgbClr val="0000FF"/>
                </a:solidFill>
                <a:latin typeface="Cambria" panose="02040503050406030204" pitchFamily="18" charset="0"/>
                <a:ea typeface="Cambria" panose="02040503050406030204" pitchFamily="18" charset="0"/>
              </a:rPr>
              <a:t>If anyone loves the world, the love of the Father is not in him.   </a:t>
            </a:r>
            <a:r>
              <a:rPr lang="en-US" sz="3600" dirty="0">
                <a:ea typeface="Cambria" panose="02040503050406030204" pitchFamily="18" charset="0"/>
              </a:rPr>
              <a:t>(1 John 2:15b)</a:t>
            </a:r>
            <a:endParaRPr lang="en-US" sz="3600" b="1" dirty="0">
              <a:ln w="6600">
                <a:noFill/>
                <a:prstDash val="solid"/>
              </a:ln>
              <a:effectLst/>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1161642"/>
            <a:ext cx="8229600" cy="5696358"/>
          </a:xfrm>
        </p:spPr>
        <p:txBody>
          <a:bodyPr>
            <a:normAutofit fontScale="92500" lnSpcReduction="10000"/>
          </a:bodyPr>
          <a:lstStyle/>
          <a:p>
            <a:pPr>
              <a:lnSpc>
                <a:spcPct val="90000"/>
              </a:lnSpc>
            </a:pPr>
            <a:r>
              <a:rPr lang="en-US" altLang="en-US" dirty="0"/>
              <a:t>In the </a:t>
            </a:r>
            <a:r>
              <a:rPr lang="en-US" altLang="en-US" dirty="0">
                <a:latin typeface="+mj-lt"/>
              </a:rPr>
              <a:t>Greek, “</a:t>
            </a:r>
            <a:r>
              <a:rPr lang="en-US" i="1" dirty="0">
                <a:solidFill>
                  <a:srgbClr val="0000FF"/>
                </a:solidFill>
                <a:latin typeface="Cambria" panose="02040503050406030204" pitchFamily="18" charset="0"/>
                <a:ea typeface="Cambria" panose="02040503050406030204" pitchFamily="18" charset="0"/>
              </a:rPr>
              <a:t>the love of the Father </a:t>
            </a:r>
            <a:r>
              <a:rPr lang="en-US" altLang="en-US" dirty="0">
                <a:latin typeface="+mj-lt"/>
              </a:rPr>
              <a:t>“ coul</a:t>
            </a:r>
            <a:r>
              <a:rPr lang="en-US" altLang="en-US" dirty="0"/>
              <a:t>d be interpreted in any of the following ways: </a:t>
            </a:r>
          </a:p>
          <a:p>
            <a:pPr lvl="1">
              <a:lnSpc>
                <a:spcPct val="90000"/>
              </a:lnSpc>
            </a:pPr>
            <a:r>
              <a:rPr lang="en-US" altLang="en-US" dirty="0"/>
              <a:t>The believer’s love for the Father; </a:t>
            </a:r>
          </a:p>
          <a:p>
            <a:pPr lvl="1">
              <a:lnSpc>
                <a:spcPct val="90000"/>
              </a:lnSpc>
            </a:pPr>
            <a:r>
              <a:rPr lang="en-US" altLang="en-US" dirty="0"/>
              <a:t>The Father’s love for the believer; </a:t>
            </a:r>
          </a:p>
          <a:p>
            <a:pPr lvl="1">
              <a:lnSpc>
                <a:spcPct val="90000"/>
              </a:lnSpc>
            </a:pPr>
            <a:r>
              <a:rPr lang="en-US" altLang="en-US" dirty="0"/>
              <a:t>Love (in the believer) which </a:t>
            </a:r>
            <a:r>
              <a:rPr lang="en-US" altLang="en-US" b="1" i="1" dirty="0"/>
              <a:t>originates</a:t>
            </a:r>
            <a:r>
              <a:rPr lang="en-US" altLang="en-US" dirty="0"/>
              <a:t> from the Father</a:t>
            </a:r>
          </a:p>
          <a:p>
            <a:pPr>
              <a:lnSpc>
                <a:spcPct val="90000"/>
              </a:lnSpc>
            </a:pPr>
            <a:r>
              <a:rPr lang="en-US" altLang="en-US" i="1" dirty="0">
                <a:latin typeface="Cambria" panose="02040503050406030204" pitchFamily="18" charset="0"/>
                <a:ea typeface="Cambria" panose="02040503050406030204" pitchFamily="18" charset="0"/>
              </a:rPr>
              <a:t>But in the present context it is clear that ‘the love of the Father’ is the believer’s love for the Father, because it stands in opposition to the believer’s love of the world.</a:t>
            </a:r>
            <a:r>
              <a:rPr lang="en-US" altLang="en-US" dirty="0">
                <a:latin typeface="Cambria" panose="02040503050406030204" pitchFamily="18" charset="0"/>
                <a:ea typeface="Cambria" panose="02040503050406030204" pitchFamily="18" charset="0"/>
              </a:rPr>
              <a:t> </a:t>
            </a:r>
            <a:r>
              <a:rPr lang="en-US" altLang="en-US" dirty="0"/>
              <a:t>(Kruse p.95)</a:t>
            </a:r>
          </a:p>
          <a:p>
            <a:pPr>
              <a:lnSpc>
                <a:spcPct val="90000"/>
              </a:lnSpc>
            </a:pPr>
            <a:r>
              <a:rPr lang="en-US" altLang="en-US" i="1" dirty="0">
                <a:latin typeface="Cambria" panose="02040503050406030204" pitchFamily="18" charset="0"/>
                <a:ea typeface="Cambria" panose="02040503050406030204" pitchFamily="18" charset="0"/>
              </a:rPr>
              <a:t>John here speaks of love as supreme devotion which excludes all other loyalties. A person can be totally devoted to God or to the world, but not both at the same time.</a:t>
            </a:r>
            <a:r>
              <a:rPr lang="en-US" altLang="en-US" dirty="0">
                <a:latin typeface="Times New Roman" panose="02020603050405020304" pitchFamily="18" charset="0"/>
              </a:rPr>
              <a:t> </a:t>
            </a:r>
            <a:r>
              <a:rPr lang="en-US" altLang="en-US" dirty="0"/>
              <a:t>(Burdick p.38-39)</a:t>
            </a:r>
          </a:p>
          <a:p>
            <a:pPr lvl="1">
              <a:lnSpc>
                <a:spcPct val="90000"/>
              </a:lnSpc>
            </a:pPr>
            <a:r>
              <a:rPr lang="en-US" altLang="en-US" b="1" dirty="0"/>
              <a:t>c.f. Matthew 6:24 – </a:t>
            </a:r>
            <a:r>
              <a:rPr lang="en-US" i="1" dirty="0">
                <a:solidFill>
                  <a:srgbClr val="0000FF"/>
                </a:solidFill>
                <a:latin typeface="Cambria" panose="02040503050406030204" pitchFamily="18" charset="0"/>
                <a:ea typeface="Cambria" panose="02040503050406030204" pitchFamily="18" charset="0"/>
              </a:rPr>
              <a:t>No one can serve two masters, for either he will hate the one and love the other, or he will be devoted to the one and despise the other. You cannot serve God and money. </a:t>
            </a:r>
            <a:endParaRPr lang="en-US" altLang="en-US" b="1" i="1" dirty="0">
              <a:solidFill>
                <a:srgbClr val="0000FF"/>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618585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p:cTn id="35"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 calcmode="lin" valueType="num">
                                      <p:cBhvr>
                                        <p:cTn id="42"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2">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 calcmode="lin" valueType="num">
                                      <p:cBhvr>
                                        <p:cTn id="49"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15000"/>
            <a:lum/>
          </a:blip>
          <a:srcRect/>
          <a:stretch>
            <a:fillRect l="-6000" t="15000" r="-6000" b="-15000"/>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0AC1CD0-70AC-4631-8240-EE5E9EF151C5}"/>
              </a:ext>
            </a:extLst>
          </p:cNvPr>
          <p:cNvSpPr>
            <a:spLocks noGrp="1" noChangeArrowheads="1"/>
          </p:cNvSpPr>
          <p:nvPr>
            <p:ph type="ctrTitle"/>
          </p:nvPr>
        </p:nvSpPr>
        <p:spPr>
          <a:xfrm>
            <a:off x="427766" y="1"/>
            <a:ext cx="8319863" cy="2939422"/>
          </a:xfrm>
        </p:spPr>
        <p:txBody>
          <a:bodyPr anchor="t">
            <a:noAutofit/>
          </a:bodyPr>
          <a:lstStyle/>
          <a:p>
            <a:pPr algn="l"/>
            <a:r>
              <a:rPr lang="en-US" altLang="en-US" sz="3200" dirty="0">
                <a:latin typeface="Calibri" panose="020F0502020204030204" pitchFamily="34" charset="0"/>
                <a:cs typeface="Calibri" panose="020F0502020204030204" pitchFamily="34" charset="0"/>
              </a:rPr>
              <a:t>John then gives </a:t>
            </a:r>
            <a:r>
              <a:rPr lang="en-US" altLang="en-US" sz="3200" b="1" i="1" dirty="0">
                <a:latin typeface="Calibri" panose="020F0502020204030204" pitchFamily="34" charset="0"/>
                <a:cs typeface="Calibri" panose="020F0502020204030204" pitchFamily="34" charset="0"/>
              </a:rPr>
              <a:t>two reasons </a:t>
            </a:r>
            <a:r>
              <a:rPr lang="en-US" altLang="en-US" sz="3200" dirty="0">
                <a:latin typeface="Calibri" panose="020F0502020204030204" pitchFamily="34" charset="0"/>
                <a:cs typeface="Calibri" panose="020F0502020204030204" pitchFamily="34" charset="0"/>
              </a:rPr>
              <a:t>why Christians should not love the world</a:t>
            </a:r>
            <a:r>
              <a:rPr lang="en-US" altLang="en-US" sz="3200" b="1" dirty="0">
                <a:latin typeface="Calibri" panose="020F0502020204030204" pitchFamily="34" charset="0"/>
                <a:cs typeface="Calibri" panose="020F0502020204030204" pitchFamily="34" charset="0"/>
              </a:rPr>
              <a:t>: </a:t>
            </a:r>
            <a:br>
              <a:rPr lang="en-US" altLang="en-US" sz="3200" b="1" dirty="0">
                <a:latin typeface="Calibri" panose="020F0502020204030204" pitchFamily="34" charset="0"/>
                <a:cs typeface="Calibri" panose="020F0502020204030204" pitchFamily="34" charset="0"/>
              </a:rPr>
            </a:br>
            <a:r>
              <a:rPr lang="en-US" altLang="en-US" sz="3200" b="1" dirty="0">
                <a:latin typeface="Calibri" panose="020F0502020204030204" pitchFamily="34" charset="0"/>
                <a:cs typeface="Calibri" panose="020F0502020204030204" pitchFamily="34" charset="0"/>
              </a:rPr>
              <a:t>Reason # 1</a:t>
            </a:r>
            <a:r>
              <a:rPr lang="en-US" altLang="en-US" sz="3200" dirty="0">
                <a:latin typeface="Calibri" panose="020F0502020204030204" pitchFamily="34" charset="0"/>
                <a:cs typeface="Calibri" panose="020F0502020204030204" pitchFamily="34" charset="0"/>
              </a:rPr>
              <a:t> - Because the attitudes of the world described in this verse do not come </a:t>
            </a:r>
            <a:r>
              <a:rPr lang="en-US" altLang="en-US" sz="3200" b="1" i="1" dirty="0">
                <a:latin typeface="Calibri" panose="020F0502020204030204" pitchFamily="34" charset="0"/>
                <a:cs typeface="Calibri" panose="020F0502020204030204" pitchFamily="34" charset="0"/>
              </a:rPr>
              <a:t>from God</a:t>
            </a:r>
            <a:r>
              <a:rPr lang="en-US" altLang="en-US" sz="3200" dirty="0">
                <a:latin typeface="Calibri" panose="020F0502020204030204" pitchFamily="34" charset="0"/>
                <a:cs typeface="Calibri" panose="020F0502020204030204" pitchFamily="34" charset="0"/>
              </a:rPr>
              <a:t>, but from the evil world system that Satan has set in </a:t>
            </a:r>
            <a:r>
              <a:rPr lang="en-US" altLang="en-US" sz="3200" b="1" i="1" dirty="0">
                <a:latin typeface="Calibri" panose="020F0502020204030204" pitchFamily="34" charset="0"/>
                <a:cs typeface="Calibri" panose="020F0502020204030204" pitchFamily="34" charset="0"/>
              </a:rPr>
              <a:t>opposition</a:t>
            </a:r>
            <a:r>
              <a:rPr lang="en-US" altLang="en-US" sz="3200" dirty="0">
                <a:latin typeface="Calibri" panose="020F0502020204030204" pitchFamily="34" charset="0"/>
                <a:cs typeface="Calibri" panose="020F0502020204030204" pitchFamily="34" charset="0"/>
              </a:rPr>
              <a:t> </a:t>
            </a:r>
            <a:r>
              <a:rPr lang="en-US" altLang="en-US" sz="3200" b="1" i="1" dirty="0">
                <a:latin typeface="Calibri" panose="020F0502020204030204" pitchFamily="34" charset="0"/>
                <a:cs typeface="Calibri" panose="020F0502020204030204" pitchFamily="34" charset="0"/>
              </a:rPr>
              <a:t>to God</a:t>
            </a:r>
            <a:r>
              <a:rPr lang="en-US" altLang="en-US" sz="3200" dirty="0">
                <a:latin typeface="Calibri" panose="020F0502020204030204" pitchFamily="34" charset="0"/>
                <a:cs typeface="Calibri" panose="020F0502020204030204" pitchFamily="34" charset="0"/>
              </a:rPr>
              <a:t>.</a:t>
            </a:r>
          </a:p>
        </p:txBody>
      </p:sp>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2966894"/>
            <a:ext cx="8213902" cy="3891104"/>
          </a:xfrm>
        </p:spPr>
        <p:txBody>
          <a:bodyPr>
            <a:normAutofit fontScale="92500"/>
          </a:bodyPr>
          <a:lstStyle/>
          <a:p>
            <a:pPr algn="l" rtl="0"/>
            <a:r>
              <a:rPr lang="en-US" i="1" baseline="30000" dirty="0">
                <a:latin typeface="Cambria" panose="02040503050406030204" pitchFamily="18" charset="0"/>
                <a:ea typeface="Cambria" panose="02040503050406030204" pitchFamily="18" charset="0"/>
              </a:rPr>
              <a:t>15</a:t>
            </a:r>
            <a:r>
              <a:rPr lang="en-US" i="1" dirty="0">
                <a:solidFill>
                  <a:srgbClr val="0000FF"/>
                </a:solidFill>
                <a:latin typeface="Cambria" panose="02040503050406030204" pitchFamily="18" charset="0"/>
                <a:ea typeface="Cambria" panose="02040503050406030204" pitchFamily="18" charset="0"/>
              </a:rPr>
              <a:t> Do not love the world or the things in the world. If anyone loves the world, the love of the Father is not in him. </a:t>
            </a:r>
            <a:r>
              <a:rPr lang="en-US" i="1" baseline="30000" dirty="0">
                <a:latin typeface="Cambria" panose="02040503050406030204" pitchFamily="18" charset="0"/>
                <a:ea typeface="Cambria" panose="02040503050406030204" pitchFamily="18" charset="0"/>
              </a:rPr>
              <a:t>16</a:t>
            </a:r>
            <a:r>
              <a:rPr lang="en-US" i="1" dirty="0">
                <a:solidFill>
                  <a:srgbClr val="FF0066"/>
                </a:solidFill>
                <a:latin typeface="Cambria" panose="02040503050406030204" pitchFamily="18" charset="0"/>
                <a:ea typeface="Cambria" panose="02040503050406030204" pitchFamily="18" charset="0"/>
              </a:rPr>
              <a:t> For all that is in the world--the desires of the flesh and the desires of the eyes and pride in possessions--is not from the Father but is from the world.</a:t>
            </a:r>
            <a:r>
              <a:rPr lang="en-US" i="1" dirty="0">
                <a:solidFill>
                  <a:srgbClr val="0000FF"/>
                </a:solidFill>
                <a:latin typeface="Cambria" panose="02040503050406030204" pitchFamily="18" charset="0"/>
                <a:ea typeface="Cambria" panose="02040503050406030204" pitchFamily="18" charset="0"/>
              </a:rPr>
              <a:t> </a:t>
            </a:r>
            <a:r>
              <a:rPr lang="en-US" i="1" baseline="30000" dirty="0">
                <a:latin typeface="Cambria" panose="02040503050406030204" pitchFamily="18" charset="0"/>
                <a:ea typeface="Cambria" panose="02040503050406030204" pitchFamily="18" charset="0"/>
              </a:rPr>
              <a:t>17</a:t>
            </a:r>
            <a:r>
              <a:rPr lang="en-US" i="1" dirty="0">
                <a:solidFill>
                  <a:srgbClr val="0000FF"/>
                </a:solidFill>
                <a:latin typeface="Cambria" panose="02040503050406030204" pitchFamily="18" charset="0"/>
                <a:ea typeface="Cambria" panose="02040503050406030204" pitchFamily="18" charset="0"/>
              </a:rPr>
              <a:t> And the world is passing away along with its desires, but whoever does the will of God abides forever. </a:t>
            </a:r>
            <a:r>
              <a:rPr lang="en-US" dirty="0">
                <a:latin typeface="Calibri" panose="020F0502020204030204" pitchFamily="34" charset="0"/>
                <a:ea typeface="Cambria" panose="02040503050406030204" pitchFamily="18" charset="0"/>
                <a:cs typeface="Calibri" panose="020F0502020204030204" pitchFamily="34" charset="0"/>
              </a:rPr>
              <a:t>(1 John 2:15-17)</a:t>
            </a:r>
            <a:endParaRPr lang="en-US" altLang="en-US" sz="7200" b="1" dirty="0">
              <a:latin typeface="Calibri" panose="020F0502020204030204" pitchFamily="34"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6900692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15000"/>
            <a:lum/>
          </a:blip>
          <a:srcRect/>
          <a:stretch>
            <a:fillRect l="-6000" t="15000" r="-6000" b="-15000"/>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0AC1CD0-70AC-4631-8240-EE5E9EF151C5}"/>
              </a:ext>
            </a:extLst>
          </p:cNvPr>
          <p:cNvSpPr>
            <a:spLocks noGrp="1" noChangeArrowheads="1"/>
          </p:cNvSpPr>
          <p:nvPr>
            <p:ph type="ctrTitle"/>
          </p:nvPr>
        </p:nvSpPr>
        <p:spPr>
          <a:xfrm>
            <a:off x="427766" y="1"/>
            <a:ext cx="8319863" cy="2664710"/>
          </a:xfrm>
        </p:spPr>
        <p:txBody>
          <a:bodyPr anchor="t">
            <a:noAutofit/>
          </a:bodyPr>
          <a:lstStyle/>
          <a:p>
            <a:pPr algn="l"/>
            <a:r>
              <a:rPr lang="en-US" altLang="en-US" sz="3200" dirty="0">
                <a:latin typeface="Calibri" panose="020F0502020204030204" pitchFamily="34" charset="0"/>
                <a:cs typeface="Calibri" panose="020F0502020204030204" pitchFamily="34" charset="0"/>
              </a:rPr>
              <a:t>John then gives </a:t>
            </a:r>
            <a:r>
              <a:rPr lang="en-US" altLang="en-US" sz="3200" b="1" i="1" dirty="0">
                <a:latin typeface="Calibri" panose="020F0502020204030204" pitchFamily="34" charset="0"/>
                <a:cs typeface="Calibri" panose="020F0502020204030204" pitchFamily="34" charset="0"/>
              </a:rPr>
              <a:t>two reasons </a:t>
            </a:r>
            <a:r>
              <a:rPr lang="en-US" altLang="en-US" sz="3200" dirty="0">
                <a:latin typeface="Calibri" panose="020F0502020204030204" pitchFamily="34" charset="0"/>
                <a:cs typeface="Calibri" panose="020F0502020204030204" pitchFamily="34" charset="0"/>
              </a:rPr>
              <a:t>why Christians should not love the world</a:t>
            </a:r>
            <a:r>
              <a:rPr lang="en-US" altLang="en-US" sz="3200" b="1" dirty="0">
                <a:latin typeface="Calibri" panose="020F0502020204030204" pitchFamily="34" charset="0"/>
                <a:cs typeface="Calibri" panose="020F0502020204030204" pitchFamily="34" charset="0"/>
              </a:rPr>
              <a:t>: </a:t>
            </a:r>
            <a:br>
              <a:rPr lang="en-US" altLang="en-US" sz="3200" b="1" dirty="0">
                <a:latin typeface="Calibri" panose="020F0502020204030204" pitchFamily="34" charset="0"/>
                <a:cs typeface="Calibri" panose="020F0502020204030204" pitchFamily="34" charset="0"/>
              </a:rPr>
            </a:br>
            <a:r>
              <a:rPr lang="en-US" altLang="en-US" sz="3200" b="1" dirty="0">
                <a:latin typeface="Calibri" panose="020F0502020204030204" pitchFamily="34" charset="0"/>
                <a:cs typeface="Calibri" panose="020F0502020204030204" pitchFamily="34" charset="0"/>
              </a:rPr>
              <a:t>Reason # 2</a:t>
            </a:r>
            <a:r>
              <a:rPr lang="en-US" altLang="en-US" sz="3200" dirty="0">
                <a:latin typeface="Calibri" panose="020F0502020204030204" pitchFamily="34" charset="0"/>
                <a:cs typeface="Calibri" panose="020F0502020204030204" pitchFamily="34" charset="0"/>
              </a:rPr>
              <a:t> - Because the world is </a:t>
            </a:r>
            <a:r>
              <a:rPr lang="en-US" altLang="en-US" sz="3200" b="1" i="1" dirty="0">
                <a:latin typeface="Calibri" panose="020F0502020204030204" pitchFamily="34" charset="0"/>
                <a:cs typeface="Calibri" panose="020F0502020204030204" pitchFamily="34" charset="0"/>
              </a:rPr>
              <a:t>temporary</a:t>
            </a:r>
            <a:r>
              <a:rPr lang="en-US" altLang="en-US" sz="3200" dirty="0">
                <a:latin typeface="Calibri" panose="020F0502020204030204" pitchFamily="34" charset="0"/>
                <a:cs typeface="Calibri" panose="020F0502020204030204" pitchFamily="34" charset="0"/>
              </a:rPr>
              <a:t> and we as Christians are called to an </a:t>
            </a:r>
            <a:r>
              <a:rPr lang="en-US" altLang="en-US" sz="3200" b="1" i="1" dirty="0">
                <a:latin typeface="Calibri" panose="020F0502020204030204" pitchFamily="34" charset="0"/>
                <a:cs typeface="Calibri" panose="020F0502020204030204" pitchFamily="34" charset="0"/>
              </a:rPr>
              <a:t>eternal</a:t>
            </a:r>
            <a:r>
              <a:rPr lang="en-US" altLang="en-US" sz="3200" dirty="0">
                <a:latin typeface="Calibri" panose="020F0502020204030204" pitchFamily="34" charset="0"/>
                <a:cs typeface="Calibri" panose="020F0502020204030204" pitchFamily="34" charset="0"/>
              </a:rPr>
              <a:t> life with God.</a:t>
            </a:r>
          </a:p>
        </p:txBody>
      </p:sp>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2692182"/>
            <a:ext cx="8213902" cy="4165816"/>
          </a:xfrm>
        </p:spPr>
        <p:txBody>
          <a:bodyPr>
            <a:normAutofit lnSpcReduction="10000"/>
          </a:bodyPr>
          <a:lstStyle/>
          <a:p>
            <a:pPr algn="l" rtl="0"/>
            <a:r>
              <a:rPr lang="en-US" i="1" baseline="30000" dirty="0">
                <a:latin typeface="Cambria" panose="02040503050406030204" pitchFamily="18" charset="0"/>
                <a:ea typeface="Cambria" panose="02040503050406030204" pitchFamily="18" charset="0"/>
              </a:rPr>
              <a:t>15</a:t>
            </a:r>
            <a:r>
              <a:rPr lang="en-US" i="1" dirty="0">
                <a:solidFill>
                  <a:srgbClr val="0000FF"/>
                </a:solidFill>
                <a:latin typeface="Cambria" panose="02040503050406030204" pitchFamily="18" charset="0"/>
                <a:ea typeface="Cambria" panose="02040503050406030204" pitchFamily="18" charset="0"/>
              </a:rPr>
              <a:t> Do not love the world or the things in the world. If anyone loves the world, the love of the Father is not in him. </a:t>
            </a:r>
            <a:r>
              <a:rPr lang="en-US" i="1" baseline="30000" dirty="0">
                <a:latin typeface="Cambria" panose="02040503050406030204" pitchFamily="18" charset="0"/>
                <a:ea typeface="Cambria" panose="02040503050406030204" pitchFamily="18" charset="0"/>
              </a:rPr>
              <a:t>16</a:t>
            </a:r>
            <a:r>
              <a:rPr lang="en-US" i="1" dirty="0">
                <a:solidFill>
                  <a:srgbClr val="FF0066"/>
                </a:solidFill>
                <a:latin typeface="Cambria" panose="02040503050406030204" pitchFamily="18" charset="0"/>
                <a:ea typeface="Cambria" panose="02040503050406030204" pitchFamily="18" charset="0"/>
              </a:rPr>
              <a:t> </a:t>
            </a:r>
            <a:r>
              <a:rPr lang="en-US" i="1" dirty="0">
                <a:solidFill>
                  <a:srgbClr val="0000FF"/>
                </a:solidFill>
                <a:latin typeface="Cambria" panose="02040503050406030204" pitchFamily="18" charset="0"/>
                <a:ea typeface="Cambria" panose="02040503050406030204" pitchFamily="18" charset="0"/>
              </a:rPr>
              <a:t>For all that is in the world--the desires of the flesh and the desires of the eyes and pride in possessions--is not from the Father but is from the world. </a:t>
            </a:r>
            <a:r>
              <a:rPr lang="en-US" i="1" baseline="30000" dirty="0">
                <a:latin typeface="Cambria" panose="02040503050406030204" pitchFamily="18" charset="0"/>
                <a:ea typeface="Cambria" panose="02040503050406030204" pitchFamily="18" charset="0"/>
              </a:rPr>
              <a:t>17</a:t>
            </a:r>
            <a:r>
              <a:rPr lang="en-US" i="1" dirty="0">
                <a:solidFill>
                  <a:srgbClr val="0000FF"/>
                </a:solidFill>
                <a:latin typeface="Cambria" panose="02040503050406030204" pitchFamily="18" charset="0"/>
                <a:ea typeface="Cambria" panose="02040503050406030204" pitchFamily="18" charset="0"/>
              </a:rPr>
              <a:t> </a:t>
            </a:r>
            <a:r>
              <a:rPr lang="en-US" i="1" dirty="0">
                <a:solidFill>
                  <a:srgbClr val="FF0066"/>
                </a:solidFill>
                <a:latin typeface="Cambria" panose="02040503050406030204" pitchFamily="18" charset="0"/>
                <a:ea typeface="Cambria" panose="02040503050406030204" pitchFamily="18" charset="0"/>
              </a:rPr>
              <a:t>And the world is passing away along with its desires, but whoever does the will of God abides forever. </a:t>
            </a:r>
            <a:r>
              <a:rPr lang="en-US" dirty="0">
                <a:latin typeface="Calibri" panose="020F0502020204030204" pitchFamily="34" charset="0"/>
                <a:ea typeface="Cambria" panose="02040503050406030204" pitchFamily="18" charset="0"/>
                <a:cs typeface="Calibri" panose="020F0502020204030204" pitchFamily="34" charset="0"/>
              </a:rPr>
              <a:t>(1 John 2:15-17)</a:t>
            </a:r>
            <a:endParaRPr lang="en-US" altLang="en-US" sz="7200" b="1" dirty="0">
              <a:latin typeface="Calibri" panose="020F0502020204030204" pitchFamily="34"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1239556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020361"/>
          </a:xfrm>
        </p:spPr>
        <p:txBody>
          <a:bodyPr vert="horz" lIns="91440" tIns="45720" rIns="91440" bIns="45720" rtlCol="0" anchor="ctr">
            <a:noAutofit/>
          </a:bodyPr>
          <a:lstStyle/>
          <a:p>
            <a:pPr>
              <a:lnSpc>
                <a:spcPct val="90000"/>
              </a:lnSpc>
            </a:pPr>
            <a:r>
              <a:rPr lang="en-US" sz="3600" i="1" dirty="0">
                <a:solidFill>
                  <a:srgbClr val="0000FF"/>
                </a:solidFill>
                <a:latin typeface="Cambria" panose="02040503050406030204" pitchFamily="18" charset="0"/>
                <a:ea typeface="Cambria" panose="02040503050406030204" pitchFamily="18" charset="0"/>
              </a:rPr>
              <a:t>Do not love the world or the things in the world.   </a:t>
            </a:r>
            <a:r>
              <a:rPr lang="en-US" sz="3600" dirty="0">
                <a:ea typeface="Cambria" panose="02040503050406030204" pitchFamily="18" charset="0"/>
              </a:rPr>
              <a:t>(1 John 2:15a)</a:t>
            </a:r>
            <a:endParaRPr lang="en-US" sz="3600" b="1" dirty="0">
              <a:ln w="6600">
                <a:noFill/>
                <a:prstDash val="solid"/>
              </a:ln>
              <a:effectLst/>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1161642"/>
            <a:ext cx="8229600" cy="5696358"/>
          </a:xfrm>
        </p:spPr>
        <p:txBody>
          <a:bodyPr>
            <a:normAutofit lnSpcReduction="10000"/>
          </a:bodyPr>
          <a:lstStyle/>
          <a:p>
            <a:pPr marL="0" indent="0">
              <a:lnSpc>
                <a:spcPct val="90000"/>
              </a:lnSpc>
              <a:buNone/>
            </a:pPr>
            <a:r>
              <a:rPr lang="en-US" altLang="en-US" sz="3000" dirty="0"/>
              <a:t>Exactly what does John mean when he tells us not to “</a:t>
            </a:r>
            <a:r>
              <a:rPr lang="en-US" sz="3000" i="1" dirty="0">
                <a:solidFill>
                  <a:srgbClr val="0000FF"/>
                </a:solidFill>
                <a:latin typeface="Cambria" panose="02040503050406030204" pitchFamily="18" charset="0"/>
                <a:ea typeface="Cambria" panose="02040503050406030204" pitchFamily="18" charset="0"/>
              </a:rPr>
              <a:t>love the world or the things in the world</a:t>
            </a:r>
            <a:r>
              <a:rPr lang="en-US" altLang="en-US" sz="3000" dirty="0"/>
              <a:t>”? How does this square with other things that we are told in scripture? For example:</a:t>
            </a:r>
          </a:p>
          <a:p>
            <a:r>
              <a:rPr lang="en-US" altLang="en-US" dirty="0"/>
              <a:t>Jesus says that the second greatest commandment is to “</a:t>
            </a:r>
            <a:r>
              <a:rPr lang="en-US" i="1" dirty="0">
                <a:solidFill>
                  <a:srgbClr val="0000FF"/>
                </a:solidFill>
                <a:latin typeface="Cambria" panose="02040503050406030204" pitchFamily="18" charset="0"/>
                <a:ea typeface="Cambria" panose="02040503050406030204" pitchFamily="18" charset="0"/>
              </a:rPr>
              <a:t>love your neighbor as yourself.</a:t>
            </a:r>
            <a:r>
              <a:rPr lang="en-US" altLang="en-US" dirty="0"/>
              <a:t>” (Matthew 22:39b)? Aren’t our neighbors </a:t>
            </a:r>
            <a:r>
              <a:rPr lang="en-US" altLang="en-US" b="1" i="1" dirty="0"/>
              <a:t>in the world</a:t>
            </a:r>
            <a:r>
              <a:rPr lang="en-US" altLang="en-US" dirty="0"/>
              <a:t>?</a:t>
            </a:r>
          </a:p>
          <a:p>
            <a:r>
              <a:rPr lang="en-US" altLang="en-US" dirty="0"/>
              <a:t>Earlier in this letter, John told us that we are to love our Christian brothers (1 John 2:7-11)? Aren’t our Christian brothers </a:t>
            </a:r>
            <a:r>
              <a:rPr lang="en-US" altLang="en-US" b="1" i="1" dirty="0"/>
              <a:t>in the world</a:t>
            </a:r>
            <a:r>
              <a:rPr lang="en-US" altLang="en-US" dirty="0"/>
              <a:t>? </a:t>
            </a:r>
          </a:p>
          <a:p>
            <a:r>
              <a:rPr lang="en-US" altLang="en-US" dirty="0"/>
              <a:t>Why does John tell us that “</a:t>
            </a:r>
            <a:r>
              <a:rPr lang="en-US" b="1" i="1" dirty="0">
                <a:solidFill>
                  <a:srgbClr val="0000FF"/>
                </a:solidFill>
                <a:latin typeface="Cambria" panose="02040503050406030204" pitchFamily="18" charset="0"/>
                <a:ea typeface="Cambria" panose="02040503050406030204" pitchFamily="18" charset="0"/>
              </a:rPr>
              <a:t>God so</a:t>
            </a:r>
            <a:r>
              <a:rPr lang="en-US" i="1" dirty="0">
                <a:solidFill>
                  <a:srgbClr val="0000FF"/>
                </a:solidFill>
                <a:latin typeface="Cambria" panose="02040503050406030204" pitchFamily="18" charset="0"/>
                <a:ea typeface="Cambria" panose="02040503050406030204" pitchFamily="18" charset="0"/>
              </a:rPr>
              <a:t> loved the world</a:t>
            </a:r>
            <a:r>
              <a:rPr lang="en-US" dirty="0"/>
              <a:t>”</a:t>
            </a:r>
            <a:r>
              <a:rPr lang="en-US" altLang="en-US" dirty="0"/>
              <a:t> (John 3:16), but then tell us to </a:t>
            </a:r>
            <a:r>
              <a:rPr lang="en-US" altLang="en-US" b="1" i="1" dirty="0"/>
              <a:t>not </a:t>
            </a:r>
            <a:r>
              <a:rPr lang="en-US" altLang="en-US" dirty="0"/>
              <a:t>love the world? Don’t the scriptures command us to be “</a:t>
            </a:r>
            <a:r>
              <a:rPr lang="en-US" altLang="en-US" i="1" dirty="0">
                <a:solidFill>
                  <a:srgbClr val="0000FF"/>
                </a:solidFill>
                <a:latin typeface="Cambria" panose="02040503050406030204" pitchFamily="18" charset="0"/>
                <a:ea typeface="Cambria" panose="02040503050406030204" pitchFamily="18" charset="0"/>
              </a:rPr>
              <a:t>imitators of God</a:t>
            </a:r>
            <a:r>
              <a:rPr lang="en-US" altLang="en-US" dirty="0"/>
              <a:t>” (Ephesians 5:1)?</a:t>
            </a:r>
          </a:p>
          <a:p>
            <a:pPr>
              <a:lnSpc>
                <a:spcPct val="90000"/>
              </a:lnSpc>
            </a:pPr>
            <a:endParaRPr lang="en-US" altLang="en-US" b="1" i="1" dirty="0">
              <a:solidFill>
                <a:srgbClr val="0000FF"/>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824410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024BD1-0154-4545-BD37-A1D8DFEC3EF1}"/>
              </a:ext>
            </a:extLst>
          </p:cNvPr>
          <p:cNvSpPr>
            <a:spLocks noGrp="1"/>
          </p:cNvSpPr>
          <p:nvPr>
            <p:ph type="title"/>
          </p:nvPr>
        </p:nvSpPr>
        <p:spPr>
          <a:xfrm>
            <a:off x="0" y="0"/>
            <a:ext cx="9144000" cy="623992"/>
          </a:xfrm>
        </p:spPr>
        <p:txBody>
          <a:bodyPr>
            <a:noAutofit/>
          </a:bodyPr>
          <a:lstStyle/>
          <a:p>
            <a:pPr algn="ctr"/>
            <a:r>
              <a:rPr lang="en-US" altLang="en-US" sz="5400" b="1" dirty="0">
                <a:solidFill>
                  <a:srgbClr val="00FF00"/>
                </a:solidFill>
                <a:effectLst>
                  <a:glow rad="228600">
                    <a:schemeClr val="tx1">
                      <a:alpha val="40000"/>
                    </a:schemeClr>
                  </a:glow>
                </a:effectLst>
              </a:rPr>
              <a:t>Outline of 1 John</a:t>
            </a:r>
            <a:endParaRPr lang="en-US" sz="5400" b="1" dirty="0">
              <a:effectLst>
                <a:glow rad="228600">
                  <a:schemeClr val="tx1">
                    <a:alpha val="40000"/>
                  </a:schemeClr>
                </a:glow>
              </a:effectLst>
              <a:latin typeface="+mn-lt"/>
            </a:endParaRPr>
          </a:p>
        </p:txBody>
      </p:sp>
      <p:sp>
        <p:nvSpPr>
          <p:cNvPr id="4" name="Content Placeholder 3">
            <a:extLst>
              <a:ext uri="{FF2B5EF4-FFF2-40B4-BE49-F238E27FC236}">
                <a16:creationId xmlns:a16="http://schemas.microsoft.com/office/drawing/2014/main" id="{05D17DF7-3387-4B08-A7DB-D98AD3F0DED5}"/>
              </a:ext>
            </a:extLst>
          </p:cNvPr>
          <p:cNvSpPr>
            <a:spLocks noGrp="1"/>
          </p:cNvSpPr>
          <p:nvPr>
            <p:ph idx="1"/>
          </p:nvPr>
        </p:nvSpPr>
        <p:spPr>
          <a:xfrm>
            <a:off x="232610" y="934023"/>
            <a:ext cx="8578516" cy="5313724"/>
          </a:xfrm>
        </p:spPr>
        <p:txBody>
          <a:bodyPr>
            <a:normAutofit/>
          </a:bodyPr>
          <a:lstStyle/>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altLang="en-US" sz="2800" i="0"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1:1-4 - </a:t>
            </a:r>
            <a:r>
              <a:rPr kumimoji="0" lang="en-US" altLang="en-US" sz="2800" i="1"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Prologue:</a:t>
            </a:r>
            <a:r>
              <a:rPr kumimoji="0" lang="en-US" altLang="en-US" sz="2800" i="0"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 </a:t>
            </a:r>
            <a:r>
              <a:rPr kumimoji="0" lang="en-US" altLang="en-US" sz="2800" i="1"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John Introduces </a:t>
            </a:r>
            <a:r>
              <a:rPr kumimoji="0" lang="en-US" altLang="en-US" sz="2800" b="1" i="1"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the Major</a:t>
            </a:r>
            <a:r>
              <a:rPr kumimoji="0" lang="en-US" altLang="en-US" sz="2800" i="1"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 Theme of the Letter </a:t>
            </a:r>
            <a:r>
              <a:rPr kumimoji="0" lang="en-US" altLang="en-US" sz="2800" i="0"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 </a:t>
            </a:r>
            <a:r>
              <a:rPr kumimoji="0" lang="en-US" altLang="en-US" sz="2800" i="1" u="none" strike="noStrike" kern="1200" cap="none" spc="0" normalizeH="0" baseline="0" noProof="0" dirty="0">
                <a:ln>
                  <a:noFill/>
                </a:ln>
                <a:solidFill>
                  <a:srgbClr val="00FF00"/>
                </a:solidFill>
                <a:effectLst>
                  <a:glow rad="228600">
                    <a:schemeClr val="tx1">
                      <a:alpha val="40000"/>
                    </a:schemeClr>
                  </a:glow>
                </a:effectLst>
                <a:uLnTx/>
                <a:uFillTx/>
                <a:latin typeface="Arial"/>
                <a:ea typeface="+mn-ea"/>
                <a:cs typeface="+mn-cs"/>
              </a:rPr>
              <a:t>FELLOWSHIP WITH GOD</a:t>
            </a:r>
            <a:r>
              <a:rPr kumimoji="0" lang="en-US" altLang="en-US" sz="2800" i="0"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 </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altLang="en-US" sz="2800" i="0" u="none" strike="noStrike" kern="1200" cap="none" spc="0" normalizeH="0" baseline="0" noProof="0" dirty="0">
                <a:ln>
                  <a:noFill/>
                </a:ln>
                <a:solidFill>
                  <a:srgbClr val="FFFFFF"/>
                </a:solidFill>
                <a:effectLst>
                  <a:glow rad="228600">
                    <a:schemeClr val="tx1">
                      <a:alpha val="40000"/>
                    </a:schemeClr>
                  </a:glow>
                </a:effectLst>
                <a:uLnTx/>
                <a:uFillTx/>
                <a:latin typeface="Arial"/>
                <a:ea typeface="+mn-ea"/>
                <a:cs typeface="+mn-cs"/>
              </a:rPr>
              <a:t>1:5-2:28 -</a:t>
            </a:r>
            <a:r>
              <a:rPr kumimoji="0" lang="en-US" altLang="en-US" sz="2800" i="0"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rPr>
              <a:t> </a:t>
            </a:r>
            <a:r>
              <a:rPr kumimoji="0" lang="en-US" altLang="en-US" sz="2800" i="1"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rPr>
              <a:t>The </a:t>
            </a:r>
            <a:r>
              <a:rPr kumimoji="0" lang="en-US" altLang="en-US" sz="2800" i="1" u="none" strike="noStrike" kern="1200" cap="none" spc="0" normalizeH="0" baseline="0" noProof="0" dirty="0">
                <a:ln>
                  <a:noFill/>
                </a:ln>
                <a:solidFill>
                  <a:srgbClr val="FF0066"/>
                </a:solidFill>
                <a:effectLst>
                  <a:glow rad="228600">
                    <a:schemeClr val="tx1">
                      <a:alpha val="40000"/>
                    </a:schemeClr>
                  </a:glow>
                </a:effectLst>
                <a:uLnTx/>
                <a:uFillTx/>
                <a:latin typeface="Arial"/>
                <a:ea typeface="+mn-ea"/>
                <a:cs typeface="+mn-cs"/>
              </a:rPr>
              <a:t>First</a:t>
            </a:r>
            <a:r>
              <a:rPr kumimoji="0" lang="en-US" altLang="en-US" sz="2800" i="1"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rPr>
              <a:t> Presentation of the Three Tests of FELLOWSHIP WITH GOD: </a:t>
            </a:r>
            <a:r>
              <a:rPr kumimoji="0" lang="en-US" altLang="en-US" sz="2800" i="1" u="none" strike="noStrike" kern="1200" cap="none" spc="0" normalizeH="0" baseline="0" noProof="0" dirty="0">
                <a:ln>
                  <a:noFill/>
                </a:ln>
                <a:solidFill>
                  <a:srgbClr val="00FF00"/>
                </a:solidFill>
                <a:effectLst>
                  <a:glow rad="228600">
                    <a:schemeClr val="tx1">
                      <a:alpha val="40000"/>
                    </a:schemeClr>
                  </a:glow>
                </a:effectLst>
                <a:uLnTx/>
                <a:uFillTx/>
                <a:latin typeface="Arial"/>
                <a:ea typeface="+mn-ea"/>
                <a:cs typeface="+mn-cs"/>
              </a:rPr>
              <a:t>RIGHTEOUSNESS</a:t>
            </a:r>
            <a:r>
              <a:rPr kumimoji="0" lang="en-US" altLang="en-US" sz="2800" i="1"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rPr>
              <a:t>, </a:t>
            </a:r>
            <a:r>
              <a:rPr kumimoji="0" lang="en-US" altLang="en-US" sz="2800" i="1" u="none" strike="noStrike" kern="1200" cap="none" spc="0" normalizeH="0" baseline="0" noProof="0" dirty="0">
                <a:ln>
                  <a:noFill/>
                </a:ln>
                <a:solidFill>
                  <a:srgbClr val="00FF00"/>
                </a:solidFill>
                <a:effectLst>
                  <a:glow rad="228600">
                    <a:schemeClr val="tx1">
                      <a:alpha val="40000"/>
                    </a:schemeClr>
                  </a:glow>
                </a:effectLst>
                <a:uLnTx/>
                <a:uFillTx/>
                <a:latin typeface="Arial"/>
                <a:ea typeface="+mn-ea"/>
                <a:cs typeface="+mn-cs"/>
              </a:rPr>
              <a:t>LOVE</a:t>
            </a:r>
            <a:r>
              <a:rPr kumimoji="0" lang="en-US" altLang="en-US" sz="2800" i="1"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rPr>
              <a:t> and </a:t>
            </a:r>
            <a:r>
              <a:rPr kumimoji="0" lang="en-US" altLang="en-US" sz="2800" i="1" u="none" strike="noStrike" kern="1200" cap="none" spc="0" normalizeH="0" baseline="0" noProof="0" dirty="0">
                <a:ln>
                  <a:noFill/>
                </a:ln>
                <a:solidFill>
                  <a:srgbClr val="00FF00"/>
                </a:solidFill>
                <a:effectLst>
                  <a:glow rad="228600">
                    <a:schemeClr val="tx1">
                      <a:alpha val="40000"/>
                    </a:schemeClr>
                  </a:glow>
                </a:effectLst>
                <a:uLnTx/>
                <a:uFillTx/>
                <a:latin typeface="Arial"/>
                <a:ea typeface="+mn-ea"/>
                <a:cs typeface="+mn-cs"/>
              </a:rPr>
              <a:t>BELIEF</a:t>
            </a:r>
            <a:r>
              <a:rPr kumimoji="0" lang="en-US" altLang="en-US" sz="2800" i="1"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rPr>
              <a:t> in Jesus</a:t>
            </a:r>
            <a:endParaRPr kumimoji="0" lang="en-US" altLang="en-US" sz="2800" i="0"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altLang="en-US" sz="2800" i="0"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2:29-4:6 -</a:t>
            </a:r>
            <a:r>
              <a:rPr kumimoji="0" lang="en-US" altLang="en-US" sz="2800" i="1"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The Second Presentation of the Three Tests of FELLOWSHIP WITH GOD: RIGHTEOUSNESS, LOVE and BELIEF in Jesus</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altLang="en-US" sz="2800" i="0"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4:7-5:21 -</a:t>
            </a:r>
            <a:r>
              <a:rPr kumimoji="0" lang="en-US" altLang="en-US" sz="2800" i="1"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 The Third Presentation of the Three Tests of FELLOWSHIP WITH GOD: RIGHTEOUSNESS, LOVE and BELIEF in Jesus</a:t>
            </a:r>
          </a:p>
        </p:txBody>
      </p:sp>
      <p:sp>
        <p:nvSpPr>
          <p:cNvPr id="5" name="TextBox 4">
            <a:extLst>
              <a:ext uri="{FF2B5EF4-FFF2-40B4-BE49-F238E27FC236}">
                <a16:creationId xmlns:a16="http://schemas.microsoft.com/office/drawing/2014/main" id="{7E60C253-76A0-4F53-85BF-9C916A4E8CC3}"/>
              </a:ext>
            </a:extLst>
          </p:cNvPr>
          <p:cNvSpPr txBox="1"/>
          <p:nvPr/>
        </p:nvSpPr>
        <p:spPr>
          <a:xfrm>
            <a:off x="232610" y="6360191"/>
            <a:ext cx="8646695" cy="395173"/>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altLang="en-US" sz="2400" b="0" i="0" u="none" strike="noStrike" kern="0" cap="none" spc="0" normalizeH="0" baseline="0" noProof="0" dirty="0">
                <a:ln>
                  <a:noFill/>
                </a:ln>
                <a:solidFill>
                  <a:srgbClr val="FFFF00"/>
                </a:solidFill>
                <a:effectLst>
                  <a:glow rad="228600">
                    <a:prstClr val="black">
                      <a:alpha val="40000"/>
                    </a:prstClr>
                  </a:glow>
                </a:effectLst>
                <a:uLnTx/>
                <a:uFillTx/>
                <a:latin typeface="Calibri"/>
                <a:ea typeface="+mn-ea"/>
                <a:cs typeface="+mn-cs"/>
              </a:rPr>
              <a:t>Robert Law, </a:t>
            </a:r>
            <a:r>
              <a:rPr kumimoji="0" lang="en-US" altLang="en-US" sz="2400" b="0" i="1" u="none" strike="noStrike" kern="0" cap="none" spc="0" normalizeH="0" baseline="0" noProof="0" dirty="0">
                <a:ln>
                  <a:noFill/>
                </a:ln>
                <a:solidFill>
                  <a:srgbClr val="FFFF00"/>
                </a:solidFill>
                <a:effectLst>
                  <a:glow rad="228600">
                    <a:prstClr val="black">
                      <a:alpha val="40000"/>
                    </a:prstClr>
                  </a:glow>
                </a:effectLst>
                <a:uLnTx/>
                <a:uFillTx/>
                <a:latin typeface="Calibri"/>
                <a:ea typeface="+mn-ea"/>
                <a:cs typeface="+mn-cs"/>
              </a:rPr>
              <a:t>The Tests of Life</a:t>
            </a:r>
            <a:r>
              <a:rPr kumimoji="0" lang="en-US" altLang="en-US" sz="2400" b="0" i="0" u="none" strike="noStrike" kern="0" cap="none" spc="0" normalizeH="0" baseline="0" noProof="0" dirty="0">
                <a:ln>
                  <a:noFill/>
                </a:ln>
                <a:solidFill>
                  <a:srgbClr val="FFFF00"/>
                </a:solidFill>
                <a:effectLst>
                  <a:glow rad="228600">
                    <a:prstClr val="black">
                      <a:alpha val="40000"/>
                    </a:prstClr>
                  </a:glow>
                </a:effectLst>
                <a:uLnTx/>
                <a:uFillTx/>
                <a:latin typeface="Calibri"/>
                <a:ea typeface="+mn-ea"/>
                <a:cs typeface="+mn-cs"/>
              </a:rPr>
              <a:t>, Third Edition, 1914,  p.21-24</a:t>
            </a:r>
          </a:p>
        </p:txBody>
      </p:sp>
    </p:spTree>
    <p:extLst>
      <p:ext uri="{BB962C8B-B14F-4D97-AF65-F5344CB8AC3E}">
        <p14:creationId xmlns:p14="http://schemas.microsoft.com/office/powerpoint/2010/main" val="13431114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894778"/>
          </a:xfrm>
        </p:spPr>
        <p:txBody>
          <a:bodyPr vert="horz" lIns="91440" tIns="45720" rIns="91440" bIns="45720" rtlCol="0" anchor="ctr">
            <a:noAutofit/>
          </a:bodyPr>
          <a:lstStyle/>
          <a:p>
            <a:pPr>
              <a:lnSpc>
                <a:spcPct val="90000"/>
              </a:lnSpc>
            </a:pPr>
            <a:r>
              <a:rPr lang="en-US" altLang="en-US" dirty="0"/>
              <a:t>love - </a:t>
            </a:r>
            <a:r>
              <a:rPr lang="en-US" altLang="en-US" b="1" dirty="0" err="1">
                <a:latin typeface="Bwgrkl" panose="02000400000000000000" pitchFamily="2" charset="0"/>
              </a:rPr>
              <a:t>avgapa,w</a:t>
            </a:r>
            <a:r>
              <a:rPr lang="en-US" altLang="en-US" b="1" dirty="0"/>
              <a:t> </a:t>
            </a:r>
            <a:r>
              <a:rPr lang="en-US" altLang="en-US" i="1" dirty="0" err="1">
                <a:latin typeface="Times New Roman" panose="02020603050405020304" pitchFamily="18" charset="0"/>
              </a:rPr>
              <a:t>agapao</a:t>
            </a:r>
            <a:endParaRPr lang="en-US" b="1" dirty="0">
              <a:ln w="6600">
                <a:noFill/>
                <a:prstDash val="solid"/>
              </a:ln>
              <a:effectLst/>
              <a:latin typeface="+mn-lt"/>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934022"/>
            <a:ext cx="8229600" cy="5855299"/>
          </a:xfrm>
        </p:spPr>
        <p:txBody>
          <a:bodyPr>
            <a:normAutofit/>
          </a:bodyPr>
          <a:lstStyle/>
          <a:p>
            <a:pPr marL="0" indent="0">
              <a:lnSpc>
                <a:spcPct val="80000"/>
              </a:lnSpc>
              <a:buNone/>
            </a:pPr>
            <a:r>
              <a:rPr lang="en-US" altLang="en-US" sz="3600" b="1" dirty="0"/>
              <a:t>Friberg Lexicon:</a:t>
            </a:r>
            <a:endParaRPr lang="en-US" altLang="en-US" sz="3600" dirty="0"/>
          </a:p>
          <a:p>
            <a:r>
              <a:rPr lang="en-US" sz="3200" b="1" dirty="0"/>
              <a:t>Toward </a:t>
            </a:r>
            <a:r>
              <a:rPr lang="en-US" sz="3200" b="1" i="1" dirty="0"/>
              <a:t>persons</a:t>
            </a:r>
            <a:r>
              <a:rPr lang="en-US" sz="3200" b="1" dirty="0"/>
              <a:t>:</a:t>
            </a:r>
            <a:r>
              <a:rPr lang="en-US" sz="3200" dirty="0"/>
              <a:t> </a:t>
            </a:r>
            <a:r>
              <a:rPr lang="en-US" sz="3200" i="1" dirty="0">
                <a:latin typeface="Cambria" panose="02040503050406030204" pitchFamily="18" charset="0"/>
                <a:ea typeface="Cambria" panose="02040503050406030204" pitchFamily="18" charset="0"/>
              </a:rPr>
              <a:t>love, be loyal to, regard highly</a:t>
            </a:r>
            <a:r>
              <a:rPr lang="en-US" sz="3200" i="1" dirty="0"/>
              <a:t> </a:t>
            </a:r>
          </a:p>
          <a:p>
            <a:r>
              <a:rPr lang="en-US" sz="3200" b="1" dirty="0"/>
              <a:t>Toward </a:t>
            </a:r>
            <a:r>
              <a:rPr lang="en-US" sz="3200" b="1" i="1" dirty="0"/>
              <a:t>things</a:t>
            </a:r>
            <a:r>
              <a:rPr lang="en-US" sz="3200" dirty="0"/>
              <a:t>: </a:t>
            </a:r>
            <a:r>
              <a:rPr lang="en-US" sz="3200" i="1" dirty="0">
                <a:latin typeface="Cambria" panose="02040503050406030204" pitchFamily="18" charset="0"/>
                <a:ea typeface="Cambria" panose="02040503050406030204" pitchFamily="18" charset="0"/>
              </a:rPr>
              <a:t>value, delight in, strive for</a:t>
            </a:r>
            <a:endParaRPr lang="en-US" sz="3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8069716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020361"/>
          </a:xfrm>
        </p:spPr>
        <p:txBody>
          <a:bodyPr vert="horz" lIns="91440" tIns="45720" rIns="91440" bIns="45720" rtlCol="0" anchor="ctr">
            <a:noAutofit/>
          </a:bodyPr>
          <a:lstStyle/>
          <a:p>
            <a:pPr>
              <a:lnSpc>
                <a:spcPct val="90000"/>
              </a:lnSpc>
            </a:pPr>
            <a:r>
              <a:rPr lang="en-US" sz="3600" i="1" dirty="0">
                <a:solidFill>
                  <a:srgbClr val="0000FF"/>
                </a:solidFill>
                <a:latin typeface="Cambria" panose="02040503050406030204" pitchFamily="18" charset="0"/>
                <a:ea typeface="Cambria" panose="02040503050406030204" pitchFamily="18" charset="0"/>
              </a:rPr>
              <a:t>Do not love the world or the things in the world.   </a:t>
            </a:r>
            <a:r>
              <a:rPr lang="en-US" sz="3600" dirty="0">
                <a:ea typeface="Cambria" panose="02040503050406030204" pitchFamily="18" charset="0"/>
              </a:rPr>
              <a:t>(1 John 2:15a)</a:t>
            </a:r>
            <a:endParaRPr lang="en-US" sz="3600" b="1" dirty="0">
              <a:ln w="6600">
                <a:noFill/>
                <a:prstDash val="solid"/>
              </a:ln>
              <a:effectLst/>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1161643"/>
            <a:ext cx="8229600" cy="1514842"/>
          </a:xfrm>
        </p:spPr>
        <p:txBody>
          <a:bodyPr>
            <a:normAutofit fontScale="92500" lnSpcReduction="10000"/>
          </a:bodyPr>
          <a:lstStyle/>
          <a:p>
            <a:pPr marL="0" indent="0">
              <a:lnSpc>
                <a:spcPct val="90000"/>
              </a:lnSpc>
              <a:buNone/>
            </a:pPr>
            <a:r>
              <a:rPr lang="en-US" altLang="en-US" sz="3000" dirty="0"/>
              <a:t>So, when John tells us not to “</a:t>
            </a:r>
            <a:r>
              <a:rPr lang="en-US" sz="3000" i="1" dirty="0">
                <a:solidFill>
                  <a:srgbClr val="0000FF"/>
                </a:solidFill>
                <a:latin typeface="Cambria" panose="02040503050406030204" pitchFamily="18" charset="0"/>
                <a:ea typeface="Cambria" panose="02040503050406030204" pitchFamily="18" charset="0"/>
              </a:rPr>
              <a:t>love… the </a:t>
            </a:r>
            <a:r>
              <a:rPr lang="en-US" sz="3000" b="1" i="1" dirty="0">
                <a:solidFill>
                  <a:srgbClr val="0000FF"/>
                </a:solidFill>
                <a:latin typeface="Cambria" panose="02040503050406030204" pitchFamily="18" charset="0"/>
                <a:ea typeface="Cambria" panose="02040503050406030204" pitchFamily="18" charset="0"/>
              </a:rPr>
              <a:t>things</a:t>
            </a:r>
            <a:r>
              <a:rPr lang="en-US" sz="3000" i="1" dirty="0">
                <a:solidFill>
                  <a:srgbClr val="0000FF"/>
                </a:solidFill>
                <a:latin typeface="Cambria" panose="02040503050406030204" pitchFamily="18" charset="0"/>
                <a:ea typeface="Cambria" panose="02040503050406030204" pitchFamily="18" charset="0"/>
              </a:rPr>
              <a:t> in the world</a:t>
            </a:r>
            <a:r>
              <a:rPr lang="en-US" altLang="en-US" sz="3000" dirty="0"/>
              <a:t>” –  If loving a thing means to </a:t>
            </a:r>
            <a:r>
              <a:rPr lang="en-US" altLang="en-US" sz="3000" i="1" dirty="0">
                <a:latin typeface="Cambria" panose="02040503050406030204" pitchFamily="18" charset="0"/>
                <a:ea typeface="Cambria" panose="02040503050406030204" pitchFamily="18" charset="0"/>
              </a:rPr>
              <a:t>value, delight in </a:t>
            </a:r>
            <a:r>
              <a:rPr lang="en-US" altLang="en-US" sz="3000" dirty="0"/>
              <a:t>or </a:t>
            </a:r>
            <a:r>
              <a:rPr lang="en-US" altLang="en-US" sz="3000" i="1" dirty="0">
                <a:latin typeface="Cambria" panose="02040503050406030204" pitchFamily="18" charset="0"/>
                <a:ea typeface="Cambria" panose="02040503050406030204" pitchFamily="18" charset="0"/>
              </a:rPr>
              <a:t>strive for </a:t>
            </a:r>
            <a:r>
              <a:rPr lang="en-US" altLang="en-US" sz="3000" dirty="0"/>
              <a:t>a thing – Does this mean we shouldn’t value, delight in or strive for things like:</a:t>
            </a:r>
          </a:p>
        </p:txBody>
      </p:sp>
      <p:pic>
        <p:nvPicPr>
          <p:cNvPr id="11" name="Picture 10">
            <a:extLst>
              <a:ext uri="{FF2B5EF4-FFF2-40B4-BE49-F238E27FC236}">
                <a16:creationId xmlns:a16="http://schemas.microsoft.com/office/drawing/2014/main" id="{56A4D677-E119-43FF-AA6F-C09A16BBE71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9656" y="3014403"/>
            <a:ext cx="2006550" cy="1504913"/>
          </a:xfrm>
          <a:prstGeom prst="rect">
            <a:avLst/>
          </a:prstGeom>
        </p:spPr>
      </p:pic>
      <p:pic>
        <p:nvPicPr>
          <p:cNvPr id="13" name="Picture 12">
            <a:extLst>
              <a:ext uri="{FF2B5EF4-FFF2-40B4-BE49-F238E27FC236}">
                <a16:creationId xmlns:a16="http://schemas.microsoft.com/office/drawing/2014/main" id="{276B56CF-2490-4385-9B70-0A9375E0EF6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68723" y="3067938"/>
            <a:ext cx="2006550" cy="1338389"/>
          </a:xfrm>
          <a:prstGeom prst="rect">
            <a:avLst/>
          </a:prstGeom>
        </p:spPr>
      </p:pic>
      <p:pic>
        <p:nvPicPr>
          <p:cNvPr id="15" name="Picture 14">
            <a:extLst>
              <a:ext uri="{FF2B5EF4-FFF2-40B4-BE49-F238E27FC236}">
                <a16:creationId xmlns:a16="http://schemas.microsoft.com/office/drawing/2014/main" id="{90C3CB74-666F-43B4-A52C-8BDD95172E7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87791" y="3067938"/>
            <a:ext cx="2006550" cy="1389722"/>
          </a:xfrm>
          <a:prstGeom prst="rect">
            <a:avLst/>
          </a:prstGeom>
        </p:spPr>
      </p:pic>
      <p:pic>
        <p:nvPicPr>
          <p:cNvPr id="17" name="Picture 16">
            <a:extLst>
              <a:ext uri="{FF2B5EF4-FFF2-40B4-BE49-F238E27FC236}">
                <a16:creationId xmlns:a16="http://schemas.microsoft.com/office/drawing/2014/main" id="{E4569F7F-8D39-4673-BB85-257D456F114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9160" y="5199740"/>
            <a:ext cx="2039764" cy="1358993"/>
          </a:xfrm>
          <a:prstGeom prst="rect">
            <a:avLst/>
          </a:prstGeom>
        </p:spPr>
      </p:pic>
      <p:pic>
        <p:nvPicPr>
          <p:cNvPr id="19" name="Picture 18">
            <a:extLst>
              <a:ext uri="{FF2B5EF4-FFF2-40B4-BE49-F238E27FC236}">
                <a16:creationId xmlns:a16="http://schemas.microsoft.com/office/drawing/2014/main" id="{C477608C-0A71-4442-AF73-C3FAF6044A5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87791" y="5160786"/>
            <a:ext cx="2133392" cy="1358993"/>
          </a:xfrm>
          <a:prstGeom prst="rect">
            <a:avLst/>
          </a:prstGeom>
        </p:spPr>
      </p:pic>
      <p:pic>
        <p:nvPicPr>
          <p:cNvPr id="21" name="Picture 20">
            <a:extLst>
              <a:ext uri="{FF2B5EF4-FFF2-40B4-BE49-F238E27FC236}">
                <a16:creationId xmlns:a16="http://schemas.microsoft.com/office/drawing/2014/main" id="{C785C8F6-4468-4ED5-8FF8-8F8BEE8CFE9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381542" y="5243471"/>
            <a:ext cx="2190849" cy="1232865"/>
          </a:xfrm>
          <a:prstGeom prst="rect">
            <a:avLst/>
          </a:prstGeom>
        </p:spPr>
      </p:pic>
    </p:spTree>
    <p:extLst>
      <p:ext uri="{BB962C8B-B14F-4D97-AF65-F5344CB8AC3E}">
        <p14:creationId xmlns:p14="http://schemas.microsoft.com/office/powerpoint/2010/main" val="37843338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063530"/>
          </a:xfrm>
        </p:spPr>
        <p:txBody>
          <a:bodyPr vert="horz" lIns="91440" tIns="45720" rIns="91440" bIns="45720" rtlCol="0" anchor="ctr">
            <a:noAutofit/>
          </a:bodyPr>
          <a:lstStyle/>
          <a:p>
            <a:pPr>
              <a:lnSpc>
                <a:spcPct val="90000"/>
              </a:lnSpc>
            </a:pPr>
            <a:r>
              <a:rPr lang="en-US" b="1" dirty="0">
                <a:ln w="6600">
                  <a:noFill/>
                  <a:prstDash val="solid"/>
                </a:ln>
              </a:rPr>
              <a:t>What in the world does John mean?</a:t>
            </a:r>
            <a:endParaRPr lang="en-US" b="1" dirty="0">
              <a:ln w="6600">
                <a:noFill/>
                <a:prstDash val="solid"/>
              </a:ln>
              <a:effectLst/>
              <a:latin typeface="+mn-lt"/>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1216584"/>
            <a:ext cx="8229600" cy="5144971"/>
          </a:xfrm>
        </p:spPr>
        <p:txBody>
          <a:bodyPr>
            <a:normAutofit/>
          </a:bodyPr>
          <a:lstStyle/>
          <a:p>
            <a:r>
              <a:rPr lang="en-US" altLang="en-US" sz="3200" dirty="0"/>
              <a:t>Obviously John is not saying that we shouldn’t love </a:t>
            </a:r>
            <a:r>
              <a:rPr lang="en-US" altLang="en-US" sz="3200" b="1" i="1" dirty="0"/>
              <a:t>people</a:t>
            </a:r>
            <a:r>
              <a:rPr lang="en-US" altLang="en-US" sz="3200" dirty="0"/>
              <a:t>, because we are commanded to do so (even by John himself).</a:t>
            </a:r>
          </a:p>
          <a:p>
            <a:r>
              <a:rPr lang="en-US" altLang="en-US" sz="3200" i="1" dirty="0">
                <a:latin typeface="Cambria" panose="02040503050406030204" pitchFamily="18" charset="0"/>
                <a:ea typeface="Cambria" panose="02040503050406030204" pitchFamily="18" charset="0"/>
              </a:rPr>
              <a:t>The love involved in this exhortation carries a different meaning from the love (of fellow believers) mentioned in 2:10. There love is focused on the well being of another, whereas here it is focused on the pleasure and gratification one hopes to receive.</a:t>
            </a:r>
            <a:r>
              <a:rPr lang="en-US" altLang="en-US" sz="3200" dirty="0">
                <a:latin typeface="Cambria" panose="02040503050406030204" pitchFamily="18" charset="0"/>
                <a:ea typeface="Cambria" panose="02040503050406030204" pitchFamily="18" charset="0"/>
              </a:rPr>
              <a:t>  </a:t>
            </a:r>
            <a:r>
              <a:rPr lang="en-US" altLang="en-US" sz="3200" dirty="0">
                <a:latin typeface="+mj-lt"/>
                <a:ea typeface="Cambria" panose="02040503050406030204" pitchFamily="18" charset="0"/>
              </a:rPr>
              <a:t>(Kruse p.94)</a:t>
            </a:r>
          </a:p>
        </p:txBody>
      </p:sp>
      <p:sp>
        <p:nvSpPr>
          <p:cNvPr id="4" name="TextBox 3">
            <a:extLst>
              <a:ext uri="{FF2B5EF4-FFF2-40B4-BE49-F238E27FC236}">
                <a16:creationId xmlns:a16="http://schemas.microsoft.com/office/drawing/2014/main" id="{6EB09F60-5AF0-4BC3-AF1E-6DEA62935C2E}"/>
              </a:ext>
            </a:extLst>
          </p:cNvPr>
          <p:cNvSpPr txBox="1"/>
          <p:nvPr/>
        </p:nvSpPr>
        <p:spPr>
          <a:xfrm>
            <a:off x="0" y="6516368"/>
            <a:ext cx="9144000" cy="341632"/>
          </a:xfrm>
          <a:prstGeom prst="rect">
            <a:avLst/>
          </a:prstGeom>
          <a:noFill/>
        </p:spPr>
        <p:txBody>
          <a:bodyPr wrap="square" rtlCol="0">
            <a:spAutoFit/>
          </a:bodyPr>
          <a:lstStyle/>
          <a:p>
            <a:pPr marL="0" indent="0">
              <a:lnSpc>
                <a:spcPct val="90000"/>
              </a:lnSpc>
              <a:buNone/>
            </a:pPr>
            <a:r>
              <a:rPr lang="en-US" altLang="en-US" dirty="0"/>
              <a:t>Colin G. Kruse, </a:t>
            </a:r>
            <a:r>
              <a:rPr lang="en-US" altLang="en-US" i="1" dirty="0"/>
              <a:t>The Letters of John</a:t>
            </a:r>
            <a:r>
              <a:rPr lang="en-US" altLang="en-US" dirty="0"/>
              <a:t>, The New Pillar Commentary, 2000, p.94</a:t>
            </a:r>
            <a:endParaRPr lang="en-US" altLang="en-US" sz="1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5162041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855534"/>
          </a:xfrm>
        </p:spPr>
        <p:txBody>
          <a:bodyPr vert="horz" lIns="91440" tIns="45720" rIns="91440" bIns="45720" rtlCol="0" anchor="ctr">
            <a:noAutofit/>
          </a:bodyPr>
          <a:lstStyle/>
          <a:p>
            <a:pPr>
              <a:lnSpc>
                <a:spcPct val="90000"/>
              </a:lnSpc>
            </a:pPr>
            <a:r>
              <a:rPr lang="en-US" b="1" dirty="0">
                <a:ln w="6600">
                  <a:noFill/>
                  <a:prstDash val="solid"/>
                </a:ln>
              </a:rPr>
              <a:t>What in the world does John mean?</a:t>
            </a:r>
            <a:endParaRPr lang="en-US" b="1" dirty="0">
              <a:ln w="6600">
                <a:noFill/>
                <a:prstDash val="solid"/>
              </a:ln>
              <a:effectLst/>
              <a:latin typeface="+mn-lt"/>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855534"/>
            <a:ext cx="8229600" cy="5633134"/>
          </a:xfrm>
        </p:spPr>
        <p:txBody>
          <a:bodyPr>
            <a:normAutofit lnSpcReduction="10000"/>
          </a:bodyPr>
          <a:lstStyle/>
          <a:p>
            <a:pPr>
              <a:lnSpc>
                <a:spcPct val="80000"/>
              </a:lnSpc>
            </a:pPr>
            <a:r>
              <a:rPr lang="en-US" altLang="en-US" sz="3200" dirty="0"/>
              <a:t>Likewise, I don’t believe that John is forbidding us to enjoy good </a:t>
            </a:r>
            <a:r>
              <a:rPr lang="en-US" altLang="en-US" sz="3200" b="1" i="1" dirty="0"/>
              <a:t>things</a:t>
            </a:r>
            <a:r>
              <a:rPr lang="en-US" altLang="en-US" sz="3200" dirty="0"/>
              <a:t> in this world, like: </a:t>
            </a:r>
          </a:p>
          <a:p>
            <a:pPr lvl="1">
              <a:lnSpc>
                <a:spcPct val="80000"/>
              </a:lnSpc>
            </a:pPr>
            <a:r>
              <a:rPr lang="en-US" altLang="en-US" sz="2800" b="1" dirty="0"/>
              <a:t>Food and drink -</a:t>
            </a:r>
            <a:r>
              <a:rPr lang="en-US" altLang="en-US" sz="2800" dirty="0"/>
              <a:t>  </a:t>
            </a:r>
            <a:r>
              <a:rPr lang="en-US" altLang="en-US" sz="2800" i="1" dirty="0">
                <a:solidFill>
                  <a:srgbClr val="0000FF"/>
                </a:solidFill>
                <a:latin typeface="Cambria" panose="02040503050406030204" pitchFamily="18" charset="0"/>
                <a:ea typeface="Cambria" panose="02040503050406030204" pitchFamily="18" charset="0"/>
              </a:rPr>
              <a:t>So, whether you </a:t>
            </a:r>
            <a:r>
              <a:rPr lang="en-US" altLang="en-US" sz="2800" b="1" i="1" dirty="0">
                <a:solidFill>
                  <a:srgbClr val="0000FF"/>
                </a:solidFill>
                <a:latin typeface="Cambria" panose="02040503050406030204" pitchFamily="18" charset="0"/>
                <a:ea typeface="Cambria" panose="02040503050406030204" pitchFamily="18" charset="0"/>
              </a:rPr>
              <a:t>eat or drink</a:t>
            </a:r>
            <a:r>
              <a:rPr lang="en-US" altLang="en-US" sz="2800" i="1" dirty="0">
                <a:solidFill>
                  <a:srgbClr val="0000FF"/>
                </a:solidFill>
                <a:latin typeface="Cambria" panose="02040503050406030204" pitchFamily="18" charset="0"/>
                <a:ea typeface="Cambria" panose="02040503050406030204" pitchFamily="18" charset="0"/>
              </a:rPr>
              <a:t>, or whatever you do, </a:t>
            </a:r>
            <a:r>
              <a:rPr lang="en-US" altLang="en-US" sz="2800" b="1" i="1" dirty="0">
                <a:solidFill>
                  <a:srgbClr val="0000FF"/>
                </a:solidFill>
                <a:latin typeface="Cambria" panose="02040503050406030204" pitchFamily="18" charset="0"/>
                <a:ea typeface="Cambria" panose="02040503050406030204" pitchFamily="18" charset="0"/>
              </a:rPr>
              <a:t>do all to the glory of God</a:t>
            </a:r>
            <a:r>
              <a:rPr lang="en-US" altLang="en-US" sz="2800" i="1" dirty="0">
                <a:solidFill>
                  <a:srgbClr val="0000FF"/>
                </a:solidFill>
                <a:latin typeface="Cambria" panose="02040503050406030204" pitchFamily="18" charset="0"/>
                <a:ea typeface="Cambria" panose="02040503050406030204" pitchFamily="18" charset="0"/>
              </a:rPr>
              <a:t>.</a:t>
            </a:r>
            <a:r>
              <a:rPr lang="en-US" altLang="en-US" sz="2800" b="1" i="1" dirty="0">
                <a:solidFill>
                  <a:srgbClr val="000066"/>
                </a:solidFill>
                <a:latin typeface="Times New Roman" panose="02020603050405020304" pitchFamily="18" charset="0"/>
              </a:rPr>
              <a:t> </a:t>
            </a:r>
            <a:r>
              <a:rPr lang="en-US" altLang="en-US" sz="2800" dirty="0">
                <a:latin typeface="+mj-lt"/>
              </a:rPr>
              <a:t>(1 Corinthians 10:31) </a:t>
            </a:r>
            <a:endParaRPr lang="en-US" altLang="en-US" sz="2800" i="1" dirty="0">
              <a:solidFill>
                <a:srgbClr val="000066"/>
              </a:solidFill>
              <a:latin typeface="+mj-lt"/>
            </a:endParaRPr>
          </a:p>
          <a:p>
            <a:pPr lvl="1">
              <a:lnSpc>
                <a:spcPct val="80000"/>
              </a:lnSpc>
            </a:pPr>
            <a:r>
              <a:rPr lang="en-US" altLang="en-US" sz="2800" b="1" dirty="0"/>
              <a:t>Good Health -</a:t>
            </a:r>
            <a:r>
              <a:rPr lang="en-US" altLang="en-US" sz="2800" dirty="0"/>
              <a:t> </a:t>
            </a:r>
            <a:r>
              <a:rPr lang="en-US" sz="2800" i="1" dirty="0">
                <a:solidFill>
                  <a:srgbClr val="0000FF"/>
                </a:solidFill>
                <a:latin typeface="Cambria" panose="02040503050406030204" pitchFamily="18" charset="0"/>
                <a:ea typeface="Cambria" panose="02040503050406030204" pitchFamily="18" charset="0"/>
              </a:rPr>
              <a:t>Beloved, </a:t>
            </a:r>
            <a:r>
              <a:rPr lang="en-US" sz="2800" b="1" i="1" dirty="0">
                <a:solidFill>
                  <a:srgbClr val="0000FF"/>
                </a:solidFill>
                <a:latin typeface="Cambria" panose="02040503050406030204" pitchFamily="18" charset="0"/>
                <a:ea typeface="Cambria" panose="02040503050406030204" pitchFamily="18" charset="0"/>
              </a:rPr>
              <a:t>I pray </a:t>
            </a:r>
            <a:r>
              <a:rPr lang="en-US" sz="2800" i="1" dirty="0">
                <a:solidFill>
                  <a:srgbClr val="0000FF"/>
                </a:solidFill>
                <a:latin typeface="Cambria" panose="02040503050406030204" pitchFamily="18" charset="0"/>
                <a:ea typeface="Cambria" panose="02040503050406030204" pitchFamily="18" charset="0"/>
              </a:rPr>
              <a:t>that all may go well with you and </a:t>
            </a:r>
            <a:r>
              <a:rPr lang="en-US" sz="2800" b="1" i="1" dirty="0">
                <a:solidFill>
                  <a:srgbClr val="0000FF"/>
                </a:solidFill>
                <a:latin typeface="Cambria" panose="02040503050406030204" pitchFamily="18" charset="0"/>
                <a:ea typeface="Cambria" panose="02040503050406030204" pitchFamily="18" charset="0"/>
              </a:rPr>
              <a:t>that you may be in good health</a:t>
            </a:r>
            <a:r>
              <a:rPr lang="en-US" sz="2800" i="1" dirty="0">
                <a:solidFill>
                  <a:srgbClr val="0000FF"/>
                </a:solidFill>
                <a:latin typeface="Cambria" panose="02040503050406030204" pitchFamily="18" charset="0"/>
                <a:ea typeface="Cambria" panose="02040503050406030204" pitchFamily="18" charset="0"/>
              </a:rPr>
              <a:t>, as it goes well with your soul</a:t>
            </a:r>
            <a:r>
              <a:rPr lang="en-US" altLang="en-US" sz="2800" i="1" dirty="0">
                <a:solidFill>
                  <a:srgbClr val="0000FF"/>
                </a:solidFill>
                <a:latin typeface="Cambria" panose="02040503050406030204" pitchFamily="18" charset="0"/>
                <a:ea typeface="Cambria" panose="02040503050406030204" pitchFamily="18" charset="0"/>
              </a:rPr>
              <a:t>. </a:t>
            </a:r>
            <a:r>
              <a:rPr lang="en-US" altLang="en-US" sz="2800" dirty="0">
                <a:latin typeface="+mj-lt"/>
              </a:rPr>
              <a:t>(3 John 1:2) </a:t>
            </a:r>
          </a:p>
          <a:p>
            <a:pPr lvl="1">
              <a:lnSpc>
                <a:spcPct val="80000"/>
              </a:lnSpc>
            </a:pPr>
            <a:r>
              <a:rPr lang="en-US" altLang="en-US" sz="2800" b="1" dirty="0"/>
              <a:t>Everything! -</a:t>
            </a:r>
            <a:r>
              <a:rPr lang="en-US" altLang="en-US" sz="2800" dirty="0"/>
              <a:t> </a:t>
            </a:r>
            <a:r>
              <a:rPr lang="en-US" sz="2800" i="1" dirty="0">
                <a:solidFill>
                  <a:srgbClr val="0000FF"/>
                </a:solidFill>
                <a:latin typeface="Cambria" panose="02040503050406030204" pitchFamily="18" charset="0"/>
                <a:ea typeface="Cambria" panose="02040503050406030204" pitchFamily="18" charset="0"/>
              </a:rPr>
              <a:t>For </a:t>
            </a:r>
            <a:r>
              <a:rPr lang="en-US" sz="2800" b="1" i="1" dirty="0">
                <a:solidFill>
                  <a:srgbClr val="0000FF"/>
                </a:solidFill>
                <a:latin typeface="Cambria" panose="02040503050406030204" pitchFamily="18" charset="0"/>
                <a:ea typeface="Cambria" panose="02040503050406030204" pitchFamily="18" charset="0"/>
              </a:rPr>
              <a:t>everything</a:t>
            </a:r>
            <a:r>
              <a:rPr lang="en-US" sz="2800" i="1" dirty="0">
                <a:solidFill>
                  <a:srgbClr val="0000FF"/>
                </a:solidFill>
                <a:latin typeface="Cambria" panose="02040503050406030204" pitchFamily="18" charset="0"/>
                <a:ea typeface="Cambria" panose="02040503050406030204" pitchFamily="18" charset="0"/>
              </a:rPr>
              <a:t> </a:t>
            </a:r>
            <a:r>
              <a:rPr lang="en-US" sz="2800" b="1" i="1" dirty="0">
                <a:solidFill>
                  <a:srgbClr val="0000FF"/>
                </a:solidFill>
                <a:latin typeface="Cambria" panose="02040503050406030204" pitchFamily="18" charset="0"/>
                <a:ea typeface="Cambria" panose="02040503050406030204" pitchFamily="18" charset="0"/>
              </a:rPr>
              <a:t>created by God is good</a:t>
            </a:r>
            <a:r>
              <a:rPr lang="en-US" sz="2800" i="1" dirty="0">
                <a:solidFill>
                  <a:srgbClr val="0000FF"/>
                </a:solidFill>
                <a:latin typeface="Cambria" panose="02040503050406030204" pitchFamily="18" charset="0"/>
                <a:ea typeface="Cambria" panose="02040503050406030204" pitchFamily="18" charset="0"/>
              </a:rPr>
              <a:t>, and nothing is to be rejected if it is received with thanksgiving.</a:t>
            </a:r>
            <a:r>
              <a:rPr lang="en-US" sz="2800" dirty="0"/>
              <a:t> (1Timothy 4:4)</a:t>
            </a:r>
            <a:endParaRPr lang="en-US" altLang="en-US" sz="2800" b="1" dirty="0">
              <a:latin typeface="Times New Roman" panose="02020603050405020304" pitchFamily="18" charset="0"/>
            </a:endParaRPr>
          </a:p>
          <a:p>
            <a:pPr>
              <a:lnSpc>
                <a:spcPct val="80000"/>
              </a:lnSpc>
            </a:pPr>
            <a:r>
              <a:rPr lang="en-US" altLang="en-US" sz="3200" i="1" dirty="0">
                <a:latin typeface="Cambria" panose="02040503050406030204" pitchFamily="18" charset="0"/>
                <a:ea typeface="Cambria" panose="02040503050406030204" pitchFamily="18" charset="0"/>
              </a:rPr>
              <a:t>As </a:t>
            </a:r>
            <a:r>
              <a:rPr lang="en-US" altLang="en-US" sz="3200" b="1" i="1" dirty="0">
                <a:latin typeface="Cambria" panose="02040503050406030204" pitchFamily="18" charset="0"/>
                <a:ea typeface="Cambria" panose="02040503050406030204" pitchFamily="18" charset="0"/>
              </a:rPr>
              <a:t>verse 16</a:t>
            </a:r>
            <a:r>
              <a:rPr lang="en-US" altLang="en-US" sz="3200" i="1" dirty="0">
                <a:latin typeface="Cambria" panose="02040503050406030204" pitchFamily="18" charset="0"/>
                <a:ea typeface="Cambria" panose="02040503050406030204" pitchFamily="18" charset="0"/>
              </a:rPr>
              <a:t> reveals, John has in mind men’s </a:t>
            </a:r>
            <a:r>
              <a:rPr lang="en-US" altLang="en-US" sz="3200" b="1" i="1" dirty="0">
                <a:latin typeface="Cambria" panose="02040503050406030204" pitchFamily="18" charset="0"/>
                <a:ea typeface="Cambria" panose="02040503050406030204" pitchFamily="18" charset="0"/>
              </a:rPr>
              <a:t>attitudes</a:t>
            </a:r>
            <a:r>
              <a:rPr lang="en-US" altLang="en-US" sz="3200" i="1" dirty="0">
                <a:latin typeface="Cambria" panose="02040503050406030204" pitchFamily="18" charset="0"/>
                <a:ea typeface="Cambria" panose="02040503050406030204" pitchFamily="18" charset="0"/>
              </a:rPr>
              <a:t> toward things rather than the material things themselves.</a:t>
            </a:r>
            <a:endParaRPr lang="en-US" altLang="en-US" sz="3600" dirty="0">
              <a:ea typeface="Cambria" panose="02040503050406030204" pitchFamily="18" charset="0"/>
            </a:endParaRPr>
          </a:p>
        </p:txBody>
      </p:sp>
      <p:sp>
        <p:nvSpPr>
          <p:cNvPr id="5" name="TextBox 4">
            <a:extLst>
              <a:ext uri="{FF2B5EF4-FFF2-40B4-BE49-F238E27FC236}">
                <a16:creationId xmlns:a16="http://schemas.microsoft.com/office/drawing/2014/main" id="{212E024E-3D5F-4EFB-B103-6B0D6C0435D0}"/>
              </a:ext>
            </a:extLst>
          </p:cNvPr>
          <p:cNvSpPr txBox="1"/>
          <p:nvPr/>
        </p:nvSpPr>
        <p:spPr>
          <a:xfrm>
            <a:off x="0" y="6488668"/>
            <a:ext cx="914400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sz="1800" dirty="0"/>
              <a:t>Donald W. Burdick, </a:t>
            </a:r>
            <a:r>
              <a:rPr lang="en-US" altLang="en-US" sz="1800" i="1" dirty="0"/>
              <a:t>The Epistles of John</a:t>
            </a:r>
            <a:r>
              <a:rPr lang="en-US" altLang="en-US" sz="1800" dirty="0"/>
              <a:t>, Moody Press, 1970, p.38</a:t>
            </a:r>
            <a:endParaRPr kumimoji="0" lang="en-US" sz="1800" b="0" i="0" u="none" strike="noStrike" kern="1200" cap="none" spc="0" normalizeH="0" baseline="0" noProof="0" dirty="0">
              <a:ln>
                <a:noFill/>
              </a:ln>
              <a:solidFill>
                <a:srgbClr val="000000"/>
              </a:solidFill>
              <a:effectLst/>
              <a:uLnTx/>
              <a:uFillTx/>
              <a:ea typeface="+mn-ea"/>
              <a:cs typeface="+mn-cs"/>
            </a:endParaRPr>
          </a:p>
        </p:txBody>
      </p:sp>
    </p:spTree>
    <p:extLst>
      <p:ext uri="{BB962C8B-B14F-4D97-AF65-F5344CB8AC3E}">
        <p14:creationId xmlns:p14="http://schemas.microsoft.com/office/powerpoint/2010/main" val="948646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15000"/>
            <a:lum/>
          </a:blip>
          <a:srcRect/>
          <a:stretch>
            <a:fillRect l="-6000" t="15000" r="-6000" b="-15000"/>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0AC1CD0-70AC-4631-8240-EE5E9EF151C5}"/>
              </a:ext>
            </a:extLst>
          </p:cNvPr>
          <p:cNvSpPr>
            <a:spLocks noGrp="1" noChangeArrowheads="1"/>
          </p:cNvSpPr>
          <p:nvPr>
            <p:ph type="ctrTitle"/>
          </p:nvPr>
        </p:nvSpPr>
        <p:spPr>
          <a:xfrm>
            <a:off x="427766" y="0"/>
            <a:ext cx="8319863" cy="2923725"/>
          </a:xfrm>
        </p:spPr>
        <p:txBody>
          <a:bodyPr anchor="t">
            <a:normAutofit/>
          </a:bodyPr>
          <a:lstStyle/>
          <a:p>
            <a:pPr algn="l"/>
            <a:r>
              <a:rPr lang="en-US" altLang="en-US" sz="3200" dirty="0">
                <a:latin typeface="Calibri" panose="020F0502020204030204" pitchFamily="34" charset="0"/>
                <a:cs typeface="Calibri" panose="020F0502020204030204" pitchFamily="34" charset="0"/>
              </a:rPr>
              <a:t>In verse 16, John </a:t>
            </a:r>
            <a:r>
              <a:rPr lang="en-US" altLang="en-US" sz="3200" dirty="0"/>
              <a:t>enumerates the kind of things he has in mind when he talks about </a:t>
            </a:r>
            <a:r>
              <a:rPr lang="en-US" altLang="en-US" sz="3200" i="1" dirty="0">
                <a:solidFill>
                  <a:srgbClr val="0000FF"/>
                </a:solidFill>
                <a:latin typeface="Cambria" panose="02040503050406030204" pitchFamily="18" charset="0"/>
                <a:ea typeface="Cambria" panose="02040503050406030204" pitchFamily="18" charset="0"/>
                <a:cs typeface="+mn-cs"/>
              </a:rPr>
              <a:t>the</a:t>
            </a:r>
            <a:r>
              <a:rPr lang="en-US" altLang="en-US" sz="3200" dirty="0"/>
              <a:t> </a:t>
            </a:r>
            <a:r>
              <a:rPr lang="en-US" altLang="en-US" sz="3200" i="1" dirty="0">
                <a:solidFill>
                  <a:srgbClr val="0000FF"/>
                </a:solidFill>
                <a:latin typeface="Cambria" panose="02040503050406030204" pitchFamily="18" charset="0"/>
                <a:ea typeface="Cambria" panose="02040503050406030204" pitchFamily="18" charset="0"/>
                <a:cs typeface="+mn-cs"/>
              </a:rPr>
              <a:t>things</a:t>
            </a:r>
            <a:r>
              <a:rPr lang="en-US" altLang="en-US" sz="3200" dirty="0"/>
              <a:t> </a:t>
            </a:r>
            <a:r>
              <a:rPr lang="en-US" altLang="en-US" sz="3200" i="1" dirty="0">
                <a:solidFill>
                  <a:srgbClr val="0000FF"/>
                </a:solidFill>
                <a:latin typeface="Cambria" panose="02040503050406030204" pitchFamily="18" charset="0"/>
                <a:ea typeface="Cambria" panose="02040503050406030204" pitchFamily="18" charset="0"/>
                <a:cs typeface="+mn-cs"/>
              </a:rPr>
              <a:t>in the world</a:t>
            </a:r>
            <a:r>
              <a:rPr lang="en-US" altLang="en-US" sz="3200" dirty="0"/>
              <a:t>:</a:t>
            </a:r>
            <a:br>
              <a:rPr lang="en-US" altLang="en-US" sz="3200" dirty="0"/>
            </a:br>
            <a:r>
              <a:rPr lang="en-US" sz="2800" i="1" dirty="0">
                <a:solidFill>
                  <a:srgbClr val="0000FF"/>
                </a:solidFill>
                <a:latin typeface="Cambria" panose="02040503050406030204" pitchFamily="18" charset="0"/>
                <a:ea typeface="Cambria" panose="02040503050406030204" pitchFamily="18" charset="0"/>
              </a:rPr>
              <a:t>- the desires of the flesh</a:t>
            </a:r>
            <a:br>
              <a:rPr lang="en-US" altLang="en-US" sz="2800" i="1" dirty="0">
                <a:solidFill>
                  <a:srgbClr val="0000FF"/>
                </a:solidFill>
                <a:latin typeface="Cambria" panose="02040503050406030204" pitchFamily="18" charset="0"/>
                <a:ea typeface="Cambria" panose="02040503050406030204" pitchFamily="18" charset="0"/>
              </a:rPr>
            </a:br>
            <a:r>
              <a:rPr lang="en-US" sz="2800" i="1" dirty="0">
                <a:solidFill>
                  <a:srgbClr val="0000FF"/>
                </a:solidFill>
                <a:latin typeface="Cambria" panose="02040503050406030204" pitchFamily="18" charset="0"/>
                <a:ea typeface="Cambria" panose="02040503050406030204" pitchFamily="18" charset="0"/>
              </a:rPr>
              <a:t>- the desires of the eyes</a:t>
            </a:r>
            <a:br>
              <a:rPr lang="en-US" sz="2800" i="1" dirty="0">
                <a:solidFill>
                  <a:srgbClr val="0000FF"/>
                </a:solidFill>
                <a:latin typeface="Cambria" panose="02040503050406030204" pitchFamily="18" charset="0"/>
                <a:ea typeface="Cambria" panose="02040503050406030204" pitchFamily="18" charset="0"/>
              </a:rPr>
            </a:br>
            <a:r>
              <a:rPr lang="en-US" sz="2800" i="1" dirty="0">
                <a:solidFill>
                  <a:srgbClr val="0000FF"/>
                </a:solidFill>
                <a:latin typeface="Cambria" panose="02040503050406030204" pitchFamily="18" charset="0"/>
                <a:ea typeface="Cambria" panose="02040503050406030204" pitchFamily="18" charset="0"/>
              </a:rPr>
              <a:t>- pride in possessions</a:t>
            </a:r>
            <a:endParaRPr lang="en-US" altLang="en-US" sz="2400" i="1" dirty="0">
              <a:solidFill>
                <a:srgbClr val="0000FF"/>
              </a:solidFill>
              <a:latin typeface="Cambria" panose="02040503050406030204" pitchFamily="18" charset="0"/>
              <a:ea typeface="Cambria" panose="02040503050406030204" pitchFamily="18" charset="0"/>
            </a:endParaRPr>
          </a:p>
        </p:txBody>
      </p:sp>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2994366"/>
            <a:ext cx="8213902" cy="3863631"/>
          </a:xfrm>
        </p:spPr>
        <p:txBody>
          <a:bodyPr>
            <a:normAutofit fontScale="92500"/>
          </a:bodyPr>
          <a:lstStyle/>
          <a:p>
            <a:pPr algn="l" rtl="0"/>
            <a:r>
              <a:rPr lang="en-US" i="1" baseline="30000" dirty="0">
                <a:solidFill>
                  <a:schemeClr val="tx1"/>
                </a:solidFill>
                <a:latin typeface="Cambria" panose="02040503050406030204" pitchFamily="18" charset="0"/>
                <a:ea typeface="Cambria" panose="02040503050406030204" pitchFamily="18" charset="0"/>
              </a:rPr>
              <a:t>15</a:t>
            </a:r>
            <a:r>
              <a:rPr lang="en-US" i="1" dirty="0">
                <a:solidFill>
                  <a:schemeClr val="tx1"/>
                </a:solidFill>
                <a:latin typeface="Cambria" panose="02040503050406030204" pitchFamily="18" charset="0"/>
                <a:ea typeface="Cambria" panose="02040503050406030204" pitchFamily="18" charset="0"/>
              </a:rPr>
              <a:t> </a:t>
            </a:r>
            <a:r>
              <a:rPr lang="en-US" i="1" dirty="0">
                <a:solidFill>
                  <a:srgbClr val="0000FF"/>
                </a:solidFill>
                <a:latin typeface="Cambria" panose="02040503050406030204" pitchFamily="18" charset="0"/>
                <a:ea typeface="Cambria" panose="02040503050406030204" pitchFamily="18" charset="0"/>
              </a:rPr>
              <a:t>Do not love the world or the things in the world. If anyone loves the world, the love of the Father is not in him. </a:t>
            </a:r>
            <a:r>
              <a:rPr lang="en-US" i="1" baseline="30000" dirty="0">
                <a:solidFill>
                  <a:schemeClr val="tx1"/>
                </a:solidFill>
                <a:latin typeface="Cambria" panose="02040503050406030204" pitchFamily="18" charset="0"/>
                <a:ea typeface="Cambria" panose="02040503050406030204" pitchFamily="18" charset="0"/>
              </a:rPr>
              <a:t>16</a:t>
            </a:r>
            <a:r>
              <a:rPr lang="en-US" i="1" dirty="0">
                <a:solidFill>
                  <a:srgbClr val="FF0066"/>
                </a:solidFill>
                <a:latin typeface="Cambria" panose="02040503050406030204" pitchFamily="18" charset="0"/>
                <a:ea typeface="Cambria" panose="02040503050406030204" pitchFamily="18" charset="0"/>
              </a:rPr>
              <a:t> For all that is in the world--the desires of the flesh and the desires of the eyes and pride in possessions--</a:t>
            </a:r>
            <a:r>
              <a:rPr lang="en-US" i="1" dirty="0">
                <a:solidFill>
                  <a:srgbClr val="0000FF"/>
                </a:solidFill>
                <a:latin typeface="Cambria" panose="02040503050406030204" pitchFamily="18" charset="0"/>
                <a:ea typeface="Cambria" panose="02040503050406030204" pitchFamily="18" charset="0"/>
              </a:rPr>
              <a:t>is not from the Father but is from the world. </a:t>
            </a:r>
            <a:r>
              <a:rPr lang="en-US" i="1" baseline="30000" dirty="0">
                <a:solidFill>
                  <a:schemeClr val="tx1"/>
                </a:solidFill>
                <a:latin typeface="Cambria" panose="02040503050406030204" pitchFamily="18" charset="0"/>
                <a:ea typeface="Cambria" panose="02040503050406030204" pitchFamily="18" charset="0"/>
              </a:rPr>
              <a:t>17</a:t>
            </a:r>
            <a:r>
              <a:rPr lang="en-US" i="1" dirty="0">
                <a:solidFill>
                  <a:schemeClr val="tx1"/>
                </a:solidFill>
                <a:latin typeface="Cambria" panose="02040503050406030204" pitchFamily="18" charset="0"/>
                <a:ea typeface="Cambria" panose="02040503050406030204" pitchFamily="18" charset="0"/>
              </a:rPr>
              <a:t> </a:t>
            </a:r>
            <a:r>
              <a:rPr lang="en-US" i="1" dirty="0">
                <a:solidFill>
                  <a:srgbClr val="0000FF"/>
                </a:solidFill>
                <a:latin typeface="Cambria" panose="02040503050406030204" pitchFamily="18" charset="0"/>
                <a:ea typeface="Cambria" panose="02040503050406030204" pitchFamily="18" charset="0"/>
              </a:rPr>
              <a:t>And the world is passing away along with its desires, but whoever does the will of God abides forever. </a:t>
            </a:r>
            <a:r>
              <a:rPr lang="en-US" dirty="0">
                <a:solidFill>
                  <a:schemeClr val="tx1"/>
                </a:solidFill>
                <a:latin typeface="Calibri" panose="020F0502020204030204" pitchFamily="34" charset="0"/>
                <a:ea typeface="Cambria" panose="02040503050406030204" pitchFamily="18" charset="0"/>
                <a:cs typeface="Calibri" panose="020F0502020204030204" pitchFamily="34" charset="0"/>
              </a:rPr>
              <a:t>(1 John 2:15-17)</a:t>
            </a:r>
            <a:endParaRPr lang="en-US" altLang="en-US" sz="7200" b="1" dirty="0">
              <a:solidFill>
                <a:schemeClr val="tx1"/>
              </a:solidFill>
              <a:latin typeface="Calibri" panose="020F0502020204030204" pitchFamily="34"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386765464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1"/>
            <a:ext cx="9144000" cy="1550164"/>
          </a:xfrm>
        </p:spPr>
        <p:txBody>
          <a:bodyPr vert="horz" lIns="91440" tIns="45720" rIns="91440" bIns="45720" rtlCol="0" anchor="ctr">
            <a:noAutofit/>
          </a:bodyPr>
          <a:lstStyle/>
          <a:p>
            <a:pPr>
              <a:lnSpc>
                <a:spcPct val="90000"/>
              </a:lnSpc>
            </a:pPr>
            <a:r>
              <a:rPr lang="en-US" sz="4000" i="1" dirty="0">
                <a:solidFill>
                  <a:srgbClr val="0000FF"/>
                </a:solidFill>
                <a:latin typeface="Cambria" panose="02040503050406030204" pitchFamily="18" charset="0"/>
                <a:ea typeface="Cambria" panose="02040503050406030204" pitchFamily="18" charset="0"/>
              </a:rPr>
              <a:t>the desires of the flesh</a:t>
            </a:r>
            <a:br>
              <a:rPr lang="en-US" sz="4000" i="1" dirty="0">
                <a:solidFill>
                  <a:srgbClr val="0000FF"/>
                </a:solidFill>
                <a:latin typeface="Cambria" panose="02040503050406030204" pitchFamily="18" charset="0"/>
                <a:ea typeface="Cambria" panose="02040503050406030204" pitchFamily="18" charset="0"/>
              </a:rPr>
            </a:br>
            <a:r>
              <a:rPr lang="en-US" altLang="en-US" sz="4000" b="1" dirty="0" err="1">
                <a:latin typeface="Bwgrkl" panose="02000400000000000000" pitchFamily="2" charset="0"/>
              </a:rPr>
              <a:t>evpiqumi,a</a:t>
            </a:r>
            <a:r>
              <a:rPr lang="en-US" altLang="en-US" sz="4000" b="1" dirty="0">
                <a:latin typeface="Bwgrkl" panose="02000400000000000000" pitchFamily="2" charset="0"/>
              </a:rPr>
              <a:t> </a:t>
            </a:r>
            <a:r>
              <a:rPr lang="en-US" altLang="en-US" sz="4000" b="1" dirty="0" err="1">
                <a:latin typeface="Bwgrkl" panose="02000400000000000000" pitchFamily="2" charset="0"/>
              </a:rPr>
              <a:t>th</a:t>
            </a:r>
            <a:r>
              <a:rPr lang="en-US" altLang="en-US" sz="4000" b="1" dirty="0">
                <a:latin typeface="Bwgrkl" panose="02000400000000000000" pitchFamily="2" charset="0"/>
              </a:rPr>
              <a:t>/j </a:t>
            </a:r>
            <a:r>
              <a:rPr lang="en-US" altLang="en-US" sz="4000" b="1" dirty="0" err="1">
                <a:latin typeface="Bwgrkl" panose="02000400000000000000" pitchFamily="2" charset="0"/>
              </a:rPr>
              <a:t>sarko.j</a:t>
            </a:r>
            <a:br>
              <a:rPr lang="en-US" altLang="en-US" sz="4000" b="1" dirty="0">
                <a:latin typeface="Bwgrkl" panose="02000400000000000000" pitchFamily="2" charset="0"/>
              </a:rPr>
            </a:br>
            <a:r>
              <a:rPr lang="en-US" altLang="en-US" sz="4000" i="1" dirty="0" err="1">
                <a:latin typeface="Cambria" panose="02040503050406030204" pitchFamily="18" charset="0"/>
                <a:ea typeface="Cambria" panose="02040503050406030204" pitchFamily="18" charset="0"/>
              </a:rPr>
              <a:t>epithumia</a:t>
            </a:r>
            <a:r>
              <a:rPr lang="en-US" altLang="en-US" sz="4000" i="1" dirty="0">
                <a:latin typeface="Cambria" panose="02040503050406030204" pitchFamily="18" charset="0"/>
                <a:ea typeface="Cambria" panose="02040503050406030204" pitchFamily="18" charset="0"/>
              </a:rPr>
              <a:t> </a:t>
            </a:r>
            <a:r>
              <a:rPr lang="en-US" altLang="en-US" sz="4000" i="1" dirty="0" err="1">
                <a:latin typeface="Cambria" panose="02040503050406030204" pitchFamily="18" charset="0"/>
                <a:ea typeface="Cambria" panose="02040503050406030204" pitchFamily="18" charset="0"/>
              </a:rPr>
              <a:t>tes</a:t>
            </a:r>
            <a:r>
              <a:rPr lang="en-US" altLang="en-US" sz="4000" i="1" dirty="0">
                <a:latin typeface="Cambria" panose="02040503050406030204" pitchFamily="18" charset="0"/>
                <a:ea typeface="Cambria" panose="02040503050406030204" pitchFamily="18" charset="0"/>
              </a:rPr>
              <a:t> </a:t>
            </a:r>
            <a:r>
              <a:rPr lang="en-US" altLang="en-US" sz="4000" i="1" dirty="0" err="1">
                <a:latin typeface="Cambria" panose="02040503050406030204" pitchFamily="18" charset="0"/>
                <a:ea typeface="Cambria" panose="02040503050406030204" pitchFamily="18" charset="0"/>
              </a:rPr>
              <a:t>sarx</a:t>
            </a:r>
            <a:endParaRPr lang="en-US" sz="4000" dirty="0">
              <a:ln w="6600">
                <a:noFill/>
                <a:prstDash val="solid"/>
              </a:ln>
              <a:effectLst/>
              <a:latin typeface="Cambria" panose="02040503050406030204" pitchFamily="18" charset="0"/>
              <a:ea typeface="Cambria" panose="02040503050406030204" pitchFamily="18" charset="0"/>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1868045"/>
            <a:ext cx="8229600" cy="4921276"/>
          </a:xfrm>
        </p:spPr>
        <p:txBody>
          <a:bodyPr>
            <a:noAutofit/>
          </a:bodyPr>
          <a:lstStyle/>
          <a:p>
            <a:r>
              <a:rPr lang="en-US" altLang="en-US" sz="3200" b="1" dirty="0"/>
              <a:t>Burdick</a:t>
            </a:r>
            <a:r>
              <a:rPr lang="en-US" altLang="en-US" sz="3200" dirty="0"/>
              <a:t> (p. 179) - The passionate desire of the flesh for immediate self satisfaction.</a:t>
            </a:r>
          </a:p>
          <a:p>
            <a:r>
              <a:rPr lang="en-US" altLang="en-US" sz="3200" b="1" dirty="0"/>
              <a:t>Kruse</a:t>
            </a:r>
            <a:r>
              <a:rPr lang="en-US" altLang="en-US" sz="3200" dirty="0"/>
              <a:t> (p. 95) – [</a:t>
            </a:r>
            <a:r>
              <a:rPr lang="en-US" sz="3200" i="1" dirty="0">
                <a:solidFill>
                  <a:srgbClr val="0000FF"/>
                </a:solidFill>
                <a:latin typeface="Cambria" panose="02040503050406030204" pitchFamily="18" charset="0"/>
                <a:ea typeface="Cambria" panose="02040503050406030204" pitchFamily="18" charset="0"/>
              </a:rPr>
              <a:t>the desires of the flesh</a:t>
            </a:r>
            <a:r>
              <a:rPr lang="en-US" altLang="en-US" sz="3200" dirty="0"/>
              <a:t>] is a </a:t>
            </a:r>
            <a:r>
              <a:rPr lang="en-US" altLang="en-US" sz="3200" b="1" i="1" dirty="0"/>
              <a:t>general category </a:t>
            </a:r>
            <a:r>
              <a:rPr lang="en-US" altLang="en-US" sz="3200" dirty="0"/>
              <a:t>and the second and third elements of those things which comprise the world [‘</a:t>
            </a:r>
            <a:r>
              <a:rPr lang="en-US" altLang="en-US" sz="3200" i="1" dirty="0">
                <a:solidFill>
                  <a:srgbClr val="0000FF"/>
                </a:solidFill>
                <a:latin typeface="Cambria" panose="02040503050406030204" pitchFamily="18" charset="0"/>
                <a:ea typeface="Cambria" panose="02040503050406030204" pitchFamily="18" charset="0"/>
              </a:rPr>
              <a:t>the </a:t>
            </a:r>
            <a:r>
              <a:rPr lang="en-US" sz="3200" i="1" dirty="0">
                <a:solidFill>
                  <a:srgbClr val="0000FF"/>
                </a:solidFill>
                <a:latin typeface="Cambria" panose="02040503050406030204" pitchFamily="18" charset="0"/>
                <a:ea typeface="Cambria" panose="02040503050406030204" pitchFamily="18" charset="0"/>
              </a:rPr>
              <a:t>desires of the eyes</a:t>
            </a:r>
            <a:r>
              <a:rPr lang="en-US" altLang="en-US" sz="3200" dirty="0"/>
              <a:t>’ and ‘</a:t>
            </a:r>
            <a:r>
              <a:rPr lang="en-US" sz="3200" i="1" dirty="0">
                <a:solidFill>
                  <a:srgbClr val="0000FF"/>
                </a:solidFill>
                <a:latin typeface="Cambria" panose="02040503050406030204" pitchFamily="18" charset="0"/>
                <a:ea typeface="Cambria" panose="02040503050406030204" pitchFamily="18" charset="0"/>
              </a:rPr>
              <a:t>pride in possessions</a:t>
            </a:r>
            <a:r>
              <a:rPr lang="en-US" altLang="en-US" sz="3200" dirty="0"/>
              <a:t>’] are </a:t>
            </a:r>
            <a:r>
              <a:rPr lang="en-US" altLang="en-US" sz="3200" b="1" i="1" dirty="0"/>
              <a:t>subcategories</a:t>
            </a:r>
            <a:r>
              <a:rPr lang="en-US" altLang="en-US" sz="3200" dirty="0"/>
              <a:t>. </a:t>
            </a:r>
          </a:p>
        </p:txBody>
      </p:sp>
    </p:spTree>
    <p:extLst>
      <p:ext uri="{BB962C8B-B14F-4D97-AF65-F5344CB8AC3E}">
        <p14:creationId xmlns:p14="http://schemas.microsoft.com/office/powerpoint/2010/main" val="13429527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1"/>
            <a:ext cx="9144000" cy="1550164"/>
          </a:xfrm>
        </p:spPr>
        <p:txBody>
          <a:bodyPr vert="horz" lIns="91440" tIns="45720" rIns="91440" bIns="45720" rtlCol="0" anchor="ctr">
            <a:noAutofit/>
          </a:bodyPr>
          <a:lstStyle/>
          <a:p>
            <a:pPr>
              <a:lnSpc>
                <a:spcPct val="90000"/>
              </a:lnSpc>
            </a:pPr>
            <a:r>
              <a:rPr lang="en-US" sz="4000" i="1" dirty="0">
                <a:solidFill>
                  <a:srgbClr val="0000FF"/>
                </a:solidFill>
                <a:latin typeface="Cambria" panose="02040503050406030204" pitchFamily="18" charset="0"/>
                <a:ea typeface="Cambria" panose="02040503050406030204" pitchFamily="18" charset="0"/>
              </a:rPr>
              <a:t>the desires of the eyes</a:t>
            </a:r>
            <a:br>
              <a:rPr lang="en-US" sz="4000" i="1" dirty="0">
                <a:solidFill>
                  <a:srgbClr val="0000FF"/>
                </a:solidFill>
                <a:latin typeface="Cambria" panose="02040503050406030204" pitchFamily="18" charset="0"/>
                <a:ea typeface="Cambria" panose="02040503050406030204" pitchFamily="18" charset="0"/>
              </a:rPr>
            </a:br>
            <a:r>
              <a:rPr lang="en-US" altLang="en-US" sz="4000" b="1" dirty="0" err="1">
                <a:latin typeface="Bwgrkl" panose="02000400000000000000" pitchFamily="2" charset="0"/>
              </a:rPr>
              <a:t>evpiqumi,a</a:t>
            </a:r>
            <a:r>
              <a:rPr lang="en-US" altLang="en-US" sz="4000" b="1" dirty="0">
                <a:latin typeface="Bwgrkl" panose="02000400000000000000" pitchFamily="2" charset="0"/>
              </a:rPr>
              <a:t> </a:t>
            </a:r>
            <a:r>
              <a:rPr lang="en-US" altLang="en-US" sz="4000" b="1" dirty="0" err="1">
                <a:latin typeface="Bwgrkl" panose="02000400000000000000" pitchFamily="2" charset="0"/>
              </a:rPr>
              <a:t>tw</a:t>
            </a:r>
            <a:r>
              <a:rPr lang="en-US" altLang="en-US" sz="4000" b="1" dirty="0">
                <a:latin typeface="Bwgrkl" panose="02000400000000000000" pitchFamily="2" charset="0"/>
              </a:rPr>
              <a:t>/n </a:t>
            </a:r>
            <a:r>
              <a:rPr lang="en-US" altLang="en-US" sz="4000" b="1" dirty="0" err="1">
                <a:latin typeface="Bwgrkl" panose="02000400000000000000" pitchFamily="2" charset="0"/>
              </a:rPr>
              <a:t>ovfqalmw</a:t>
            </a:r>
            <a:r>
              <a:rPr lang="en-US" altLang="en-US" sz="4000" b="1" dirty="0">
                <a:latin typeface="Bwgrkl" panose="02000400000000000000" pitchFamily="2" charset="0"/>
              </a:rPr>
              <a:t>/n</a:t>
            </a:r>
            <a:br>
              <a:rPr lang="en-US" altLang="en-US" sz="4000" b="1" dirty="0">
                <a:latin typeface="Bwgrkl" panose="02000400000000000000" pitchFamily="2" charset="0"/>
              </a:rPr>
            </a:br>
            <a:r>
              <a:rPr lang="en-US" altLang="en-US" sz="4000" i="1" dirty="0" err="1">
                <a:latin typeface="Cambria" panose="02040503050406030204" pitchFamily="18" charset="0"/>
                <a:ea typeface="Cambria" panose="02040503050406030204" pitchFamily="18" charset="0"/>
              </a:rPr>
              <a:t>epithumia</a:t>
            </a:r>
            <a:r>
              <a:rPr lang="en-US" altLang="en-US" sz="4000" i="1" dirty="0">
                <a:latin typeface="Cambria" panose="02040503050406030204" pitchFamily="18" charset="0"/>
                <a:ea typeface="Cambria" panose="02040503050406030204" pitchFamily="18" charset="0"/>
              </a:rPr>
              <a:t> ton </a:t>
            </a:r>
            <a:r>
              <a:rPr lang="en-US" altLang="en-US" sz="4000" i="1" dirty="0" err="1">
                <a:latin typeface="Cambria" panose="02040503050406030204" pitchFamily="18" charset="0"/>
                <a:ea typeface="Cambria" panose="02040503050406030204" pitchFamily="18" charset="0"/>
              </a:rPr>
              <a:t>ophthalmon</a:t>
            </a:r>
            <a:endParaRPr lang="en-US" sz="4000" dirty="0">
              <a:ln w="6600">
                <a:noFill/>
                <a:prstDash val="solid"/>
              </a:ln>
              <a:effectLst/>
              <a:latin typeface="Cambria" panose="02040503050406030204" pitchFamily="18" charset="0"/>
              <a:ea typeface="Cambria" panose="02040503050406030204" pitchFamily="18" charset="0"/>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1691444"/>
            <a:ext cx="8229600" cy="4658338"/>
          </a:xfrm>
        </p:spPr>
        <p:txBody>
          <a:bodyPr>
            <a:normAutofit lnSpcReduction="10000"/>
          </a:bodyPr>
          <a:lstStyle/>
          <a:p>
            <a:pPr>
              <a:lnSpc>
                <a:spcPct val="90000"/>
              </a:lnSpc>
            </a:pPr>
            <a:r>
              <a:rPr lang="en-US" altLang="en-US" sz="3200" dirty="0"/>
              <a:t>Those sinful cravings which are aroused by what people see, that leads to covetousness and sinful behavior.</a:t>
            </a:r>
          </a:p>
          <a:p>
            <a:pPr>
              <a:lnSpc>
                <a:spcPct val="90000"/>
              </a:lnSpc>
            </a:pPr>
            <a:r>
              <a:rPr lang="en-US" altLang="en-US" sz="3200" dirty="0"/>
              <a:t>Biblical examples:</a:t>
            </a:r>
          </a:p>
          <a:p>
            <a:pPr lvl="1">
              <a:lnSpc>
                <a:spcPct val="90000"/>
              </a:lnSpc>
            </a:pPr>
            <a:r>
              <a:rPr lang="en-US" altLang="en-US" sz="2800" dirty="0"/>
              <a:t>Eve’s desire for the forbidden tree as a “delight to the eyes”, (Genesis 3:6)</a:t>
            </a:r>
          </a:p>
          <a:p>
            <a:pPr lvl="1">
              <a:lnSpc>
                <a:spcPct val="90000"/>
              </a:lnSpc>
            </a:pPr>
            <a:r>
              <a:rPr lang="en-US" altLang="en-US" sz="2800" dirty="0" err="1"/>
              <a:t>Achan</a:t>
            </a:r>
            <a:r>
              <a:rPr lang="en-US" altLang="en-US" sz="2800" dirty="0"/>
              <a:t> looking with covetous desire at the </a:t>
            </a:r>
            <a:r>
              <a:rPr lang="en-US" sz="2800" dirty="0"/>
              <a:t>beautiful robe and silver and gold, which he then stole </a:t>
            </a:r>
            <a:r>
              <a:rPr lang="en-US" altLang="en-US" sz="2800" dirty="0"/>
              <a:t>(Joshua 7:21)</a:t>
            </a:r>
          </a:p>
          <a:p>
            <a:pPr lvl="1">
              <a:lnSpc>
                <a:spcPct val="90000"/>
              </a:lnSpc>
            </a:pPr>
            <a:r>
              <a:rPr lang="en-US" altLang="en-US" sz="2800" dirty="0"/>
              <a:t>David’s lustful looking after Bathsheba as she bathed (2 Samuel 11:2)</a:t>
            </a:r>
          </a:p>
        </p:txBody>
      </p:sp>
      <p:sp>
        <p:nvSpPr>
          <p:cNvPr id="4" name="TextBox 3">
            <a:extLst>
              <a:ext uri="{FF2B5EF4-FFF2-40B4-BE49-F238E27FC236}">
                <a16:creationId xmlns:a16="http://schemas.microsoft.com/office/drawing/2014/main" id="{97BAC588-DEE8-4B0F-BEB8-F737DEFEAED5}"/>
              </a:ext>
            </a:extLst>
          </p:cNvPr>
          <p:cNvSpPr txBox="1"/>
          <p:nvPr/>
        </p:nvSpPr>
        <p:spPr>
          <a:xfrm>
            <a:off x="0" y="6516368"/>
            <a:ext cx="9144000" cy="341632"/>
          </a:xfrm>
          <a:prstGeom prst="rect">
            <a:avLst/>
          </a:prstGeom>
          <a:noFill/>
        </p:spPr>
        <p:txBody>
          <a:bodyPr wrap="square" rtlCol="0">
            <a:spAutoFit/>
          </a:bodyPr>
          <a:lstStyle/>
          <a:p>
            <a:pPr marL="0" indent="0">
              <a:lnSpc>
                <a:spcPct val="90000"/>
              </a:lnSpc>
              <a:buNone/>
            </a:pPr>
            <a:r>
              <a:rPr lang="en-US" altLang="en-US" dirty="0"/>
              <a:t>Colin G. Kruse, </a:t>
            </a:r>
            <a:r>
              <a:rPr lang="en-US" altLang="en-US" i="1" dirty="0"/>
              <a:t>The Letters of John</a:t>
            </a:r>
            <a:r>
              <a:rPr lang="en-US" altLang="en-US" dirty="0"/>
              <a:t>, The New Pillar Commentary, 2000, p.95</a:t>
            </a:r>
            <a:endParaRPr lang="en-US" altLang="en-US" sz="1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643120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p:cTn id="35"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1"/>
            <a:ext cx="9144000" cy="1550164"/>
          </a:xfrm>
        </p:spPr>
        <p:txBody>
          <a:bodyPr vert="horz" lIns="91440" tIns="45720" rIns="91440" bIns="45720" rtlCol="0" anchor="ctr">
            <a:noAutofit/>
          </a:bodyPr>
          <a:lstStyle/>
          <a:p>
            <a:pPr>
              <a:lnSpc>
                <a:spcPct val="90000"/>
              </a:lnSpc>
            </a:pPr>
            <a:r>
              <a:rPr lang="en-US" sz="4000" i="1" dirty="0">
                <a:solidFill>
                  <a:srgbClr val="0000FF"/>
                </a:solidFill>
                <a:latin typeface="Cambria" panose="02040503050406030204" pitchFamily="18" charset="0"/>
                <a:ea typeface="Cambria" panose="02040503050406030204" pitchFamily="18" charset="0"/>
              </a:rPr>
              <a:t>pride in possessions</a:t>
            </a:r>
            <a:br>
              <a:rPr lang="en-US" sz="4000" i="1" dirty="0">
                <a:solidFill>
                  <a:srgbClr val="0000FF"/>
                </a:solidFill>
                <a:latin typeface="Cambria" panose="02040503050406030204" pitchFamily="18" charset="0"/>
                <a:ea typeface="Cambria" panose="02040503050406030204" pitchFamily="18" charset="0"/>
              </a:rPr>
            </a:br>
            <a:r>
              <a:rPr lang="en-US" altLang="en-US" sz="4000" b="1" dirty="0" err="1">
                <a:latin typeface="Bwgrkl" panose="02000400000000000000" pitchFamily="2" charset="0"/>
              </a:rPr>
              <a:t>avlazonei,a</a:t>
            </a:r>
            <a:r>
              <a:rPr lang="en-US" altLang="en-US" sz="4000" b="1" dirty="0">
                <a:latin typeface="Bwgrkl" panose="02000400000000000000" pitchFamily="2" charset="0"/>
              </a:rPr>
              <a:t> </a:t>
            </a:r>
            <a:r>
              <a:rPr lang="en-US" altLang="en-US" sz="4000" b="1" dirty="0" err="1">
                <a:latin typeface="Bwgrkl" panose="02000400000000000000" pitchFamily="2" charset="0"/>
              </a:rPr>
              <a:t>tou</a:t>
            </a:r>
            <a:r>
              <a:rPr lang="en-US" altLang="en-US" sz="4000" b="1" dirty="0">
                <a:latin typeface="Bwgrkl" panose="02000400000000000000" pitchFamily="2" charset="0"/>
              </a:rPr>
              <a:t>/ </a:t>
            </a:r>
            <a:r>
              <a:rPr lang="en-US" altLang="en-US" sz="4000" b="1" dirty="0" err="1">
                <a:latin typeface="Bwgrkl" panose="02000400000000000000" pitchFamily="2" charset="0"/>
              </a:rPr>
              <a:t>bi,ou</a:t>
            </a:r>
            <a:r>
              <a:rPr lang="en-US" altLang="en-US" sz="4000" b="1" dirty="0">
                <a:latin typeface="Bwgrkl" panose="02000400000000000000" pitchFamily="2" charset="0"/>
              </a:rPr>
              <a:t> </a:t>
            </a:r>
            <a:br>
              <a:rPr lang="en-US" altLang="en-US" sz="4000" b="1" dirty="0">
                <a:latin typeface="Bwgrkl" panose="02000400000000000000" pitchFamily="2" charset="0"/>
              </a:rPr>
            </a:br>
            <a:r>
              <a:rPr lang="en-US" altLang="en-US" sz="4000" i="1" dirty="0" err="1">
                <a:latin typeface="Cambria" panose="02040503050406030204" pitchFamily="18" charset="0"/>
                <a:ea typeface="Cambria" panose="02040503050406030204" pitchFamily="18" charset="0"/>
              </a:rPr>
              <a:t>alazoneia</a:t>
            </a:r>
            <a:r>
              <a:rPr lang="en-US" altLang="en-US" sz="4000" i="1" dirty="0">
                <a:latin typeface="Cambria" panose="02040503050406030204" pitchFamily="18" charset="0"/>
                <a:ea typeface="Cambria" panose="02040503050406030204" pitchFamily="18" charset="0"/>
              </a:rPr>
              <a:t> </a:t>
            </a:r>
            <a:r>
              <a:rPr lang="en-US" altLang="en-US" sz="4000" i="1" dirty="0" err="1">
                <a:latin typeface="Cambria" panose="02040503050406030204" pitchFamily="18" charset="0"/>
                <a:ea typeface="Cambria" panose="02040503050406030204" pitchFamily="18" charset="0"/>
              </a:rPr>
              <a:t>tou</a:t>
            </a:r>
            <a:r>
              <a:rPr lang="en-US" altLang="en-US" sz="4000" i="1" dirty="0">
                <a:latin typeface="Cambria" panose="02040503050406030204" pitchFamily="18" charset="0"/>
                <a:ea typeface="Cambria" panose="02040503050406030204" pitchFamily="18" charset="0"/>
              </a:rPr>
              <a:t> </a:t>
            </a:r>
            <a:r>
              <a:rPr lang="en-US" altLang="en-US" sz="4000" i="1" dirty="0" err="1">
                <a:latin typeface="Cambria" panose="02040503050406030204" pitchFamily="18" charset="0"/>
                <a:ea typeface="Cambria" panose="02040503050406030204" pitchFamily="18" charset="0"/>
              </a:rPr>
              <a:t>biou</a:t>
            </a:r>
            <a:endParaRPr lang="en-US" sz="4000" dirty="0">
              <a:ln w="6600">
                <a:noFill/>
                <a:prstDash val="solid"/>
              </a:ln>
              <a:effectLst/>
              <a:latin typeface="Cambria" panose="02040503050406030204" pitchFamily="18" charset="0"/>
              <a:ea typeface="Cambria" panose="02040503050406030204" pitchFamily="18" charset="0"/>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1691444"/>
            <a:ext cx="8229600" cy="5097877"/>
          </a:xfrm>
        </p:spPr>
        <p:txBody>
          <a:bodyPr>
            <a:normAutofit/>
          </a:bodyPr>
          <a:lstStyle/>
          <a:p>
            <a:pPr>
              <a:lnSpc>
                <a:spcPct val="90000"/>
              </a:lnSpc>
            </a:pPr>
            <a:r>
              <a:rPr lang="en-US" altLang="en-US" b="1" dirty="0"/>
              <a:t>NASB</a:t>
            </a:r>
            <a:r>
              <a:rPr lang="en-US" altLang="en-US" dirty="0"/>
              <a:t> – </a:t>
            </a:r>
            <a:r>
              <a:rPr lang="en-US" altLang="en-US" i="1" dirty="0">
                <a:solidFill>
                  <a:srgbClr val="000066"/>
                </a:solidFill>
                <a:latin typeface="Cambria" panose="02040503050406030204" pitchFamily="18" charset="0"/>
                <a:ea typeface="Cambria" panose="02040503050406030204" pitchFamily="18" charset="0"/>
              </a:rPr>
              <a:t>the boastful pride of life</a:t>
            </a:r>
          </a:p>
          <a:p>
            <a:pPr>
              <a:lnSpc>
                <a:spcPct val="90000"/>
              </a:lnSpc>
            </a:pPr>
            <a:r>
              <a:rPr lang="en-US" altLang="en-US" b="1" dirty="0"/>
              <a:t>Burdick</a:t>
            </a:r>
            <a:r>
              <a:rPr lang="en-US" altLang="en-US" dirty="0"/>
              <a:t> (p. 39) – that proud pretension that glories in material things. It is the attitude which assumes that one is more than he really is, simply because of his many material possessions; it is the spirit that is boastfully confident in wealth rather than in God, assuming one’s life consists of that which one possesses (Daniel 4:30; Luke 12:16-21).</a:t>
            </a:r>
          </a:p>
          <a:p>
            <a:pPr>
              <a:lnSpc>
                <a:spcPct val="90000"/>
              </a:lnSpc>
            </a:pPr>
            <a:r>
              <a:rPr lang="en-US" altLang="en-US" b="1" dirty="0"/>
              <a:t>Stott</a:t>
            </a:r>
            <a:r>
              <a:rPr lang="en-US" altLang="en-US" dirty="0"/>
              <a:t> (p.100) – The desire to shine or outshine others in luxurious living </a:t>
            </a:r>
          </a:p>
        </p:txBody>
      </p:sp>
    </p:spTree>
    <p:extLst>
      <p:ext uri="{BB962C8B-B14F-4D97-AF65-F5344CB8AC3E}">
        <p14:creationId xmlns:p14="http://schemas.microsoft.com/office/powerpoint/2010/main" val="37909940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063530"/>
          </a:xfrm>
        </p:spPr>
        <p:txBody>
          <a:bodyPr vert="horz" lIns="91440" tIns="45720" rIns="91440" bIns="45720" rtlCol="0" anchor="ctr">
            <a:noAutofit/>
          </a:bodyPr>
          <a:lstStyle/>
          <a:p>
            <a:pPr>
              <a:lnSpc>
                <a:spcPct val="90000"/>
              </a:lnSpc>
            </a:pPr>
            <a:r>
              <a:rPr lang="en-US" b="1" dirty="0">
                <a:ln w="6600">
                  <a:noFill/>
                  <a:prstDash val="solid"/>
                </a:ln>
              </a:rPr>
              <a:t>What in the world does John mean?</a:t>
            </a:r>
            <a:endParaRPr lang="en-US" b="1" dirty="0">
              <a:ln w="6600">
                <a:noFill/>
                <a:prstDash val="solid"/>
              </a:ln>
              <a:effectLst/>
              <a:latin typeface="+mn-lt"/>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855534"/>
            <a:ext cx="8229600" cy="6002466"/>
          </a:xfrm>
        </p:spPr>
        <p:txBody>
          <a:bodyPr>
            <a:normAutofit/>
          </a:bodyPr>
          <a:lstStyle/>
          <a:p>
            <a:pPr marL="0" indent="0">
              <a:lnSpc>
                <a:spcPct val="80000"/>
              </a:lnSpc>
              <a:buNone/>
            </a:pPr>
            <a:r>
              <a:rPr lang="en-US" altLang="en-US" sz="3200" dirty="0"/>
              <a:t>So, in summary, when John tells us to </a:t>
            </a:r>
            <a:r>
              <a:rPr lang="en-US" sz="3200" i="1" dirty="0">
                <a:solidFill>
                  <a:srgbClr val="0000FF"/>
                </a:solidFill>
                <a:latin typeface="Cambria" panose="02040503050406030204" pitchFamily="18" charset="0"/>
                <a:ea typeface="Cambria" panose="02040503050406030204" pitchFamily="18" charset="0"/>
              </a:rPr>
              <a:t>not love the world or the things in the world</a:t>
            </a:r>
            <a:r>
              <a:rPr lang="en-US" altLang="en-US" sz="3200" dirty="0"/>
              <a:t>:</a:t>
            </a:r>
          </a:p>
          <a:p>
            <a:pPr>
              <a:lnSpc>
                <a:spcPct val="80000"/>
              </a:lnSpc>
            </a:pPr>
            <a:r>
              <a:rPr lang="en-US" altLang="en-US" dirty="0"/>
              <a:t>John </a:t>
            </a:r>
            <a:r>
              <a:rPr lang="en-US" altLang="en-US" b="1" dirty="0"/>
              <a:t>is </a:t>
            </a:r>
            <a:r>
              <a:rPr lang="en-US" altLang="en-US" b="1" i="1" dirty="0"/>
              <a:t>not</a:t>
            </a:r>
            <a:r>
              <a:rPr lang="en-US" altLang="en-US" b="1" dirty="0"/>
              <a:t> saying </a:t>
            </a:r>
            <a:r>
              <a:rPr lang="en-US" altLang="en-US" dirty="0"/>
              <a:t>that we shouldn’t love people, because we are commanded to love even our enemies (Luke 6:35).</a:t>
            </a:r>
          </a:p>
          <a:p>
            <a:pPr>
              <a:lnSpc>
                <a:spcPct val="80000"/>
              </a:lnSpc>
            </a:pPr>
            <a:r>
              <a:rPr lang="en-US" altLang="en-US" dirty="0"/>
              <a:t>But John</a:t>
            </a:r>
            <a:r>
              <a:rPr lang="en-US" altLang="en-US" b="1" dirty="0"/>
              <a:t> </a:t>
            </a:r>
            <a:r>
              <a:rPr lang="en-US" altLang="en-US" b="1" i="1" dirty="0"/>
              <a:t>is</a:t>
            </a:r>
            <a:r>
              <a:rPr lang="en-US" altLang="en-US" b="1" dirty="0"/>
              <a:t> warning us </a:t>
            </a:r>
            <a:r>
              <a:rPr lang="en-US" altLang="en-US" dirty="0"/>
              <a:t>not to </a:t>
            </a:r>
            <a:r>
              <a:rPr lang="en-US" altLang="en-US" b="1" i="1" dirty="0"/>
              <a:t>imitate</a:t>
            </a:r>
            <a:r>
              <a:rPr lang="en-US" altLang="en-US" dirty="0"/>
              <a:t> the </a:t>
            </a:r>
            <a:r>
              <a:rPr lang="en-US" altLang="en-US" b="1" i="1" dirty="0"/>
              <a:t>sinful behavior</a:t>
            </a:r>
            <a:r>
              <a:rPr lang="en-US" altLang="en-US" dirty="0"/>
              <a:t> of the people in this world.</a:t>
            </a:r>
          </a:p>
          <a:p>
            <a:pPr>
              <a:lnSpc>
                <a:spcPct val="80000"/>
              </a:lnSpc>
            </a:pPr>
            <a:r>
              <a:rPr lang="en-US" altLang="en-US" dirty="0"/>
              <a:t>John </a:t>
            </a:r>
            <a:r>
              <a:rPr lang="en-US" altLang="en-US" b="1" dirty="0"/>
              <a:t>is </a:t>
            </a:r>
            <a:r>
              <a:rPr lang="en-US" altLang="en-US" b="1" i="1" dirty="0"/>
              <a:t>not</a:t>
            </a:r>
            <a:r>
              <a:rPr lang="en-US" altLang="en-US" b="1" dirty="0"/>
              <a:t> saying </a:t>
            </a:r>
            <a:r>
              <a:rPr lang="en-US" altLang="en-US" dirty="0"/>
              <a:t>that we can’t take pleasure in the temporal things of this world that God provides for our enjoyment (1Timothy 6:17).</a:t>
            </a:r>
          </a:p>
          <a:p>
            <a:pPr>
              <a:lnSpc>
                <a:spcPct val="80000"/>
              </a:lnSpc>
            </a:pPr>
            <a:r>
              <a:rPr lang="en-US" altLang="en-US" dirty="0"/>
              <a:t>But John </a:t>
            </a:r>
            <a:r>
              <a:rPr lang="en-US" altLang="en-US" b="1" i="1" dirty="0"/>
              <a:t>is</a:t>
            </a:r>
            <a:r>
              <a:rPr lang="en-US" altLang="en-US" b="1" dirty="0"/>
              <a:t> warning us </a:t>
            </a:r>
            <a:r>
              <a:rPr lang="en-US" altLang="en-US" dirty="0"/>
              <a:t>not to desire the pleasures of this world that God has </a:t>
            </a:r>
            <a:r>
              <a:rPr lang="en-US" altLang="en-US" b="1" i="1" dirty="0"/>
              <a:t>forbidden</a:t>
            </a:r>
            <a:r>
              <a:rPr lang="en-US" altLang="en-US" dirty="0"/>
              <a:t>.</a:t>
            </a:r>
          </a:p>
        </p:txBody>
      </p:sp>
    </p:spTree>
    <p:extLst>
      <p:ext uri="{BB962C8B-B14F-4D97-AF65-F5344CB8AC3E}">
        <p14:creationId xmlns:p14="http://schemas.microsoft.com/office/powerpoint/2010/main" val="19303977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063530"/>
          </a:xfrm>
        </p:spPr>
        <p:txBody>
          <a:bodyPr vert="horz" lIns="91440" tIns="45720" rIns="91440" bIns="45720" rtlCol="0" anchor="ctr">
            <a:noAutofit/>
          </a:bodyPr>
          <a:lstStyle/>
          <a:p>
            <a:pPr>
              <a:lnSpc>
                <a:spcPct val="90000"/>
              </a:lnSpc>
            </a:pPr>
            <a:r>
              <a:rPr lang="en-US" b="1" dirty="0">
                <a:ln w="6600">
                  <a:noFill/>
                  <a:prstDash val="solid"/>
                </a:ln>
              </a:rPr>
              <a:t>What in the world does John mean?</a:t>
            </a:r>
            <a:endParaRPr lang="en-US" b="1" dirty="0">
              <a:ln w="6600">
                <a:noFill/>
                <a:prstDash val="solid"/>
              </a:ln>
              <a:effectLst/>
              <a:latin typeface="+mn-lt"/>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855534"/>
            <a:ext cx="8229600" cy="6002466"/>
          </a:xfrm>
        </p:spPr>
        <p:txBody>
          <a:bodyPr>
            <a:normAutofit/>
          </a:bodyPr>
          <a:lstStyle/>
          <a:p>
            <a:pPr marL="0" indent="0">
              <a:lnSpc>
                <a:spcPct val="80000"/>
              </a:lnSpc>
              <a:buNone/>
            </a:pPr>
            <a:r>
              <a:rPr lang="en-US" altLang="en-US" sz="3200" dirty="0"/>
              <a:t>So, in summary, when John tells us to </a:t>
            </a:r>
            <a:r>
              <a:rPr lang="en-US" sz="3200" i="1" dirty="0">
                <a:solidFill>
                  <a:srgbClr val="0000FF"/>
                </a:solidFill>
                <a:latin typeface="Cambria" panose="02040503050406030204" pitchFamily="18" charset="0"/>
                <a:ea typeface="Cambria" panose="02040503050406030204" pitchFamily="18" charset="0"/>
              </a:rPr>
              <a:t>not love the world or the things in the world</a:t>
            </a:r>
            <a:r>
              <a:rPr lang="en-US" altLang="en-US" sz="3200" dirty="0"/>
              <a:t>:</a:t>
            </a:r>
          </a:p>
          <a:p>
            <a:pPr>
              <a:lnSpc>
                <a:spcPct val="80000"/>
              </a:lnSpc>
            </a:pPr>
            <a:r>
              <a:rPr lang="en-US" altLang="en-US" dirty="0"/>
              <a:t>John </a:t>
            </a:r>
            <a:r>
              <a:rPr lang="en-US" altLang="en-US" b="1" dirty="0"/>
              <a:t>is not saying </a:t>
            </a:r>
            <a:r>
              <a:rPr lang="en-US" altLang="en-US" dirty="0"/>
              <a:t>that it’s wrong to have and enjoy the material possessions.</a:t>
            </a:r>
          </a:p>
          <a:p>
            <a:pPr>
              <a:lnSpc>
                <a:spcPct val="80000"/>
              </a:lnSpc>
            </a:pPr>
            <a:r>
              <a:rPr lang="en-US" dirty="0"/>
              <a:t>John </a:t>
            </a:r>
            <a:r>
              <a:rPr lang="en-US" altLang="en-US" b="1" i="1" dirty="0"/>
              <a:t>is</a:t>
            </a:r>
            <a:r>
              <a:rPr lang="en-US" altLang="en-US" b="1" dirty="0"/>
              <a:t> warning us</a:t>
            </a:r>
            <a:r>
              <a:rPr lang="en-US" dirty="0"/>
              <a:t> that our </a:t>
            </a:r>
            <a:r>
              <a:rPr lang="en-US" b="1" i="1" dirty="0"/>
              <a:t>ultimate</a:t>
            </a:r>
            <a:r>
              <a:rPr lang="en-US" dirty="0"/>
              <a:t> sense of worth and security must come from God </a:t>
            </a:r>
            <a:r>
              <a:rPr lang="en-US" b="1" i="1" dirty="0"/>
              <a:t>alone</a:t>
            </a:r>
            <a:r>
              <a:rPr lang="en-US" dirty="0"/>
              <a:t>. The apostle Paul expresses a similar idea when he says:</a:t>
            </a:r>
            <a:endParaRPr lang="en-US" sz="2400" dirty="0"/>
          </a:p>
          <a:p>
            <a:pPr lvl="1">
              <a:lnSpc>
                <a:spcPct val="80000"/>
              </a:lnSpc>
            </a:pPr>
            <a:r>
              <a:rPr lang="en-US" altLang="en-US" sz="2800" i="1" dirty="0">
                <a:solidFill>
                  <a:srgbClr val="0000FF"/>
                </a:solidFill>
                <a:latin typeface="Cambria" panose="02040503050406030204" pitchFamily="18" charset="0"/>
                <a:ea typeface="Cambria" panose="02040503050406030204" pitchFamily="18" charset="0"/>
              </a:rPr>
              <a:t>Command those who are rich in this present world not to be arrogant nor to put their hope in wealth, which is so uncertain, but to put their hope in God, who richly provides us with everything for our enjoyment. </a:t>
            </a:r>
            <a:r>
              <a:rPr lang="en-US" altLang="en-US" sz="2800" dirty="0"/>
              <a:t>(1 Timothy 6:17)</a:t>
            </a:r>
          </a:p>
          <a:p>
            <a:pPr>
              <a:lnSpc>
                <a:spcPct val="80000"/>
              </a:lnSpc>
            </a:pPr>
            <a:endParaRPr lang="en-US" dirty="0"/>
          </a:p>
        </p:txBody>
      </p:sp>
    </p:spTree>
    <p:extLst>
      <p:ext uri="{BB962C8B-B14F-4D97-AF65-F5344CB8AC3E}">
        <p14:creationId xmlns:p14="http://schemas.microsoft.com/office/powerpoint/2010/main" val="21174599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p:cTn id="13"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 calcmode="lin" valueType="num">
                                      <p:cBhvr>
                                        <p:cTn id="20"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1"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024BD1-0154-4545-BD37-A1D8DFEC3EF1}"/>
              </a:ext>
            </a:extLst>
          </p:cNvPr>
          <p:cNvSpPr>
            <a:spLocks noGrp="1"/>
          </p:cNvSpPr>
          <p:nvPr>
            <p:ph type="title"/>
          </p:nvPr>
        </p:nvSpPr>
        <p:spPr>
          <a:xfrm>
            <a:off x="0" y="-1"/>
            <a:ext cx="9144000" cy="2043486"/>
          </a:xfrm>
        </p:spPr>
        <p:txBody>
          <a:bodyPr>
            <a:noAutofit/>
          </a:bodyPr>
          <a:lstStyle/>
          <a:p>
            <a:pPr algn="ctr"/>
            <a:r>
              <a:rPr kumimoji="0" lang="en-US" altLang="en-US"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1:5-2:28</a:t>
            </a:r>
            <a:br>
              <a:rPr kumimoji="0" lang="en-US" altLang="en-US"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br>
            <a:r>
              <a:rPr kumimoji="0" lang="en-US" altLang="en-US" sz="3200" b="0" i="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The </a:t>
            </a:r>
            <a:r>
              <a:rPr kumimoji="0" lang="en-US" altLang="en-US" sz="3200" b="1" i="1" u="none" strike="noStrike" kern="1200" cap="none" spc="0" normalizeH="0" baseline="0" noProof="0" dirty="0">
                <a:ln>
                  <a:noFill/>
                </a:ln>
                <a:solidFill>
                  <a:srgbClr val="FF0066"/>
                </a:solidFill>
                <a:effectLst/>
                <a:uLnTx/>
                <a:uFillTx/>
                <a:latin typeface="Arial" panose="020B0604020202020204" pitchFamily="34" charset="0"/>
                <a:cs typeface="Arial" panose="020B0604020202020204" pitchFamily="34" charset="0"/>
              </a:rPr>
              <a:t>First</a:t>
            </a:r>
            <a:r>
              <a:rPr kumimoji="0" lang="en-US" altLang="en-US" sz="3200" b="0" i="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 Presentation of the Three Tests of FELLOWSHIP WITH GOD: </a:t>
            </a:r>
            <a:br>
              <a:rPr kumimoji="0" lang="en-US" altLang="en-US" sz="3200" b="0" i="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br>
            <a:r>
              <a:rPr kumimoji="0" lang="en-US" altLang="en-US" sz="3200" b="1" i="1" u="none" strike="noStrike" kern="1200" cap="none" spc="0" normalizeH="0" baseline="0" noProof="0" dirty="0">
                <a:ln>
                  <a:noFill/>
                </a:ln>
                <a:solidFill>
                  <a:srgbClr val="00FF00"/>
                </a:solidFill>
                <a:effectLst/>
                <a:uLnTx/>
                <a:uFillTx/>
                <a:latin typeface="Arial" panose="020B0604020202020204" pitchFamily="34" charset="0"/>
                <a:cs typeface="Arial" panose="020B0604020202020204" pitchFamily="34" charset="0"/>
              </a:rPr>
              <a:t>RIGHTEOUSNESS</a:t>
            </a:r>
            <a:r>
              <a:rPr kumimoji="0" lang="en-US" altLang="en-US" sz="3200" b="0" i="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 </a:t>
            </a:r>
            <a:r>
              <a:rPr kumimoji="0" lang="en-US" altLang="en-US" sz="3200" b="1" i="1" u="none" strike="noStrike" kern="1200" cap="none" spc="0" normalizeH="0" baseline="0" noProof="0" dirty="0">
                <a:ln>
                  <a:noFill/>
                </a:ln>
                <a:solidFill>
                  <a:srgbClr val="00FF00"/>
                </a:solidFill>
                <a:effectLst/>
                <a:uLnTx/>
                <a:uFillTx/>
                <a:latin typeface="Arial" panose="020B0604020202020204" pitchFamily="34" charset="0"/>
                <a:cs typeface="Arial" panose="020B0604020202020204" pitchFamily="34" charset="0"/>
              </a:rPr>
              <a:t>LOVE</a:t>
            </a:r>
            <a:r>
              <a:rPr kumimoji="0" lang="en-US" altLang="en-US" sz="3200" b="0" i="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 and </a:t>
            </a:r>
            <a:r>
              <a:rPr kumimoji="0" lang="en-US" altLang="en-US" sz="3200" b="1" i="1" u="none" strike="noStrike" kern="1200" cap="none" spc="0" normalizeH="0" baseline="0" noProof="0" dirty="0">
                <a:ln>
                  <a:noFill/>
                </a:ln>
                <a:solidFill>
                  <a:srgbClr val="00FF00"/>
                </a:solidFill>
                <a:effectLst/>
                <a:uLnTx/>
                <a:uFillTx/>
                <a:latin typeface="Arial" panose="020B0604020202020204" pitchFamily="34" charset="0"/>
                <a:cs typeface="Arial" panose="020B0604020202020204" pitchFamily="34" charset="0"/>
              </a:rPr>
              <a:t>BELIEF</a:t>
            </a:r>
            <a:r>
              <a:rPr kumimoji="0" lang="en-US" altLang="en-US" sz="3200" b="0" i="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 in Jesus</a:t>
            </a:r>
            <a:endParaRPr lang="en-US" sz="6000" b="1" dirty="0">
              <a:effectLst>
                <a:glow rad="228600">
                  <a:schemeClr val="tx1">
                    <a:alpha val="40000"/>
                  </a:schemeClr>
                </a:glow>
              </a:effectLst>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05D17DF7-3387-4B08-A7DB-D98AD3F0DED5}"/>
              </a:ext>
            </a:extLst>
          </p:cNvPr>
          <p:cNvSpPr>
            <a:spLocks noGrp="1"/>
          </p:cNvSpPr>
          <p:nvPr>
            <p:ph idx="1"/>
          </p:nvPr>
        </p:nvSpPr>
        <p:spPr>
          <a:xfrm>
            <a:off x="193365" y="2254195"/>
            <a:ext cx="8840750" cy="4603803"/>
          </a:xfrm>
        </p:spPr>
        <p:txBody>
          <a:bodyPr>
            <a:normAutofit fontScale="92500" lnSpcReduction="20000"/>
          </a:bodyPr>
          <a:lstStyle/>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1:5-7 -</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John states that:</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“God is light</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a:t>
            </a:r>
            <a:r>
              <a:rPr kumimoji="0" lang="en-US" altLang="en-US" b="0" i="1"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(i.e. </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God</a:t>
            </a:r>
            <a:r>
              <a:rPr kumimoji="0" lang="en-US" altLang="en-US" b="1"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is truth and the revealer of truth) </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A person's claim to have </a:t>
            </a:r>
            <a:r>
              <a:rPr kumimoji="0" lang="en-US" altLang="en-US" b="1" i="1"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FELLOWSHIP</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with God</a:t>
            </a:r>
            <a:r>
              <a:rPr kumimoji="0" lang="en-US" altLang="en-US" b="1"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is verified </a:t>
            </a:r>
            <a:r>
              <a:rPr kumimoji="0" lang="en-US" altLang="en-US" b="1"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only</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a:t>
            </a:r>
            <a:r>
              <a:rPr kumimoji="0" lang="en-US" altLang="en-US" b="1" i="1"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if</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he "</a:t>
            </a:r>
            <a:r>
              <a:rPr kumimoji="0" lang="en-US" altLang="en-US" b="1"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walks in the light</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a:t>
            </a:r>
            <a:r>
              <a:rPr kumimoji="0" lang="en-US" altLang="en-US" b="0" i="1"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(i.e. </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lives according to </a:t>
            </a:r>
            <a:r>
              <a:rPr kumimoji="0" lang="en-US" altLang="en-US" b="1"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God's </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truth). </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1:8-2:6 -</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a:t>
            </a:r>
            <a:r>
              <a:rPr kumimoji="0" lang="en-US" altLang="en-US" b="1" i="1"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Walking in the Light</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Tested by </a:t>
            </a:r>
            <a:r>
              <a:rPr kumimoji="0" lang="en-US" altLang="en-US" b="1" i="1"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RIGHTEOUSNESS</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First</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 in confession of sin (1:8-2:2)</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Secondly</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 in actual obedience (2:3-6)</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rgbClr val="FFFFFF"/>
                </a:solidFill>
                <a:effectLst>
                  <a:glow rad="228600">
                    <a:schemeClr val="tx1">
                      <a:alpha val="40000"/>
                    </a:schemeClr>
                  </a:glow>
                </a:effectLst>
                <a:uLnTx/>
                <a:uFillTx/>
                <a:latin typeface="+mj-lt"/>
                <a:ea typeface="+mn-ea"/>
                <a:cs typeface="+mn-cs"/>
              </a:rPr>
              <a:t>2:7-17  -</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a:t>
            </a:r>
            <a:r>
              <a:rPr kumimoji="0" lang="en-US" altLang="en-US" b="1" i="1" u="none" strike="noStrike" kern="1200" cap="none" spc="0" normalizeH="0" baseline="0" noProof="0" dirty="0">
                <a:ln>
                  <a:noFill/>
                </a:ln>
                <a:solidFill>
                  <a:srgbClr val="00FF00"/>
                </a:solidFill>
                <a:effectLst>
                  <a:glow rad="228600">
                    <a:schemeClr val="tx1">
                      <a:alpha val="40000"/>
                    </a:schemeClr>
                  </a:glow>
                </a:effectLst>
                <a:uLnTx/>
                <a:uFillTx/>
                <a:latin typeface="+mj-lt"/>
                <a:ea typeface="+mn-ea"/>
                <a:cs typeface="+mn-cs"/>
              </a:rPr>
              <a:t>Walking in the Light</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Tested by </a:t>
            </a:r>
            <a:r>
              <a:rPr kumimoji="0" lang="en-US" altLang="en-US" b="1" i="1" u="none" strike="noStrike" kern="1200" cap="none" spc="0" normalizeH="0" baseline="0" noProof="0" dirty="0">
                <a:ln>
                  <a:noFill/>
                </a:ln>
                <a:solidFill>
                  <a:srgbClr val="00FF00"/>
                </a:solidFill>
                <a:effectLst>
                  <a:glow rad="228600">
                    <a:schemeClr val="tx1">
                      <a:alpha val="40000"/>
                    </a:schemeClr>
                  </a:glow>
                </a:effectLst>
                <a:uLnTx/>
                <a:uFillTx/>
                <a:latin typeface="+mj-lt"/>
                <a:ea typeface="+mn-ea"/>
                <a:cs typeface="+mn-cs"/>
              </a:rPr>
              <a:t>LOVE</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Positively</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 By love of one's brother (2:7-11)</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[Parenthetical Passage in </a:t>
            </a:r>
            <a:r>
              <a:rPr kumimoji="0" lang="en-US" altLang="en-US" b="0" i="0" u="none" strike="noStrike" kern="1200" cap="none" spc="0" normalizeH="0" baseline="0" noProof="0" dirty="0">
                <a:ln>
                  <a:noFill/>
                </a:ln>
                <a:solidFill>
                  <a:srgbClr val="FFFFFF"/>
                </a:solidFill>
                <a:effectLst>
                  <a:glow rad="228600">
                    <a:schemeClr val="tx1">
                      <a:alpha val="40000"/>
                    </a:schemeClr>
                  </a:glow>
                </a:effectLst>
                <a:uLnTx/>
                <a:uFillTx/>
                <a:latin typeface="+mj-lt"/>
                <a:ea typeface="+mn-ea"/>
                <a:cs typeface="+mn-cs"/>
              </a:rPr>
              <a:t>(2:12-14)</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Negatively</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 By </a:t>
            </a:r>
            <a:r>
              <a:rPr lang="en-US" altLang="en-US" b="1" dirty="0">
                <a:solidFill>
                  <a:schemeClr val="bg1">
                    <a:lumMod val="75000"/>
                  </a:schemeClr>
                </a:solidFill>
                <a:effectLst>
                  <a:glow rad="228600">
                    <a:schemeClr val="tx1">
                      <a:alpha val="40000"/>
                    </a:schemeClr>
                  </a:glow>
                </a:effectLst>
                <a:latin typeface="+mj-lt"/>
              </a:rPr>
              <a:t>not</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loving the World (2:15-17) </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2:18-28 -</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a:t>
            </a:r>
            <a:r>
              <a:rPr kumimoji="0" lang="en-US" altLang="en-US" b="1" i="1"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Walking in the Light</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Tested by </a:t>
            </a:r>
            <a:r>
              <a:rPr kumimoji="0" lang="en-US" altLang="en-US" b="1" i="1"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BELIEF</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in Jesus</a:t>
            </a:r>
            <a:r>
              <a:rPr kumimoji="0" lang="en-US" altLang="en-US" b="1"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the Son of God</a:t>
            </a:r>
            <a:r>
              <a:rPr kumimoji="0" lang="en-US" altLang="en-US" b="1"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Contrast Between False Teachers and True Believers (2:18-21)</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Christological Test (2:22-23)</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Exhortation to Continue in the Truth (2:24-28)</a:t>
            </a:r>
            <a:endParaRPr kumimoji="0" lang="en-US" altLang="en-US" sz="3200" i="1"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endParaRPr>
          </a:p>
        </p:txBody>
      </p:sp>
    </p:spTree>
    <p:extLst>
      <p:ext uri="{BB962C8B-B14F-4D97-AF65-F5344CB8AC3E}">
        <p14:creationId xmlns:p14="http://schemas.microsoft.com/office/powerpoint/2010/main" val="38993596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15000"/>
            <a:lum/>
          </a:blip>
          <a:srcRect/>
          <a:stretch>
            <a:fillRect l="-6000" t="15000" r="-6000" b="-15000"/>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0AC1CD0-70AC-4631-8240-EE5E9EF151C5}"/>
              </a:ext>
            </a:extLst>
          </p:cNvPr>
          <p:cNvSpPr>
            <a:spLocks noGrp="1" noChangeArrowheads="1"/>
          </p:cNvSpPr>
          <p:nvPr>
            <p:ph type="ctrTitle"/>
          </p:nvPr>
        </p:nvSpPr>
        <p:spPr>
          <a:xfrm>
            <a:off x="427766" y="1"/>
            <a:ext cx="8319863" cy="2664710"/>
          </a:xfrm>
        </p:spPr>
        <p:txBody>
          <a:bodyPr anchor="t">
            <a:noAutofit/>
          </a:bodyPr>
          <a:lstStyle/>
          <a:p>
            <a:pPr algn="l"/>
            <a:r>
              <a:rPr lang="en-US" altLang="en-US" sz="3200" dirty="0">
                <a:latin typeface="Calibri" panose="020F0502020204030204" pitchFamily="34" charset="0"/>
                <a:cs typeface="Calibri" panose="020F0502020204030204" pitchFamily="34" charset="0"/>
              </a:rPr>
              <a:t>John reminds his readers – as he did just a few verses earlier (2:8) – that the evil world system around us, for all of it’s allures and temptations, is in the process of passing away and will soon be gone.  </a:t>
            </a:r>
          </a:p>
        </p:txBody>
      </p:sp>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2692182"/>
            <a:ext cx="8213902" cy="4165816"/>
          </a:xfrm>
        </p:spPr>
        <p:txBody>
          <a:bodyPr>
            <a:normAutofit lnSpcReduction="10000"/>
          </a:bodyPr>
          <a:lstStyle/>
          <a:p>
            <a:pPr algn="l" rtl="0"/>
            <a:r>
              <a:rPr lang="en-US" i="1" baseline="30000" dirty="0">
                <a:latin typeface="Cambria" panose="02040503050406030204" pitchFamily="18" charset="0"/>
                <a:ea typeface="Cambria" panose="02040503050406030204" pitchFamily="18" charset="0"/>
              </a:rPr>
              <a:t>15</a:t>
            </a:r>
            <a:r>
              <a:rPr lang="en-US" i="1" dirty="0">
                <a:solidFill>
                  <a:srgbClr val="0000FF"/>
                </a:solidFill>
                <a:latin typeface="Cambria" panose="02040503050406030204" pitchFamily="18" charset="0"/>
                <a:ea typeface="Cambria" panose="02040503050406030204" pitchFamily="18" charset="0"/>
              </a:rPr>
              <a:t> Do not love the world or the things in the world. If anyone loves the world, the love of the Father is not in him. </a:t>
            </a:r>
            <a:r>
              <a:rPr lang="en-US" i="1" baseline="30000" dirty="0">
                <a:latin typeface="Cambria" panose="02040503050406030204" pitchFamily="18" charset="0"/>
                <a:ea typeface="Cambria" panose="02040503050406030204" pitchFamily="18" charset="0"/>
              </a:rPr>
              <a:t>16</a:t>
            </a:r>
            <a:r>
              <a:rPr lang="en-US" i="1" dirty="0">
                <a:solidFill>
                  <a:srgbClr val="FF0066"/>
                </a:solidFill>
                <a:latin typeface="Cambria" panose="02040503050406030204" pitchFamily="18" charset="0"/>
                <a:ea typeface="Cambria" panose="02040503050406030204" pitchFamily="18" charset="0"/>
              </a:rPr>
              <a:t> </a:t>
            </a:r>
            <a:r>
              <a:rPr lang="en-US" i="1" dirty="0">
                <a:solidFill>
                  <a:srgbClr val="0000FF"/>
                </a:solidFill>
                <a:latin typeface="Cambria" panose="02040503050406030204" pitchFamily="18" charset="0"/>
                <a:ea typeface="Cambria" panose="02040503050406030204" pitchFamily="18" charset="0"/>
              </a:rPr>
              <a:t>For all that is in the world--the desires of the flesh and the desires of the eyes and pride in possessions--is not from the Father but is from the world. </a:t>
            </a:r>
            <a:r>
              <a:rPr lang="en-US" i="1" baseline="30000" dirty="0">
                <a:latin typeface="Cambria" panose="02040503050406030204" pitchFamily="18" charset="0"/>
                <a:ea typeface="Cambria" panose="02040503050406030204" pitchFamily="18" charset="0"/>
              </a:rPr>
              <a:t>17</a:t>
            </a:r>
            <a:r>
              <a:rPr lang="en-US" i="1" dirty="0">
                <a:solidFill>
                  <a:srgbClr val="0000FF"/>
                </a:solidFill>
                <a:latin typeface="Cambria" panose="02040503050406030204" pitchFamily="18" charset="0"/>
                <a:ea typeface="Cambria" panose="02040503050406030204" pitchFamily="18" charset="0"/>
              </a:rPr>
              <a:t> </a:t>
            </a:r>
            <a:r>
              <a:rPr lang="en-US" i="1" dirty="0">
                <a:solidFill>
                  <a:srgbClr val="FF0066"/>
                </a:solidFill>
                <a:latin typeface="Cambria" panose="02040503050406030204" pitchFamily="18" charset="0"/>
                <a:ea typeface="Cambria" panose="02040503050406030204" pitchFamily="18" charset="0"/>
              </a:rPr>
              <a:t>And the world is passing away along with its desires, </a:t>
            </a:r>
            <a:r>
              <a:rPr lang="en-US" i="1" dirty="0">
                <a:solidFill>
                  <a:srgbClr val="0000FF"/>
                </a:solidFill>
                <a:latin typeface="Cambria" panose="02040503050406030204" pitchFamily="18" charset="0"/>
                <a:ea typeface="Cambria" panose="02040503050406030204" pitchFamily="18" charset="0"/>
              </a:rPr>
              <a:t>but whoever does the will of God abides forever. </a:t>
            </a:r>
            <a:r>
              <a:rPr lang="en-US" dirty="0">
                <a:latin typeface="Calibri" panose="020F0502020204030204" pitchFamily="34" charset="0"/>
                <a:ea typeface="Cambria" panose="02040503050406030204" pitchFamily="18" charset="0"/>
                <a:cs typeface="Calibri" panose="020F0502020204030204" pitchFamily="34" charset="0"/>
              </a:rPr>
              <a:t>(1 John 2:15-17)</a:t>
            </a:r>
            <a:endParaRPr lang="en-US" altLang="en-US" sz="7200" b="1" dirty="0">
              <a:latin typeface="Calibri" panose="020F0502020204030204" pitchFamily="34"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1244858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15000"/>
            <a:lum/>
          </a:blip>
          <a:srcRect/>
          <a:stretch>
            <a:fillRect l="-6000" t="15000" r="-6000" b="-15000"/>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0AC1CD0-70AC-4631-8240-EE5E9EF151C5}"/>
              </a:ext>
            </a:extLst>
          </p:cNvPr>
          <p:cNvSpPr>
            <a:spLocks noGrp="1" noChangeArrowheads="1"/>
          </p:cNvSpPr>
          <p:nvPr>
            <p:ph type="ctrTitle"/>
          </p:nvPr>
        </p:nvSpPr>
        <p:spPr>
          <a:xfrm>
            <a:off x="427766" y="1"/>
            <a:ext cx="8319863" cy="2664710"/>
          </a:xfrm>
        </p:spPr>
        <p:txBody>
          <a:bodyPr anchor="t">
            <a:normAutofit fontScale="90000"/>
          </a:bodyPr>
          <a:lstStyle/>
          <a:p>
            <a:pPr algn="l"/>
            <a:r>
              <a:rPr lang="en-US" altLang="en-US" sz="3200" dirty="0"/>
              <a:t>In contrast to this world which is passing away, the man who does the will of God (by avoiding sinful lusts, loving the brothers, etc.) abides forever! Why would someone who has what is </a:t>
            </a:r>
            <a:r>
              <a:rPr lang="en-US" altLang="en-US" sz="3200" b="1" i="1" dirty="0"/>
              <a:t>eternal</a:t>
            </a:r>
            <a:r>
              <a:rPr lang="en-US" altLang="en-US" sz="3200" dirty="0"/>
              <a:t> throw it away for something that is only </a:t>
            </a:r>
            <a:r>
              <a:rPr lang="en-US" altLang="en-US" sz="3200" b="1" i="1" dirty="0"/>
              <a:t>temporary</a:t>
            </a:r>
            <a:r>
              <a:rPr lang="en-US" altLang="en-US" sz="3200" dirty="0"/>
              <a:t>?</a:t>
            </a:r>
            <a:endParaRPr lang="en-US" altLang="en-US" sz="3200" dirty="0">
              <a:latin typeface="Calibri" panose="020F0502020204030204" pitchFamily="34" charset="0"/>
              <a:cs typeface="Calibri" panose="020F0502020204030204" pitchFamily="34" charset="0"/>
            </a:endParaRPr>
          </a:p>
        </p:txBody>
      </p:sp>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2692182"/>
            <a:ext cx="8213902" cy="4165816"/>
          </a:xfrm>
        </p:spPr>
        <p:txBody>
          <a:bodyPr>
            <a:normAutofit lnSpcReduction="10000"/>
          </a:bodyPr>
          <a:lstStyle/>
          <a:p>
            <a:pPr algn="l" rtl="0"/>
            <a:r>
              <a:rPr lang="en-US" i="1" baseline="30000" dirty="0">
                <a:latin typeface="Cambria" panose="02040503050406030204" pitchFamily="18" charset="0"/>
                <a:ea typeface="Cambria" panose="02040503050406030204" pitchFamily="18" charset="0"/>
              </a:rPr>
              <a:t>15</a:t>
            </a:r>
            <a:r>
              <a:rPr lang="en-US" i="1" dirty="0">
                <a:solidFill>
                  <a:srgbClr val="0000FF"/>
                </a:solidFill>
                <a:latin typeface="Cambria" panose="02040503050406030204" pitchFamily="18" charset="0"/>
                <a:ea typeface="Cambria" panose="02040503050406030204" pitchFamily="18" charset="0"/>
              </a:rPr>
              <a:t> Do not love the world or the things in the world. If anyone loves the world, the love of the Father is not in him. </a:t>
            </a:r>
            <a:r>
              <a:rPr lang="en-US" i="1" baseline="30000" dirty="0">
                <a:latin typeface="Cambria" panose="02040503050406030204" pitchFamily="18" charset="0"/>
                <a:ea typeface="Cambria" panose="02040503050406030204" pitchFamily="18" charset="0"/>
              </a:rPr>
              <a:t>16</a:t>
            </a:r>
            <a:r>
              <a:rPr lang="en-US" i="1" dirty="0">
                <a:solidFill>
                  <a:srgbClr val="FF0066"/>
                </a:solidFill>
                <a:latin typeface="Cambria" panose="02040503050406030204" pitchFamily="18" charset="0"/>
                <a:ea typeface="Cambria" panose="02040503050406030204" pitchFamily="18" charset="0"/>
              </a:rPr>
              <a:t> </a:t>
            </a:r>
            <a:r>
              <a:rPr lang="en-US" i="1" dirty="0">
                <a:solidFill>
                  <a:srgbClr val="0000FF"/>
                </a:solidFill>
                <a:latin typeface="Cambria" panose="02040503050406030204" pitchFamily="18" charset="0"/>
                <a:ea typeface="Cambria" panose="02040503050406030204" pitchFamily="18" charset="0"/>
              </a:rPr>
              <a:t>For all that is in the world--the desires of the flesh and the desires of the eyes and pride in possessions--is not from the Father but is from the world. </a:t>
            </a:r>
            <a:r>
              <a:rPr lang="en-US" i="1" baseline="30000" dirty="0">
                <a:latin typeface="Cambria" panose="02040503050406030204" pitchFamily="18" charset="0"/>
                <a:ea typeface="Cambria" panose="02040503050406030204" pitchFamily="18" charset="0"/>
              </a:rPr>
              <a:t>17</a:t>
            </a:r>
            <a:r>
              <a:rPr lang="en-US" i="1" dirty="0">
                <a:solidFill>
                  <a:srgbClr val="0000FF"/>
                </a:solidFill>
                <a:latin typeface="Cambria" panose="02040503050406030204" pitchFamily="18" charset="0"/>
                <a:ea typeface="Cambria" panose="02040503050406030204" pitchFamily="18" charset="0"/>
              </a:rPr>
              <a:t> And the world is passing away along with its desires, </a:t>
            </a:r>
            <a:r>
              <a:rPr lang="en-US" i="1" dirty="0">
                <a:solidFill>
                  <a:srgbClr val="FF0066"/>
                </a:solidFill>
                <a:latin typeface="Cambria" panose="02040503050406030204" pitchFamily="18" charset="0"/>
                <a:ea typeface="Cambria" panose="02040503050406030204" pitchFamily="18" charset="0"/>
              </a:rPr>
              <a:t>but whoever does the will of God abides forever. </a:t>
            </a:r>
            <a:r>
              <a:rPr lang="en-US" dirty="0">
                <a:latin typeface="Calibri" panose="020F0502020204030204" pitchFamily="34" charset="0"/>
                <a:ea typeface="Cambria" panose="02040503050406030204" pitchFamily="18" charset="0"/>
                <a:cs typeface="Calibri" panose="020F0502020204030204" pitchFamily="34" charset="0"/>
              </a:rPr>
              <a:t>(1 John 2:15-17)</a:t>
            </a:r>
            <a:endParaRPr lang="en-US" altLang="en-US" sz="7200" b="1" dirty="0">
              <a:latin typeface="Calibri" panose="020F0502020204030204" pitchFamily="34"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21196564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024BD1-0154-4545-BD37-A1D8DFEC3EF1}"/>
              </a:ext>
            </a:extLst>
          </p:cNvPr>
          <p:cNvSpPr>
            <a:spLocks noGrp="1"/>
          </p:cNvSpPr>
          <p:nvPr>
            <p:ph type="title"/>
          </p:nvPr>
        </p:nvSpPr>
        <p:spPr>
          <a:xfrm>
            <a:off x="0" y="-1"/>
            <a:ext cx="9144000" cy="2047462"/>
          </a:xfrm>
        </p:spPr>
        <p:txBody>
          <a:bodyPr>
            <a:noAutofit/>
          </a:bodyPr>
          <a:lstStyle/>
          <a:p>
            <a:pPr algn="ctr"/>
            <a:r>
              <a:rPr kumimoji="0" lang="en-US" altLang="en-US"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1:5-2:28</a:t>
            </a:r>
            <a:br>
              <a:rPr kumimoji="0" lang="en-US" altLang="en-US"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br>
            <a:r>
              <a:rPr kumimoji="0" lang="en-US" altLang="en-US" sz="3200" b="0" i="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The </a:t>
            </a:r>
            <a:r>
              <a:rPr kumimoji="0" lang="en-US" altLang="en-US" sz="3200" b="1" i="1" u="none" strike="noStrike" kern="1200" cap="none" spc="0" normalizeH="0" baseline="0" noProof="0" dirty="0">
                <a:ln>
                  <a:noFill/>
                </a:ln>
                <a:solidFill>
                  <a:srgbClr val="FF0066"/>
                </a:solidFill>
                <a:effectLst/>
                <a:uLnTx/>
                <a:uFillTx/>
                <a:latin typeface="Arial" panose="020B0604020202020204" pitchFamily="34" charset="0"/>
                <a:cs typeface="Arial" panose="020B0604020202020204" pitchFamily="34" charset="0"/>
              </a:rPr>
              <a:t>First</a:t>
            </a:r>
            <a:r>
              <a:rPr kumimoji="0" lang="en-US" altLang="en-US" sz="3200" b="0" i="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 Presentation of the Three Tests of FELLOWSHIP WITH GOD: </a:t>
            </a:r>
            <a:r>
              <a:rPr kumimoji="0" lang="en-US" altLang="en-US" sz="3200" b="1" i="1" u="none" strike="noStrike" kern="1200" cap="none" spc="0" normalizeH="0" baseline="0" noProof="0" dirty="0">
                <a:ln>
                  <a:noFill/>
                </a:ln>
                <a:solidFill>
                  <a:srgbClr val="00FF00"/>
                </a:solidFill>
                <a:effectLst/>
                <a:uLnTx/>
                <a:uFillTx/>
                <a:latin typeface="Arial" panose="020B0604020202020204" pitchFamily="34" charset="0"/>
                <a:cs typeface="Arial" panose="020B0604020202020204" pitchFamily="34" charset="0"/>
              </a:rPr>
              <a:t>RIGHTEOUSNESS</a:t>
            </a:r>
            <a:r>
              <a:rPr kumimoji="0" lang="en-US" altLang="en-US" sz="3200" b="0" i="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 </a:t>
            </a:r>
            <a:r>
              <a:rPr kumimoji="0" lang="en-US" altLang="en-US" sz="3200" b="1" i="1" u="none" strike="noStrike" kern="1200" cap="none" spc="0" normalizeH="0" baseline="0" noProof="0" dirty="0">
                <a:ln>
                  <a:noFill/>
                </a:ln>
                <a:solidFill>
                  <a:srgbClr val="00FF00"/>
                </a:solidFill>
                <a:effectLst/>
                <a:uLnTx/>
                <a:uFillTx/>
                <a:latin typeface="Arial" panose="020B0604020202020204" pitchFamily="34" charset="0"/>
                <a:cs typeface="Arial" panose="020B0604020202020204" pitchFamily="34" charset="0"/>
              </a:rPr>
              <a:t>LOVE</a:t>
            </a:r>
            <a:r>
              <a:rPr kumimoji="0" lang="en-US" altLang="en-US" sz="3200" b="0" i="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 and </a:t>
            </a:r>
            <a:r>
              <a:rPr kumimoji="0" lang="en-US" altLang="en-US" sz="3200" b="1" i="1" u="none" strike="noStrike" kern="1200" cap="none" spc="0" normalizeH="0" baseline="0" noProof="0" dirty="0">
                <a:ln>
                  <a:noFill/>
                </a:ln>
                <a:solidFill>
                  <a:srgbClr val="00FF00"/>
                </a:solidFill>
                <a:effectLst/>
                <a:uLnTx/>
                <a:uFillTx/>
                <a:latin typeface="Arial" panose="020B0604020202020204" pitchFamily="34" charset="0"/>
                <a:cs typeface="Arial" panose="020B0604020202020204" pitchFamily="34" charset="0"/>
              </a:rPr>
              <a:t>BELIEF</a:t>
            </a:r>
            <a:r>
              <a:rPr kumimoji="0" lang="en-US" altLang="en-US" sz="3200" b="0" i="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 in Jesus</a:t>
            </a:r>
            <a:endParaRPr lang="en-US" sz="6000" b="1" dirty="0">
              <a:effectLst>
                <a:glow rad="228600">
                  <a:schemeClr val="tx1">
                    <a:alpha val="40000"/>
                  </a:schemeClr>
                </a:glow>
              </a:effectLst>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05D17DF7-3387-4B08-A7DB-D98AD3F0DED5}"/>
              </a:ext>
            </a:extLst>
          </p:cNvPr>
          <p:cNvSpPr>
            <a:spLocks noGrp="1"/>
          </p:cNvSpPr>
          <p:nvPr>
            <p:ph idx="1"/>
          </p:nvPr>
        </p:nvSpPr>
        <p:spPr>
          <a:xfrm>
            <a:off x="193365" y="2154804"/>
            <a:ext cx="8840750" cy="4703196"/>
          </a:xfrm>
        </p:spPr>
        <p:txBody>
          <a:bodyPr>
            <a:normAutofit fontScale="92500" lnSpcReduction="20000"/>
          </a:bodyPr>
          <a:lstStyle/>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rgbClr val="FFFFFF"/>
                </a:solidFill>
                <a:effectLst>
                  <a:glow rad="228600">
                    <a:schemeClr val="tx1">
                      <a:alpha val="40000"/>
                    </a:schemeClr>
                  </a:glow>
                </a:effectLst>
                <a:uLnTx/>
                <a:uFillTx/>
                <a:latin typeface="+mj-lt"/>
                <a:ea typeface="+mn-ea"/>
                <a:cs typeface="+mn-cs"/>
              </a:rPr>
              <a:t>1:5-7 -</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John states that:</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a:t>
            </a:r>
            <a:r>
              <a:rPr kumimoji="0" lang="en-US" altLang="en-US" b="1" i="0" u="none" strike="noStrike" kern="1200" cap="none" spc="0" normalizeH="0" baseline="0" noProof="0" dirty="0">
                <a:ln>
                  <a:noFill/>
                </a:ln>
                <a:solidFill>
                  <a:srgbClr val="00FF00"/>
                </a:solidFill>
                <a:effectLst>
                  <a:glow rad="228600">
                    <a:schemeClr val="tx1">
                      <a:alpha val="40000"/>
                    </a:schemeClr>
                  </a:glow>
                </a:effectLst>
                <a:uLnTx/>
                <a:uFillTx/>
                <a:latin typeface="+mj-lt"/>
                <a:ea typeface="+mn-ea"/>
                <a:cs typeface="+mn-cs"/>
              </a:rPr>
              <a:t>God is light</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a:t>
            </a:r>
            <a:r>
              <a:rPr kumimoji="0" lang="en-US" altLang="en-US" b="0" i="1"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(i.e. </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God</a:t>
            </a:r>
            <a:r>
              <a:rPr kumimoji="0" lang="en-US" altLang="en-US" b="1"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is truth and the revealer of truth) </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A person's claim to have </a:t>
            </a:r>
            <a:r>
              <a:rPr kumimoji="0" lang="en-US" altLang="en-US" b="1" i="1" u="none" strike="noStrike" kern="1200" cap="none" spc="0" normalizeH="0" baseline="0" noProof="0" dirty="0">
                <a:ln>
                  <a:noFill/>
                </a:ln>
                <a:solidFill>
                  <a:srgbClr val="00FF00"/>
                </a:solidFill>
                <a:effectLst>
                  <a:glow rad="228600">
                    <a:schemeClr val="tx1">
                      <a:alpha val="40000"/>
                    </a:schemeClr>
                  </a:glow>
                </a:effectLst>
                <a:uLnTx/>
                <a:uFillTx/>
                <a:latin typeface="+mj-lt"/>
                <a:ea typeface="+mn-ea"/>
                <a:cs typeface="+mn-cs"/>
              </a:rPr>
              <a:t>FELLOWSHIP</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with God</a:t>
            </a:r>
            <a:r>
              <a:rPr kumimoji="0" lang="en-US" altLang="en-US" b="1"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is verified </a:t>
            </a:r>
            <a:r>
              <a:rPr kumimoji="0" lang="en-US" altLang="en-US" b="1" i="0" u="none" strike="noStrike" kern="1200" cap="none" spc="0" normalizeH="0" baseline="0" noProof="0" dirty="0">
                <a:ln>
                  <a:noFill/>
                </a:ln>
                <a:solidFill>
                  <a:srgbClr val="00FF00"/>
                </a:solidFill>
                <a:effectLst>
                  <a:glow rad="228600">
                    <a:schemeClr val="tx1">
                      <a:alpha val="40000"/>
                    </a:schemeClr>
                  </a:glow>
                </a:effectLst>
                <a:uLnTx/>
                <a:uFillTx/>
                <a:latin typeface="+mj-lt"/>
                <a:ea typeface="+mn-ea"/>
                <a:cs typeface="+mn-cs"/>
              </a:rPr>
              <a:t>only</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a:t>
            </a:r>
            <a:r>
              <a:rPr kumimoji="0" lang="en-US" altLang="en-US" b="1" i="1" u="none" strike="noStrike" kern="1200" cap="none" spc="0" normalizeH="0" baseline="0" noProof="0" dirty="0">
                <a:ln>
                  <a:noFill/>
                </a:ln>
                <a:solidFill>
                  <a:srgbClr val="00FF00"/>
                </a:solidFill>
                <a:effectLst>
                  <a:glow rad="228600">
                    <a:schemeClr val="tx1">
                      <a:alpha val="40000"/>
                    </a:schemeClr>
                  </a:glow>
                </a:effectLst>
                <a:uLnTx/>
                <a:uFillTx/>
                <a:latin typeface="+mj-lt"/>
                <a:ea typeface="+mn-ea"/>
                <a:cs typeface="+mn-cs"/>
              </a:rPr>
              <a:t>if</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he "</a:t>
            </a:r>
            <a:r>
              <a:rPr kumimoji="0" lang="en-US" altLang="en-US" b="1" i="0" u="none" strike="noStrike" kern="1200" cap="none" spc="0" normalizeH="0" baseline="0" noProof="0" dirty="0">
                <a:ln>
                  <a:noFill/>
                </a:ln>
                <a:solidFill>
                  <a:srgbClr val="00FF00"/>
                </a:solidFill>
                <a:effectLst>
                  <a:glow rad="228600">
                    <a:schemeClr val="tx1">
                      <a:alpha val="40000"/>
                    </a:schemeClr>
                  </a:glow>
                </a:effectLst>
                <a:uLnTx/>
                <a:uFillTx/>
                <a:latin typeface="+mj-lt"/>
                <a:ea typeface="+mn-ea"/>
                <a:cs typeface="+mn-cs"/>
              </a:rPr>
              <a:t>walks in the light</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a:t>
            </a:r>
            <a:r>
              <a:rPr kumimoji="0" lang="en-US" altLang="en-US" b="0" i="1"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(i.e. </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lives according to </a:t>
            </a:r>
            <a:r>
              <a:rPr kumimoji="0" lang="en-US" altLang="en-US" b="1"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God's </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truth). </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rgbClr val="FFFFFF"/>
                </a:solidFill>
                <a:effectLst>
                  <a:glow rad="228600">
                    <a:schemeClr val="tx1">
                      <a:alpha val="40000"/>
                    </a:schemeClr>
                  </a:glow>
                </a:effectLst>
                <a:uLnTx/>
                <a:uFillTx/>
                <a:latin typeface="+mj-lt"/>
                <a:ea typeface="+mn-ea"/>
                <a:cs typeface="+mn-cs"/>
              </a:rPr>
              <a:t>1:8-2:6 -</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a:t>
            </a:r>
            <a:r>
              <a:rPr kumimoji="0" lang="en-US" altLang="en-US" b="1" i="1" u="none" strike="noStrike" kern="1200" cap="none" spc="0" normalizeH="0" baseline="0" noProof="0" dirty="0">
                <a:ln>
                  <a:noFill/>
                </a:ln>
                <a:solidFill>
                  <a:srgbClr val="00FF00"/>
                </a:solidFill>
                <a:effectLst>
                  <a:glow rad="228600">
                    <a:schemeClr val="tx1">
                      <a:alpha val="40000"/>
                    </a:schemeClr>
                  </a:glow>
                </a:effectLst>
                <a:uLnTx/>
                <a:uFillTx/>
                <a:latin typeface="+mj-lt"/>
                <a:ea typeface="+mn-ea"/>
                <a:cs typeface="+mn-cs"/>
              </a:rPr>
              <a:t>Walking in the Light</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Tested by </a:t>
            </a:r>
            <a:r>
              <a:rPr kumimoji="0" lang="en-US" altLang="en-US" b="1" i="1" u="none" strike="noStrike" kern="1200" cap="none" spc="0" normalizeH="0" baseline="0" noProof="0" dirty="0">
                <a:ln>
                  <a:noFill/>
                </a:ln>
                <a:solidFill>
                  <a:srgbClr val="00FF00"/>
                </a:solidFill>
                <a:effectLst>
                  <a:glow rad="228600">
                    <a:schemeClr val="tx1">
                      <a:alpha val="40000"/>
                    </a:schemeClr>
                  </a:glow>
                </a:effectLst>
                <a:uLnTx/>
                <a:uFillTx/>
                <a:latin typeface="+mj-lt"/>
                <a:ea typeface="+mn-ea"/>
                <a:cs typeface="+mn-cs"/>
              </a:rPr>
              <a:t>RIGHTEOUSNESS</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First</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 in confession of sin </a:t>
            </a:r>
            <a:r>
              <a:rPr kumimoji="0" lang="en-US" altLang="en-US" b="0" i="0" u="none" strike="noStrike" kern="1200" cap="none" spc="0" normalizeH="0" baseline="0" noProof="0" dirty="0">
                <a:ln>
                  <a:noFill/>
                </a:ln>
                <a:solidFill>
                  <a:srgbClr val="FFFFFF"/>
                </a:solidFill>
                <a:effectLst>
                  <a:glow rad="228600">
                    <a:schemeClr val="tx1">
                      <a:alpha val="40000"/>
                    </a:schemeClr>
                  </a:glow>
                </a:effectLst>
                <a:uLnTx/>
                <a:uFillTx/>
                <a:latin typeface="+mj-lt"/>
                <a:ea typeface="+mn-ea"/>
                <a:cs typeface="+mn-cs"/>
              </a:rPr>
              <a:t>(1:8-2:2)</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Secondly</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 in actual obedience </a:t>
            </a:r>
            <a:r>
              <a:rPr kumimoji="0" lang="en-US" altLang="en-US" b="0" i="0" u="none" strike="noStrike" kern="1200" cap="none" spc="0" normalizeH="0" baseline="0" noProof="0" dirty="0">
                <a:ln>
                  <a:noFill/>
                </a:ln>
                <a:solidFill>
                  <a:srgbClr val="FFFFFF"/>
                </a:solidFill>
                <a:effectLst>
                  <a:glow rad="228600">
                    <a:schemeClr val="tx1">
                      <a:alpha val="40000"/>
                    </a:schemeClr>
                  </a:glow>
                </a:effectLst>
                <a:uLnTx/>
                <a:uFillTx/>
                <a:latin typeface="+mj-lt"/>
                <a:ea typeface="+mn-ea"/>
                <a:cs typeface="+mn-cs"/>
              </a:rPr>
              <a:t>(2:3-6)</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rgbClr val="FFFFFF"/>
                </a:solidFill>
                <a:effectLst>
                  <a:glow rad="228600">
                    <a:schemeClr val="tx1">
                      <a:alpha val="40000"/>
                    </a:schemeClr>
                  </a:glow>
                </a:effectLst>
                <a:uLnTx/>
                <a:uFillTx/>
                <a:latin typeface="+mj-lt"/>
                <a:ea typeface="+mn-ea"/>
                <a:cs typeface="+mn-cs"/>
              </a:rPr>
              <a:t>2:7-17  -</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a:t>
            </a:r>
            <a:r>
              <a:rPr kumimoji="0" lang="en-US" altLang="en-US" b="1" i="1" u="none" strike="noStrike" kern="1200" cap="none" spc="0" normalizeH="0" baseline="0" noProof="0" dirty="0">
                <a:ln>
                  <a:noFill/>
                </a:ln>
                <a:solidFill>
                  <a:srgbClr val="00FF00"/>
                </a:solidFill>
                <a:effectLst>
                  <a:glow rad="228600">
                    <a:schemeClr val="tx1">
                      <a:alpha val="40000"/>
                    </a:schemeClr>
                  </a:glow>
                </a:effectLst>
                <a:uLnTx/>
                <a:uFillTx/>
                <a:latin typeface="+mj-lt"/>
                <a:ea typeface="+mn-ea"/>
                <a:cs typeface="+mn-cs"/>
              </a:rPr>
              <a:t>Walking in the Light</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Tested by </a:t>
            </a:r>
            <a:r>
              <a:rPr kumimoji="0" lang="en-US" altLang="en-US" b="1" i="1" u="none" strike="noStrike" kern="1200" cap="none" spc="0" normalizeH="0" baseline="0" noProof="0" dirty="0">
                <a:ln>
                  <a:noFill/>
                </a:ln>
                <a:solidFill>
                  <a:srgbClr val="00FF00"/>
                </a:solidFill>
                <a:effectLst>
                  <a:glow rad="228600">
                    <a:schemeClr val="tx1">
                      <a:alpha val="40000"/>
                    </a:schemeClr>
                  </a:glow>
                </a:effectLst>
                <a:uLnTx/>
                <a:uFillTx/>
                <a:latin typeface="+mj-lt"/>
                <a:ea typeface="+mn-ea"/>
                <a:cs typeface="+mn-cs"/>
              </a:rPr>
              <a:t>LOVE</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Positively</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 By love of one's brother </a:t>
            </a:r>
            <a:r>
              <a:rPr kumimoji="0" lang="en-US" altLang="en-US" b="0" i="0" u="none" strike="noStrike" kern="1200" cap="none" spc="0" normalizeH="0" baseline="0" noProof="0" dirty="0">
                <a:ln>
                  <a:noFill/>
                </a:ln>
                <a:solidFill>
                  <a:srgbClr val="FFFFFF"/>
                </a:solidFill>
                <a:effectLst>
                  <a:glow rad="228600">
                    <a:schemeClr val="tx1">
                      <a:alpha val="40000"/>
                    </a:schemeClr>
                  </a:glow>
                </a:effectLst>
                <a:uLnTx/>
                <a:uFillTx/>
                <a:latin typeface="+mj-lt"/>
                <a:ea typeface="+mn-ea"/>
                <a:cs typeface="+mn-cs"/>
              </a:rPr>
              <a:t>(2:7-11)</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[Parenthetical Passage in </a:t>
            </a:r>
            <a:r>
              <a:rPr kumimoji="0" lang="en-US" altLang="en-US" b="0" i="0" u="none" strike="noStrike" kern="1200" cap="none" spc="0" normalizeH="0" baseline="0" noProof="0" dirty="0">
                <a:ln>
                  <a:noFill/>
                </a:ln>
                <a:solidFill>
                  <a:srgbClr val="FFFFFF"/>
                </a:solidFill>
                <a:effectLst>
                  <a:glow rad="228600">
                    <a:schemeClr val="tx1">
                      <a:alpha val="40000"/>
                    </a:schemeClr>
                  </a:glow>
                </a:effectLst>
                <a:uLnTx/>
                <a:uFillTx/>
                <a:latin typeface="+mj-lt"/>
                <a:ea typeface="+mn-ea"/>
                <a:cs typeface="+mn-cs"/>
              </a:rPr>
              <a:t>(2:12-14)</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Negatively</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 By </a:t>
            </a:r>
            <a:r>
              <a:rPr lang="en-US" altLang="en-US" b="1" dirty="0">
                <a:solidFill>
                  <a:srgbClr val="00FF00"/>
                </a:solidFill>
                <a:effectLst>
                  <a:glow rad="228600">
                    <a:schemeClr val="tx1">
                      <a:alpha val="40000"/>
                    </a:schemeClr>
                  </a:glow>
                </a:effectLst>
                <a:latin typeface="+mj-lt"/>
              </a:rPr>
              <a:t>not</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loving the World </a:t>
            </a:r>
            <a:r>
              <a:rPr kumimoji="0" lang="en-US" altLang="en-US" b="0" i="0" u="none" strike="noStrike" kern="1200" cap="none" spc="0" normalizeH="0" baseline="0" noProof="0" dirty="0">
                <a:ln>
                  <a:noFill/>
                </a:ln>
                <a:solidFill>
                  <a:srgbClr val="FFFFFF"/>
                </a:solidFill>
                <a:effectLst>
                  <a:glow rad="228600">
                    <a:schemeClr val="tx1">
                      <a:alpha val="40000"/>
                    </a:schemeClr>
                  </a:glow>
                </a:effectLst>
                <a:uLnTx/>
                <a:uFillTx/>
                <a:latin typeface="+mj-lt"/>
                <a:ea typeface="+mn-ea"/>
                <a:cs typeface="+mn-cs"/>
              </a:rPr>
              <a:t>(2:15-17)</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chemeClr val="bg1">
                    <a:lumMod val="85000"/>
                  </a:schemeClr>
                </a:solidFill>
                <a:effectLst>
                  <a:glow rad="228600">
                    <a:schemeClr val="tx1">
                      <a:alpha val="40000"/>
                    </a:schemeClr>
                  </a:glow>
                </a:effectLst>
                <a:uLnTx/>
                <a:uFillTx/>
                <a:latin typeface="+mj-lt"/>
                <a:ea typeface="+mn-ea"/>
                <a:cs typeface="+mn-cs"/>
              </a:rPr>
              <a:t>2:18-28 -</a:t>
            </a:r>
            <a:r>
              <a:rPr kumimoji="0" lang="en-US" altLang="en-US" b="0" i="0" u="none" strike="noStrike" kern="1200" cap="none" spc="0" normalizeH="0" baseline="0" noProof="0" dirty="0">
                <a:ln>
                  <a:noFill/>
                </a:ln>
                <a:solidFill>
                  <a:schemeClr val="bg1">
                    <a:lumMod val="85000"/>
                  </a:schemeClr>
                </a:solidFill>
                <a:effectLst>
                  <a:glow rad="228600">
                    <a:schemeClr val="tx1">
                      <a:alpha val="40000"/>
                    </a:schemeClr>
                  </a:glow>
                </a:effectLst>
                <a:uLnTx/>
                <a:uFillTx/>
                <a:latin typeface="+mj-lt"/>
                <a:ea typeface="+mn-ea"/>
                <a:cs typeface="+mn-cs"/>
              </a:rPr>
              <a:t> "</a:t>
            </a:r>
            <a:r>
              <a:rPr kumimoji="0" lang="en-US" altLang="en-US" b="1" i="1" u="none" strike="noStrike" kern="1200" cap="none" spc="0" normalizeH="0" baseline="0" noProof="0" dirty="0">
                <a:ln>
                  <a:noFill/>
                </a:ln>
                <a:solidFill>
                  <a:schemeClr val="bg1">
                    <a:lumMod val="85000"/>
                  </a:schemeClr>
                </a:solidFill>
                <a:effectLst>
                  <a:glow rad="228600">
                    <a:schemeClr val="tx1">
                      <a:alpha val="40000"/>
                    </a:schemeClr>
                  </a:glow>
                </a:effectLst>
                <a:uLnTx/>
                <a:uFillTx/>
                <a:latin typeface="+mj-lt"/>
                <a:ea typeface="+mn-ea"/>
                <a:cs typeface="+mn-cs"/>
              </a:rPr>
              <a:t>Walking in the Light</a:t>
            </a:r>
            <a:r>
              <a:rPr kumimoji="0" lang="en-US" altLang="en-US" b="0" i="0" u="none" strike="noStrike" kern="1200" cap="none" spc="0" normalizeH="0" baseline="0" noProof="0" dirty="0">
                <a:ln>
                  <a:noFill/>
                </a:ln>
                <a:solidFill>
                  <a:schemeClr val="bg1">
                    <a:lumMod val="85000"/>
                  </a:schemeClr>
                </a:solidFill>
                <a:effectLst>
                  <a:glow rad="228600">
                    <a:schemeClr val="tx1">
                      <a:alpha val="40000"/>
                    </a:schemeClr>
                  </a:glow>
                </a:effectLst>
                <a:uLnTx/>
                <a:uFillTx/>
                <a:latin typeface="+mj-lt"/>
                <a:ea typeface="+mn-ea"/>
                <a:cs typeface="+mn-cs"/>
              </a:rPr>
              <a:t>" Tested by </a:t>
            </a:r>
            <a:r>
              <a:rPr kumimoji="0" lang="en-US" altLang="en-US" b="1" i="1" u="none" strike="noStrike" kern="1200" cap="none" spc="0" normalizeH="0" baseline="0" noProof="0" dirty="0">
                <a:ln>
                  <a:noFill/>
                </a:ln>
                <a:solidFill>
                  <a:schemeClr val="bg1">
                    <a:lumMod val="85000"/>
                  </a:schemeClr>
                </a:solidFill>
                <a:effectLst>
                  <a:glow rad="228600">
                    <a:schemeClr val="tx1">
                      <a:alpha val="40000"/>
                    </a:schemeClr>
                  </a:glow>
                </a:effectLst>
                <a:uLnTx/>
                <a:uFillTx/>
                <a:latin typeface="+mj-lt"/>
                <a:ea typeface="+mn-ea"/>
                <a:cs typeface="+mn-cs"/>
              </a:rPr>
              <a:t>BELIEF</a:t>
            </a:r>
            <a:r>
              <a:rPr kumimoji="0" lang="en-US" altLang="en-US" b="0" i="0" u="none" strike="noStrike" kern="1200" cap="none" spc="0" normalizeH="0" baseline="0" noProof="0" dirty="0">
                <a:ln>
                  <a:noFill/>
                </a:ln>
                <a:solidFill>
                  <a:schemeClr val="bg1">
                    <a:lumMod val="85000"/>
                  </a:schemeClr>
                </a:solidFill>
                <a:effectLst>
                  <a:glow rad="228600">
                    <a:schemeClr val="tx1">
                      <a:alpha val="40000"/>
                    </a:schemeClr>
                  </a:glow>
                </a:effectLst>
                <a:uLnTx/>
                <a:uFillTx/>
                <a:latin typeface="+mj-lt"/>
                <a:ea typeface="+mn-ea"/>
                <a:cs typeface="+mn-cs"/>
              </a:rPr>
              <a:t> in Jesus</a:t>
            </a:r>
            <a:r>
              <a:rPr kumimoji="0" lang="en-US" altLang="en-US" b="1" i="0" u="none" strike="noStrike" kern="1200" cap="none" spc="0" normalizeH="0" baseline="0" noProof="0" dirty="0">
                <a:ln>
                  <a:noFill/>
                </a:ln>
                <a:solidFill>
                  <a:schemeClr val="bg1">
                    <a:lumMod val="85000"/>
                  </a:schemeClr>
                </a:solidFill>
                <a:effectLst>
                  <a:glow rad="228600">
                    <a:schemeClr val="tx1">
                      <a:alpha val="40000"/>
                    </a:schemeClr>
                  </a:glow>
                </a:effectLst>
                <a:uLnTx/>
                <a:uFillTx/>
                <a:latin typeface="+mj-lt"/>
                <a:ea typeface="+mn-ea"/>
                <a:cs typeface="+mn-cs"/>
              </a:rPr>
              <a:t> </a:t>
            </a:r>
            <a:r>
              <a:rPr kumimoji="0" lang="en-US" altLang="en-US" b="0" i="0" u="none" strike="noStrike" kern="1200" cap="none" spc="0" normalizeH="0" baseline="0" noProof="0" dirty="0">
                <a:ln>
                  <a:noFill/>
                </a:ln>
                <a:solidFill>
                  <a:schemeClr val="bg1">
                    <a:lumMod val="85000"/>
                  </a:schemeClr>
                </a:solidFill>
                <a:effectLst>
                  <a:glow rad="228600">
                    <a:schemeClr val="tx1">
                      <a:alpha val="40000"/>
                    </a:schemeClr>
                  </a:glow>
                </a:effectLst>
                <a:uLnTx/>
                <a:uFillTx/>
                <a:latin typeface="+mj-lt"/>
                <a:ea typeface="+mn-ea"/>
                <a:cs typeface="+mn-cs"/>
              </a:rPr>
              <a:t>the Son of God</a:t>
            </a:r>
            <a:r>
              <a:rPr kumimoji="0" lang="en-US" altLang="en-US" b="1" i="0" u="none" strike="noStrike" kern="1200" cap="none" spc="0" normalizeH="0" baseline="0" noProof="0" dirty="0">
                <a:ln>
                  <a:noFill/>
                </a:ln>
                <a:solidFill>
                  <a:schemeClr val="bg1">
                    <a:lumMod val="85000"/>
                  </a:schemeClr>
                </a:solidFill>
                <a:effectLst>
                  <a:glow rad="228600">
                    <a:schemeClr val="tx1">
                      <a:alpha val="40000"/>
                    </a:schemeClr>
                  </a:glow>
                </a:effectLst>
                <a:uLnTx/>
                <a:uFillTx/>
                <a:latin typeface="+mj-lt"/>
                <a:ea typeface="+mn-ea"/>
                <a:cs typeface="+mn-cs"/>
              </a:rPr>
              <a:t>.</a:t>
            </a:r>
            <a:r>
              <a:rPr kumimoji="0" lang="en-US" altLang="en-US" b="0" i="0" u="none" strike="noStrike" kern="1200" cap="none" spc="0" normalizeH="0" baseline="0" noProof="0" dirty="0">
                <a:ln>
                  <a:noFill/>
                </a:ln>
                <a:solidFill>
                  <a:schemeClr val="bg1">
                    <a:lumMod val="85000"/>
                  </a:schemeClr>
                </a:solidFill>
                <a:effectLst>
                  <a:glow rad="228600">
                    <a:schemeClr val="tx1">
                      <a:alpha val="40000"/>
                    </a:schemeClr>
                  </a:glow>
                </a:effectLst>
                <a:uLnTx/>
                <a:uFillTx/>
                <a:latin typeface="+mj-lt"/>
                <a:ea typeface="+mn-ea"/>
                <a:cs typeface="+mn-cs"/>
              </a:rPr>
              <a:t> </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0" i="0" u="none" strike="noStrike" kern="1200" cap="none" spc="0" normalizeH="0" baseline="0" noProof="0" dirty="0">
                <a:ln>
                  <a:noFill/>
                </a:ln>
                <a:solidFill>
                  <a:schemeClr val="bg1">
                    <a:lumMod val="85000"/>
                  </a:schemeClr>
                </a:solidFill>
                <a:effectLst>
                  <a:glow rad="228600">
                    <a:schemeClr val="tx1">
                      <a:alpha val="40000"/>
                    </a:schemeClr>
                  </a:glow>
                </a:effectLst>
                <a:uLnTx/>
                <a:uFillTx/>
                <a:latin typeface="+mj-lt"/>
                <a:ea typeface="+mn-ea"/>
                <a:cs typeface="+mn-cs"/>
              </a:rPr>
              <a:t>Contrast Between False Teachers and True Believers (2:18-21)</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0" i="0" u="none" strike="noStrike" kern="1200" cap="none" spc="0" normalizeH="0" baseline="0" noProof="0" dirty="0">
                <a:ln>
                  <a:noFill/>
                </a:ln>
                <a:solidFill>
                  <a:schemeClr val="bg1">
                    <a:lumMod val="85000"/>
                  </a:schemeClr>
                </a:solidFill>
                <a:effectLst>
                  <a:glow rad="228600">
                    <a:schemeClr val="tx1">
                      <a:alpha val="40000"/>
                    </a:schemeClr>
                  </a:glow>
                </a:effectLst>
                <a:uLnTx/>
                <a:uFillTx/>
                <a:latin typeface="+mj-lt"/>
                <a:ea typeface="+mn-ea"/>
                <a:cs typeface="+mn-cs"/>
              </a:rPr>
              <a:t>Christological Test (2:22-23)</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0" i="0" u="none" strike="noStrike" kern="1200" cap="none" spc="0" normalizeH="0" baseline="0" noProof="0" dirty="0">
                <a:ln>
                  <a:noFill/>
                </a:ln>
                <a:solidFill>
                  <a:schemeClr val="bg1">
                    <a:lumMod val="85000"/>
                  </a:schemeClr>
                </a:solidFill>
                <a:effectLst>
                  <a:glow rad="228600">
                    <a:schemeClr val="tx1">
                      <a:alpha val="40000"/>
                    </a:schemeClr>
                  </a:glow>
                </a:effectLst>
                <a:uLnTx/>
                <a:uFillTx/>
                <a:latin typeface="+mj-lt"/>
                <a:ea typeface="+mn-ea"/>
                <a:cs typeface="+mn-cs"/>
              </a:rPr>
              <a:t>Exhortation to Continue in the Truth (2:24-28)</a:t>
            </a:r>
            <a:endParaRPr kumimoji="0" lang="en-US" altLang="en-US" sz="3200" i="1" u="none" strike="noStrike" kern="1200" cap="none" spc="0" normalizeH="0" baseline="0" noProof="0" dirty="0">
              <a:ln>
                <a:noFill/>
              </a:ln>
              <a:solidFill>
                <a:schemeClr val="bg1">
                  <a:lumMod val="85000"/>
                </a:schemeClr>
              </a:solidFill>
              <a:effectLst>
                <a:glow rad="228600">
                  <a:schemeClr val="tx1">
                    <a:alpha val="40000"/>
                  </a:schemeClr>
                </a:glow>
              </a:effectLst>
              <a:uLnTx/>
              <a:uFillTx/>
              <a:latin typeface="+mj-lt"/>
              <a:ea typeface="+mn-ea"/>
              <a:cs typeface="+mn-cs"/>
            </a:endParaRPr>
          </a:p>
        </p:txBody>
      </p:sp>
    </p:spTree>
    <p:extLst>
      <p:ext uri="{BB962C8B-B14F-4D97-AF65-F5344CB8AC3E}">
        <p14:creationId xmlns:p14="http://schemas.microsoft.com/office/powerpoint/2010/main" val="9219826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4"/>
              </a:rPr>
              <a:t>https://www.weareteachers.com/moving-beyond-classroom-discussions/</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7" name="Title 2"/>
          <p:cNvSpPr>
            <a:spLocks noGrp="1"/>
          </p:cNvSpPr>
          <p:nvPr>
            <p:ph type="title"/>
          </p:nvPr>
        </p:nvSpPr>
        <p:spPr>
          <a:xfrm>
            <a:off x="0" y="25879"/>
            <a:ext cx="9144000" cy="1269521"/>
          </a:xfrm>
          <a:effectLst/>
        </p:spPr>
        <p:txBody>
          <a:bodyPr>
            <a:noAutofit/>
          </a:bodyPr>
          <a:lstStyle/>
          <a:p>
            <a:r>
              <a:rPr lang="en-US" sz="6600" b="1" dirty="0">
                <a:solidFill>
                  <a:schemeClr val="bg1"/>
                </a:solidFill>
                <a:effectLst>
                  <a:glow rad="139700">
                    <a:srgbClr val="C00000">
                      <a:alpha val="40000"/>
                    </a:srgbClr>
                  </a:glow>
                  <a:outerShdw blurRad="114300" dist="38100" dir="13500000" algn="br" rotWithShape="0">
                    <a:prstClr val="black"/>
                  </a:outerShdw>
                </a:effectLst>
              </a:rPr>
              <a:t>Class Discussion Time</a:t>
            </a:r>
            <a:endParaRPr lang="en-US" sz="40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2213622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a:t>*Class Discussion Time</a:t>
            </a:r>
          </a:p>
        </p:txBody>
      </p:sp>
      <p:sp>
        <p:nvSpPr>
          <p:cNvPr id="4" name="Content Placeholder 3"/>
          <p:cNvSpPr>
            <a:spLocks noGrp="1"/>
          </p:cNvSpPr>
          <p:nvPr>
            <p:ph idx="1"/>
          </p:nvPr>
        </p:nvSpPr>
        <p:spPr>
          <a:xfrm>
            <a:off x="31630" y="685800"/>
            <a:ext cx="8991600" cy="6172200"/>
          </a:xfrm>
        </p:spPr>
        <p:txBody>
          <a:bodyPr>
            <a:normAutofit fontScale="92500" lnSpcReduction="10000"/>
          </a:bodyPr>
          <a:lstStyle/>
          <a:p>
            <a:r>
              <a:rPr lang="en-US" dirty="0"/>
              <a:t>John after being somewhat tough on his readers and giving them strong warnings takes time to give them a word of encouragement. Is there a lesson in this for us in giving strong warnings to others?</a:t>
            </a:r>
          </a:p>
          <a:p>
            <a:r>
              <a:rPr lang="en-US" dirty="0"/>
              <a:t>I have stated that I don’t think there is a problem, in and of itself, with having abundant material possessions – but those who prosper do face additional temptations. The following scriptures address some of the problems that can accompany riches and physical prosperity:</a:t>
            </a:r>
          </a:p>
          <a:p>
            <a:pPr lvl="1"/>
            <a:r>
              <a:rPr lang="en-US" i="1" dirty="0">
                <a:solidFill>
                  <a:srgbClr val="0000FF"/>
                </a:solidFill>
                <a:latin typeface="Cambria" panose="02040503050406030204" pitchFamily="18" charset="0"/>
                <a:ea typeface="Cambria" panose="02040503050406030204" pitchFamily="18" charset="0"/>
              </a:rPr>
              <a:t>Give me neither poverty nor riches; feed me with the food that is needful for me, lest I be full and deny you and say, "Who is the LORD?" or lest I be poor and steal and profane the name of my God.</a:t>
            </a:r>
            <a:r>
              <a:rPr lang="en-US" dirty="0"/>
              <a:t> (Pro 30:8-9)</a:t>
            </a:r>
          </a:p>
          <a:p>
            <a:pPr lvl="1"/>
            <a:r>
              <a:rPr lang="en-US" i="1" dirty="0">
                <a:solidFill>
                  <a:srgbClr val="0000FF"/>
                </a:solidFill>
                <a:latin typeface="Cambria" panose="02040503050406030204" pitchFamily="18" charset="0"/>
                <a:ea typeface="Cambria" panose="02040503050406030204" pitchFamily="18" charset="0"/>
              </a:rPr>
              <a:t>And Jesus said to his disciples, "Truly, I say to you, only with difficulty will a rich person enter the kingdom of heaven. </a:t>
            </a:r>
            <a:r>
              <a:rPr lang="en-US" dirty="0"/>
              <a:t>(Mat 19:23)</a:t>
            </a:r>
          </a:p>
          <a:p>
            <a:r>
              <a:rPr lang="en-US" dirty="0"/>
              <a:t>In light of these passages and in light of John’s warnings, what are your thoughts on Christians having a lot of money?</a:t>
            </a:r>
          </a:p>
          <a:p>
            <a:pPr lvl="0"/>
            <a:endParaRPr lang="en-US" dirty="0"/>
          </a:p>
        </p:txBody>
      </p:sp>
    </p:spTree>
    <p:extLst>
      <p:ext uri="{BB962C8B-B14F-4D97-AF65-F5344CB8AC3E}">
        <p14:creationId xmlns:p14="http://schemas.microsoft.com/office/powerpoint/2010/main" val="171203184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15000"/>
            <a:lum/>
          </a:blip>
          <a:srcRect/>
          <a:stretch>
            <a:fillRect l="-6000" t="15000" r="-6000" b="-15000"/>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0AC1CD0-70AC-4631-8240-EE5E9EF151C5}"/>
              </a:ext>
            </a:extLst>
          </p:cNvPr>
          <p:cNvSpPr>
            <a:spLocks noGrp="1" noChangeArrowheads="1"/>
          </p:cNvSpPr>
          <p:nvPr>
            <p:ph type="ctrTitle"/>
          </p:nvPr>
        </p:nvSpPr>
        <p:spPr>
          <a:xfrm>
            <a:off x="0" y="1"/>
            <a:ext cx="9144000" cy="1962231"/>
          </a:xfrm>
        </p:spPr>
        <p:txBody>
          <a:bodyPr/>
          <a:lstStyle/>
          <a:p>
            <a:r>
              <a:rPr lang="en-US" altLang="en-US" sz="5400" b="1" dirty="0"/>
              <a:t>1 John 2:12-14</a:t>
            </a:r>
            <a:br>
              <a:rPr lang="en-US" altLang="en-US" sz="8000" b="1" dirty="0">
                <a:latin typeface="Calibri" panose="020F0502020204030204" pitchFamily="34" charset="0"/>
                <a:cs typeface="Calibri" panose="020F0502020204030204" pitchFamily="34" charset="0"/>
              </a:rPr>
            </a:br>
            <a:r>
              <a:rPr lang="en-US" altLang="en-US" sz="4000" dirty="0">
                <a:latin typeface="Calibri" panose="020F0502020204030204" pitchFamily="34" charset="0"/>
                <a:cs typeface="Calibri" panose="020F0502020204030204" pitchFamily="34" charset="0"/>
              </a:rPr>
              <a:t>Affirmation and Encouragement to John’s Readers</a:t>
            </a:r>
            <a:endParaRPr lang="en-US" altLang="en-US" sz="8000" dirty="0">
              <a:latin typeface="Calibri" panose="020F0502020204030204" pitchFamily="34" charset="0"/>
              <a:cs typeface="Calibri" panose="020F0502020204030204" pitchFamily="34" charset="0"/>
            </a:endParaRPr>
          </a:p>
        </p:txBody>
      </p:sp>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2079966"/>
            <a:ext cx="8213902" cy="4778032"/>
          </a:xfrm>
        </p:spPr>
        <p:txBody>
          <a:bodyPr>
            <a:normAutofit fontScale="92500" lnSpcReduction="10000"/>
          </a:bodyPr>
          <a:lstStyle/>
          <a:p>
            <a:pPr algn="l" rtl="0"/>
            <a:r>
              <a:rPr lang="en-US" i="1" baseline="30000" dirty="0">
                <a:latin typeface="Cambria" panose="02040503050406030204" pitchFamily="18" charset="0"/>
                <a:ea typeface="Cambria" panose="02040503050406030204" pitchFamily="18" charset="0"/>
              </a:rPr>
              <a:t>12</a:t>
            </a:r>
            <a:r>
              <a:rPr lang="en-US" i="1" dirty="0">
                <a:solidFill>
                  <a:srgbClr val="0000FF"/>
                </a:solidFill>
                <a:latin typeface="Cambria" panose="02040503050406030204" pitchFamily="18" charset="0"/>
                <a:ea typeface="Cambria" panose="02040503050406030204" pitchFamily="18" charset="0"/>
              </a:rPr>
              <a:t> I am writing to you, little children, because your sins are forgiven for his name's sake. </a:t>
            </a:r>
            <a:r>
              <a:rPr lang="en-US" i="1" baseline="30000" dirty="0">
                <a:latin typeface="Cambria" panose="02040503050406030204" pitchFamily="18" charset="0"/>
                <a:ea typeface="Cambria" panose="02040503050406030204" pitchFamily="18" charset="0"/>
              </a:rPr>
              <a:t>13</a:t>
            </a:r>
            <a:r>
              <a:rPr lang="en-US" i="1" dirty="0">
                <a:solidFill>
                  <a:srgbClr val="0000FF"/>
                </a:solidFill>
                <a:latin typeface="Cambria" panose="02040503050406030204" pitchFamily="18" charset="0"/>
                <a:ea typeface="Cambria" panose="02040503050406030204" pitchFamily="18" charset="0"/>
              </a:rPr>
              <a:t> I am writing to you, fathers, because you know him who is from the beginning. I am writing to you, young men, because you have overcome the evil one. I write to you, children, because you know the Father. </a:t>
            </a:r>
            <a:r>
              <a:rPr lang="en-US" i="1" baseline="30000" dirty="0">
                <a:latin typeface="Cambria" panose="02040503050406030204" pitchFamily="18" charset="0"/>
                <a:ea typeface="Cambria" panose="02040503050406030204" pitchFamily="18" charset="0"/>
              </a:rPr>
              <a:t>14</a:t>
            </a:r>
            <a:r>
              <a:rPr lang="en-US" i="1" dirty="0">
                <a:solidFill>
                  <a:srgbClr val="0000FF"/>
                </a:solidFill>
                <a:latin typeface="Cambria" panose="02040503050406030204" pitchFamily="18" charset="0"/>
                <a:ea typeface="Cambria" panose="02040503050406030204" pitchFamily="18" charset="0"/>
              </a:rPr>
              <a:t> I write to you, fathers, because you know him who is from the beginning. I write to you, young men, because you are strong, and the word of God abides in you, and you have overcome the evil one. </a:t>
            </a:r>
            <a:endParaRPr lang="en-US" altLang="en-US" sz="7200" b="1" i="1" dirty="0">
              <a:solidFill>
                <a:srgbClr val="0000FF"/>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121787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228357"/>
          </a:xfrm>
        </p:spPr>
        <p:txBody>
          <a:bodyPr vert="horz" lIns="91440" tIns="45720" rIns="91440" bIns="45720" rtlCol="0" anchor="ctr">
            <a:noAutofit/>
          </a:bodyPr>
          <a:lstStyle/>
          <a:p>
            <a:pPr>
              <a:lnSpc>
                <a:spcPct val="90000"/>
              </a:lnSpc>
            </a:pPr>
            <a:r>
              <a:rPr lang="en-US" b="1" dirty="0">
                <a:ln w="6600">
                  <a:noFill/>
                  <a:prstDash val="solid"/>
                </a:ln>
              </a:rPr>
              <a:t>Affirmation and Encouragement to John’s Readers</a:t>
            </a:r>
            <a:endParaRPr lang="en-US" b="1" dirty="0">
              <a:ln w="6600">
                <a:noFill/>
                <a:prstDash val="solid"/>
              </a:ln>
              <a:effectLst/>
              <a:latin typeface="+mn-lt"/>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1314694"/>
            <a:ext cx="8229600" cy="5543305"/>
          </a:xfrm>
        </p:spPr>
        <p:txBody>
          <a:bodyPr>
            <a:normAutofit lnSpcReduction="10000"/>
          </a:bodyPr>
          <a:lstStyle/>
          <a:p>
            <a:pPr>
              <a:lnSpc>
                <a:spcPct val="90000"/>
              </a:lnSpc>
            </a:pPr>
            <a:r>
              <a:rPr lang="en-US" altLang="en-US" sz="3200" dirty="0"/>
              <a:t>Up to this point in the letter, John has sharply denounced those who:</a:t>
            </a:r>
          </a:p>
          <a:p>
            <a:pPr lvl="1">
              <a:lnSpc>
                <a:spcPct val="90000"/>
              </a:lnSpc>
            </a:pPr>
            <a:r>
              <a:rPr lang="en-US" altLang="en-US" sz="2800" dirty="0"/>
              <a:t>Walk in Darkness (1:6)</a:t>
            </a:r>
          </a:p>
          <a:p>
            <a:pPr lvl="1">
              <a:lnSpc>
                <a:spcPct val="90000"/>
              </a:lnSpc>
            </a:pPr>
            <a:r>
              <a:rPr lang="en-US" altLang="en-US" sz="2800" dirty="0"/>
              <a:t>Deny their own sinfulness (1:8, 10)</a:t>
            </a:r>
          </a:p>
          <a:p>
            <a:pPr lvl="1">
              <a:lnSpc>
                <a:spcPct val="90000"/>
              </a:lnSpc>
            </a:pPr>
            <a:r>
              <a:rPr lang="en-US" altLang="en-US" sz="2800" dirty="0"/>
              <a:t>Do not obey Christ’s commands (2:4)</a:t>
            </a:r>
          </a:p>
          <a:p>
            <a:pPr lvl="1">
              <a:lnSpc>
                <a:spcPct val="90000"/>
              </a:lnSpc>
            </a:pPr>
            <a:r>
              <a:rPr lang="en-US" altLang="en-US" sz="2800" dirty="0"/>
              <a:t>Hate their brothers in Christ (2:9, 11)</a:t>
            </a:r>
          </a:p>
          <a:p>
            <a:pPr>
              <a:lnSpc>
                <a:spcPct val="90000"/>
              </a:lnSpc>
            </a:pPr>
            <a:r>
              <a:rPr lang="en-US" altLang="en-US" sz="3200" dirty="0"/>
              <a:t>John now takes time to </a:t>
            </a:r>
            <a:r>
              <a:rPr lang="en-US" altLang="en-US" sz="3200" b="1" i="1" dirty="0"/>
              <a:t>encourage</a:t>
            </a:r>
            <a:r>
              <a:rPr lang="en-US" altLang="en-US" sz="3200" dirty="0"/>
              <a:t> his readers and affirm that he views them as believers who know Jesus Christ as Savior. </a:t>
            </a:r>
          </a:p>
          <a:p>
            <a:pPr>
              <a:lnSpc>
                <a:spcPct val="90000"/>
              </a:lnSpc>
            </a:pPr>
            <a:r>
              <a:rPr lang="en-US" altLang="en-US" sz="3200" i="1" dirty="0">
                <a:latin typeface="Cambria" panose="02040503050406030204" pitchFamily="18" charset="0"/>
                <a:ea typeface="Cambria" panose="02040503050406030204" pitchFamily="18" charset="0"/>
              </a:rPr>
              <a:t>John’s purpose in writing is not to shake the confidence of God’s people but give them more adequate ground for assurance. </a:t>
            </a:r>
            <a:r>
              <a:rPr lang="en-US" altLang="en-US" sz="3200" dirty="0"/>
              <a:t>(Burdick p.35)</a:t>
            </a:r>
            <a:endParaRPr lang="en-US" altLang="en-US" sz="3200" i="1" dirty="0">
              <a:solidFill>
                <a:srgbClr val="0000FF"/>
              </a:solidFill>
              <a:ea typeface="Cambria" panose="02040503050406030204" pitchFamily="18" charset="0"/>
            </a:endParaRPr>
          </a:p>
        </p:txBody>
      </p:sp>
    </p:spTree>
    <p:extLst>
      <p:ext uri="{BB962C8B-B14F-4D97-AF65-F5344CB8AC3E}">
        <p14:creationId xmlns:p14="http://schemas.microsoft.com/office/powerpoint/2010/main" val="23581413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 calcmode="lin" valueType="num">
                                      <p:cBhvr>
                                        <p:cTn id="35"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 calcmode="lin" valueType="num">
                                      <p:cBhvr>
                                        <p:cTn id="42"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424580"/>
          </a:xfrm>
        </p:spPr>
        <p:txBody>
          <a:bodyPr vert="horz" lIns="91440" tIns="45720" rIns="91440" bIns="45720" rtlCol="0" anchor="ctr">
            <a:noAutofit/>
          </a:bodyPr>
          <a:lstStyle/>
          <a:p>
            <a:pPr algn="l">
              <a:lnSpc>
                <a:spcPct val="90000"/>
              </a:lnSpc>
            </a:pPr>
            <a:r>
              <a:rPr lang="en-US" altLang="en-US" sz="3200" dirty="0"/>
              <a:t>Six Parallel Statements, </a:t>
            </a:r>
            <a:br>
              <a:rPr lang="en-US" altLang="en-US" sz="3200" dirty="0"/>
            </a:br>
            <a:r>
              <a:rPr lang="en-US" altLang="en-US" sz="3200" dirty="0"/>
              <a:t>Arranged in Two Series of Three,</a:t>
            </a:r>
            <a:br>
              <a:rPr lang="en-US" altLang="en-US" sz="3200" dirty="0"/>
            </a:br>
            <a:r>
              <a:rPr lang="en-US" altLang="en-US" sz="3200" dirty="0"/>
              <a:t>Addressed to </a:t>
            </a:r>
            <a:r>
              <a:rPr lang="en-US" altLang="en-US" sz="3200" b="1" i="1" dirty="0"/>
              <a:t>Children</a:t>
            </a:r>
            <a:r>
              <a:rPr lang="en-US" altLang="en-US" sz="3200" dirty="0"/>
              <a:t>, </a:t>
            </a:r>
            <a:r>
              <a:rPr lang="en-US" altLang="en-US" sz="3200" b="1" i="1" dirty="0"/>
              <a:t>Fathers</a:t>
            </a:r>
            <a:r>
              <a:rPr lang="en-US" altLang="en-US" sz="3200" dirty="0"/>
              <a:t>, and </a:t>
            </a:r>
            <a:r>
              <a:rPr lang="en-US" altLang="en-US" sz="3200" b="1" i="1" dirty="0"/>
              <a:t>Young Men</a:t>
            </a:r>
            <a:r>
              <a:rPr lang="en-US" altLang="en-US" sz="3200" dirty="0"/>
              <a:t>:</a:t>
            </a:r>
            <a:endParaRPr lang="en-US" sz="3200" b="1" dirty="0">
              <a:ln w="6600">
                <a:noFill/>
                <a:prstDash val="solid"/>
              </a:ln>
              <a:effectLst/>
              <a:latin typeface="+mn-lt"/>
            </a:endParaRPr>
          </a:p>
        </p:txBody>
      </p:sp>
      <p:graphicFrame>
        <p:nvGraphicFramePr>
          <p:cNvPr id="6" name="Table 6">
            <a:extLst>
              <a:ext uri="{FF2B5EF4-FFF2-40B4-BE49-F238E27FC236}">
                <a16:creationId xmlns:a16="http://schemas.microsoft.com/office/drawing/2014/main" id="{98AE7E0C-D4D6-4860-8AC6-31906862F227}"/>
              </a:ext>
            </a:extLst>
          </p:cNvPr>
          <p:cNvGraphicFramePr>
            <a:graphicFrameLocks noGrp="1"/>
          </p:cNvGraphicFramePr>
          <p:nvPr>
            <p:ph idx="1"/>
            <p:extLst>
              <p:ext uri="{D42A27DB-BD31-4B8C-83A1-F6EECF244321}">
                <p14:modId xmlns:p14="http://schemas.microsoft.com/office/powerpoint/2010/main" val="4275018433"/>
              </p:ext>
            </p:extLst>
          </p:nvPr>
        </p:nvGraphicFramePr>
        <p:xfrm>
          <a:off x="457200" y="1600200"/>
          <a:ext cx="8229600" cy="3991864"/>
        </p:xfrm>
        <a:graphic>
          <a:graphicData uri="http://schemas.openxmlformats.org/drawingml/2006/table">
            <a:tbl>
              <a:tblPr firstRow="1" bandRow="1">
                <a:tableStyleId>{5C22544A-7EE6-4342-B048-85BDC9FD1C3A}</a:tableStyleId>
              </a:tblPr>
              <a:tblGrid>
                <a:gridCol w="759384">
                  <a:extLst>
                    <a:ext uri="{9D8B030D-6E8A-4147-A177-3AD203B41FA5}">
                      <a16:colId xmlns:a16="http://schemas.microsoft.com/office/drawing/2014/main" val="451543399"/>
                    </a:ext>
                  </a:extLst>
                </a:gridCol>
                <a:gridCol w="2095663">
                  <a:extLst>
                    <a:ext uri="{9D8B030D-6E8A-4147-A177-3AD203B41FA5}">
                      <a16:colId xmlns:a16="http://schemas.microsoft.com/office/drawing/2014/main" val="3277179299"/>
                    </a:ext>
                  </a:extLst>
                </a:gridCol>
                <a:gridCol w="5374553">
                  <a:extLst>
                    <a:ext uri="{9D8B030D-6E8A-4147-A177-3AD203B41FA5}">
                      <a16:colId xmlns:a16="http://schemas.microsoft.com/office/drawing/2014/main" val="1089791992"/>
                    </a:ext>
                  </a:extLst>
                </a:gridCol>
              </a:tblGrid>
              <a:tr h="370840">
                <a:tc>
                  <a:txBody>
                    <a:bodyPr/>
                    <a:lstStyle/>
                    <a:p>
                      <a:r>
                        <a:rPr lang="en-US" dirty="0"/>
                        <a:t>Verse</a:t>
                      </a:r>
                    </a:p>
                  </a:txBody>
                  <a:tcPr>
                    <a:solidFill>
                      <a:schemeClr val="tx1"/>
                    </a:solidFill>
                  </a:tcPr>
                </a:tc>
                <a:tc>
                  <a:txBody>
                    <a:bodyPr/>
                    <a:lstStyle/>
                    <a:p>
                      <a:r>
                        <a:rPr lang="en-US" dirty="0"/>
                        <a:t>Group Addressed</a:t>
                      </a:r>
                    </a:p>
                  </a:txBody>
                  <a:tcPr>
                    <a:solidFill>
                      <a:schemeClr val="tx1"/>
                    </a:solidFill>
                  </a:tcPr>
                </a:tc>
                <a:tc>
                  <a:txBody>
                    <a:bodyPr/>
                    <a:lstStyle/>
                    <a:p>
                      <a:r>
                        <a:rPr lang="en-US" dirty="0"/>
                        <a:t>Comments Made</a:t>
                      </a:r>
                    </a:p>
                  </a:txBody>
                  <a:tcPr>
                    <a:solidFill>
                      <a:schemeClr val="tx1"/>
                    </a:solidFill>
                  </a:tcPr>
                </a:tc>
                <a:extLst>
                  <a:ext uri="{0D108BD9-81ED-4DB2-BD59-A6C34878D82A}">
                    <a16:rowId xmlns:a16="http://schemas.microsoft.com/office/drawing/2014/main" val="3276870713"/>
                  </a:ext>
                </a:extLst>
              </a:tr>
              <a:tr h="370840">
                <a:tc>
                  <a:txBody>
                    <a:bodyPr/>
                    <a:lstStyle/>
                    <a:p>
                      <a:r>
                        <a:rPr lang="en-US" sz="2400" dirty="0">
                          <a:latin typeface="+mn-lt"/>
                        </a:rPr>
                        <a:t>2:12</a:t>
                      </a:r>
                    </a:p>
                  </a:txBody>
                  <a:tcPr>
                    <a:solidFill>
                      <a:schemeClr val="accent3">
                        <a:lumMod val="60000"/>
                        <a:lumOff val="40000"/>
                      </a:schemeClr>
                    </a:solidFill>
                  </a:tcPr>
                </a:tc>
                <a:tc>
                  <a:txBody>
                    <a:bodyPr/>
                    <a:lstStyle/>
                    <a:p>
                      <a:r>
                        <a:rPr kumimoji="0" lang="en-US" sz="2400" b="0" i="0" u="none" strike="noStrike" kern="1200" cap="none" normalizeH="0" baseline="0" dirty="0">
                          <a:ln>
                            <a:noFill/>
                          </a:ln>
                          <a:solidFill>
                            <a:schemeClr val="accent3">
                              <a:lumMod val="75000"/>
                            </a:schemeClr>
                          </a:solidFill>
                          <a:effectLst/>
                          <a:latin typeface="+mn-lt"/>
                          <a:ea typeface="+mn-ea"/>
                          <a:cs typeface="+mn-cs"/>
                        </a:rPr>
                        <a:t>Children</a:t>
                      </a:r>
                    </a:p>
                  </a:txBody>
                  <a:tcPr>
                    <a:solidFill>
                      <a:schemeClr val="accent3">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normalizeH="0" baseline="0" dirty="0">
                          <a:ln>
                            <a:noFill/>
                          </a:ln>
                          <a:solidFill>
                            <a:schemeClr val="accent3">
                              <a:lumMod val="75000"/>
                            </a:schemeClr>
                          </a:solidFill>
                          <a:effectLst/>
                          <a:latin typeface="+mn-lt"/>
                          <a:ea typeface="+mn-ea"/>
                          <a:cs typeface="+mn-cs"/>
                        </a:rPr>
                        <a:t>Sins are forgiven for his name's sake</a:t>
                      </a:r>
                    </a:p>
                  </a:txBody>
                  <a:tcPr>
                    <a:solidFill>
                      <a:schemeClr val="accent3">
                        <a:lumMod val="60000"/>
                        <a:lumOff val="40000"/>
                      </a:schemeClr>
                    </a:solidFill>
                  </a:tcPr>
                </a:tc>
                <a:extLst>
                  <a:ext uri="{0D108BD9-81ED-4DB2-BD59-A6C34878D82A}">
                    <a16:rowId xmlns:a16="http://schemas.microsoft.com/office/drawing/2014/main" val="1706183892"/>
                  </a:ext>
                </a:extLst>
              </a:tr>
              <a:tr h="370840">
                <a:tc>
                  <a:txBody>
                    <a:bodyPr/>
                    <a:lstStyle/>
                    <a:p>
                      <a:r>
                        <a:rPr lang="en-US" sz="2400" dirty="0">
                          <a:latin typeface="+mn-lt"/>
                        </a:rPr>
                        <a:t>2:13</a:t>
                      </a:r>
                    </a:p>
                  </a:txBody>
                  <a:tcPr>
                    <a:solidFill>
                      <a:schemeClr val="tx2">
                        <a:lumMod val="20000"/>
                        <a:lumOff val="80000"/>
                      </a:schemeClr>
                    </a:solidFill>
                  </a:tcPr>
                </a:tc>
                <a:tc>
                  <a:txBody>
                    <a:bodyPr/>
                    <a:lstStyle/>
                    <a:p>
                      <a:r>
                        <a:rPr lang="en-US" sz="2400" dirty="0">
                          <a:solidFill>
                            <a:schemeClr val="tx2">
                              <a:lumMod val="60000"/>
                              <a:lumOff val="40000"/>
                            </a:schemeClr>
                          </a:solidFill>
                          <a:latin typeface="+mn-lt"/>
                        </a:rPr>
                        <a:t>Fathers</a:t>
                      </a:r>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cap="none" normalizeH="0" baseline="0" dirty="0">
                          <a:ln>
                            <a:noFill/>
                          </a:ln>
                          <a:solidFill>
                            <a:schemeClr val="tx2">
                              <a:lumMod val="60000"/>
                              <a:lumOff val="40000"/>
                            </a:schemeClr>
                          </a:solidFill>
                          <a:effectLst/>
                          <a:latin typeface="+mn-lt"/>
                        </a:rPr>
                        <a:t>Know him who is from the beginning</a:t>
                      </a:r>
                    </a:p>
                  </a:txBody>
                  <a:tcPr>
                    <a:solidFill>
                      <a:schemeClr val="tx2">
                        <a:lumMod val="20000"/>
                        <a:lumOff val="80000"/>
                      </a:schemeClr>
                    </a:solidFill>
                  </a:tcPr>
                </a:tc>
                <a:extLst>
                  <a:ext uri="{0D108BD9-81ED-4DB2-BD59-A6C34878D82A}">
                    <a16:rowId xmlns:a16="http://schemas.microsoft.com/office/drawing/2014/main" val="648826249"/>
                  </a:ext>
                </a:extLst>
              </a:tr>
              <a:tr h="370840">
                <a:tc>
                  <a:txBody>
                    <a:bodyPr/>
                    <a:lstStyle/>
                    <a:p>
                      <a:endParaRPr lang="en-US" sz="2400" dirty="0">
                        <a:latin typeface="+mn-lt"/>
                      </a:endParaRPr>
                    </a:p>
                  </a:txBody>
                  <a:tcPr>
                    <a:solidFill>
                      <a:schemeClr val="accent2">
                        <a:lumMod val="20000"/>
                        <a:lumOff val="80000"/>
                      </a:schemeClr>
                    </a:solidFill>
                  </a:tcPr>
                </a:tc>
                <a:tc>
                  <a:txBody>
                    <a:bodyPr/>
                    <a:lstStyle/>
                    <a:p>
                      <a:r>
                        <a:rPr lang="en-US" sz="2400" dirty="0">
                          <a:solidFill>
                            <a:schemeClr val="accent2">
                              <a:lumMod val="75000"/>
                            </a:schemeClr>
                          </a:solidFill>
                          <a:latin typeface="+mn-lt"/>
                        </a:rPr>
                        <a:t>Young Men</a:t>
                      </a:r>
                    </a:p>
                  </a:txBody>
                  <a:tcPr>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cap="none" normalizeH="0" baseline="0" dirty="0">
                          <a:ln>
                            <a:noFill/>
                          </a:ln>
                          <a:solidFill>
                            <a:schemeClr val="accent2">
                              <a:lumMod val="75000"/>
                            </a:schemeClr>
                          </a:solidFill>
                          <a:effectLst/>
                          <a:latin typeface="+mn-lt"/>
                        </a:rPr>
                        <a:t>Have overcome the evil one</a:t>
                      </a:r>
                    </a:p>
                  </a:txBody>
                  <a:tcPr>
                    <a:solidFill>
                      <a:schemeClr val="accent2">
                        <a:lumMod val="20000"/>
                        <a:lumOff val="80000"/>
                      </a:schemeClr>
                    </a:solidFill>
                  </a:tcPr>
                </a:tc>
                <a:extLst>
                  <a:ext uri="{0D108BD9-81ED-4DB2-BD59-A6C34878D82A}">
                    <a16:rowId xmlns:a16="http://schemas.microsoft.com/office/drawing/2014/main" val="2987498725"/>
                  </a:ext>
                </a:extLst>
              </a:tr>
              <a:tr h="370840">
                <a:tc>
                  <a:txBody>
                    <a:bodyPr/>
                    <a:lstStyle/>
                    <a:p>
                      <a:endParaRPr lang="en-US" sz="2400" dirty="0">
                        <a:latin typeface="+mn-lt"/>
                      </a:endParaRPr>
                    </a:p>
                  </a:txBody>
                  <a:tcPr>
                    <a:solidFill>
                      <a:schemeClr val="accent3">
                        <a:lumMod val="60000"/>
                        <a:lumOff val="40000"/>
                      </a:schemeClr>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accent3">
                              <a:lumMod val="75000"/>
                            </a:schemeClr>
                          </a:solidFill>
                          <a:effectLst/>
                          <a:latin typeface="+mn-lt"/>
                        </a:rPr>
                        <a:t>Children</a:t>
                      </a:r>
                    </a:p>
                  </a:txBody>
                  <a:tcPr horzOverflow="overflow">
                    <a:solidFill>
                      <a:schemeClr val="accent3">
                        <a:lumMod val="60000"/>
                        <a:lumOff val="40000"/>
                      </a:schemeClr>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accent3">
                              <a:lumMod val="75000"/>
                            </a:schemeClr>
                          </a:solidFill>
                          <a:effectLst/>
                          <a:latin typeface="+mn-lt"/>
                        </a:rPr>
                        <a:t>Know the Father</a:t>
                      </a:r>
                    </a:p>
                  </a:txBody>
                  <a:tcPr horzOverflow="overflow">
                    <a:solidFill>
                      <a:schemeClr val="accent3">
                        <a:lumMod val="60000"/>
                        <a:lumOff val="40000"/>
                      </a:schemeClr>
                    </a:solidFill>
                  </a:tcPr>
                </a:tc>
                <a:extLst>
                  <a:ext uri="{0D108BD9-81ED-4DB2-BD59-A6C34878D82A}">
                    <a16:rowId xmlns:a16="http://schemas.microsoft.com/office/drawing/2014/main" val="3666484164"/>
                  </a:ext>
                </a:extLst>
              </a:tr>
              <a:tr h="370840">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mn-lt"/>
                        </a:rPr>
                        <a:t>2:14</a:t>
                      </a:r>
                    </a:p>
                  </a:txBody>
                  <a:tcPr horzOverflow="overflow">
                    <a:solidFill>
                      <a:schemeClr val="tx2">
                        <a:lumMod val="20000"/>
                        <a:lumOff val="80000"/>
                      </a:schemeClr>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2">
                              <a:lumMod val="60000"/>
                              <a:lumOff val="40000"/>
                            </a:schemeClr>
                          </a:solidFill>
                          <a:effectLst/>
                          <a:latin typeface="+mn-lt"/>
                        </a:rPr>
                        <a:t>Fathers</a:t>
                      </a:r>
                    </a:p>
                  </a:txBody>
                  <a:tcPr horzOverflow="overflow">
                    <a:solidFill>
                      <a:schemeClr val="tx2">
                        <a:lumMod val="20000"/>
                        <a:lumOff val="80000"/>
                      </a:schemeClr>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2">
                              <a:lumMod val="60000"/>
                              <a:lumOff val="40000"/>
                            </a:schemeClr>
                          </a:solidFill>
                          <a:effectLst/>
                          <a:latin typeface="+mn-lt"/>
                        </a:rPr>
                        <a:t>Know him who is from the beginning</a:t>
                      </a:r>
                    </a:p>
                  </a:txBody>
                  <a:tcPr horzOverflow="overflow">
                    <a:solidFill>
                      <a:schemeClr val="tx2">
                        <a:lumMod val="20000"/>
                        <a:lumOff val="80000"/>
                      </a:schemeClr>
                    </a:solidFill>
                  </a:tcPr>
                </a:tc>
                <a:extLst>
                  <a:ext uri="{0D108BD9-81ED-4DB2-BD59-A6C34878D82A}">
                    <a16:rowId xmlns:a16="http://schemas.microsoft.com/office/drawing/2014/main" val="3243587429"/>
                  </a:ext>
                </a:extLst>
              </a:tr>
              <a:tr h="370840">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a:ln>
                          <a:noFill/>
                        </a:ln>
                        <a:solidFill>
                          <a:srgbClr val="CC0000"/>
                        </a:solidFill>
                        <a:effectLst/>
                        <a:latin typeface="+mn-lt"/>
                      </a:endParaRPr>
                    </a:p>
                  </a:txBody>
                  <a:tcPr horzOverflow="overflow">
                    <a:solidFill>
                      <a:schemeClr val="accent2">
                        <a:lumMod val="20000"/>
                        <a:lumOff val="80000"/>
                      </a:schemeClr>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accent2">
                              <a:lumMod val="75000"/>
                            </a:schemeClr>
                          </a:solidFill>
                          <a:effectLst/>
                          <a:latin typeface="+mn-lt"/>
                        </a:rPr>
                        <a:t>Young Men</a:t>
                      </a:r>
                    </a:p>
                  </a:txBody>
                  <a:tcPr horzOverflow="overflow">
                    <a:solidFill>
                      <a:schemeClr val="accent2">
                        <a:lumMod val="20000"/>
                        <a:lumOff val="80000"/>
                      </a:schemeClr>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accent2">
                              <a:lumMod val="75000"/>
                            </a:schemeClr>
                          </a:solidFill>
                          <a:effectLst/>
                          <a:latin typeface="+mn-lt"/>
                        </a:rPr>
                        <a:t>Strong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accent2">
                              <a:lumMod val="75000"/>
                            </a:schemeClr>
                          </a:solidFill>
                          <a:effectLst/>
                          <a:latin typeface="+mn-lt"/>
                        </a:rPr>
                        <a:t>The word of God abides in you</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accent2">
                              <a:lumMod val="75000"/>
                            </a:schemeClr>
                          </a:solidFill>
                          <a:effectLst/>
                          <a:latin typeface="+mn-lt"/>
                        </a:rPr>
                        <a:t>Have overcome the evil one</a:t>
                      </a:r>
                    </a:p>
                  </a:txBody>
                  <a:tcPr horzOverflow="overflow">
                    <a:solidFill>
                      <a:schemeClr val="accent2">
                        <a:lumMod val="20000"/>
                        <a:lumOff val="80000"/>
                      </a:schemeClr>
                    </a:solidFill>
                  </a:tcPr>
                </a:tc>
                <a:extLst>
                  <a:ext uri="{0D108BD9-81ED-4DB2-BD59-A6C34878D82A}">
                    <a16:rowId xmlns:a16="http://schemas.microsoft.com/office/drawing/2014/main" val="857854283"/>
                  </a:ext>
                </a:extLst>
              </a:tr>
            </a:tbl>
          </a:graphicData>
        </a:graphic>
      </p:graphicFrame>
    </p:spTree>
    <p:extLst>
      <p:ext uri="{BB962C8B-B14F-4D97-AF65-F5344CB8AC3E}">
        <p14:creationId xmlns:p14="http://schemas.microsoft.com/office/powerpoint/2010/main" val="55293281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063530"/>
          </a:xfrm>
        </p:spPr>
        <p:txBody>
          <a:bodyPr vert="horz" lIns="91440" tIns="45720" rIns="91440" bIns="45720" rtlCol="0" anchor="ctr">
            <a:noAutofit/>
          </a:bodyPr>
          <a:lstStyle/>
          <a:p>
            <a:pPr>
              <a:lnSpc>
                <a:spcPct val="90000"/>
              </a:lnSpc>
            </a:pPr>
            <a:r>
              <a:rPr lang="en-US" sz="4000" b="1" dirty="0">
                <a:ln w="6600">
                  <a:noFill/>
                  <a:prstDash val="solid"/>
                </a:ln>
              </a:rPr>
              <a:t>Who are the “Children”, “Fathers”, and “Young Men”?</a:t>
            </a:r>
            <a:endParaRPr lang="en-US" sz="4000" b="1" dirty="0">
              <a:ln w="6600">
                <a:noFill/>
                <a:prstDash val="solid"/>
              </a:ln>
              <a:effectLst/>
              <a:latin typeface="+mn-lt"/>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1216584"/>
            <a:ext cx="8229600" cy="5641415"/>
          </a:xfrm>
        </p:spPr>
        <p:txBody>
          <a:bodyPr>
            <a:normAutofit lnSpcReduction="10000"/>
          </a:bodyPr>
          <a:lstStyle/>
          <a:p>
            <a:pPr>
              <a:lnSpc>
                <a:spcPct val="80000"/>
              </a:lnSpc>
            </a:pPr>
            <a:r>
              <a:rPr lang="en-US" altLang="en-US" dirty="0"/>
              <a:t>Some (Augustine, Stott) believe that John is addressing </a:t>
            </a:r>
            <a:r>
              <a:rPr lang="en-US" altLang="en-US" b="1" i="1" dirty="0"/>
              <a:t>three distinct categories </a:t>
            </a:r>
            <a:r>
              <a:rPr lang="en-US" altLang="en-US" dirty="0"/>
              <a:t>of Christians who are at three different levels of spiritual maturity.</a:t>
            </a:r>
          </a:p>
          <a:p>
            <a:pPr>
              <a:lnSpc>
                <a:spcPct val="80000"/>
              </a:lnSpc>
            </a:pPr>
            <a:r>
              <a:rPr lang="en-US" altLang="en-US" dirty="0"/>
              <a:t>A number of others (Calvin, Luther, Burdick, Kruse) believe:</a:t>
            </a:r>
          </a:p>
          <a:p>
            <a:pPr lvl="1">
              <a:lnSpc>
                <a:spcPct val="80000"/>
              </a:lnSpc>
            </a:pPr>
            <a:r>
              <a:rPr lang="en-US" altLang="en-US" dirty="0"/>
              <a:t>“</a:t>
            </a:r>
            <a:r>
              <a:rPr lang="en-US" altLang="en-US" i="1" dirty="0">
                <a:solidFill>
                  <a:srgbClr val="0000FF"/>
                </a:solidFill>
                <a:latin typeface="Cambria" panose="02040503050406030204" pitchFamily="18" charset="0"/>
                <a:ea typeface="Cambria" panose="02040503050406030204" pitchFamily="18" charset="0"/>
              </a:rPr>
              <a:t>Little children</a:t>
            </a:r>
            <a:r>
              <a:rPr lang="en-US" altLang="en-US" dirty="0"/>
              <a:t>” refers to </a:t>
            </a:r>
            <a:r>
              <a:rPr lang="en-US" altLang="en-US" b="1" i="1" dirty="0"/>
              <a:t>all</a:t>
            </a:r>
            <a:r>
              <a:rPr lang="en-US" altLang="en-US" dirty="0"/>
              <a:t> of John’s readers as it does throughout the letter (cf. 2:1, 18, 28; 3:7, 18; 4:4; 5:21)</a:t>
            </a:r>
          </a:p>
          <a:p>
            <a:pPr lvl="1">
              <a:lnSpc>
                <a:spcPct val="80000"/>
              </a:lnSpc>
            </a:pPr>
            <a:r>
              <a:rPr lang="en-US" altLang="en-US" dirty="0"/>
              <a:t>“</a:t>
            </a:r>
            <a:r>
              <a:rPr lang="en-US" altLang="en-US" i="1" dirty="0">
                <a:solidFill>
                  <a:srgbClr val="0000FF"/>
                </a:solidFill>
                <a:latin typeface="Cambria" panose="02040503050406030204" pitchFamily="18" charset="0"/>
                <a:ea typeface="Cambria" panose="02040503050406030204" pitchFamily="18" charset="0"/>
              </a:rPr>
              <a:t>Fathers</a:t>
            </a:r>
            <a:r>
              <a:rPr lang="en-US" altLang="en-US" dirty="0"/>
              <a:t>” and “</a:t>
            </a:r>
            <a:r>
              <a:rPr lang="en-US" altLang="en-US" i="1" dirty="0">
                <a:solidFill>
                  <a:srgbClr val="0000FF"/>
                </a:solidFill>
                <a:latin typeface="Cambria" panose="02040503050406030204" pitchFamily="18" charset="0"/>
                <a:ea typeface="Cambria" panose="02040503050406030204" pitchFamily="18" charset="0"/>
              </a:rPr>
              <a:t>Young Men</a:t>
            </a:r>
            <a:r>
              <a:rPr lang="en-US" altLang="en-US" dirty="0"/>
              <a:t>” refer to the </a:t>
            </a:r>
            <a:r>
              <a:rPr lang="en-US" altLang="en-US" b="1" i="1" dirty="0"/>
              <a:t>older</a:t>
            </a:r>
            <a:r>
              <a:rPr lang="en-US" altLang="en-US" dirty="0"/>
              <a:t> and </a:t>
            </a:r>
            <a:r>
              <a:rPr lang="en-US" altLang="en-US" b="1" i="1" dirty="0"/>
              <a:t>younger</a:t>
            </a:r>
            <a:r>
              <a:rPr lang="en-US" altLang="en-US" dirty="0"/>
              <a:t> believers among those to whom John is writing. It is difficult to be certain whether </a:t>
            </a:r>
            <a:r>
              <a:rPr lang="en-US" altLang="en-US" b="1" i="1" dirty="0"/>
              <a:t>physical</a:t>
            </a:r>
            <a:r>
              <a:rPr lang="en-US" altLang="en-US" dirty="0"/>
              <a:t> or </a:t>
            </a:r>
            <a:r>
              <a:rPr lang="en-US" altLang="en-US" b="1" i="1" dirty="0"/>
              <a:t>spiritual</a:t>
            </a:r>
            <a:r>
              <a:rPr lang="en-US" altLang="en-US" dirty="0"/>
              <a:t> age is in view (or perhaps both).</a:t>
            </a:r>
          </a:p>
          <a:p>
            <a:pPr lvl="1">
              <a:lnSpc>
                <a:spcPct val="80000"/>
              </a:lnSpc>
            </a:pPr>
            <a:r>
              <a:rPr lang="en-US" altLang="en-US" dirty="0"/>
              <a:t>The order in which John addresses the three groups seems to favor this view:</a:t>
            </a:r>
          </a:p>
          <a:p>
            <a:pPr lvl="2">
              <a:lnSpc>
                <a:spcPct val="80000"/>
              </a:lnSpc>
            </a:pPr>
            <a:r>
              <a:rPr lang="en-US" altLang="en-US" sz="2400" dirty="0"/>
              <a:t>If John were addressing three distinct groups, it would seem more natural if he were to list them in ascending order (children, young men, fathers)</a:t>
            </a:r>
          </a:p>
          <a:p>
            <a:pPr lvl="2">
              <a:lnSpc>
                <a:spcPct val="80000"/>
              </a:lnSpc>
            </a:pPr>
            <a:r>
              <a:rPr lang="en-US" altLang="en-US" sz="2400" dirty="0"/>
              <a:t>Instead it seems that he first addresses the entire group as ‘</a:t>
            </a:r>
            <a:r>
              <a:rPr lang="en-US" altLang="en-US" sz="2400" i="1" dirty="0">
                <a:solidFill>
                  <a:srgbClr val="0000FF"/>
                </a:solidFill>
                <a:latin typeface="Cambria" panose="02040503050406030204" pitchFamily="18" charset="0"/>
                <a:ea typeface="Cambria" panose="02040503050406030204" pitchFamily="18" charset="0"/>
              </a:rPr>
              <a:t>little</a:t>
            </a:r>
            <a:r>
              <a:rPr lang="en-US" altLang="en-US" sz="2400" b="1" i="1" dirty="0">
                <a:solidFill>
                  <a:srgbClr val="000066"/>
                </a:solidFill>
                <a:latin typeface="Times New Roman" panose="02020603050405020304" pitchFamily="18" charset="0"/>
              </a:rPr>
              <a:t> </a:t>
            </a:r>
            <a:r>
              <a:rPr lang="en-US" altLang="en-US" sz="2400" i="1" dirty="0">
                <a:solidFill>
                  <a:srgbClr val="0000FF"/>
                </a:solidFill>
                <a:latin typeface="Cambria" panose="02040503050406030204" pitchFamily="18" charset="0"/>
                <a:ea typeface="Cambria" panose="02040503050406030204" pitchFamily="18" charset="0"/>
              </a:rPr>
              <a:t>children</a:t>
            </a:r>
            <a:r>
              <a:rPr lang="en-US" altLang="en-US" sz="2400" dirty="0"/>
              <a:t>’, and then addresses ‘</a:t>
            </a:r>
            <a:r>
              <a:rPr lang="en-US" altLang="en-US" sz="2400" i="1" dirty="0">
                <a:solidFill>
                  <a:srgbClr val="0000FF"/>
                </a:solidFill>
                <a:latin typeface="Cambria" panose="02040503050406030204" pitchFamily="18" charset="0"/>
                <a:ea typeface="Cambria" panose="02040503050406030204" pitchFamily="18" charset="0"/>
              </a:rPr>
              <a:t>fathers</a:t>
            </a:r>
            <a:r>
              <a:rPr lang="en-US" altLang="en-US" sz="2400" dirty="0"/>
              <a:t>’ and ‘</a:t>
            </a:r>
            <a:r>
              <a:rPr lang="en-US" altLang="en-US" sz="2400" i="1" dirty="0">
                <a:solidFill>
                  <a:srgbClr val="0000FF"/>
                </a:solidFill>
                <a:latin typeface="Cambria" panose="02040503050406030204" pitchFamily="18" charset="0"/>
                <a:ea typeface="Cambria" panose="02040503050406030204" pitchFamily="18" charset="0"/>
              </a:rPr>
              <a:t>young men</a:t>
            </a:r>
            <a:r>
              <a:rPr lang="en-US" altLang="en-US" sz="2400" dirty="0"/>
              <a:t>’ separately.</a:t>
            </a:r>
          </a:p>
        </p:txBody>
      </p:sp>
    </p:spTree>
    <p:extLst>
      <p:ext uri="{BB962C8B-B14F-4D97-AF65-F5344CB8AC3E}">
        <p14:creationId xmlns:p14="http://schemas.microsoft.com/office/powerpoint/2010/main" val="19587098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p:cTn id="35"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 calcmode="lin" valueType="num">
                                      <p:cBhvr>
                                        <p:cTn id="42"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2">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 calcmode="lin" valueType="num">
                                      <p:cBhvr>
                                        <p:cTn id="49"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33875"/>
          </a:xfrm>
        </p:spPr>
        <p:txBody>
          <a:bodyPr vert="horz" lIns="91440" tIns="45720" rIns="91440" bIns="45720" rtlCol="0" anchor="ctr">
            <a:noAutofit/>
          </a:bodyPr>
          <a:lstStyle/>
          <a:p>
            <a:pPr>
              <a:lnSpc>
                <a:spcPct val="90000"/>
              </a:lnSpc>
            </a:pPr>
            <a:r>
              <a:rPr lang="en-US" sz="4000" b="1" i="1" dirty="0">
                <a:solidFill>
                  <a:srgbClr val="0000FF"/>
                </a:solidFill>
                <a:latin typeface="Cambria" panose="02040503050406030204" pitchFamily="18" charset="0"/>
                <a:ea typeface="Cambria" panose="02040503050406030204" pitchFamily="18" charset="0"/>
              </a:rPr>
              <a:t>Little Children…</a:t>
            </a:r>
            <a:endParaRPr lang="en-US" sz="4000" b="1" dirty="0">
              <a:ln w="6600">
                <a:noFill/>
                <a:prstDash val="solid"/>
              </a:ln>
              <a:effectLst/>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733876"/>
            <a:ext cx="8229600" cy="6124124"/>
          </a:xfrm>
        </p:spPr>
        <p:txBody>
          <a:bodyPr>
            <a:normAutofit lnSpcReduction="10000"/>
          </a:bodyPr>
          <a:lstStyle/>
          <a:p>
            <a:pPr marL="0" indent="0">
              <a:lnSpc>
                <a:spcPct val="80000"/>
              </a:lnSpc>
              <a:buNone/>
            </a:pPr>
            <a:r>
              <a:rPr lang="en-US" altLang="en-US" b="1" dirty="0"/>
              <a:t>2:12 -</a:t>
            </a:r>
            <a:r>
              <a:rPr lang="en-US" altLang="en-US" b="1" i="1" dirty="0">
                <a:solidFill>
                  <a:srgbClr val="000066"/>
                </a:solidFill>
              </a:rPr>
              <a:t> </a:t>
            </a:r>
            <a:r>
              <a:rPr lang="en-US" altLang="en-US" i="1" dirty="0">
                <a:solidFill>
                  <a:srgbClr val="0000FF"/>
                </a:solidFill>
                <a:latin typeface="Cambria" panose="02040503050406030204" pitchFamily="18" charset="0"/>
                <a:ea typeface="Cambria" panose="02040503050406030204" pitchFamily="18" charset="0"/>
              </a:rPr>
              <a:t>Y</a:t>
            </a:r>
            <a:r>
              <a:rPr lang="en-US" i="1" dirty="0">
                <a:solidFill>
                  <a:srgbClr val="0000FF"/>
                </a:solidFill>
                <a:latin typeface="Cambria" panose="02040503050406030204" pitchFamily="18" charset="0"/>
                <a:ea typeface="Cambria" panose="02040503050406030204" pitchFamily="18" charset="0"/>
              </a:rPr>
              <a:t>our sins are forgiven for his [Jesus’] name's sake</a:t>
            </a:r>
            <a:r>
              <a:rPr lang="en-US" altLang="en-US" dirty="0"/>
              <a:t>:</a:t>
            </a:r>
          </a:p>
          <a:p>
            <a:pPr>
              <a:lnSpc>
                <a:spcPct val="80000"/>
              </a:lnSpc>
            </a:pPr>
            <a:r>
              <a:rPr lang="en-US" altLang="en-US" dirty="0"/>
              <a:t>The forgiveness of which this verse speaks is the initial remission of the guilt of all sins – past, present, and future. </a:t>
            </a:r>
          </a:p>
          <a:p>
            <a:pPr>
              <a:lnSpc>
                <a:spcPct val="80000"/>
              </a:lnSpc>
            </a:pPr>
            <a:r>
              <a:rPr lang="en-US" altLang="en-US" i="1" dirty="0">
                <a:latin typeface="Cambria" panose="02040503050406030204" pitchFamily="18" charset="0"/>
                <a:ea typeface="Cambria" panose="02040503050406030204" pitchFamily="18" charset="0"/>
              </a:rPr>
              <a:t>In Scripture the term “name” often is used to refer to the character of the person who bears the name </a:t>
            </a:r>
            <a:r>
              <a:rPr lang="en-US" altLang="en-US" dirty="0">
                <a:ea typeface="Cambria" panose="02040503050406030204" pitchFamily="18" charset="0"/>
              </a:rPr>
              <a:t>(Psalm 44:5, Acts 3:16, 3 John 7)</a:t>
            </a:r>
            <a:r>
              <a:rPr lang="en-US" altLang="en-US" i="1" dirty="0">
                <a:latin typeface="Cambria" panose="02040503050406030204" pitchFamily="18" charset="0"/>
                <a:ea typeface="Cambria" panose="02040503050406030204" pitchFamily="18" charset="0"/>
              </a:rPr>
              <a:t>. Thus the believer’s forgiveness rests upon the person and work of Christ. We are forgiven on account of His merit, not because of anything we may be or do.</a:t>
            </a:r>
            <a:r>
              <a:rPr lang="en-US" altLang="en-US" dirty="0">
                <a:latin typeface="Cambria" panose="02040503050406030204" pitchFamily="18" charset="0"/>
                <a:ea typeface="Cambria" panose="02040503050406030204" pitchFamily="18" charset="0"/>
              </a:rPr>
              <a:t>  </a:t>
            </a:r>
            <a:r>
              <a:rPr lang="en-US" altLang="en-US" dirty="0"/>
              <a:t>(Burdick p.37) </a:t>
            </a:r>
          </a:p>
          <a:p>
            <a:pPr marL="0" indent="0">
              <a:lnSpc>
                <a:spcPct val="80000"/>
              </a:lnSpc>
              <a:buNone/>
            </a:pPr>
            <a:r>
              <a:rPr lang="en-US" altLang="en-US" b="1" dirty="0"/>
              <a:t>2:13 - </a:t>
            </a:r>
            <a:r>
              <a:rPr lang="en-US" i="1" dirty="0">
                <a:solidFill>
                  <a:srgbClr val="0000FF"/>
                </a:solidFill>
                <a:latin typeface="Cambria" panose="02040503050406030204" pitchFamily="18" charset="0"/>
                <a:ea typeface="Cambria" panose="02040503050406030204" pitchFamily="18" charset="0"/>
              </a:rPr>
              <a:t>you know the Father</a:t>
            </a:r>
            <a:r>
              <a:rPr lang="en-US" altLang="en-US" dirty="0"/>
              <a:t>:</a:t>
            </a:r>
          </a:p>
          <a:p>
            <a:pPr>
              <a:lnSpc>
                <a:spcPct val="80000"/>
              </a:lnSpc>
            </a:pPr>
            <a:r>
              <a:rPr lang="en-US" altLang="en-US" dirty="0"/>
              <a:t>Jesus, in his high priestly prayer (as recorded in the Gospel of John), equates “knowing the Father” with having eternal life: </a:t>
            </a:r>
          </a:p>
          <a:p>
            <a:pPr>
              <a:lnSpc>
                <a:spcPct val="80000"/>
              </a:lnSpc>
            </a:pPr>
            <a:r>
              <a:rPr lang="en-US" altLang="en-US" b="1" dirty="0"/>
              <a:t>John 17:3 -</a:t>
            </a:r>
            <a:r>
              <a:rPr lang="en-US" altLang="en-US" dirty="0"/>
              <a:t> </a:t>
            </a:r>
            <a:r>
              <a:rPr lang="en-US" i="1" dirty="0">
                <a:solidFill>
                  <a:srgbClr val="0000FF"/>
                </a:solidFill>
                <a:latin typeface="Cambria" panose="02040503050406030204" pitchFamily="18" charset="0"/>
                <a:ea typeface="Cambria" panose="02040503050406030204" pitchFamily="18" charset="0"/>
              </a:rPr>
              <a:t>And </a:t>
            </a:r>
            <a:r>
              <a:rPr lang="en-US" b="1" i="1" dirty="0">
                <a:solidFill>
                  <a:srgbClr val="0000FF"/>
                </a:solidFill>
                <a:latin typeface="Cambria" panose="02040503050406030204" pitchFamily="18" charset="0"/>
                <a:ea typeface="Cambria" panose="02040503050406030204" pitchFamily="18" charset="0"/>
              </a:rPr>
              <a:t>this</a:t>
            </a:r>
            <a:r>
              <a:rPr lang="en-US" i="1" dirty="0">
                <a:solidFill>
                  <a:srgbClr val="0000FF"/>
                </a:solidFill>
                <a:latin typeface="Cambria" panose="02040503050406030204" pitchFamily="18" charset="0"/>
                <a:ea typeface="Cambria" panose="02040503050406030204" pitchFamily="18" charset="0"/>
              </a:rPr>
              <a:t> is </a:t>
            </a:r>
            <a:r>
              <a:rPr lang="en-US" b="1" i="1" dirty="0">
                <a:solidFill>
                  <a:srgbClr val="0000FF"/>
                </a:solidFill>
                <a:latin typeface="Cambria" panose="02040503050406030204" pitchFamily="18" charset="0"/>
                <a:ea typeface="Cambria" panose="02040503050406030204" pitchFamily="18" charset="0"/>
              </a:rPr>
              <a:t>eternal life</a:t>
            </a:r>
            <a:r>
              <a:rPr lang="en-US" i="1" dirty="0">
                <a:solidFill>
                  <a:srgbClr val="0000FF"/>
                </a:solidFill>
                <a:latin typeface="Cambria" panose="02040503050406030204" pitchFamily="18" charset="0"/>
                <a:ea typeface="Cambria" panose="02040503050406030204" pitchFamily="18" charset="0"/>
              </a:rPr>
              <a:t>, that they </a:t>
            </a:r>
            <a:r>
              <a:rPr lang="en-US" b="1" i="1" dirty="0">
                <a:solidFill>
                  <a:srgbClr val="0000FF"/>
                </a:solidFill>
                <a:latin typeface="Cambria" panose="02040503050406030204" pitchFamily="18" charset="0"/>
                <a:ea typeface="Cambria" panose="02040503050406030204" pitchFamily="18" charset="0"/>
              </a:rPr>
              <a:t>know you [the Father]</a:t>
            </a:r>
            <a:r>
              <a:rPr lang="en-US" i="1" dirty="0">
                <a:solidFill>
                  <a:srgbClr val="0000FF"/>
                </a:solidFill>
                <a:latin typeface="Cambria" panose="02040503050406030204" pitchFamily="18" charset="0"/>
                <a:ea typeface="Cambria" panose="02040503050406030204" pitchFamily="18" charset="0"/>
              </a:rPr>
              <a:t> the only true God, and Jesus Christ whom you have sent.</a:t>
            </a:r>
            <a:endParaRPr lang="en-US" altLang="en-US" b="1" i="1" dirty="0">
              <a:solidFill>
                <a:srgbClr val="0000FF"/>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17966829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p:cTn id="35"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 calcmode="lin" valueType="num">
                                      <p:cBhvr>
                                        <p:cTn id="42"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33875"/>
          </a:xfrm>
        </p:spPr>
        <p:txBody>
          <a:bodyPr vert="horz" lIns="91440" tIns="45720" rIns="91440" bIns="45720" rtlCol="0" anchor="ctr">
            <a:noAutofit/>
          </a:bodyPr>
          <a:lstStyle/>
          <a:p>
            <a:pPr>
              <a:lnSpc>
                <a:spcPct val="90000"/>
              </a:lnSpc>
            </a:pPr>
            <a:r>
              <a:rPr lang="en-US" sz="4000" b="1" i="1" dirty="0">
                <a:solidFill>
                  <a:srgbClr val="0000FF"/>
                </a:solidFill>
                <a:latin typeface="Cambria" panose="02040503050406030204" pitchFamily="18" charset="0"/>
                <a:ea typeface="Cambria" panose="02040503050406030204" pitchFamily="18" charset="0"/>
              </a:rPr>
              <a:t>Fathers…</a:t>
            </a:r>
            <a:endParaRPr lang="en-US" sz="4000" b="1" dirty="0">
              <a:ln w="6600">
                <a:noFill/>
                <a:prstDash val="solid"/>
              </a:ln>
              <a:effectLst/>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733876"/>
            <a:ext cx="8229600" cy="6124124"/>
          </a:xfrm>
        </p:spPr>
        <p:txBody>
          <a:bodyPr>
            <a:normAutofit/>
          </a:bodyPr>
          <a:lstStyle/>
          <a:p>
            <a:pPr marL="0" indent="0">
              <a:lnSpc>
                <a:spcPct val="80000"/>
              </a:lnSpc>
              <a:buNone/>
            </a:pPr>
            <a:r>
              <a:rPr lang="en-US" altLang="en-US" b="1" dirty="0"/>
              <a:t>2:13 -</a:t>
            </a:r>
            <a:r>
              <a:rPr lang="en-US" altLang="en-US" b="1" i="1" dirty="0">
                <a:solidFill>
                  <a:srgbClr val="000066"/>
                </a:solidFill>
              </a:rPr>
              <a:t> </a:t>
            </a:r>
            <a:r>
              <a:rPr lang="en-US" i="1" dirty="0">
                <a:solidFill>
                  <a:srgbClr val="0000FF"/>
                </a:solidFill>
                <a:latin typeface="Cambria" panose="02040503050406030204" pitchFamily="18" charset="0"/>
                <a:ea typeface="Cambria" panose="02040503050406030204" pitchFamily="18" charset="0"/>
              </a:rPr>
              <a:t>You know him who is from the beginning</a:t>
            </a:r>
            <a:r>
              <a:rPr lang="en-US" altLang="en-US" dirty="0"/>
              <a:t>:</a:t>
            </a:r>
          </a:p>
          <a:p>
            <a:r>
              <a:rPr lang="en-US" altLang="en-US" dirty="0"/>
              <a:t>“</a:t>
            </a:r>
            <a:r>
              <a:rPr lang="en-US" i="1" dirty="0">
                <a:solidFill>
                  <a:srgbClr val="0000FF"/>
                </a:solidFill>
                <a:latin typeface="Cambria" panose="02040503050406030204" pitchFamily="18" charset="0"/>
                <a:ea typeface="Cambria" panose="02040503050406030204" pitchFamily="18" charset="0"/>
              </a:rPr>
              <a:t>Him who is from the beginning</a:t>
            </a:r>
            <a:r>
              <a:rPr lang="en-US" altLang="en-US" dirty="0"/>
              <a:t>” is most likely a reference to the person of Jesus Christ who John described earlier (1:1) has having been “</a:t>
            </a:r>
            <a:r>
              <a:rPr lang="en-US" i="1" dirty="0">
                <a:solidFill>
                  <a:srgbClr val="0000FF"/>
                </a:solidFill>
                <a:latin typeface="Cambria" panose="02040503050406030204" pitchFamily="18" charset="0"/>
                <a:ea typeface="Cambria" panose="02040503050406030204" pitchFamily="18" charset="0"/>
              </a:rPr>
              <a:t>from the beginning</a:t>
            </a:r>
            <a:r>
              <a:rPr lang="en-US" altLang="en-US" dirty="0"/>
              <a:t>” (= from eternity past – cf. John 1:1-2)</a:t>
            </a:r>
          </a:p>
          <a:p>
            <a:r>
              <a:rPr lang="en-US" altLang="en-US" dirty="0"/>
              <a:t>These mature Christians have “</a:t>
            </a:r>
            <a:r>
              <a:rPr lang="en-US" altLang="en-US" i="1" dirty="0">
                <a:solidFill>
                  <a:srgbClr val="0000FF"/>
                </a:solidFill>
                <a:latin typeface="Cambria" panose="02040503050406030204" pitchFamily="18" charset="0"/>
                <a:ea typeface="Cambria" panose="02040503050406030204" pitchFamily="18" charset="0"/>
              </a:rPr>
              <a:t>known</a:t>
            </a:r>
            <a:r>
              <a:rPr lang="en-US" altLang="en-US" dirty="0"/>
              <a:t>” (had an intimate relationship with) Jesus for a </a:t>
            </a:r>
            <a:r>
              <a:rPr lang="en-US" altLang="en-US" b="1" i="1" dirty="0"/>
              <a:t>long time</a:t>
            </a:r>
            <a:r>
              <a:rPr lang="en-US" altLang="en-US" dirty="0"/>
              <a:t> – but regardless of how long they have known Him, Jesus has been around even longer still!</a:t>
            </a:r>
          </a:p>
          <a:p>
            <a:pPr marL="0" indent="0">
              <a:lnSpc>
                <a:spcPct val="80000"/>
              </a:lnSpc>
              <a:buNone/>
            </a:pPr>
            <a:r>
              <a:rPr lang="en-US" altLang="en-US" b="1" dirty="0"/>
              <a:t>2:14 - </a:t>
            </a:r>
            <a:r>
              <a:rPr lang="en-US" i="1" dirty="0">
                <a:solidFill>
                  <a:srgbClr val="0000FF"/>
                </a:solidFill>
                <a:latin typeface="Cambria" panose="02040503050406030204" pitchFamily="18" charset="0"/>
                <a:ea typeface="Cambria" panose="02040503050406030204" pitchFamily="18" charset="0"/>
              </a:rPr>
              <a:t>you know him who is from the beginning</a:t>
            </a:r>
            <a:r>
              <a:rPr lang="en-US" altLang="en-US" dirty="0"/>
              <a:t>:</a:t>
            </a:r>
          </a:p>
          <a:p>
            <a:r>
              <a:rPr lang="en-US" altLang="en-US" dirty="0"/>
              <a:t>This is an exact repeat of what he says in 2:13. The repetition may be for emphasis. </a:t>
            </a:r>
          </a:p>
        </p:txBody>
      </p:sp>
    </p:spTree>
    <p:extLst>
      <p:ext uri="{BB962C8B-B14F-4D97-AF65-F5344CB8AC3E}">
        <p14:creationId xmlns:p14="http://schemas.microsoft.com/office/powerpoint/2010/main" val="73197083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p:cTn id="35"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4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Custom Design 13">
      <a:dk1>
        <a:srgbClr val="0000FF"/>
      </a:dk1>
      <a:lt1>
        <a:srgbClr val="FFFFFF"/>
      </a:lt1>
      <a:dk2>
        <a:srgbClr val="000000"/>
      </a:dk2>
      <a:lt2>
        <a:srgbClr val="808080"/>
      </a:lt2>
      <a:accent1>
        <a:srgbClr val="BBE0E3"/>
      </a:accent1>
      <a:accent2>
        <a:srgbClr val="FF0000"/>
      </a:accent2>
      <a:accent3>
        <a:srgbClr val="FFFFFF"/>
      </a:accent3>
      <a:accent4>
        <a:srgbClr val="0000DA"/>
      </a:accent4>
      <a:accent5>
        <a:srgbClr val="DAEDEF"/>
      </a:accent5>
      <a:accent6>
        <a:srgbClr val="E70000"/>
      </a:accent6>
      <a:hlink>
        <a:srgbClr val="009999"/>
      </a:hlink>
      <a:folHlink>
        <a:srgbClr val="99CC00"/>
      </a:folHlink>
    </a:clrScheme>
    <a:fontScheme name="Custom Design">
      <a:majorFont>
        <a:latin typeface="Arial"/>
        <a:ea typeface=""/>
        <a:cs typeface=""/>
      </a:majorFont>
      <a:minorFont>
        <a:latin typeface="Corone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FF"/>
        </a:dk1>
        <a:lt1>
          <a:srgbClr val="FFFFFF"/>
        </a:lt1>
        <a:dk2>
          <a:srgbClr val="000000"/>
        </a:dk2>
        <a:lt2>
          <a:srgbClr val="808080"/>
        </a:lt2>
        <a:accent1>
          <a:srgbClr val="BBE0E3"/>
        </a:accent1>
        <a:accent2>
          <a:srgbClr val="FF0000"/>
        </a:accent2>
        <a:accent3>
          <a:srgbClr val="FFFFFF"/>
        </a:accent3>
        <a:accent4>
          <a:srgbClr val="0000DA"/>
        </a:accent4>
        <a:accent5>
          <a:srgbClr val="DAEDEF"/>
        </a:accent5>
        <a:accent6>
          <a:srgbClr val="E70000"/>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14">
        <a:dk1>
          <a:srgbClr val="FFFF00"/>
        </a:dk1>
        <a:lt1>
          <a:srgbClr val="FFFFFF"/>
        </a:lt1>
        <a:dk2>
          <a:srgbClr val="000000"/>
        </a:dk2>
        <a:lt2>
          <a:srgbClr val="808080"/>
        </a:lt2>
        <a:accent1>
          <a:srgbClr val="BBE0E3"/>
        </a:accent1>
        <a:accent2>
          <a:srgbClr val="00FF00"/>
        </a:accent2>
        <a:accent3>
          <a:srgbClr val="FFFFFF"/>
        </a:accent3>
        <a:accent4>
          <a:srgbClr val="DADA00"/>
        </a:accent4>
        <a:accent5>
          <a:srgbClr val="DAEDEF"/>
        </a:accent5>
        <a:accent6>
          <a:srgbClr val="00E700"/>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15">
        <a:dk1>
          <a:srgbClr val="FFFFFF"/>
        </a:dk1>
        <a:lt1>
          <a:srgbClr val="FFFFFF"/>
        </a:lt1>
        <a:dk2>
          <a:srgbClr val="FF9933"/>
        </a:dk2>
        <a:lt2>
          <a:srgbClr val="00000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16">
        <a:dk1>
          <a:srgbClr val="000000"/>
        </a:dk1>
        <a:lt1>
          <a:srgbClr val="FFFFFF"/>
        </a:lt1>
        <a:dk2>
          <a:srgbClr val="FF9933"/>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Office Theme</Template>
  <TotalTime>24799</TotalTime>
  <Words>4417</Words>
  <Application>Microsoft Office PowerPoint</Application>
  <PresentationFormat>On-screen Show (4:3)</PresentationFormat>
  <Paragraphs>222</Paragraphs>
  <Slides>34</Slides>
  <Notes>19</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34</vt:i4>
      </vt:variant>
    </vt:vector>
  </HeadingPairs>
  <TitlesOfParts>
    <vt:vector size="43" baseType="lpstr">
      <vt:lpstr>Arial</vt:lpstr>
      <vt:lpstr>Bwgrkl</vt:lpstr>
      <vt:lpstr>Calibri</vt:lpstr>
      <vt:lpstr>Cambria</vt:lpstr>
      <vt:lpstr>Coronet</vt:lpstr>
      <vt:lpstr>Times New Roman</vt:lpstr>
      <vt:lpstr>140_Office Theme</vt:lpstr>
      <vt:lpstr>1_Office Theme</vt:lpstr>
      <vt:lpstr>Custom Design</vt:lpstr>
      <vt:lpstr>The Book of 1 John</vt:lpstr>
      <vt:lpstr>Outline of 1 John</vt:lpstr>
      <vt:lpstr>1:5-2:28 The First Presentation of the Three Tests of FELLOWSHIP WITH GOD:  RIGHTEOUSNESS, LOVE and BELIEF in Jesus</vt:lpstr>
      <vt:lpstr>1 John 2:12-14 Affirmation and Encouragement to John’s Readers</vt:lpstr>
      <vt:lpstr>Affirmation and Encouragement to John’s Readers</vt:lpstr>
      <vt:lpstr>Six Parallel Statements,  Arranged in Two Series of Three, Addressed to Children, Fathers, and Young Men:</vt:lpstr>
      <vt:lpstr>Who are the “Children”, “Fathers”, and “Young Men”?</vt:lpstr>
      <vt:lpstr>Little Children…</vt:lpstr>
      <vt:lpstr>Fathers…</vt:lpstr>
      <vt:lpstr>Young Men…</vt:lpstr>
      <vt:lpstr>Young Men…</vt:lpstr>
      <vt:lpstr>1:5-2:28 The First Presentation of the Three Tests of FELLOWSHIP WITH GOD: RIGHTEOUSNESS, LOVE and BELIEF in Jesus</vt:lpstr>
      <vt:lpstr>1 John 2:15-17 Walking in the Light Tested by Love Negatively – By Not Loving the World</vt:lpstr>
      <vt:lpstr>John begins this section with a command to “not love the world” or “things in the world”:</vt:lpstr>
      <vt:lpstr>Furthermore, John tells us, if anyone does love the world then “the love of the Father is not in him”. </vt:lpstr>
      <vt:lpstr>If anyone loves the world, the love of the Father is not in him.   (1 John 2:15b)</vt:lpstr>
      <vt:lpstr>John then gives two reasons why Christians should not love the world:  Reason # 1 - Because the attitudes of the world described in this verse do not come from God, but from the evil world system that Satan has set in opposition to God.</vt:lpstr>
      <vt:lpstr>John then gives two reasons why Christians should not love the world:  Reason # 2 - Because the world is temporary and we as Christians are called to an eternal life with God.</vt:lpstr>
      <vt:lpstr>Do not love the world or the things in the world.   (1 John 2:15a)</vt:lpstr>
      <vt:lpstr>love - avgapa,w agapao</vt:lpstr>
      <vt:lpstr>Do not love the world or the things in the world.   (1 John 2:15a)</vt:lpstr>
      <vt:lpstr>What in the world does John mean?</vt:lpstr>
      <vt:lpstr>What in the world does John mean?</vt:lpstr>
      <vt:lpstr>In verse 16, John enumerates the kind of things he has in mind when he talks about the things in the world: - the desires of the flesh - the desires of the eyes - pride in possessions</vt:lpstr>
      <vt:lpstr>the desires of the flesh evpiqumi,a th/j sarko.j epithumia tes sarx</vt:lpstr>
      <vt:lpstr>the desires of the eyes evpiqumi,a tw/n ovfqalmw/n epithumia ton ophthalmon</vt:lpstr>
      <vt:lpstr>pride in possessions avlazonei,a tou/ bi,ou  alazoneia tou biou</vt:lpstr>
      <vt:lpstr>What in the world does John mean?</vt:lpstr>
      <vt:lpstr>What in the world does John mean?</vt:lpstr>
      <vt:lpstr>John reminds his readers – as he did just a few verses earlier (2:8) – that the evil world system around us, for all of it’s allures and temptations, is in the process of passing away and will soon be gone.  </vt:lpstr>
      <vt:lpstr>In contrast to this world which is passing away, the man who does the will of God (by avoiding sinful lusts, loving the brothers, etc.) abides forever! Why would someone who has what is eternal throw it away for something that is only temporary?</vt:lpstr>
      <vt:lpstr>1:5-2:28 The First Presentation of the Three Tests of FELLOWSHIP WITH GOD: RIGHTEOUSNESS, LOVE and BELIEF in Jesus</vt:lpstr>
      <vt:lpstr>Class Discussion Time</vt:lpstr>
      <vt:lpstr>*Class Discussion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Background of 1 John</dc:title>
  <dc:creator>Robert Connolly</dc:creator>
  <cp:lastModifiedBy>Robert Connolly</cp:lastModifiedBy>
  <cp:revision>315</cp:revision>
  <cp:lastPrinted>2021-11-28T15:23:29Z</cp:lastPrinted>
  <dcterms:created xsi:type="dcterms:W3CDTF">2021-10-27T02:35:00Z</dcterms:created>
  <dcterms:modified xsi:type="dcterms:W3CDTF">2021-11-28T15:25:36Z</dcterms:modified>
</cp:coreProperties>
</file>