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2.xml" ContentType="application/vnd.openxmlformats-officedocument.presentationml.notesSlide+xml"/>
  <Override PartName="/ppt/theme/themeOverride12.xml" ContentType="application/vnd.openxmlformats-officedocument.themeOverride+xml"/>
  <Override PartName="/ppt/notesSlides/notesSlide3.xml" ContentType="application/vnd.openxmlformats-officedocument.presentationml.notesSlide+xml"/>
  <Override PartName="/ppt/theme/themeOverride13.xml" ContentType="application/vnd.openxmlformats-officedocument.themeOverride+xml"/>
  <Override PartName="/ppt/notesSlides/notesSlide4.xml" ContentType="application/vnd.openxmlformats-officedocument.presentationml.notesSlide+xml"/>
  <Override PartName="/ppt/theme/themeOverride14.xml" ContentType="application/vnd.openxmlformats-officedocument.themeOverride+xml"/>
  <Override PartName="/ppt/notesSlides/notesSlide5.xml" ContentType="application/vnd.openxmlformats-officedocument.presentationml.notesSlide+xml"/>
  <Override PartName="/ppt/theme/themeOverride15.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notesSlides/notesSlide7.xml" ContentType="application/vnd.openxmlformats-officedocument.presentationml.notesSlide+xml"/>
  <Override PartName="/ppt/theme/themeOverride17.xml" ContentType="application/vnd.openxmlformats-officedocument.themeOverride+xml"/>
  <Override PartName="/ppt/notesSlides/notesSlide8.xml" ContentType="application/vnd.openxmlformats-officedocument.presentationml.notesSlide+xml"/>
  <Override PartName="/ppt/theme/themeOverride18.xml" ContentType="application/vnd.openxmlformats-officedocument.themeOverride+xml"/>
  <Override PartName="/ppt/notesSlides/notesSlide9.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10.xml" ContentType="application/vnd.openxmlformats-officedocument.presentationml.notesSlide+xml"/>
  <Override PartName="/ppt/theme/themeOverride22.xml" ContentType="application/vnd.openxmlformats-officedocument.themeOverride+xml"/>
  <Override PartName="/ppt/notesSlides/notesSlide11.xml" ContentType="application/vnd.openxmlformats-officedocument.presentationml.notesSlide+xml"/>
  <Override PartName="/ppt/theme/themeOverride23.xml" ContentType="application/vnd.openxmlformats-officedocument.themeOverride+xml"/>
  <Override PartName="/ppt/notesSlides/notesSlide12.xml" ContentType="application/vnd.openxmlformats-officedocument.presentationml.notesSlide+xml"/>
  <Override PartName="/ppt/theme/themeOverride24.xml" ContentType="application/vnd.openxmlformats-officedocument.themeOverride+xml"/>
  <Override PartName="/ppt/notesSlides/notesSlide13.xml" ContentType="application/vnd.openxmlformats-officedocument.presentationml.notesSlide+xml"/>
  <Override PartName="/ppt/theme/themeOverride25.xml" ContentType="application/vnd.openxmlformats-officedocument.themeOverride+xml"/>
  <Override PartName="/ppt/notesSlides/notesSlide14.xml" ContentType="application/vnd.openxmlformats-officedocument.presentationml.notesSlide+xml"/>
  <Override PartName="/ppt/theme/themeOverride26.xml" ContentType="application/vnd.openxmlformats-officedocument.themeOverride+xml"/>
  <Override PartName="/ppt/notesSlides/notesSlide15.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notesSlides/notesSlide16.xml" ContentType="application/vnd.openxmlformats-officedocument.presentationml.notesSlide+xml"/>
  <Override PartName="/ppt/theme/themeOverride30.xml" ContentType="application/vnd.openxmlformats-officedocument.themeOverride+xml"/>
  <Override PartName="/ppt/notesSlides/notesSlide17.xml" ContentType="application/vnd.openxmlformats-officedocument.presentationml.notesSlide+xml"/>
  <Override PartName="/ppt/theme/themeOverride31.xml" ContentType="application/vnd.openxmlformats-officedocument.themeOverride+xml"/>
  <Override PartName="/ppt/notesSlides/notesSlide18.xml" ContentType="application/vnd.openxmlformats-officedocument.presentationml.notesSlide+xml"/>
  <Override PartName="/ppt/theme/themeOverride32.xml" ContentType="application/vnd.openxmlformats-officedocument.themeOverride+xml"/>
  <Override PartName="/ppt/theme/themeOverride33.xml" ContentType="application/vnd.openxmlformats-officedocument.themeOverride+xml"/>
  <Override PartName="/ppt/notesSlides/notesSlide19.xml" ContentType="application/vnd.openxmlformats-officedocument.presentationml.notesSlide+xml"/>
  <Override PartName="/ppt/theme/themeOverride34.xml" ContentType="application/vnd.openxmlformats-officedocument.themeOverride+xml"/>
  <Override PartName="/ppt/notesSlides/notesSlide20.xml" ContentType="application/vnd.openxmlformats-officedocument.presentationml.notesSlide+xml"/>
  <Override PartName="/ppt/theme/themeOverride35.xml" ContentType="application/vnd.openxmlformats-officedocument.themeOverride+xml"/>
  <Override PartName="/ppt/notesSlides/notesSlide21.xml" ContentType="application/vnd.openxmlformats-officedocument.presentationml.notesSl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47"/>
  </p:notesMasterIdLst>
  <p:sldIdLst>
    <p:sldId id="4733" r:id="rId5"/>
    <p:sldId id="4702" r:id="rId6"/>
    <p:sldId id="4703" r:id="rId7"/>
    <p:sldId id="4704" r:id="rId8"/>
    <p:sldId id="4708" r:id="rId9"/>
    <p:sldId id="4706" r:id="rId10"/>
    <p:sldId id="4709" r:id="rId11"/>
    <p:sldId id="4705" r:id="rId12"/>
    <p:sldId id="4707" r:id="rId13"/>
    <p:sldId id="4710" r:id="rId14"/>
    <p:sldId id="4711" r:id="rId15"/>
    <p:sldId id="4712" r:id="rId16"/>
    <p:sldId id="4713" r:id="rId17"/>
    <p:sldId id="513" r:id="rId18"/>
    <p:sldId id="4715" r:id="rId19"/>
    <p:sldId id="4714" r:id="rId20"/>
    <p:sldId id="4716" r:id="rId21"/>
    <p:sldId id="4717" r:id="rId22"/>
    <p:sldId id="4718" r:id="rId23"/>
    <p:sldId id="4719" r:id="rId24"/>
    <p:sldId id="4720" r:id="rId25"/>
    <p:sldId id="4721" r:id="rId26"/>
    <p:sldId id="4722" r:id="rId27"/>
    <p:sldId id="4724" r:id="rId28"/>
    <p:sldId id="4723" r:id="rId29"/>
    <p:sldId id="4725" r:id="rId30"/>
    <p:sldId id="4726" r:id="rId31"/>
    <p:sldId id="4727" r:id="rId32"/>
    <p:sldId id="4728" r:id="rId33"/>
    <p:sldId id="4729" r:id="rId34"/>
    <p:sldId id="4730" r:id="rId35"/>
    <p:sldId id="4731" r:id="rId36"/>
    <p:sldId id="4732" r:id="rId37"/>
    <p:sldId id="4734" r:id="rId38"/>
    <p:sldId id="4735" r:id="rId39"/>
    <p:sldId id="4736" r:id="rId40"/>
    <p:sldId id="4737" r:id="rId41"/>
    <p:sldId id="4738" r:id="rId42"/>
    <p:sldId id="4739" r:id="rId43"/>
    <p:sldId id="4740" r:id="rId44"/>
    <p:sldId id="4741" r:id="rId45"/>
    <p:sldId id="4742" r:id="rId4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62" d="100"/>
          <a:sy n="162" d="100"/>
        </p:scale>
        <p:origin x="3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12/1/2021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8698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158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1462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117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0925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3987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8795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9966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222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4260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862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1053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9707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12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8060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34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786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3737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6521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336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424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4D3E7-F2EB-4726-95FB-9F6CCDA2A91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63EB52-800C-470B-A96B-130C2F638BC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5894E7-7B03-4669-8231-95490E47238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CBCF366-80CD-4047-973E-9C41452D004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E5CBF1D-813A-441C-8E0F-CCDA13F6E7F0}"/>
              </a:ext>
            </a:extLst>
          </p:cNvPr>
          <p:cNvSpPr>
            <a:spLocks noGrp="1"/>
          </p:cNvSpPr>
          <p:nvPr>
            <p:ph type="sldNum" sz="quarter" idx="12"/>
          </p:nvPr>
        </p:nvSpPr>
        <p:spPr/>
        <p:txBody>
          <a:bodyPr/>
          <a:lstStyle>
            <a:lvl1pPr>
              <a:defRPr/>
            </a:lvl1pPr>
          </a:lstStyle>
          <a:p>
            <a:fld id="{80834CB6-C51F-4863-A966-813149E2EE47}" type="slidenum">
              <a:rPr lang="en-US" altLang="en-US"/>
              <a:pPr/>
              <a:t>‹#›</a:t>
            </a:fld>
            <a:endParaRPr lang="en-US" altLang="en-US"/>
          </a:p>
        </p:txBody>
      </p:sp>
    </p:spTree>
    <p:extLst>
      <p:ext uri="{BB962C8B-B14F-4D97-AF65-F5344CB8AC3E}">
        <p14:creationId xmlns:p14="http://schemas.microsoft.com/office/powerpoint/2010/main" val="2848957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7A64A-7D5B-4419-9FA1-0A3AD610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297678-A868-4ADA-80AE-B6DEC22BA1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05C40-C788-411D-9CF8-18F6CC03638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BE073D7-9634-4444-ABD6-9C6411D93CC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6C17F81-C7D3-4316-8810-9E3DCAEB2DEA}"/>
              </a:ext>
            </a:extLst>
          </p:cNvPr>
          <p:cNvSpPr>
            <a:spLocks noGrp="1"/>
          </p:cNvSpPr>
          <p:nvPr>
            <p:ph type="sldNum" sz="quarter" idx="12"/>
          </p:nvPr>
        </p:nvSpPr>
        <p:spPr/>
        <p:txBody>
          <a:bodyPr/>
          <a:lstStyle>
            <a:lvl1pPr>
              <a:defRPr/>
            </a:lvl1pPr>
          </a:lstStyle>
          <a:p>
            <a:fld id="{5770A685-EB2D-455B-9D24-A0881536F65B}" type="slidenum">
              <a:rPr lang="en-US" altLang="en-US"/>
              <a:pPr/>
              <a:t>‹#›</a:t>
            </a:fld>
            <a:endParaRPr lang="en-US" altLang="en-US"/>
          </a:p>
        </p:txBody>
      </p:sp>
    </p:spTree>
    <p:extLst>
      <p:ext uri="{BB962C8B-B14F-4D97-AF65-F5344CB8AC3E}">
        <p14:creationId xmlns:p14="http://schemas.microsoft.com/office/powerpoint/2010/main" val="2646744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5C8D-1B81-40F8-876D-789E4B43182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63C48B-9064-4E35-A618-7AED7D2B2AF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4F4B7AC-3E1A-452D-8012-2E0E2CCACC6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671311-AD67-4B65-B4C4-B8D3BEEC76D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A0EEEEC-CB8B-400B-B769-E23415778D08}"/>
              </a:ext>
            </a:extLst>
          </p:cNvPr>
          <p:cNvSpPr>
            <a:spLocks noGrp="1"/>
          </p:cNvSpPr>
          <p:nvPr>
            <p:ph type="sldNum" sz="quarter" idx="12"/>
          </p:nvPr>
        </p:nvSpPr>
        <p:spPr/>
        <p:txBody>
          <a:bodyPr/>
          <a:lstStyle>
            <a:lvl1pPr>
              <a:defRPr/>
            </a:lvl1pPr>
          </a:lstStyle>
          <a:p>
            <a:fld id="{BA502128-5987-4A09-BB27-6461E044F954}" type="slidenum">
              <a:rPr lang="en-US" altLang="en-US"/>
              <a:pPr/>
              <a:t>‹#›</a:t>
            </a:fld>
            <a:endParaRPr lang="en-US" altLang="en-US"/>
          </a:p>
        </p:txBody>
      </p:sp>
    </p:spTree>
    <p:extLst>
      <p:ext uri="{BB962C8B-B14F-4D97-AF65-F5344CB8AC3E}">
        <p14:creationId xmlns:p14="http://schemas.microsoft.com/office/powerpoint/2010/main" val="2293390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06DA-AE9A-4A2B-B8AB-D1E8534462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40FA10-83C3-40AB-B0DB-CE034E234A1E}"/>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51F3DB-E9AE-4396-9317-BB6E89801759}"/>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D0A0B5-09EC-4970-BE92-4A323DCB72E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E4759A0-8F47-4FC1-A11C-4BB2C3D041C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1B4B002-9257-4612-96FD-FD1E6EAB7B90}"/>
              </a:ext>
            </a:extLst>
          </p:cNvPr>
          <p:cNvSpPr>
            <a:spLocks noGrp="1"/>
          </p:cNvSpPr>
          <p:nvPr>
            <p:ph type="sldNum" sz="quarter" idx="12"/>
          </p:nvPr>
        </p:nvSpPr>
        <p:spPr/>
        <p:txBody>
          <a:bodyPr/>
          <a:lstStyle>
            <a:lvl1pPr>
              <a:defRPr/>
            </a:lvl1pPr>
          </a:lstStyle>
          <a:p>
            <a:fld id="{8A900DDA-F34A-43C4-84B1-E12C3846F64C}" type="slidenum">
              <a:rPr lang="en-US" altLang="en-US"/>
              <a:pPr/>
              <a:t>‹#›</a:t>
            </a:fld>
            <a:endParaRPr lang="en-US" altLang="en-US"/>
          </a:p>
        </p:txBody>
      </p:sp>
    </p:spTree>
    <p:extLst>
      <p:ext uri="{BB962C8B-B14F-4D97-AF65-F5344CB8AC3E}">
        <p14:creationId xmlns:p14="http://schemas.microsoft.com/office/powerpoint/2010/main" val="1148880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2581-41EA-46BE-B917-AA5FB145609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C673F2-7FD7-4606-86A4-8D4A8429018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620608-2CA2-463E-9F0F-DC4A600B175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51080A-5085-4081-BE2E-2EBC0468680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C29CE5-8D41-442D-B9FA-23D8F3A44DC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DF7C19-3DCB-4B6B-8C8D-26498A26DA8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976E971-CF70-48AE-BD81-8F05648093B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359443B-BEF8-4623-BB69-E2F09EE3927D}"/>
              </a:ext>
            </a:extLst>
          </p:cNvPr>
          <p:cNvSpPr>
            <a:spLocks noGrp="1"/>
          </p:cNvSpPr>
          <p:nvPr>
            <p:ph type="sldNum" sz="quarter" idx="12"/>
          </p:nvPr>
        </p:nvSpPr>
        <p:spPr/>
        <p:txBody>
          <a:bodyPr/>
          <a:lstStyle>
            <a:lvl1pPr>
              <a:defRPr/>
            </a:lvl1pPr>
          </a:lstStyle>
          <a:p>
            <a:fld id="{3DC199B5-912F-4EF7-989B-9788116FDBB5}" type="slidenum">
              <a:rPr lang="en-US" altLang="en-US"/>
              <a:pPr/>
              <a:t>‹#›</a:t>
            </a:fld>
            <a:endParaRPr lang="en-US" altLang="en-US"/>
          </a:p>
        </p:txBody>
      </p:sp>
    </p:spTree>
    <p:extLst>
      <p:ext uri="{BB962C8B-B14F-4D97-AF65-F5344CB8AC3E}">
        <p14:creationId xmlns:p14="http://schemas.microsoft.com/office/powerpoint/2010/main" val="1325828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CD052-F68A-4461-90D6-3EA70232EF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D23285-8953-4BA8-938F-6BBC69AD653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BE86C78-3865-45D4-B16A-83F0307F555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20317241-6E8A-4660-99AB-08D2EDF3B629}"/>
              </a:ext>
            </a:extLst>
          </p:cNvPr>
          <p:cNvSpPr>
            <a:spLocks noGrp="1"/>
          </p:cNvSpPr>
          <p:nvPr>
            <p:ph type="sldNum" sz="quarter" idx="12"/>
          </p:nvPr>
        </p:nvSpPr>
        <p:spPr/>
        <p:txBody>
          <a:bodyPr/>
          <a:lstStyle>
            <a:lvl1pPr>
              <a:defRPr/>
            </a:lvl1pPr>
          </a:lstStyle>
          <a:p>
            <a:fld id="{F5C82E14-B519-41FA-84D8-5BE41D7ED2FF}" type="slidenum">
              <a:rPr lang="en-US" altLang="en-US"/>
              <a:pPr/>
              <a:t>‹#›</a:t>
            </a:fld>
            <a:endParaRPr lang="en-US" altLang="en-US"/>
          </a:p>
        </p:txBody>
      </p:sp>
    </p:spTree>
    <p:extLst>
      <p:ext uri="{BB962C8B-B14F-4D97-AF65-F5344CB8AC3E}">
        <p14:creationId xmlns:p14="http://schemas.microsoft.com/office/powerpoint/2010/main" val="26135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7B53F1-3E0A-4087-89A9-AA91BB70759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5807346-57B7-4531-BE21-1675D974F1F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1DC321B-EA01-469C-A4F1-3E78C65C123B}"/>
              </a:ext>
            </a:extLst>
          </p:cNvPr>
          <p:cNvSpPr>
            <a:spLocks noGrp="1"/>
          </p:cNvSpPr>
          <p:nvPr>
            <p:ph type="sldNum" sz="quarter" idx="12"/>
          </p:nvPr>
        </p:nvSpPr>
        <p:spPr/>
        <p:txBody>
          <a:bodyPr/>
          <a:lstStyle>
            <a:lvl1pPr>
              <a:defRPr/>
            </a:lvl1pPr>
          </a:lstStyle>
          <a:p>
            <a:fld id="{2DB3DE1A-1AB0-4B38-B55E-FFB54C6572F0}" type="slidenum">
              <a:rPr lang="en-US" altLang="en-US"/>
              <a:pPr/>
              <a:t>‹#›</a:t>
            </a:fld>
            <a:endParaRPr lang="en-US" altLang="en-US"/>
          </a:p>
        </p:txBody>
      </p:sp>
    </p:spTree>
    <p:extLst>
      <p:ext uri="{BB962C8B-B14F-4D97-AF65-F5344CB8AC3E}">
        <p14:creationId xmlns:p14="http://schemas.microsoft.com/office/powerpoint/2010/main" val="3723760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9A110-6A37-47B2-8184-D005E9C629F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11C80-A6DF-4C22-99CB-867D19C1998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284E13-2754-438E-9219-8DABA3AB119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64AE2E-E711-4356-9340-C278AA3FCBD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F2C5370-B921-4E7D-9516-1C34A705E9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C10F750-5130-493F-BD15-49E8CAB915D2}"/>
              </a:ext>
            </a:extLst>
          </p:cNvPr>
          <p:cNvSpPr>
            <a:spLocks noGrp="1"/>
          </p:cNvSpPr>
          <p:nvPr>
            <p:ph type="sldNum" sz="quarter" idx="12"/>
          </p:nvPr>
        </p:nvSpPr>
        <p:spPr/>
        <p:txBody>
          <a:bodyPr/>
          <a:lstStyle>
            <a:lvl1pPr>
              <a:defRPr/>
            </a:lvl1pPr>
          </a:lstStyle>
          <a:p>
            <a:fld id="{12C302C5-14AE-499D-9DC7-F65D394AD65A}" type="slidenum">
              <a:rPr lang="en-US" altLang="en-US"/>
              <a:pPr/>
              <a:t>‹#›</a:t>
            </a:fld>
            <a:endParaRPr lang="en-US" altLang="en-US"/>
          </a:p>
        </p:txBody>
      </p:sp>
    </p:spTree>
    <p:extLst>
      <p:ext uri="{BB962C8B-B14F-4D97-AF65-F5344CB8AC3E}">
        <p14:creationId xmlns:p14="http://schemas.microsoft.com/office/powerpoint/2010/main" val="40148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550C-114C-4D63-B6AE-458546565D6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673633-E87C-4042-8077-E5C7DD303FB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399BFB-7530-47D4-ABBE-A0588DFCFB7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403F8D-D015-4B5E-AA0C-558968AE1AF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16A3658-C722-44D8-8B66-1BAB773D7C4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CF860CD-9549-4735-BF74-DD62E484DEF7}"/>
              </a:ext>
            </a:extLst>
          </p:cNvPr>
          <p:cNvSpPr>
            <a:spLocks noGrp="1"/>
          </p:cNvSpPr>
          <p:nvPr>
            <p:ph type="sldNum" sz="quarter" idx="12"/>
          </p:nvPr>
        </p:nvSpPr>
        <p:spPr/>
        <p:txBody>
          <a:bodyPr/>
          <a:lstStyle>
            <a:lvl1pPr>
              <a:defRPr/>
            </a:lvl1pPr>
          </a:lstStyle>
          <a:p>
            <a:fld id="{7BC5155F-0CB2-4003-8027-10F01FF890EA}" type="slidenum">
              <a:rPr lang="en-US" altLang="en-US"/>
              <a:pPr/>
              <a:t>‹#›</a:t>
            </a:fld>
            <a:endParaRPr lang="en-US" altLang="en-US"/>
          </a:p>
        </p:txBody>
      </p:sp>
    </p:spTree>
    <p:extLst>
      <p:ext uri="{BB962C8B-B14F-4D97-AF65-F5344CB8AC3E}">
        <p14:creationId xmlns:p14="http://schemas.microsoft.com/office/powerpoint/2010/main" val="946059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4856-DAF1-4D96-89FE-A473AF30B2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983F66-0A50-4D7D-B266-542D34FD6B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CDEE8-4291-40FB-9249-15894E95503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5B3AC67-1690-48E9-912C-0D73EF4FD11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70F446F-8224-4509-B9A9-7407FADAD2C2}"/>
              </a:ext>
            </a:extLst>
          </p:cNvPr>
          <p:cNvSpPr>
            <a:spLocks noGrp="1"/>
          </p:cNvSpPr>
          <p:nvPr>
            <p:ph type="sldNum" sz="quarter" idx="12"/>
          </p:nvPr>
        </p:nvSpPr>
        <p:spPr/>
        <p:txBody>
          <a:bodyPr/>
          <a:lstStyle>
            <a:lvl1pPr>
              <a:defRPr/>
            </a:lvl1pPr>
          </a:lstStyle>
          <a:p>
            <a:fld id="{091413E6-EDD6-44C5-B456-F1DD7BDFB51F}" type="slidenum">
              <a:rPr lang="en-US" altLang="en-US"/>
              <a:pPr/>
              <a:t>‹#›</a:t>
            </a:fld>
            <a:endParaRPr lang="en-US" altLang="en-US"/>
          </a:p>
        </p:txBody>
      </p:sp>
    </p:spTree>
    <p:extLst>
      <p:ext uri="{BB962C8B-B14F-4D97-AF65-F5344CB8AC3E}">
        <p14:creationId xmlns:p14="http://schemas.microsoft.com/office/powerpoint/2010/main" val="1198720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E0A338-2F1D-4B03-8F53-3C2FCB9F3D1D}"/>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F363E9-6643-473F-A5C3-16EE0B8FDEC6}"/>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B2E90-04E9-4998-B0C2-30953F3254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4B202CE-8AB0-4BFC-BD21-6ACA7735DA1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A4A1068-EF9B-4EE0-9454-D22D151B9886}"/>
              </a:ext>
            </a:extLst>
          </p:cNvPr>
          <p:cNvSpPr>
            <a:spLocks noGrp="1"/>
          </p:cNvSpPr>
          <p:nvPr>
            <p:ph type="sldNum" sz="quarter" idx="12"/>
          </p:nvPr>
        </p:nvSpPr>
        <p:spPr/>
        <p:txBody>
          <a:bodyPr/>
          <a:lstStyle>
            <a:lvl1pPr>
              <a:defRPr/>
            </a:lvl1pPr>
          </a:lstStyle>
          <a:p>
            <a:fld id="{27B571B2-AD6C-4DC3-8542-2A203718A800}" type="slidenum">
              <a:rPr lang="en-US" altLang="en-US"/>
              <a:pPr/>
              <a:t>‹#›</a:t>
            </a:fld>
            <a:endParaRPr lang="en-US" altLang="en-US"/>
          </a:p>
        </p:txBody>
      </p:sp>
    </p:spTree>
    <p:extLst>
      <p:ext uri="{BB962C8B-B14F-4D97-AF65-F5344CB8AC3E}">
        <p14:creationId xmlns:p14="http://schemas.microsoft.com/office/powerpoint/2010/main" val="385607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12/1/2021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12/1/2021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12/1/2021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8562" name="Rectangle 2">
            <a:extLst>
              <a:ext uri="{FF2B5EF4-FFF2-40B4-BE49-F238E27FC236}">
                <a16:creationId xmlns:a16="http://schemas.microsoft.com/office/drawing/2014/main" id="{8746D48C-0A76-4BC9-9446-6037AE0B54B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78563" name="Rectangle 3">
            <a:extLst>
              <a:ext uri="{FF2B5EF4-FFF2-40B4-BE49-F238E27FC236}">
                <a16:creationId xmlns:a16="http://schemas.microsoft.com/office/drawing/2014/main" id="{76BC9A25-3739-4BFC-8B5C-73C66406FF8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8564" name="Rectangle 4">
            <a:extLst>
              <a:ext uri="{FF2B5EF4-FFF2-40B4-BE49-F238E27FC236}">
                <a16:creationId xmlns:a16="http://schemas.microsoft.com/office/drawing/2014/main" id="{4E7C5B86-5E03-4009-9D1B-4CBDF8792EA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578565" name="Rectangle 5">
            <a:extLst>
              <a:ext uri="{FF2B5EF4-FFF2-40B4-BE49-F238E27FC236}">
                <a16:creationId xmlns:a16="http://schemas.microsoft.com/office/drawing/2014/main" id="{E6EC297E-186B-45AD-9F01-7DE19BE9C8A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578566" name="Rectangle 6">
            <a:extLst>
              <a:ext uri="{FF2B5EF4-FFF2-40B4-BE49-F238E27FC236}">
                <a16:creationId xmlns:a16="http://schemas.microsoft.com/office/drawing/2014/main" id="{36B4B25F-946F-4DB4-8C66-5BA858F95174}"/>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7203C20-8B74-4791-9CF6-905CE0EBDF61}" type="slidenum">
              <a:rPr lang="en-US" altLang="en-US"/>
              <a:pPr/>
              <a:t>‹#›</a:t>
            </a:fld>
            <a:endParaRPr lang="en-US" altLang="en-US"/>
          </a:p>
        </p:txBody>
      </p:sp>
    </p:spTree>
    <p:extLst>
      <p:ext uri="{BB962C8B-B14F-4D97-AF65-F5344CB8AC3E}">
        <p14:creationId xmlns:p14="http://schemas.microsoft.com/office/powerpoint/2010/main" val="36922139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themeOverride" Target="../theme/themeOverride39.xml"/><Relationship Id="rId4" Type="http://schemas.openxmlformats.org/officeDocument/2006/relationships/hyperlink" Target="https://www.weareteachers.com/moving-beyond-classroom-discussion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40.xml"/></Relationships>
</file>

<file path=ppt/slides/_rels/slide5.xml.rels><?xml version="1.0" encoding="UTF-8" standalone="yes"?>
<Relationships xmlns="http://schemas.openxmlformats.org/package/2006/relationships"><Relationship Id="rId3" Type="http://schemas.openxmlformats.org/officeDocument/2006/relationships/hyperlink" Target="https://imgur.com/gallery/kOGmSB0"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597561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0"/>
            <a:ext cx="8319863" cy="2923725"/>
          </a:xfrm>
        </p:spPr>
        <p:txBody>
          <a:bodyPr anchor="t">
            <a:normAutofit/>
          </a:bodyPr>
          <a:lstStyle/>
          <a:p>
            <a:pPr algn="l"/>
            <a:r>
              <a:rPr lang="en-US" altLang="en-US" sz="3200" dirty="0"/>
              <a:t>John addresses his readers as “</a:t>
            </a:r>
            <a:r>
              <a:rPr lang="en-US" altLang="en-US" sz="3200" i="1" dirty="0">
                <a:solidFill>
                  <a:srgbClr val="0000FF"/>
                </a:solidFill>
                <a:latin typeface="Cambria" panose="02040503050406030204" pitchFamily="18" charset="0"/>
                <a:ea typeface="Cambria" panose="02040503050406030204" pitchFamily="18" charset="0"/>
                <a:cs typeface="+mn-cs"/>
              </a:rPr>
              <a:t>children</a:t>
            </a:r>
            <a:r>
              <a:rPr lang="en-US" altLang="en-US" sz="3200" dirty="0"/>
              <a:t>” reflecting both his: </a:t>
            </a:r>
            <a:br>
              <a:rPr lang="en-US" altLang="en-US" sz="3200" dirty="0"/>
            </a:br>
            <a:r>
              <a:rPr lang="en-US" altLang="en-US" sz="2800" dirty="0"/>
              <a:t>- Affectionate relationship to them</a:t>
            </a:r>
            <a:br>
              <a:rPr lang="en-US" altLang="en-US" sz="2800" dirty="0"/>
            </a:br>
            <a:r>
              <a:rPr lang="en-US" altLang="en-US" sz="2800" dirty="0"/>
              <a:t>- Position as one more mature in the faith</a:t>
            </a:r>
            <a:br>
              <a:rPr lang="en-US" altLang="en-US" sz="3200" dirty="0"/>
            </a:br>
            <a:endParaRPr lang="en-US" altLang="en-US" sz="2400" i="1" dirty="0">
              <a:solidFill>
                <a:srgbClr val="0000FF"/>
              </a:solidFill>
              <a:latin typeface="Cambria" panose="02040503050406030204" pitchFamily="18" charset="0"/>
              <a:ea typeface="Cambria" panose="02040503050406030204" pitchFamily="18"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30984"/>
            <a:ext cx="8213902" cy="4727013"/>
          </a:xfrm>
        </p:spPr>
        <p:txBody>
          <a:bodyPr>
            <a:normAutofit fontScale="92500" lnSpcReduction="20000"/>
          </a:bodyPr>
          <a:lstStyle/>
          <a:p>
            <a:pPr algn="l"/>
            <a:r>
              <a:rPr lang="en-US" i="1" baseline="30000" dirty="0">
                <a:latin typeface="Cambria" panose="02040503050406030204" pitchFamily="18" charset="0"/>
                <a:ea typeface="Cambria" panose="02040503050406030204" pitchFamily="18" charset="0"/>
              </a:rPr>
              <a:t>18</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Children</a:t>
            </a:r>
            <a:r>
              <a:rPr lang="en-US" i="1" dirty="0">
                <a:solidFill>
                  <a:srgbClr val="0000FF"/>
                </a:solidFill>
                <a:latin typeface="Cambria" panose="02040503050406030204" pitchFamily="18" charset="0"/>
                <a:ea typeface="Cambria" panose="02040503050406030204" pitchFamily="18" charset="0"/>
              </a:rPr>
              <a:t>, it is the last hour, and as you have heard that antichrist is coming, so now many antichrists have come. Therefore we know that it is the last hour. </a:t>
            </a:r>
            <a:r>
              <a:rPr lang="en-US" i="1" baseline="30000" dirty="0">
                <a:latin typeface="Cambria" panose="02040503050406030204" pitchFamily="18" charset="0"/>
                <a:ea typeface="Cambria" panose="02040503050406030204" pitchFamily="18" charset="0"/>
              </a:rPr>
              <a:t>19</a:t>
            </a:r>
            <a:r>
              <a:rPr lang="en-US" i="1" dirty="0">
                <a:solidFill>
                  <a:srgbClr val="0000FF"/>
                </a:solidFill>
                <a:latin typeface="Cambria" panose="02040503050406030204" pitchFamily="18" charset="0"/>
                <a:ea typeface="Cambria" panose="02040503050406030204" pitchFamily="18" charset="0"/>
              </a:rPr>
              <a:t> They went out from us, but they were not of us; for if they had been of us, they would have continued with us. But they went out, that it might become plain that they all are not of us. </a:t>
            </a:r>
            <a:r>
              <a:rPr lang="en-US" i="1" baseline="30000" dirty="0">
                <a:latin typeface="Cambria" panose="02040503050406030204" pitchFamily="18" charset="0"/>
                <a:ea typeface="Cambria" panose="02040503050406030204" pitchFamily="18" charset="0"/>
              </a:rPr>
              <a:t>20</a:t>
            </a:r>
            <a:r>
              <a:rPr lang="en-US" i="1" dirty="0">
                <a:solidFill>
                  <a:srgbClr val="0000FF"/>
                </a:solidFill>
                <a:latin typeface="Cambria" panose="02040503050406030204" pitchFamily="18" charset="0"/>
                <a:ea typeface="Cambria" panose="02040503050406030204" pitchFamily="18" charset="0"/>
              </a:rPr>
              <a:t> But you have been anointed by the Holy One, and you all have knowledge. </a:t>
            </a:r>
            <a:r>
              <a:rPr lang="en-US" i="1" baseline="30000" dirty="0">
                <a:latin typeface="Cambria" panose="02040503050406030204" pitchFamily="18" charset="0"/>
                <a:ea typeface="Cambria" panose="02040503050406030204" pitchFamily="18" charset="0"/>
              </a:rPr>
              <a:t>21</a:t>
            </a:r>
            <a:r>
              <a:rPr lang="en-US" i="1" dirty="0">
                <a:solidFill>
                  <a:srgbClr val="0000FF"/>
                </a:solidFill>
                <a:latin typeface="Cambria" panose="02040503050406030204" pitchFamily="18" charset="0"/>
                <a:ea typeface="Cambria" panose="02040503050406030204" pitchFamily="18" charset="0"/>
              </a:rPr>
              <a:t> I write to you, not because you do not know the truth, but because you know it, and because no lie is of the truth. </a:t>
            </a:r>
          </a:p>
          <a:p>
            <a:pPr algn="l" rtl="0"/>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latin typeface="Calibri" panose="020F0502020204030204" pitchFamily="34" charset="0"/>
                <a:ea typeface="Cambria" panose="02040503050406030204" pitchFamily="18" charset="0"/>
                <a:cs typeface="Calibri" panose="020F0502020204030204" pitchFamily="34" charset="0"/>
              </a:rPr>
              <a:t>(1 John 2:18-21)</a:t>
            </a:r>
            <a:endParaRPr lang="en-US" altLang="en-US" sz="7200" b="1"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37433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0"/>
            <a:ext cx="8319863" cy="2923725"/>
          </a:xfrm>
        </p:spPr>
        <p:txBody>
          <a:bodyPr anchor="t">
            <a:normAutofit/>
          </a:bodyPr>
          <a:lstStyle/>
          <a:p>
            <a:pPr algn="l"/>
            <a:r>
              <a:rPr lang="en-US" altLang="en-US" sz="3200" dirty="0"/>
              <a:t>John then tells his readers that this is the “</a:t>
            </a:r>
            <a:r>
              <a:rPr lang="en-US" altLang="en-US" sz="3200" i="1" dirty="0">
                <a:solidFill>
                  <a:srgbClr val="0000FF"/>
                </a:solidFill>
                <a:latin typeface="Cambria" panose="02040503050406030204" pitchFamily="18" charset="0"/>
                <a:ea typeface="Cambria" panose="02040503050406030204" pitchFamily="18" charset="0"/>
                <a:cs typeface="+mn-cs"/>
              </a:rPr>
              <a:t>last hour</a:t>
            </a:r>
            <a:r>
              <a:rPr lang="en-US" altLang="en-US" sz="3200" dirty="0"/>
              <a:t>”.</a:t>
            </a:r>
            <a:endParaRPr lang="en-US" altLang="en-US" sz="2400" i="1" dirty="0">
              <a:solidFill>
                <a:srgbClr val="0000FF"/>
              </a:solidFill>
              <a:latin typeface="Cambria" panose="02040503050406030204" pitchFamily="18" charset="0"/>
              <a:ea typeface="Cambria" panose="02040503050406030204" pitchFamily="18"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30984"/>
            <a:ext cx="8213902" cy="4727013"/>
          </a:xfrm>
        </p:spPr>
        <p:txBody>
          <a:bodyPr>
            <a:normAutofit fontScale="92500" lnSpcReduction="20000"/>
          </a:bodyPr>
          <a:lstStyle/>
          <a:p>
            <a:pPr algn="l"/>
            <a:r>
              <a:rPr lang="en-US" i="1" baseline="30000" dirty="0">
                <a:latin typeface="Cambria" panose="02040503050406030204" pitchFamily="18" charset="0"/>
                <a:ea typeface="Cambria" panose="02040503050406030204" pitchFamily="18" charset="0"/>
              </a:rPr>
              <a:t>18</a:t>
            </a:r>
            <a:r>
              <a:rPr lang="en-US" i="1" dirty="0">
                <a:solidFill>
                  <a:srgbClr val="0000FF"/>
                </a:solidFill>
                <a:latin typeface="Cambria" panose="02040503050406030204" pitchFamily="18" charset="0"/>
                <a:ea typeface="Cambria" panose="02040503050406030204" pitchFamily="18" charset="0"/>
              </a:rPr>
              <a:t> Children, it is the </a:t>
            </a:r>
            <a:r>
              <a:rPr lang="en-US" i="1" dirty="0">
                <a:solidFill>
                  <a:srgbClr val="FF0000"/>
                </a:solidFill>
                <a:latin typeface="Cambria" panose="02040503050406030204" pitchFamily="18" charset="0"/>
                <a:ea typeface="Cambria" panose="02040503050406030204" pitchFamily="18" charset="0"/>
              </a:rPr>
              <a:t>last hour</a:t>
            </a:r>
            <a:r>
              <a:rPr lang="en-US" i="1" dirty="0">
                <a:solidFill>
                  <a:srgbClr val="0000FF"/>
                </a:solidFill>
                <a:latin typeface="Cambria" panose="02040503050406030204" pitchFamily="18" charset="0"/>
                <a:ea typeface="Cambria" panose="02040503050406030204" pitchFamily="18" charset="0"/>
              </a:rPr>
              <a:t>, and as you have heard that antichrist is coming, so now many antichrists have come. Therefore we know that it is the last hour. </a:t>
            </a:r>
            <a:r>
              <a:rPr lang="en-US" i="1" baseline="30000" dirty="0">
                <a:latin typeface="Cambria" panose="02040503050406030204" pitchFamily="18" charset="0"/>
                <a:ea typeface="Cambria" panose="02040503050406030204" pitchFamily="18" charset="0"/>
              </a:rPr>
              <a:t>19</a:t>
            </a:r>
            <a:r>
              <a:rPr lang="en-US" i="1" dirty="0">
                <a:solidFill>
                  <a:srgbClr val="0000FF"/>
                </a:solidFill>
                <a:latin typeface="Cambria" panose="02040503050406030204" pitchFamily="18" charset="0"/>
                <a:ea typeface="Cambria" panose="02040503050406030204" pitchFamily="18" charset="0"/>
              </a:rPr>
              <a:t> They went out from us, but they were not of us; for if they had been of us, they would have continued with us. But they went out, that it might become plain that they all are not of us. </a:t>
            </a:r>
            <a:r>
              <a:rPr lang="en-US" i="1" baseline="30000" dirty="0">
                <a:latin typeface="Cambria" panose="02040503050406030204" pitchFamily="18" charset="0"/>
                <a:ea typeface="Cambria" panose="02040503050406030204" pitchFamily="18" charset="0"/>
              </a:rPr>
              <a:t>20</a:t>
            </a:r>
            <a:r>
              <a:rPr lang="en-US" i="1" dirty="0">
                <a:solidFill>
                  <a:srgbClr val="0000FF"/>
                </a:solidFill>
                <a:latin typeface="Cambria" panose="02040503050406030204" pitchFamily="18" charset="0"/>
                <a:ea typeface="Cambria" panose="02040503050406030204" pitchFamily="18" charset="0"/>
              </a:rPr>
              <a:t> But you have been anointed by the Holy One, and you all have knowledge. </a:t>
            </a:r>
            <a:r>
              <a:rPr lang="en-US" i="1" baseline="30000" dirty="0">
                <a:latin typeface="Cambria" panose="02040503050406030204" pitchFamily="18" charset="0"/>
                <a:ea typeface="Cambria" panose="02040503050406030204" pitchFamily="18" charset="0"/>
              </a:rPr>
              <a:t>21</a:t>
            </a:r>
            <a:r>
              <a:rPr lang="en-US" i="1" dirty="0">
                <a:solidFill>
                  <a:srgbClr val="0000FF"/>
                </a:solidFill>
                <a:latin typeface="Cambria" panose="02040503050406030204" pitchFamily="18" charset="0"/>
                <a:ea typeface="Cambria" panose="02040503050406030204" pitchFamily="18" charset="0"/>
              </a:rPr>
              <a:t> I write to you, not because you do not know the truth, but because you know it, and because no lie is of the truth. </a:t>
            </a:r>
          </a:p>
          <a:p>
            <a:pPr algn="l" rtl="0"/>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latin typeface="Calibri" panose="020F0502020204030204" pitchFamily="34" charset="0"/>
                <a:ea typeface="Cambria" panose="02040503050406030204" pitchFamily="18" charset="0"/>
                <a:cs typeface="Calibri" panose="020F0502020204030204" pitchFamily="34" charset="0"/>
              </a:rPr>
              <a:t>(1 John 2:18-21)</a:t>
            </a:r>
            <a:endParaRPr lang="en-US" altLang="en-US" sz="7200" b="1"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000816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
            <a:ext cx="9144000" cy="1440279"/>
          </a:xfrm>
        </p:spPr>
        <p:txBody>
          <a:bodyPr vert="horz" lIns="91440" tIns="45720" rIns="91440" bIns="45720" rtlCol="0" anchor="ctr">
            <a:noAutofit/>
          </a:bodyPr>
          <a:lstStyle/>
          <a:p>
            <a:pPr>
              <a:lnSpc>
                <a:spcPct val="90000"/>
              </a:lnSpc>
            </a:pPr>
            <a:r>
              <a:rPr lang="en-US" sz="3600" i="1" dirty="0">
                <a:solidFill>
                  <a:srgbClr val="0000FF"/>
                </a:solidFill>
                <a:latin typeface="Cambria" panose="02040503050406030204" pitchFamily="18" charset="0"/>
                <a:ea typeface="Cambria" panose="02040503050406030204" pitchFamily="18" charset="0"/>
              </a:rPr>
              <a:t>The last hour</a:t>
            </a:r>
            <a:br>
              <a:rPr lang="en-US" sz="3600" i="1" dirty="0">
                <a:solidFill>
                  <a:srgbClr val="0000FF"/>
                </a:solidFill>
                <a:latin typeface="Cambria" panose="02040503050406030204" pitchFamily="18" charset="0"/>
                <a:ea typeface="Cambria" panose="02040503050406030204" pitchFamily="18" charset="0"/>
              </a:rPr>
            </a:br>
            <a:r>
              <a:rPr lang="en-US" altLang="en-US" sz="3600" b="1" dirty="0" err="1">
                <a:latin typeface="Bwgrkl" panose="02000400000000000000" pitchFamily="2" charset="0"/>
              </a:rPr>
              <a:t>evsca,th</a:t>
            </a:r>
            <a:r>
              <a:rPr lang="en-US" altLang="en-US" sz="3600" b="1" dirty="0">
                <a:latin typeface="Bwgrkl" panose="02000400000000000000" pitchFamily="2" charset="0"/>
              </a:rPr>
              <a:t> w[ra </a:t>
            </a:r>
            <a:br>
              <a:rPr lang="en-US" altLang="en-US" sz="3600" b="1" dirty="0">
                <a:latin typeface="Bwgrkl" panose="02000400000000000000" pitchFamily="2" charset="0"/>
              </a:rPr>
            </a:br>
            <a:r>
              <a:rPr lang="en-US" altLang="en-US" sz="3600" i="1" dirty="0" err="1">
                <a:latin typeface="Cambria" panose="02040503050406030204" pitchFamily="18" charset="0"/>
                <a:ea typeface="Cambria" panose="02040503050406030204" pitchFamily="18" charset="0"/>
              </a:rPr>
              <a:t>eschate</a:t>
            </a:r>
            <a:r>
              <a:rPr lang="en-US" altLang="en-US" sz="3600" i="1" dirty="0">
                <a:latin typeface="Cambria" panose="02040503050406030204" pitchFamily="18" charset="0"/>
                <a:ea typeface="Cambria" panose="02040503050406030204" pitchFamily="18" charset="0"/>
              </a:rPr>
              <a:t> hora</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675744"/>
            <a:ext cx="8229600" cy="4705434"/>
          </a:xfrm>
        </p:spPr>
        <p:txBody>
          <a:bodyPr>
            <a:normAutofit fontScale="92500" lnSpcReduction="20000"/>
          </a:bodyPr>
          <a:lstStyle/>
          <a:p>
            <a:pPr>
              <a:lnSpc>
                <a:spcPct val="80000"/>
              </a:lnSpc>
            </a:pPr>
            <a:r>
              <a:rPr lang="en-US" altLang="en-US" sz="3000" b="1" dirty="0"/>
              <a:t>Kruse </a:t>
            </a:r>
            <a:r>
              <a:rPr lang="en-US" altLang="en-US" sz="3000" dirty="0"/>
              <a:t>– </a:t>
            </a:r>
            <a:r>
              <a:rPr lang="en-US" altLang="en-US" sz="3000" i="1" dirty="0">
                <a:latin typeface="Cambria" panose="02040503050406030204" pitchFamily="18" charset="0"/>
                <a:ea typeface="Cambria" panose="02040503050406030204" pitchFamily="18" charset="0"/>
              </a:rPr>
              <a:t>An expression which is found only here in the NT</a:t>
            </a:r>
            <a:r>
              <a:rPr lang="en-US" altLang="en-US" sz="3000" dirty="0"/>
              <a:t>. </a:t>
            </a:r>
          </a:p>
          <a:p>
            <a:pPr>
              <a:lnSpc>
                <a:spcPct val="80000"/>
              </a:lnSpc>
            </a:pPr>
            <a:r>
              <a:rPr lang="en-US" altLang="en-US" sz="3000" dirty="0"/>
              <a:t>However in several places in the NT there are </a:t>
            </a:r>
            <a:r>
              <a:rPr lang="en-US" altLang="en-US" sz="3000" b="1" i="1" dirty="0"/>
              <a:t>similar</a:t>
            </a:r>
            <a:r>
              <a:rPr lang="en-US" altLang="en-US" sz="3000" dirty="0"/>
              <a:t> expressions such as:</a:t>
            </a:r>
          </a:p>
          <a:p>
            <a:pPr lvl="1">
              <a:lnSpc>
                <a:spcPct val="80000"/>
              </a:lnSpc>
            </a:pP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Last </a:t>
            </a:r>
            <a:r>
              <a:rPr lang="en-US" altLang="en-US" sz="2800" b="1" i="1" dirty="0">
                <a:solidFill>
                  <a:srgbClr val="0000FF"/>
                </a:solidFill>
                <a:latin typeface="Cambria" panose="02040503050406030204" pitchFamily="18" charset="0"/>
                <a:ea typeface="Cambria" panose="02040503050406030204" pitchFamily="18" charset="0"/>
                <a:cs typeface="Calibri" panose="020F0502020204030204" pitchFamily="34" charset="0"/>
              </a:rPr>
              <a:t>Days</a:t>
            </a:r>
            <a:r>
              <a:rPr lang="en-US" altLang="en-US" sz="2800" b="1" dirty="0">
                <a:latin typeface="Calibri" panose="020F0502020204030204" pitchFamily="34" charset="0"/>
                <a:ea typeface="Cambria" panose="02040503050406030204" pitchFamily="18" charset="0"/>
                <a:cs typeface="Calibri" panose="020F0502020204030204" pitchFamily="34" charset="0"/>
              </a:rPr>
              <a:t>:</a:t>
            </a:r>
            <a:endParaRPr lang="en-US" altLang="en-US" sz="2800" dirty="0">
              <a:latin typeface="Calibri" panose="020F0502020204030204" pitchFamily="34" charset="0"/>
              <a:cs typeface="Calibri" panose="020F0502020204030204" pitchFamily="34" charset="0"/>
            </a:endParaRPr>
          </a:p>
          <a:p>
            <a:pPr lvl="2">
              <a:lnSpc>
                <a:spcPct val="80000"/>
              </a:lnSpc>
            </a:pPr>
            <a:r>
              <a:rPr lang="en-US" altLang="en-US" sz="2200" b="1" dirty="0">
                <a:latin typeface="Calibri" panose="020F0502020204030204" pitchFamily="34" charset="0"/>
                <a:cs typeface="Calibri" panose="020F0502020204030204" pitchFamily="34" charset="0"/>
              </a:rPr>
              <a:t>Acts 2:17a  - </a:t>
            </a:r>
            <a:r>
              <a:rPr lang="en-US" sz="2200" i="1" dirty="0">
                <a:solidFill>
                  <a:srgbClr val="0000FF"/>
                </a:solidFill>
                <a:latin typeface="Cambria" panose="02040503050406030204" pitchFamily="18" charset="0"/>
                <a:ea typeface="Cambria" panose="02040503050406030204" pitchFamily="18" charset="0"/>
              </a:rPr>
              <a:t>And in the </a:t>
            </a:r>
            <a:r>
              <a:rPr lang="en-US" sz="2200" b="1" i="1" dirty="0">
                <a:solidFill>
                  <a:srgbClr val="0000FF"/>
                </a:solidFill>
                <a:latin typeface="Cambria" panose="02040503050406030204" pitchFamily="18" charset="0"/>
                <a:ea typeface="Cambria" panose="02040503050406030204" pitchFamily="18" charset="0"/>
              </a:rPr>
              <a:t>last days </a:t>
            </a:r>
            <a:r>
              <a:rPr lang="en-US" sz="2200" i="1" dirty="0">
                <a:solidFill>
                  <a:srgbClr val="0000FF"/>
                </a:solidFill>
                <a:latin typeface="Cambria" panose="02040503050406030204" pitchFamily="18" charset="0"/>
                <a:ea typeface="Cambria" panose="02040503050406030204" pitchFamily="18" charset="0"/>
              </a:rPr>
              <a:t>it shall be, God declares, that I will pour out my Spirit on all flesh…</a:t>
            </a:r>
            <a:endParaRPr lang="en-US" altLang="en-US" sz="2200" b="1" i="1" dirty="0">
              <a:solidFill>
                <a:srgbClr val="000066"/>
              </a:solidFill>
              <a:latin typeface="Times New Roman" panose="02020603050405020304" pitchFamily="18" charset="0"/>
            </a:endParaRPr>
          </a:p>
          <a:p>
            <a:pPr lvl="2">
              <a:lnSpc>
                <a:spcPct val="80000"/>
              </a:lnSpc>
            </a:pPr>
            <a:r>
              <a:rPr lang="en-US" altLang="en-US" sz="2200" b="1" dirty="0">
                <a:latin typeface="Calibri" panose="020F0502020204030204" pitchFamily="34" charset="0"/>
                <a:cs typeface="Calibri" panose="020F0502020204030204" pitchFamily="34" charset="0"/>
              </a:rPr>
              <a:t>2 Timothy 3:1 - </a:t>
            </a:r>
            <a:r>
              <a:rPr lang="en-US" sz="2200" i="1" dirty="0">
                <a:solidFill>
                  <a:srgbClr val="0000FF"/>
                </a:solidFill>
                <a:latin typeface="Cambria" panose="02040503050406030204" pitchFamily="18" charset="0"/>
                <a:ea typeface="Cambria" panose="02040503050406030204" pitchFamily="18" charset="0"/>
              </a:rPr>
              <a:t>But understand this, that in the </a:t>
            </a:r>
            <a:r>
              <a:rPr lang="en-US" sz="2200" b="1" i="1" dirty="0">
                <a:solidFill>
                  <a:srgbClr val="0000FF"/>
                </a:solidFill>
                <a:latin typeface="Cambria" panose="02040503050406030204" pitchFamily="18" charset="0"/>
                <a:ea typeface="Cambria" panose="02040503050406030204" pitchFamily="18" charset="0"/>
              </a:rPr>
              <a:t>last days </a:t>
            </a:r>
            <a:r>
              <a:rPr lang="en-US" sz="2200" i="1" dirty="0">
                <a:solidFill>
                  <a:srgbClr val="0000FF"/>
                </a:solidFill>
                <a:latin typeface="Cambria" panose="02040503050406030204" pitchFamily="18" charset="0"/>
                <a:ea typeface="Cambria" panose="02040503050406030204" pitchFamily="18" charset="0"/>
              </a:rPr>
              <a:t>there will come times of difficulty.</a:t>
            </a:r>
            <a:endParaRPr lang="en-US" altLang="en-US" sz="2200" i="1" dirty="0">
              <a:solidFill>
                <a:srgbClr val="0000FF"/>
              </a:solidFill>
              <a:latin typeface="Cambria" panose="02040503050406030204" pitchFamily="18" charset="0"/>
              <a:ea typeface="Cambria" panose="02040503050406030204" pitchFamily="18" charset="0"/>
            </a:endParaRPr>
          </a:p>
          <a:p>
            <a:pPr lvl="2">
              <a:lnSpc>
                <a:spcPct val="80000"/>
              </a:lnSpc>
            </a:pPr>
            <a:r>
              <a:rPr lang="en-US" altLang="en-US" sz="2200" b="1" dirty="0">
                <a:latin typeface="Calibri" panose="020F0502020204030204" pitchFamily="34" charset="0"/>
                <a:cs typeface="Calibri" panose="020F0502020204030204" pitchFamily="34" charset="0"/>
              </a:rPr>
              <a:t>Hebrews 1:1-2a  - </a:t>
            </a:r>
            <a:r>
              <a:rPr lang="en-US" sz="2200" i="1" dirty="0">
                <a:solidFill>
                  <a:srgbClr val="0000FF"/>
                </a:solidFill>
                <a:latin typeface="Cambria" panose="02040503050406030204" pitchFamily="18" charset="0"/>
                <a:ea typeface="Cambria" panose="02040503050406030204" pitchFamily="18" charset="0"/>
              </a:rPr>
              <a:t>Long ago, at many times and in many ways, God spoke to our fathers by the prophets, but in these </a:t>
            </a:r>
            <a:r>
              <a:rPr lang="en-US" sz="2200" b="1" i="1" dirty="0">
                <a:solidFill>
                  <a:srgbClr val="0000FF"/>
                </a:solidFill>
                <a:latin typeface="Cambria" panose="02040503050406030204" pitchFamily="18" charset="0"/>
                <a:ea typeface="Cambria" panose="02040503050406030204" pitchFamily="18" charset="0"/>
              </a:rPr>
              <a:t>last days</a:t>
            </a:r>
            <a:r>
              <a:rPr lang="en-US" sz="2200" i="1" dirty="0">
                <a:solidFill>
                  <a:srgbClr val="0000FF"/>
                </a:solidFill>
                <a:latin typeface="Cambria" panose="02040503050406030204" pitchFamily="18" charset="0"/>
                <a:ea typeface="Cambria" panose="02040503050406030204" pitchFamily="18" charset="0"/>
              </a:rPr>
              <a:t> he has spoken to us by his Son…</a:t>
            </a:r>
          </a:p>
          <a:p>
            <a:pPr lvl="2">
              <a:lnSpc>
                <a:spcPct val="80000"/>
              </a:lnSpc>
            </a:pPr>
            <a:r>
              <a:rPr lang="en-US" altLang="en-US" sz="2200" b="1" dirty="0">
                <a:latin typeface="Calibri" panose="020F0502020204030204" pitchFamily="34" charset="0"/>
                <a:cs typeface="Calibri" panose="020F0502020204030204" pitchFamily="34" charset="0"/>
              </a:rPr>
              <a:t>2 Peter 3:3 - </a:t>
            </a:r>
            <a:r>
              <a:rPr lang="en-US" sz="2200" i="1" dirty="0">
                <a:solidFill>
                  <a:srgbClr val="0000FF"/>
                </a:solidFill>
                <a:latin typeface="Cambria" panose="02040503050406030204" pitchFamily="18" charset="0"/>
                <a:ea typeface="Cambria" panose="02040503050406030204" pitchFamily="18" charset="0"/>
              </a:rPr>
              <a:t>knowing this first of all, that scoffers will come in the </a:t>
            </a:r>
            <a:r>
              <a:rPr lang="en-US" sz="2200" b="1" i="1" dirty="0">
                <a:solidFill>
                  <a:srgbClr val="0000FF"/>
                </a:solidFill>
                <a:latin typeface="Cambria" panose="02040503050406030204" pitchFamily="18" charset="0"/>
                <a:ea typeface="Cambria" panose="02040503050406030204" pitchFamily="18" charset="0"/>
              </a:rPr>
              <a:t>last days</a:t>
            </a:r>
            <a:r>
              <a:rPr lang="en-US" sz="2200" i="1" dirty="0">
                <a:solidFill>
                  <a:srgbClr val="0000FF"/>
                </a:solidFill>
                <a:latin typeface="Cambria" panose="02040503050406030204" pitchFamily="18" charset="0"/>
                <a:ea typeface="Cambria" panose="02040503050406030204" pitchFamily="18" charset="0"/>
              </a:rPr>
              <a:t> with scoffing, following their own sinful desires.</a:t>
            </a:r>
            <a:endParaRPr lang="en-US" altLang="en-US" sz="2200" i="1" dirty="0">
              <a:solidFill>
                <a:srgbClr val="0000FF"/>
              </a:solidFill>
              <a:latin typeface="Cambria" panose="02040503050406030204" pitchFamily="18" charset="0"/>
              <a:ea typeface="Cambria" panose="02040503050406030204" pitchFamily="18" charset="0"/>
            </a:endParaRPr>
          </a:p>
          <a:p>
            <a:pPr lvl="1">
              <a:lnSpc>
                <a:spcPct val="80000"/>
              </a:lnSpc>
            </a:pP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Last</a:t>
            </a:r>
            <a:r>
              <a:rPr lang="en-US" altLang="en-US" sz="2800" b="1" dirty="0">
                <a:latin typeface="Calibri" panose="020F0502020204030204" pitchFamily="34" charset="0"/>
                <a:ea typeface="Cambria" panose="02040503050406030204" pitchFamily="18" charset="0"/>
                <a:cs typeface="Calibri" panose="020F0502020204030204" pitchFamily="34" charset="0"/>
              </a:rPr>
              <a:t> </a:t>
            </a:r>
            <a:r>
              <a:rPr lang="en-US" altLang="en-US" sz="2800" b="1" i="1" dirty="0">
                <a:solidFill>
                  <a:srgbClr val="0000FF"/>
                </a:solidFill>
                <a:latin typeface="Cambria" panose="02040503050406030204" pitchFamily="18" charset="0"/>
                <a:ea typeface="Cambria" panose="02040503050406030204" pitchFamily="18" charset="0"/>
                <a:cs typeface="Calibri" panose="020F0502020204030204" pitchFamily="34" charset="0"/>
              </a:rPr>
              <a:t>Time(s)</a:t>
            </a:r>
            <a:r>
              <a:rPr lang="en-US" altLang="en-US" sz="2800" b="1" dirty="0">
                <a:latin typeface="Calibri" panose="020F0502020204030204" pitchFamily="34" charset="0"/>
                <a:ea typeface="Cambria" panose="02040503050406030204" pitchFamily="18" charset="0"/>
                <a:cs typeface="Calibri" panose="020F0502020204030204" pitchFamily="34" charset="0"/>
              </a:rPr>
              <a:t>:</a:t>
            </a:r>
            <a:endParaRPr lang="en-US" altLang="en-US" sz="2800" b="1" dirty="0">
              <a:latin typeface="Calibri" panose="020F0502020204030204" pitchFamily="34" charset="0"/>
              <a:cs typeface="Calibri" panose="020F0502020204030204" pitchFamily="34" charset="0"/>
            </a:endParaRPr>
          </a:p>
          <a:p>
            <a:pPr lvl="2">
              <a:lnSpc>
                <a:spcPct val="80000"/>
              </a:lnSpc>
            </a:pPr>
            <a:r>
              <a:rPr lang="en-US" altLang="en-US" sz="2200" b="1" dirty="0">
                <a:latin typeface="Calibri" panose="020F0502020204030204" pitchFamily="34" charset="0"/>
                <a:cs typeface="Calibri" panose="020F0502020204030204" pitchFamily="34" charset="0"/>
              </a:rPr>
              <a:t>1 Peter 1:20 - </a:t>
            </a:r>
            <a:r>
              <a:rPr lang="en-US" sz="2200" i="1" dirty="0">
                <a:solidFill>
                  <a:srgbClr val="0000FF"/>
                </a:solidFill>
                <a:latin typeface="Cambria" panose="02040503050406030204" pitchFamily="18" charset="0"/>
                <a:ea typeface="Cambria" panose="02040503050406030204" pitchFamily="18" charset="0"/>
              </a:rPr>
              <a:t>He was foreknown before the foundation of the world but was made manifest in the </a:t>
            </a:r>
            <a:r>
              <a:rPr lang="en-US" sz="2200" b="1" i="1" dirty="0">
                <a:solidFill>
                  <a:srgbClr val="0000FF"/>
                </a:solidFill>
                <a:latin typeface="Cambria" panose="02040503050406030204" pitchFamily="18" charset="0"/>
                <a:ea typeface="Cambria" panose="02040503050406030204" pitchFamily="18" charset="0"/>
              </a:rPr>
              <a:t>last times </a:t>
            </a:r>
            <a:r>
              <a:rPr lang="en-US" sz="2200" i="1" dirty="0">
                <a:solidFill>
                  <a:srgbClr val="0000FF"/>
                </a:solidFill>
                <a:latin typeface="Cambria" panose="02040503050406030204" pitchFamily="18" charset="0"/>
                <a:ea typeface="Cambria" panose="02040503050406030204" pitchFamily="18" charset="0"/>
              </a:rPr>
              <a:t>for the sake of you</a:t>
            </a:r>
            <a:endParaRPr lang="en-US" altLang="en-US" sz="2200" b="1" i="1" dirty="0">
              <a:solidFill>
                <a:srgbClr val="000066"/>
              </a:solidFill>
              <a:latin typeface="Times New Roman" panose="02020603050405020304" pitchFamily="18" charset="0"/>
            </a:endParaRPr>
          </a:p>
          <a:p>
            <a:pPr lvl="2">
              <a:lnSpc>
                <a:spcPct val="80000"/>
              </a:lnSpc>
            </a:pPr>
            <a:r>
              <a:rPr lang="en-US" altLang="en-US" sz="2200" b="1" dirty="0">
                <a:latin typeface="Times New Roman" panose="02020603050405020304" pitchFamily="18" charset="0"/>
              </a:rPr>
              <a:t>Jude 1:17-18 - </a:t>
            </a:r>
            <a:r>
              <a:rPr lang="en-US" sz="2200" i="1" dirty="0">
                <a:solidFill>
                  <a:srgbClr val="0000FF"/>
                </a:solidFill>
                <a:latin typeface="Cambria" panose="02040503050406030204" pitchFamily="18" charset="0"/>
                <a:ea typeface="Cambria" panose="02040503050406030204" pitchFamily="18" charset="0"/>
              </a:rPr>
              <a:t>In the </a:t>
            </a:r>
            <a:r>
              <a:rPr lang="en-US" sz="2200" b="1" i="1" dirty="0">
                <a:solidFill>
                  <a:srgbClr val="0000FF"/>
                </a:solidFill>
                <a:latin typeface="Cambria" panose="02040503050406030204" pitchFamily="18" charset="0"/>
                <a:ea typeface="Cambria" panose="02040503050406030204" pitchFamily="18" charset="0"/>
              </a:rPr>
              <a:t>last time </a:t>
            </a:r>
            <a:r>
              <a:rPr lang="en-US" sz="2200" i="1" dirty="0">
                <a:solidFill>
                  <a:srgbClr val="0000FF"/>
                </a:solidFill>
                <a:latin typeface="Cambria" panose="02040503050406030204" pitchFamily="18" charset="0"/>
                <a:ea typeface="Cambria" panose="02040503050406030204" pitchFamily="18" charset="0"/>
              </a:rPr>
              <a:t>there will be scoffers, following their own ungodly passions.</a:t>
            </a:r>
            <a:endParaRPr lang="en-US" altLang="en-US" sz="2200" i="1" dirty="0">
              <a:solidFill>
                <a:srgbClr val="0000FF"/>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28FFDB8-38DD-4730-9E90-7E27F0F35341}"/>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dirty="0"/>
              <a:t>Colin G. Kruse, </a:t>
            </a:r>
            <a:r>
              <a:rPr lang="en-US" altLang="en-US" i="1" dirty="0"/>
              <a:t>The Letters of John</a:t>
            </a:r>
            <a:r>
              <a:rPr lang="en-US" altLang="en-US" dirty="0"/>
              <a:t>, The New Pillar Commentary, 2000, p.98</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249917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 calcmode="lin" valueType="num">
                                      <p:cBhvr>
                                        <p:cTn id="70"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00167" cy="1063530"/>
          </a:xfrm>
        </p:spPr>
        <p:txBody>
          <a:bodyPr vert="horz" lIns="91440" tIns="45720" rIns="91440" bIns="45720" rtlCol="0" anchor="ctr">
            <a:noAutofit/>
          </a:bodyPr>
          <a:lstStyle/>
          <a:p>
            <a:pPr>
              <a:lnSpc>
                <a:spcPct val="90000"/>
              </a:lnSpc>
            </a:pPr>
            <a:r>
              <a:rPr lang="en-US" altLang="en-US" sz="2800" b="1" dirty="0">
                <a:solidFill>
                  <a:schemeClr val="tx1"/>
                </a:solidFill>
              </a:rPr>
              <a:t>What do John and other New Testament writers mean when they refer to</a:t>
            </a:r>
            <a:r>
              <a:rPr lang="en-US" altLang="en-US" sz="2800" b="1" i="1" dirty="0">
                <a:solidFill>
                  <a:srgbClr val="000066"/>
                </a:solidFill>
              </a:rPr>
              <a:t> </a:t>
            </a:r>
            <a:r>
              <a:rPr lang="en-US" altLang="en-US" sz="2800" b="1" dirty="0">
                <a:solidFill>
                  <a:schemeClr val="tx1"/>
                </a:solidFill>
              </a:rPr>
              <a:t>“</a:t>
            </a:r>
            <a:r>
              <a:rPr lang="en-US" altLang="en-US" sz="2800" b="1" i="1" dirty="0">
                <a:solidFill>
                  <a:srgbClr val="0000FF"/>
                </a:solidFill>
                <a:latin typeface="Cambria" panose="02040503050406030204" pitchFamily="18" charset="0"/>
                <a:ea typeface="Cambria" panose="02040503050406030204" pitchFamily="18" charset="0"/>
              </a:rPr>
              <a:t>the</a:t>
            </a:r>
            <a:r>
              <a:rPr lang="en-US" altLang="en-US" sz="2800" b="1" dirty="0">
                <a:solidFill>
                  <a:srgbClr val="0000FF"/>
                </a:solidFill>
                <a:latin typeface="Cambria" panose="02040503050406030204" pitchFamily="18" charset="0"/>
                <a:ea typeface="Cambria" panose="02040503050406030204" pitchFamily="18" charset="0"/>
              </a:rPr>
              <a:t> </a:t>
            </a:r>
            <a:r>
              <a:rPr lang="en-US" altLang="en-US" sz="2800" b="1" i="1" dirty="0">
                <a:solidFill>
                  <a:srgbClr val="0000FF"/>
                </a:solidFill>
                <a:latin typeface="Cambria" panose="02040503050406030204" pitchFamily="18" charset="0"/>
                <a:ea typeface="Cambria" panose="02040503050406030204" pitchFamily="18" charset="0"/>
              </a:rPr>
              <a:t>last hour/days/times</a:t>
            </a:r>
            <a:r>
              <a:rPr lang="en-US" altLang="en-US" sz="2800" b="1" dirty="0">
                <a:solidFill>
                  <a:schemeClr val="tx1"/>
                </a:solidFill>
              </a:rPr>
              <a:t>”?</a:t>
            </a:r>
            <a:endParaRPr lang="en-US" sz="28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063530"/>
            <a:ext cx="8229600" cy="5425138"/>
          </a:xfrm>
        </p:spPr>
        <p:txBody>
          <a:bodyPr>
            <a:normAutofit fontScale="92500" lnSpcReduction="20000"/>
          </a:bodyPr>
          <a:lstStyle/>
          <a:p>
            <a:pPr>
              <a:lnSpc>
                <a:spcPct val="80000"/>
              </a:lnSpc>
            </a:pPr>
            <a:r>
              <a:rPr lang="en-US" altLang="en-US" i="1" dirty="0">
                <a:latin typeface="Cambria" panose="02040503050406030204" pitchFamily="18" charset="0"/>
                <a:ea typeface="Cambria" panose="02040503050406030204" pitchFamily="18" charset="0"/>
              </a:rPr>
              <a:t>Christ and the apostles followed the Jewish custom of dividing time into </a:t>
            </a:r>
            <a:r>
              <a:rPr lang="en-US" altLang="en-US" b="1" i="1" dirty="0">
                <a:latin typeface="Cambria" panose="02040503050406030204" pitchFamily="18" charset="0"/>
                <a:ea typeface="Cambria" panose="02040503050406030204" pitchFamily="18" charset="0"/>
              </a:rPr>
              <a:t>two ages</a:t>
            </a:r>
            <a:r>
              <a:rPr lang="en-US" altLang="en-US" i="1" dirty="0">
                <a:latin typeface="Cambria" panose="02040503050406030204" pitchFamily="18" charset="0"/>
                <a:ea typeface="Cambria" panose="02040503050406030204" pitchFamily="18" charset="0"/>
              </a:rPr>
              <a:t>:</a:t>
            </a:r>
          </a:p>
          <a:p>
            <a:pPr lvl="1">
              <a:lnSpc>
                <a:spcPct val="80000"/>
              </a:lnSpc>
            </a:pPr>
            <a:r>
              <a:rPr lang="en-US" altLang="en-US" b="1" i="1" dirty="0">
                <a:latin typeface="Cambria" panose="02040503050406030204" pitchFamily="18" charset="0"/>
                <a:ea typeface="Cambria" panose="02040503050406030204" pitchFamily="18" charset="0"/>
              </a:rPr>
              <a:t>The Present Age</a:t>
            </a:r>
            <a:r>
              <a:rPr lang="en-US" altLang="en-US" i="1" dirty="0">
                <a:latin typeface="Cambria" panose="02040503050406030204" pitchFamily="18" charset="0"/>
                <a:ea typeface="Cambria" panose="02040503050406030204" pitchFamily="18" charset="0"/>
              </a:rPr>
              <a:t> – characterized by evil</a:t>
            </a:r>
          </a:p>
          <a:p>
            <a:pPr lvl="1">
              <a:lnSpc>
                <a:spcPct val="80000"/>
              </a:lnSpc>
            </a:pPr>
            <a:r>
              <a:rPr lang="en-US" altLang="en-US" b="1" i="1" dirty="0">
                <a:latin typeface="Cambria" panose="02040503050406030204" pitchFamily="18" charset="0"/>
                <a:ea typeface="Cambria" panose="02040503050406030204" pitchFamily="18" charset="0"/>
              </a:rPr>
              <a:t>The Coming Age</a:t>
            </a:r>
            <a:r>
              <a:rPr lang="en-US" altLang="en-US" i="1" dirty="0">
                <a:latin typeface="Cambria" panose="02040503050406030204" pitchFamily="18" charset="0"/>
                <a:ea typeface="Cambria" panose="02040503050406030204" pitchFamily="18" charset="0"/>
              </a:rPr>
              <a:t> – to be marked by righteousness</a:t>
            </a:r>
          </a:p>
          <a:p>
            <a:pPr>
              <a:lnSpc>
                <a:spcPct val="80000"/>
              </a:lnSpc>
            </a:pPr>
            <a:r>
              <a:rPr lang="en-US" altLang="en-US" i="1" dirty="0">
                <a:latin typeface="Cambria" panose="02040503050406030204" pitchFamily="18" charset="0"/>
                <a:ea typeface="Cambria" panose="02040503050406030204" pitchFamily="18" charset="0"/>
              </a:rPr>
              <a:t>The event that was expected to bring down the curtain on the old age and to usher in the new was </a:t>
            </a:r>
            <a:r>
              <a:rPr lang="en-US" altLang="en-US" b="1" i="1" dirty="0">
                <a:latin typeface="Cambria" panose="02040503050406030204" pitchFamily="18" charset="0"/>
                <a:ea typeface="Cambria" panose="02040503050406030204" pitchFamily="18" charset="0"/>
              </a:rPr>
              <a:t>the coming of Messiah</a:t>
            </a:r>
            <a:r>
              <a:rPr lang="en-US" altLang="en-US" i="1" dirty="0">
                <a:latin typeface="Cambria" panose="02040503050406030204" pitchFamily="18" charset="0"/>
                <a:ea typeface="Cambria" panose="02040503050406030204" pitchFamily="18" charset="0"/>
              </a:rPr>
              <a:t>.</a:t>
            </a:r>
          </a:p>
          <a:p>
            <a:pPr>
              <a:lnSpc>
                <a:spcPct val="80000"/>
              </a:lnSpc>
            </a:pPr>
            <a:r>
              <a:rPr lang="en-US" altLang="en-US" i="1" dirty="0">
                <a:latin typeface="Cambria" panose="02040503050406030204" pitchFamily="18" charset="0"/>
                <a:ea typeface="Cambria" panose="02040503050406030204" pitchFamily="18" charset="0"/>
              </a:rPr>
              <a:t>The present age had </a:t>
            </a:r>
            <a:r>
              <a:rPr lang="en-US" altLang="en-US" b="1" i="1" dirty="0">
                <a:latin typeface="Cambria" panose="02040503050406030204" pitchFamily="18" charset="0"/>
                <a:ea typeface="Cambria" panose="02040503050406030204" pitchFamily="18" charset="0"/>
              </a:rPr>
              <a:t>begun</a:t>
            </a:r>
            <a:r>
              <a:rPr lang="en-US" altLang="en-US" i="1" dirty="0">
                <a:latin typeface="Cambria" panose="02040503050406030204" pitchFamily="18" charset="0"/>
                <a:ea typeface="Cambria" panose="02040503050406030204" pitchFamily="18" charset="0"/>
              </a:rPr>
              <a:t> with the fall of Adam and was still </a:t>
            </a:r>
            <a:r>
              <a:rPr lang="en-US" altLang="en-US" b="1" i="1" dirty="0">
                <a:latin typeface="Cambria" panose="02040503050406030204" pitchFamily="18" charset="0"/>
                <a:ea typeface="Cambria" panose="02040503050406030204" pitchFamily="18" charset="0"/>
              </a:rPr>
              <a:t>continuing</a:t>
            </a:r>
            <a:r>
              <a:rPr lang="en-US" altLang="en-US" i="1" dirty="0">
                <a:latin typeface="Cambria" panose="02040503050406030204" pitchFamily="18" charset="0"/>
                <a:ea typeface="Cambria" panose="02040503050406030204" pitchFamily="18" charset="0"/>
              </a:rPr>
              <a:t> in the time of John</a:t>
            </a:r>
          </a:p>
          <a:p>
            <a:pPr>
              <a:lnSpc>
                <a:spcPct val="80000"/>
              </a:lnSpc>
            </a:pPr>
            <a:r>
              <a:rPr lang="en-US" altLang="en-US" i="1" dirty="0">
                <a:latin typeface="Cambria" panose="02040503050406030204" pitchFamily="18" charset="0"/>
                <a:ea typeface="Cambria" panose="02040503050406030204" pitchFamily="18" charset="0"/>
              </a:rPr>
              <a:t>However, recently – within John’s lifetime – a </a:t>
            </a:r>
            <a:r>
              <a:rPr lang="en-US" altLang="en-US" b="1" i="1" dirty="0">
                <a:latin typeface="Cambria" panose="02040503050406030204" pitchFamily="18" charset="0"/>
                <a:ea typeface="Cambria" panose="02040503050406030204" pitchFamily="18" charset="0"/>
              </a:rPr>
              <a:t>significant</a:t>
            </a:r>
            <a:r>
              <a:rPr lang="en-US" altLang="en-US" i="1" dirty="0">
                <a:latin typeface="Cambria" panose="02040503050406030204" pitchFamily="18" charset="0"/>
                <a:ea typeface="Cambria" panose="02040503050406030204" pitchFamily="18" charset="0"/>
              </a:rPr>
              <a:t> event had taken place: The Messiah had come in lowly fashion and had died on a Roman cross after promising to return again.</a:t>
            </a:r>
          </a:p>
          <a:p>
            <a:pPr>
              <a:lnSpc>
                <a:spcPct val="80000"/>
              </a:lnSpc>
            </a:pPr>
            <a:r>
              <a:rPr lang="en-US" altLang="en-US" i="1" dirty="0">
                <a:latin typeface="Cambria" panose="02040503050406030204" pitchFamily="18" charset="0"/>
                <a:ea typeface="Cambria" panose="02040503050406030204" pitchFamily="18" charset="0"/>
              </a:rPr>
              <a:t>The present evil age was </a:t>
            </a:r>
            <a:r>
              <a:rPr lang="en-US" altLang="en-US" b="1" i="1" dirty="0">
                <a:latin typeface="Cambria" panose="02040503050406030204" pitchFamily="18" charset="0"/>
                <a:ea typeface="Cambria" panose="02040503050406030204" pitchFamily="18" charset="0"/>
              </a:rPr>
              <a:t>still</a:t>
            </a:r>
            <a:r>
              <a:rPr lang="en-US" altLang="en-US" i="1" dirty="0">
                <a:latin typeface="Cambria" panose="02040503050406030204" pitchFamily="18" charset="0"/>
                <a:ea typeface="Cambria" panose="02040503050406030204" pitchFamily="18" charset="0"/>
              </a:rPr>
              <a:t> a current reality, but a </a:t>
            </a:r>
            <a:r>
              <a:rPr lang="en-US" altLang="en-US" b="1" i="1" dirty="0">
                <a:latin typeface="Cambria" panose="02040503050406030204" pitchFamily="18" charset="0"/>
                <a:ea typeface="Cambria" panose="02040503050406030204" pitchFamily="18" charset="0"/>
              </a:rPr>
              <a:t>change</a:t>
            </a:r>
            <a:r>
              <a:rPr lang="en-US" altLang="en-US" i="1" dirty="0">
                <a:latin typeface="Cambria" panose="02040503050406030204" pitchFamily="18" charset="0"/>
                <a:ea typeface="Cambria" panose="02040503050406030204" pitchFamily="18" charset="0"/>
              </a:rPr>
              <a:t> had occurred: Christians now found themselves </a:t>
            </a:r>
            <a:r>
              <a:rPr lang="en-US" altLang="en-US" b="1" i="1" dirty="0">
                <a:latin typeface="Cambria" panose="02040503050406030204" pitchFamily="18" charset="0"/>
                <a:ea typeface="Cambria" panose="02040503050406030204" pitchFamily="18" charset="0"/>
              </a:rPr>
              <a:t>between</a:t>
            </a:r>
            <a:r>
              <a:rPr lang="en-US" altLang="en-US" i="1" dirty="0">
                <a:latin typeface="Cambria" panose="02040503050406030204" pitchFamily="18" charset="0"/>
                <a:ea typeface="Cambria" panose="02040503050406030204" pitchFamily="18" charset="0"/>
              </a:rPr>
              <a:t> the two advents of the Messiah:</a:t>
            </a:r>
          </a:p>
          <a:p>
            <a:pPr lvl="1">
              <a:lnSpc>
                <a:spcPct val="80000"/>
              </a:lnSpc>
            </a:pPr>
            <a:r>
              <a:rPr lang="en-US" altLang="en-US" i="1" dirty="0">
                <a:latin typeface="Cambria" panose="02040503050406030204" pitchFamily="18" charset="0"/>
                <a:ea typeface="Cambria" panose="02040503050406030204" pitchFamily="18" charset="0"/>
              </a:rPr>
              <a:t>The time from </a:t>
            </a:r>
            <a:r>
              <a:rPr lang="en-US" altLang="en-US" b="1" i="1" dirty="0">
                <a:latin typeface="Cambria" panose="02040503050406030204" pitchFamily="18" charset="0"/>
                <a:ea typeface="Cambria" panose="02040503050406030204" pitchFamily="18" charset="0"/>
              </a:rPr>
              <a:t>Adam to Christ </a:t>
            </a:r>
            <a:r>
              <a:rPr lang="en-US" altLang="en-US" i="1" dirty="0">
                <a:latin typeface="Cambria" panose="02040503050406030204" pitchFamily="18" charset="0"/>
                <a:ea typeface="Cambria" panose="02040503050406030204" pitchFamily="18" charset="0"/>
              </a:rPr>
              <a:t>had been a </a:t>
            </a:r>
            <a:r>
              <a:rPr lang="en-US" altLang="en-US" b="1" i="1" dirty="0">
                <a:latin typeface="Cambria" panose="02040503050406030204" pitchFamily="18" charset="0"/>
                <a:ea typeface="Cambria" panose="02040503050406030204" pitchFamily="18" charset="0"/>
              </a:rPr>
              <a:t>preparatory</a:t>
            </a:r>
            <a:r>
              <a:rPr lang="en-US" altLang="en-US" i="1" dirty="0">
                <a:latin typeface="Cambria" panose="02040503050406030204" pitchFamily="18" charset="0"/>
                <a:ea typeface="Cambria" panose="02040503050406030204" pitchFamily="18" charset="0"/>
              </a:rPr>
              <a:t> period when God was making ready for the Savior to come</a:t>
            </a:r>
          </a:p>
          <a:p>
            <a:pPr lvl="1">
              <a:lnSpc>
                <a:spcPct val="80000"/>
              </a:lnSpc>
            </a:pPr>
            <a:r>
              <a:rPr lang="en-US" altLang="en-US" i="1" dirty="0">
                <a:latin typeface="Cambria" panose="02040503050406030204" pitchFamily="18" charset="0"/>
                <a:ea typeface="Cambria" panose="02040503050406030204" pitchFamily="18" charset="0"/>
              </a:rPr>
              <a:t>The </a:t>
            </a:r>
            <a:r>
              <a:rPr lang="en-US" altLang="en-US" b="1" i="1" dirty="0">
                <a:latin typeface="Cambria" panose="02040503050406030204" pitchFamily="18" charset="0"/>
                <a:ea typeface="Cambria" panose="02040503050406030204" pitchFamily="18" charset="0"/>
              </a:rPr>
              <a:t>time between the two advents </a:t>
            </a:r>
            <a:r>
              <a:rPr lang="en-US" altLang="en-US" i="1" dirty="0">
                <a:latin typeface="Cambria" panose="02040503050406030204" pitchFamily="18" charset="0"/>
                <a:ea typeface="Cambria" panose="02040503050406030204" pitchFamily="18" charset="0"/>
              </a:rPr>
              <a:t>was looked upon as . . . </a:t>
            </a:r>
            <a:r>
              <a:rPr lang="en-US" altLang="en-US" i="1" dirty="0">
                <a:solidFill>
                  <a:srgbClr val="0000FF"/>
                </a:solidFill>
                <a:latin typeface="Cambria" panose="02040503050406030204" pitchFamily="18" charset="0"/>
                <a:ea typeface="Cambria" panose="02040503050406030204" pitchFamily="18" charset="0"/>
              </a:rPr>
              <a:t>The last hour/days/times</a:t>
            </a:r>
            <a:r>
              <a:rPr lang="en-US" altLang="en-US" i="1" dirty="0">
                <a:latin typeface="Cambria" panose="02040503050406030204" pitchFamily="18" charset="0"/>
                <a:ea typeface="Cambria" panose="02040503050406030204" pitchFamily="18" charset="0"/>
              </a:rPr>
              <a:t>.</a:t>
            </a:r>
            <a:endParaRPr lang="en-US" sz="3200" i="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79060DFA-690F-4474-BDB7-B925217EF16F}"/>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Donald W. Burdick, </a:t>
            </a:r>
            <a:r>
              <a:rPr lang="en-US" altLang="en-US" sz="1800" i="1" dirty="0"/>
              <a:t>The Letters of John</a:t>
            </a:r>
            <a:r>
              <a:rPr lang="en-US" altLang="en-US" sz="1800" dirty="0"/>
              <a:t>, Moody Press, 1985, p.212</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2251353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2" name="Rectangle 4">
            <a:extLst>
              <a:ext uri="{FF2B5EF4-FFF2-40B4-BE49-F238E27FC236}">
                <a16:creationId xmlns:a16="http://schemas.microsoft.com/office/drawing/2014/main" id="{A9300A07-C34E-4429-A2C4-2543D01F11D9}"/>
              </a:ext>
            </a:extLst>
          </p:cNvPr>
          <p:cNvSpPr>
            <a:spLocks noGrp="1" noChangeArrowheads="1"/>
          </p:cNvSpPr>
          <p:nvPr>
            <p:ph type="title"/>
          </p:nvPr>
        </p:nvSpPr>
        <p:spPr>
          <a:xfrm>
            <a:off x="457200" y="46038"/>
            <a:ext cx="8229600" cy="563562"/>
          </a:xfrm>
        </p:spPr>
        <p:txBody>
          <a:bodyPr/>
          <a:lstStyle/>
          <a:p>
            <a:r>
              <a:rPr lang="en-US" altLang="en-US" sz="3200" b="1" dirty="0"/>
              <a:t>Eschatology of 1 John</a:t>
            </a:r>
          </a:p>
        </p:txBody>
      </p:sp>
      <p:sp>
        <p:nvSpPr>
          <p:cNvPr id="570373" name="Line 5">
            <a:extLst>
              <a:ext uri="{FF2B5EF4-FFF2-40B4-BE49-F238E27FC236}">
                <a16:creationId xmlns:a16="http://schemas.microsoft.com/office/drawing/2014/main" id="{6B926956-8E32-42AA-ABF7-316F84287A1B}"/>
              </a:ext>
            </a:extLst>
          </p:cNvPr>
          <p:cNvSpPr>
            <a:spLocks noChangeShapeType="1"/>
          </p:cNvSpPr>
          <p:nvPr/>
        </p:nvSpPr>
        <p:spPr bwMode="auto">
          <a:xfrm>
            <a:off x="381000" y="3886200"/>
            <a:ext cx="853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0374" name="Text Box 6">
            <a:extLst>
              <a:ext uri="{FF2B5EF4-FFF2-40B4-BE49-F238E27FC236}">
                <a16:creationId xmlns:a16="http://schemas.microsoft.com/office/drawing/2014/main" id="{A70479B6-73E6-4B5F-86F8-7E07E78DAE6D}"/>
              </a:ext>
            </a:extLst>
          </p:cNvPr>
          <p:cNvSpPr txBox="1">
            <a:spLocks noChangeArrowheads="1"/>
          </p:cNvSpPr>
          <p:nvPr/>
        </p:nvSpPr>
        <p:spPr bwMode="auto">
          <a:xfrm>
            <a:off x="533400" y="38862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4000</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570375" name="Group 7">
            <a:extLst>
              <a:ext uri="{FF2B5EF4-FFF2-40B4-BE49-F238E27FC236}">
                <a16:creationId xmlns:a16="http://schemas.microsoft.com/office/drawing/2014/main" id="{40A6C5BC-78DD-4E13-9A89-388764B40CE4}"/>
              </a:ext>
            </a:extLst>
          </p:cNvPr>
          <p:cNvGrpSpPr>
            <a:grpSpLocks/>
          </p:cNvGrpSpPr>
          <p:nvPr/>
        </p:nvGrpSpPr>
        <p:grpSpPr bwMode="auto">
          <a:xfrm>
            <a:off x="279400" y="2438400"/>
            <a:ext cx="760413" cy="1400175"/>
            <a:chOff x="-16" y="2352"/>
            <a:chExt cx="479" cy="882"/>
          </a:xfrm>
        </p:grpSpPr>
        <p:sp>
          <p:nvSpPr>
            <p:cNvPr id="570376" name="Line 8">
              <a:extLst>
                <a:ext uri="{FF2B5EF4-FFF2-40B4-BE49-F238E27FC236}">
                  <a16:creationId xmlns:a16="http://schemas.microsoft.com/office/drawing/2014/main" id="{3087FBF9-4E87-4D1F-B0E9-87F1AC83FAA7}"/>
                </a:ext>
              </a:extLst>
            </p:cNvPr>
            <p:cNvSpPr>
              <a:spLocks noChangeShapeType="1"/>
            </p:cNvSpPr>
            <p:nvPr/>
          </p:nvSpPr>
          <p:spPr bwMode="auto">
            <a:xfrm>
              <a:off x="240" y="2352"/>
              <a:ext cx="0"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0377" name="Text Box 9">
              <a:extLst>
                <a:ext uri="{FF2B5EF4-FFF2-40B4-BE49-F238E27FC236}">
                  <a16:creationId xmlns:a16="http://schemas.microsoft.com/office/drawing/2014/main" id="{C5FEF2CD-7F64-4CD1-B67E-2BE1DE7D7A57}"/>
                </a:ext>
              </a:extLst>
            </p:cNvPr>
            <p:cNvSpPr txBox="1">
              <a:spLocks noChangeArrowheads="1"/>
            </p:cNvSpPr>
            <p:nvPr/>
          </p:nvSpPr>
          <p:spPr bwMode="auto">
            <a:xfrm>
              <a:off x="-16" y="2831"/>
              <a:ext cx="479"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The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Fall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(Adam)</a:t>
              </a:r>
              <a:endParaRPr kumimoji="0"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grpSp>
      <p:sp>
        <p:nvSpPr>
          <p:cNvPr id="570378" name="Text Box 10">
            <a:extLst>
              <a:ext uri="{FF2B5EF4-FFF2-40B4-BE49-F238E27FC236}">
                <a16:creationId xmlns:a16="http://schemas.microsoft.com/office/drawing/2014/main" id="{16E6E30E-F969-4F4D-A794-CE654B1D06B3}"/>
              </a:ext>
            </a:extLst>
          </p:cNvPr>
          <p:cNvSpPr txBox="1">
            <a:spLocks noChangeArrowheads="1"/>
          </p:cNvSpPr>
          <p:nvPr/>
        </p:nvSpPr>
        <p:spPr bwMode="auto">
          <a:xfrm>
            <a:off x="146949" y="533400"/>
            <a:ext cx="12586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Arial" panose="020B0604020202020204" pitchFamily="34" charset="0"/>
                <a:ea typeface="+mn-ea"/>
                <a:cs typeface="+mn-cs"/>
              </a:rPr>
              <a:t>Jesus Christ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(1 John 1:1)</a:t>
            </a:r>
          </a:p>
        </p:txBody>
      </p:sp>
      <p:grpSp>
        <p:nvGrpSpPr>
          <p:cNvPr id="570430" name="Group 62">
            <a:extLst>
              <a:ext uri="{FF2B5EF4-FFF2-40B4-BE49-F238E27FC236}">
                <a16:creationId xmlns:a16="http://schemas.microsoft.com/office/drawing/2014/main" id="{D43BFE97-4D83-4E51-88BB-3E62A439EB01}"/>
              </a:ext>
            </a:extLst>
          </p:cNvPr>
          <p:cNvGrpSpPr>
            <a:grpSpLocks/>
          </p:cNvGrpSpPr>
          <p:nvPr/>
        </p:nvGrpSpPr>
        <p:grpSpPr bwMode="auto">
          <a:xfrm>
            <a:off x="381000" y="1066800"/>
            <a:ext cx="4664075" cy="2362200"/>
            <a:chOff x="240" y="672"/>
            <a:chExt cx="2938" cy="1488"/>
          </a:xfrm>
        </p:grpSpPr>
        <p:sp>
          <p:nvSpPr>
            <p:cNvPr id="570381" name="Text Box 13">
              <a:extLst>
                <a:ext uri="{FF2B5EF4-FFF2-40B4-BE49-F238E27FC236}">
                  <a16:creationId xmlns:a16="http://schemas.microsoft.com/office/drawing/2014/main" id="{48DAC888-5A80-497E-8217-B1C57580B8F3}"/>
                </a:ext>
              </a:extLst>
            </p:cNvPr>
            <p:cNvSpPr txBox="1">
              <a:spLocks noChangeArrowheads="1"/>
            </p:cNvSpPr>
            <p:nvPr/>
          </p:nvSpPr>
          <p:spPr bwMode="auto">
            <a:xfrm>
              <a:off x="2832" y="912"/>
              <a:ext cx="346" cy="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The First Advent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(1John 1:2)</a:t>
              </a:r>
              <a:endParaRPr kumimoji="0"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cxnSp>
          <p:nvCxnSpPr>
            <p:cNvPr id="570382" name="AutoShape 14">
              <a:extLst>
                <a:ext uri="{FF2B5EF4-FFF2-40B4-BE49-F238E27FC236}">
                  <a16:creationId xmlns:a16="http://schemas.microsoft.com/office/drawing/2014/main" id="{B70A88B4-395B-4C21-B5FE-C9B7C7818526}"/>
                </a:ext>
              </a:extLst>
            </p:cNvPr>
            <p:cNvCxnSpPr>
              <a:cxnSpLocks noChangeShapeType="1"/>
            </p:cNvCxnSpPr>
            <p:nvPr/>
          </p:nvCxnSpPr>
          <p:spPr bwMode="auto">
            <a:xfrm>
              <a:off x="240" y="672"/>
              <a:ext cx="2592" cy="1488"/>
            </a:xfrm>
            <a:prstGeom prst="bentConnector3">
              <a:avLst>
                <a:gd name="adj1" fmla="val 100000"/>
              </a:avLst>
            </a:prstGeom>
            <a:noFill/>
            <a:ln w="63500">
              <a:solidFill>
                <a:srgbClr val="0099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0436" name="Group 68">
            <a:extLst>
              <a:ext uri="{FF2B5EF4-FFF2-40B4-BE49-F238E27FC236}">
                <a16:creationId xmlns:a16="http://schemas.microsoft.com/office/drawing/2014/main" id="{09B6A496-5974-4C1F-AF8B-8A61E9A92699}"/>
              </a:ext>
            </a:extLst>
          </p:cNvPr>
          <p:cNvGrpSpPr>
            <a:grpSpLocks/>
          </p:cNvGrpSpPr>
          <p:nvPr/>
        </p:nvGrpSpPr>
        <p:grpSpPr bwMode="auto">
          <a:xfrm>
            <a:off x="7543800" y="1066800"/>
            <a:ext cx="1112838" cy="2286000"/>
            <a:chOff x="4752" y="672"/>
            <a:chExt cx="701" cy="1440"/>
          </a:xfrm>
        </p:grpSpPr>
        <p:sp>
          <p:nvSpPr>
            <p:cNvPr id="570393" name="Text Box 25">
              <a:extLst>
                <a:ext uri="{FF2B5EF4-FFF2-40B4-BE49-F238E27FC236}">
                  <a16:creationId xmlns:a16="http://schemas.microsoft.com/office/drawing/2014/main" id="{CCC2987E-04C4-4230-8F01-86B3F80DFFC1}"/>
                </a:ext>
              </a:extLst>
            </p:cNvPr>
            <p:cNvSpPr txBox="1">
              <a:spLocks noChangeArrowheads="1"/>
            </p:cNvSpPr>
            <p:nvPr/>
          </p:nvSpPr>
          <p:spPr bwMode="auto">
            <a:xfrm>
              <a:off x="4988" y="912"/>
              <a:ext cx="465" cy="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The Second Advent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(1 John 2:28)</a:t>
              </a:r>
              <a:endParaRPr kumimoji="0" lang="en-US" alt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cxnSp>
          <p:nvCxnSpPr>
            <p:cNvPr id="570394" name="AutoShape 26">
              <a:extLst>
                <a:ext uri="{FF2B5EF4-FFF2-40B4-BE49-F238E27FC236}">
                  <a16:creationId xmlns:a16="http://schemas.microsoft.com/office/drawing/2014/main" id="{6E1C2544-3308-4354-9A34-F6A7F69741B2}"/>
                </a:ext>
              </a:extLst>
            </p:cNvPr>
            <p:cNvCxnSpPr>
              <a:cxnSpLocks noChangeShapeType="1"/>
            </p:cNvCxnSpPr>
            <p:nvPr/>
          </p:nvCxnSpPr>
          <p:spPr bwMode="auto">
            <a:xfrm rot="16200000" flipH="1">
              <a:off x="4152" y="1272"/>
              <a:ext cx="1440" cy="240"/>
            </a:xfrm>
            <a:prstGeom prst="bentConnector3">
              <a:avLst>
                <a:gd name="adj1" fmla="val -144"/>
              </a:avLst>
            </a:prstGeom>
            <a:noFill/>
            <a:ln w="63500">
              <a:solidFill>
                <a:srgbClr val="0099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70396" name="Text Box 28">
            <a:extLst>
              <a:ext uri="{FF2B5EF4-FFF2-40B4-BE49-F238E27FC236}">
                <a16:creationId xmlns:a16="http://schemas.microsoft.com/office/drawing/2014/main" id="{486ED93D-FBA5-498F-95DA-539020909F9B}"/>
              </a:ext>
            </a:extLst>
          </p:cNvPr>
          <p:cNvSpPr txBox="1">
            <a:spLocks noChangeArrowheads="1"/>
          </p:cNvSpPr>
          <p:nvPr/>
        </p:nvSpPr>
        <p:spPr bwMode="auto">
          <a:xfrm>
            <a:off x="4191000" y="3886200"/>
            <a:ext cx="487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5BC</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0397" name="Text Box 29">
            <a:extLst>
              <a:ext uri="{FF2B5EF4-FFF2-40B4-BE49-F238E27FC236}">
                <a16:creationId xmlns:a16="http://schemas.microsoft.com/office/drawing/2014/main" id="{361ED317-515C-435D-8C34-C09716024D45}"/>
              </a:ext>
            </a:extLst>
          </p:cNvPr>
          <p:cNvSpPr txBox="1">
            <a:spLocks noChangeArrowheads="1"/>
          </p:cNvSpPr>
          <p:nvPr/>
        </p:nvSpPr>
        <p:spPr bwMode="auto">
          <a:xfrm>
            <a:off x="5029200" y="3886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AD 33</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0398" name="Text Box 30">
            <a:extLst>
              <a:ext uri="{FF2B5EF4-FFF2-40B4-BE49-F238E27FC236}">
                <a16:creationId xmlns:a16="http://schemas.microsoft.com/office/drawing/2014/main" id="{E1804AB9-7A3D-4BAE-8B70-E1BA88B4E07D}"/>
              </a:ext>
            </a:extLst>
          </p:cNvPr>
          <p:cNvSpPr txBox="1">
            <a:spLocks noChangeArrowheads="1"/>
          </p:cNvSpPr>
          <p:nvPr/>
        </p:nvSpPr>
        <p:spPr bwMode="auto">
          <a:xfrm>
            <a:off x="5791200" y="3886200"/>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95</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0405" name="Text Box 37">
            <a:extLst>
              <a:ext uri="{FF2B5EF4-FFF2-40B4-BE49-F238E27FC236}">
                <a16:creationId xmlns:a16="http://schemas.microsoft.com/office/drawing/2014/main" id="{E1B2C089-82AA-499A-BFB4-46031F20B2E2}"/>
              </a:ext>
            </a:extLst>
          </p:cNvPr>
          <p:cNvSpPr txBox="1">
            <a:spLocks noChangeArrowheads="1"/>
          </p:cNvSpPr>
          <p:nvPr/>
        </p:nvSpPr>
        <p:spPr bwMode="auto">
          <a:xfrm>
            <a:off x="4953000" y="3352800"/>
            <a:ext cx="4492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Wingdings" panose="05000000000000000000" pitchFamily="2" charset="2"/>
              </a:rPr>
              <a:t></a:t>
            </a: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0408" name="Text Box 40">
            <a:extLst>
              <a:ext uri="{FF2B5EF4-FFF2-40B4-BE49-F238E27FC236}">
                <a16:creationId xmlns:a16="http://schemas.microsoft.com/office/drawing/2014/main" id="{3478F6A7-2496-4EC2-8968-B6CA75F33D24}"/>
              </a:ext>
            </a:extLst>
          </p:cNvPr>
          <p:cNvSpPr txBox="1">
            <a:spLocks noChangeArrowheads="1"/>
          </p:cNvSpPr>
          <p:nvPr/>
        </p:nvSpPr>
        <p:spPr bwMode="auto">
          <a:xfrm>
            <a:off x="7081523" y="3885020"/>
            <a:ext cx="5245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2021</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70409" name="AutoShape 41">
            <a:extLst>
              <a:ext uri="{FF2B5EF4-FFF2-40B4-BE49-F238E27FC236}">
                <a16:creationId xmlns:a16="http://schemas.microsoft.com/office/drawing/2014/main" id="{FF188D98-1741-454C-B6CA-8FB703B4CC2C}"/>
              </a:ext>
            </a:extLst>
          </p:cNvPr>
          <p:cNvSpPr>
            <a:spLocks noChangeArrowheads="1"/>
          </p:cNvSpPr>
          <p:nvPr/>
        </p:nvSpPr>
        <p:spPr bwMode="auto">
          <a:xfrm>
            <a:off x="685800" y="4191000"/>
            <a:ext cx="7239000" cy="533400"/>
          </a:xfrm>
          <a:prstGeom prst="leftRightArrow">
            <a:avLst>
              <a:gd name="adj1" fmla="val 55361"/>
              <a:gd name="adj2" fmla="val 160093"/>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The Present Evil Age</a:t>
            </a:r>
          </a:p>
        </p:txBody>
      </p:sp>
      <p:sp>
        <p:nvSpPr>
          <p:cNvPr id="570411" name="AutoShape 43">
            <a:extLst>
              <a:ext uri="{FF2B5EF4-FFF2-40B4-BE49-F238E27FC236}">
                <a16:creationId xmlns:a16="http://schemas.microsoft.com/office/drawing/2014/main" id="{A0501D05-A650-4A01-B4E6-B7BF9DAD17A2}"/>
              </a:ext>
            </a:extLst>
          </p:cNvPr>
          <p:cNvSpPr>
            <a:spLocks noChangeArrowheads="1"/>
          </p:cNvSpPr>
          <p:nvPr/>
        </p:nvSpPr>
        <p:spPr bwMode="auto">
          <a:xfrm>
            <a:off x="5334000" y="4724400"/>
            <a:ext cx="2590800" cy="762000"/>
          </a:xfrm>
          <a:prstGeom prst="leftRightArrow">
            <a:avLst>
              <a:gd name="adj1" fmla="val 55361"/>
              <a:gd name="adj2" fmla="val 40107"/>
            </a:avLst>
          </a:prstGeom>
          <a:gradFill rotWithShape="1">
            <a:gsLst>
              <a:gs pos="0">
                <a:srgbClr val="4D0808"/>
              </a:gs>
              <a:gs pos="30000">
                <a:srgbClr val="FF0300"/>
              </a:gs>
              <a:gs pos="55000">
                <a:srgbClr val="FF7A00"/>
              </a:gs>
              <a:gs pos="100000">
                <a:srgbClr val="FFF2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The Last Hour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1Jn 2:18</a:t>
            </a:r>
          </a:p>
        </p:txBody>
      </p:sp>
      <p:sp>
        <p:nvSpPr>
          <p:cNvPr id="570412" name="Text Box 44">
            <a:extLst>
              <a:ext uri="{FF2B5EF4-FFF2-40B4-BE49-F238E27FC236}">
                <a16:creationId xmlns:a16="http://schemas.microsoft.com/office/drawing/2014/main" id="{EE1AB773-5A28-42C2-9187-D8FFE1CABB4E}"/>
              </a:ext>
            </a:extLst>
          </p:cNvPr>
          <p:cNvSpPr txBox="1">
            <a:spLocks noChangeArrowheads="1"/>
          </p:cNvSpPr>
          <p:nvPr/>
        </p:nvSpPr>
        <p:spPr bwMode="auto">
          <a:xfrm>
            <a:off x="7848600" y="3886200"/>
            <a:ext cx="2778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0414" name="AutoShape 46">
            <a:extLst>
              <a:ext uri="{FF2B5EF4-FFF2-40B4-BE49-F238E27FC236}">
                <a16:creationId xmlns:a16="http://schemas.microsoft.com/office/drawing/2014/main" id="{E2C93DB5-930D-4B54-B7D3-571A60951A13}"/>
              </a:ext>
            </a:extLst>
          </p:cNvPr>
          <p:cNvSpPr>
            <a:spLocks noChangeArrowheads="1"/>
          </p:cNvSpPr>
          <p:nvPr/>
        </p:nvSpPr>
        <p:spPr bwMode="auto">
          <a:xfrm>
            <a:off x="7924800" y="3810000"/>
            <a:ext cx="1219200" cy="1981200"/>
          </a:xfrm>
          <a:prstGeom prst="rightArrow">
            <a:avLst>
              <a:gd name="adj1" fmla="val 50000"/>
              <a:gd name="adj2" fmla="val 25000"/>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The Coming Age</a:t>
            </a:r>
          </a:p>
        </p:txBody>
      </p:sp>
      <p:grpSp>
        <p:nvGrpSpPr>
          <p:cNvPr id="570417" name="Group 49">
            <a:extLst>
              <a:ext uri="{FF2B5EF4-FFF2-40B4-BE49-F238E27FC236}">
                <a16:creationId xmlns:a16="http://schemas.microsoft.com/office/drawing/2014/main" id="{39A79BDE-D6F6-4CAD-B63A-9BF7AA3D60CC}"/>
              </a:ext>
            </a:extLst>
          </p:cNvPr>
          <p:cNvGrpSpPr>
            <a:grpSpLocks/>
          </p:cNvGrpSpPr>
          <p:nvPr/>
        </p:nvGrpSpPr>
        <p:grpSpPr bwMode="auto">
          <a:xfrm>
            <a:off x="7239000" y="2590800"/>
            <a:ext cx="912813" cy="1219200"/>
            <a:chOff x="-62" y="2352"/>
            <a:chExt cx="575" cy="768"/>
          </a:xfrm>
        </p:grpSpPr>
        <p:sp>
          <p:nvSpPr>
            <p:cNvPr id="570418" name="Line 50">
              <a:extLst>
                <a:ext uri="{FF2B5EF4-FFF2-40B4-BE49-F238E27FC236}">
                  <a16:creationId xmlns:a16="http://schemas.microsoft.com/office/drawing/2014/main" id="{79295ABC-D6A4-4B6C-B614-691EF227E8BB}"/>
                </a:ext>
              </a:extLst>
            </p:cNvPr>
            <p:cNvSpPr>
              <a:spLocks noChangeShapeType="1"/>
            </p:cNvSpPr>
            <p:nvPr/>
          </p:nvSpPr>
          <p:spPr bwMode="auto">
            <a:xfrm>
              <a:off x="240" y="2352"/>
              <a:ext cx="0"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0419" name="Text Box 51">
              <a:extLst>
                <a:ext uri="{FF2B5EF4-FFF2-40B4-BE49-F238E27FC236}">
                  <a16:creationId xmlns:a16="http://schemas.microsoft.com/office/drawing/2014/main" id="{2D86104D-77F3-419C-9710-7F219D597725}"/>
                </a:ext>
              </a:extLst>
            </p:cNvPr>
            <p:cNvSpPr txBox="1">
              <a:spLocks noChangeArrowheads="1"/>
            </p:cNvSpPr>
            <p:nvPr/>
          </p:nvSpPr>
          <p:spPr bwMode="auto">
            <a:xfrm>
              <a:off x="-62" y="2832"/>
              <a:ext cx="5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The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antichrist</a:t>
              </a:r>
              <a:endParaRPr kumimoji="0"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grpSp>
      <p:sp>
        <p:nvSpPr>
          <p:cNvPr id="570422" name="Text Box 54">
            <a:extLst>
              <a:ext uri="{FF2B5EF4-FFF2-40B4-BE49-F238E27FC236}">
                <a16:creationId xmlns:a16="http://schemas.microsoft.com/office/drawing/2014/main" id="{A6184949-2EFE-466C-AE00-FBA7698DFA19}"/>
              </a:ext>
            </a:extLst>
          </p:cNvPr>
          <p:cNvSpPr txBox="1">
            <a:spLocks noChangeArrowheads="1"/>
          </p:cNvSpPr>
          <p:nvPr/>
        </p:nvSpPr>
        <p:spPr bwMode="auto">
          <a:xfrm>
            <a:off x="5334000" y="3200400"/>
            <a:ext cx="10969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New Testament Written</a:t>
            </a:r>
            <a:endParaRPr kumimoji="0"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
        <p:nvSpPr>
          <p:cNvPr id="570426" name="Text Box 58">
            <a:extLst>
              <a:ext uri="{FF2B5EF4-FFF2-40B4-BE49-F238E27FC236}">
                <a16:creationId xmlns:a16="http://schemas.microsoft.com/office/drawing/2014/main" id="{AA4A76E3-97CA-41CA-82A4-05B2D17BF9D0}"/>
              </a:ext>
            </a:extLst>
          </p:cNvPr>
          <p:cNvSpPr txBox="1">
            <a:spLocks noChangeArrowheads="1"/>
          </p:cNvSpPr>
          <p:nvPr/>
        </p:nvSpPr>
        <p:spPr bwMode="auto">
          <a:xfrm>
            <a:off x="5943600" y="5334000"/>
            <a:ext cx="1828800" cy="13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ctr">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2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The darkness is passing and the true light is shining (1Jn.2:8)</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12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Many antichrists have come (1Jn.2:18b)</a:t>
            </a:r>
          </a:p>
        </p:txBody>
      </p:sp>
      <p:sp>
        <p:nvSpPr>
          <p:cNvPr id="570427" name="Text Box 59">
            <a:extLst>
              <a:ext uri="{FF2B5EF4-FFF2-40B4-BE49-F238E27FC236}">
                <a16:creationId xmlns:a16="http://schemas.microsoft.com/office/drawing/2014/main" id="{2D74A368-573A-4948-883E-65DB1FC99A81}"/>
              </a:ext>
            </a:extLst>
          </p:cNvPr>
          <p:cNvSpPr txBox="1">
            <a:spLocks noChangeArrowheads="1"/>
          </p:cNvSpPr>
          <p:nvPr/>
        </p:nvSpPr>
        <p:spPr bwMode="auto">
          <a:xfrm>
            <a:off x="1905000" y="3886200"/>
            <a:ext cx="520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1400</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0428" name="Text Box 60">
            <a:extLst>
              <a:ext uri="{FF2B5EF4-FFF2-40B4-BE49-F238E27FC236}">
                <a16:creationId xmlns:a16="http://schemas.microsoft.com/office/drawing/2014/main" id="{8E124504-4CAB-4C90-8C1A-946378E79389}"/>
              </a:ext>
            </a:extLst>
          </p:cNvPr>
          <p:cNvSpPr txBox="1">
            <a:spLocks noChangeArrowheads="1"/>
          </p:cNvSpPr>
          <p:nvPr/>
        </p:nvSpPr>
        <p:spPr bwMode="auto">
          <a:xfrm>
            <a:off x="3276600" y="3886200"/>
            <a:ext cx="436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400</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0429" name="Text Box 61">
            <a:extLst>
              <a:ext uri="{FF2B5EF4-FFF2-40B4-BE49-F238E27FC236}">
                <a16:creationId xmlns:a16="http://schemas.microsoft.com/office/drawing/2014/main" id="{3F61F8E4-2EB9-4894-9414-14E319D1E4DF}"/>
              </a:ext>
            </a:extLst>
          </p:cNvPr>
          <p:cNvSpPr txBox="1">
            <a:spLocks noChangeArrowheads="1"/>
          </p:cNvSpPr>
          <p:nvPr/>
        </p:nvSpPr>
        <p:spPr bwMode="auto">
          <a:xfrm>
            <a:off x="2362200" y="3200400"/>
            <a:ext cx="10969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Old Testament Written</a:t>
            </a:r>
            <a:endParaRPr kumimoji="0" lang="en-US"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grpSp>
        <p:nvGrpSpPr>
          <p:cNvPr id="570435" name="Group 67">
            <a:extLst>
              <a:ext uri="{FF2B5EF4-FFF2-40B4-BE49-F238E27FC236}">
                <a16:creationId xmlns:a16="http://schemas.microsoft.com/office/drawing/2014/main" id="{DCC11E04-49FF-4D08-A4FD-6F4F9B56AC29}"/>
              </a:ext>
            </a:extLst>
          </p:cNvPr>
          <p:cNvGrpSpPr>
            <a:grpSpLocks/>
          </p:cNvGrpSpPr>
          <p:nvPr/>
        </p:nvGrpSpPr>
        <p:grpSpPr bwMode="auto">
          <a:xfrm>
            <a:off x="5178425" y="1066800"/>
            <a:ext cx="2289175" cy="2286000"/>
            <a:chOff x="3262" y="672"/>
            <a:chExt cx="1442" cy="1440"/>
          </a:xfrm>
        </p:grpSpPr>
        <p:cxnSp>
          <p:nvCxnSpPr>
            <p:cNvPr id="570425" name="AutoShape 57">
              <a:extLst>
                <a:ext uri="{FF2B5EF4-FFF2-40B4-BE49-F238E27FC236}">
                  <a16:creationId xmlns:a16="http://schemas.microsoft.com/office/drawing/2014/main" id="{0806CA04-1B12-405F-A060-26E5984B3315}"/>
                </a:ext>
              </a:extLst>
            </p:cNvPr>
            <p:cNvCxnSpPr>
              <a:cxnSpLocks noChangeShapeType="1"/>
              <a:stCxn id="570405" idx="0"/>
            </p:cNvCxnSpPr>
            <p:nvPr/>
          </p:nvCxnSpPr>
          <p:spPr bwMode="auto">
            <a:xfrm rot="16200000">
              <a:off x="3263" y="671"/>
              <a:ext cx="1440" cy="1442"/>
            </a:xfrm>
            <a:prstGeom prst="bentConnector2">
              <a:avLst/>
            </a:prstGeom>
            <a:noFill/>
            <a:ln w="63500">
              <a:solidFill>
                <a:srgbClr val="0099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0433" name="Text Box 65">
              <a:extLst>
                <a:ext uri="{FF2B5EF4-FFF2-40B4-BE49-F238E27FC236}">
                  <a16:creationId xmlns:a16="http://schemas.microsoft.com/office/drawing/2014/main" id="{3DEF7597-14D7-4A59-A500-00BDC6229F14}"/>
                </a:ext>
              </a:extLst>
            </p:cNvPr>
            <p:cNvSpPr txBox="1">
              <a:spLocks noChangeArrowheads="1"/>
            </p:cNvSpPr>
            <p:nvPr/>
          </p:nvSpPr>
          <p:spPr bwMode="auto">
            <a:xfrm>
              <a:off x="3264" y="960"/>
              <a:ext cx="346" cy="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Resurrection and Ascension</a:t>
              </a: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70375"/>
                                        </p:tgtEl>
                                        <p:attrNameLst>
                                          <p:attrName>style.visibility</p:attrName>
                                        </p:attrNameLst>
                                      </p:cBhvr>
                                      <p:to>
                                        <p:strVal val="visible"/>
                                      </p:to>
                                    </p:set>
                                    <p:animEffect transition="in" filter="wipe(up)">
                                      <p:cBhvr>
                                        <p:cTn id="7" dur="500"/>
                                        <p:tgtEl>
                                          <p:spTgt spid="570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0429"/>
                                        </p:tgtEl>
                                        <p:attrNameLst>
                                          <p:attrName>style.visibility</p:attrName>
                                        </p:attrNameLst>
                                      </p:cBhvr>
                                      <p:to>
                                        <p:strVal val="visible"/>
                                      </p:to>
                                    </p:set>
                                    <p:animEffect transition="in" filter="dissolve">
                                      <p:cBhvr>
                                        <p:cTn id="12" dur="500"/>
                                        <p:tgtEl>
                                          <p:spTgt spid="5704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70430"/>
                                        </p:tgtEl>
                                        <p:attrNameLst>
                                          <p:attrName>style.visibility</p:attrName>
                                        </p:attrNameLst>
                                      </p:cBhvr>
                                      <p:to>
                                        <p:strVal val="visible"/>
                                      </p:to>
                                    </p:set>
                                    <p:animEffect transition="in" filter="wipe(left)">
                                      <p:cBhvr>
                                        <p:cTn id="17" dur="500"/>
                                        <p:tgtEl>
                                          <p:spTgt spid="5704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70405"/>
                                        </p:tgtEl>
                                        <p:attrNameLst>
                                          <p:attrName>style.visibility</p:attrName>
                                        </p:attrNameLst>
                                      </p:cBhvr>
                                      <p:to>
                                        <p:strVal val="visible"/>
                                      </p:to>
                                    </p:set>
                                    <p:animEffect transition="in" filter="dissolve">
                                      <p:cBhvr>
                                        <p:cTn id="22" dur="500"/>
                                        <p:tgtEl>
                                          <p:spTgt spid="5704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570435"/>
                                        </p:tgtEl>
                                        <p:attrNameLst>
                                          <p:attrName>style.visibility</p:attrName>
                                        </p:attrNameLst>
                                      </p:cBhvr>
                                      <p:to>
                                        <p:strVal val="visible"/>
                                      </p:to>
                                    </p:set>
                                    <p:animEffect transition="in" filter="wipe(down)">
                                      <p:cBhvr>
                                        <p:cTn id="27" dur="500"/>
                                        <p:tgtEl>
                                          <p:spTgt spid="5704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70422"/>
                                        </p:tgtEl>
                                        <p:attrNameLst>
                                          <p:attrName>style.visibility</p:attrName>
                                        </p:attrNameLst>
                                      </p:cBhvr>
                                      <p:to>
                                        <p:strVal val="visible"/>
                                      </p:to>
                                    </p:set>
                                    <p:animEffect transition="in" filter="dissolve">
                                      <p:cBhvr>
                                        <p:cTn id="32" dur="500"/>
                                        <p:tgtEl>
                                          <p:spTgt spid="5704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70417"/>
                                        </p:tgtEl>
                                        <p:attrNameLst>
                                          <p:attrName>style.visibility</p:attrName>
                                        </p:attrNameLst>
                                      </p:cBhvr>
                                      <p:to>
                                        <p:strVal val="visible"/>
                                      </p:to>
                                    </p:set>
                                    <p:animEffect transition="in" filter="wipe(up)">
                                      <p:cBhvr>
                                        <p:cTn id="37" dur="500"/>
                                        <p:tgtEl>
                                          <p:spTgt spid="5704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570436"/>
                                        </p:tgtEl>
                                        <p:attrNameLst>
                                          <p:attrName>style.visibility</p:attrName>
                                        </p:attrNameLst>
                                      </p:cBhvr>
                                      <p:to>
                                        <p:strVal val="visible"/>
                                      </p:to>
                                    </p:set>
                                    <p:animEffect transition="in" filter="wipe(up)">
                                      <p:cBhvr>
                                        <p:cTn id="42" dur="500"/>
                                        <p:tgtEl>
                                          <p:spTgt spid="57043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570409"/>
                                        </p:tgtEl>
                                        <p:attrNameLst>
                                          <p:attrName>style.visibility</p:attrName>
                                        </p:attrNameLst>
                                      </p:cBhvr>
                                      <p:to>
                                        <p:strVal val="visible"/>
                                      </p:to>
                                    </p:set>
                                    <p:anim calcmode="lin" valueType="num">
                                      <p:cBhvr>
                                        <p:cTn id="47" dur="500" fill="hold"/>
                                        <p:tgtEl>
                                          <p:spTgt spid="570409"/>
                                        </p:tgtEl>
                                        <p:attrNameLst>
                                          <p:attrName>ppt_w</p:attrName>
                                        </p:attrNameLst>
                                      </p:cBhvr>
                                      <p:tavLst>
                                        <p:tav tm="0">
                                          <p:val>
                                            <p:fltVal val="0"/>
                                          </p:val>
                                        </p:tav>
                                        <p:tav tm="100000">
                                          <p:val>
                                            <p:strVal val="#ppt_w"/>
                                          </p:val>
                                        </p:tav>
                                      </p:tavLst>
                                    </p:anim>
                                    <p:anim calcmode="lin" valueType="num">
                                      <p:cBhvr>
                                        <p:cTn id="48" dur="500" fill="hold"/>
                                        <p:tgtEl>
                                          <p:spTgt spid="570409"/>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570414"/>
                                        </p:tgtEl>
                                        <p:attrNameLst>
                                          <p:attrName>style.visibility</p:attrName>
                                        </p:attrNameLst>
                                      </p:cBhvr>
                                      <p:to>
                                        <p:strVal val="visible"/>
                                      </p:to>
                                    </p:set>
                                    <p:anim calcmode="lin" valueType="num">
                                      <p:cBhvr>
                                        <p:cTn id="53" dur="500" fill="hold"/>
                                        <p:tgtEl>
                                          <p:spTgt spid="570414"/>
                                        </p:tgtEl>
                                        <p:attrNameLst>
                                          <p:attrName>ppt_x</p:attrName>
                                        </p:attrNameLst>
                                      </p:cBhvr>
                                      <p:tavLst>
                                        <p:tav tm="0">
                                          <p:val>
                                            <p:strVal val="#ppt_x-#ppt_w/2"/>
                                          </p:val>
                                        </p:tav>
                                        <p:tav tm="100000">
                                          <p:val>
                                            <p:strVal val="#ppt_x"/>
                                          </p:val>
                                        </p:tav>
                                      </p:tavLst>
                                    </p:anim>
                                    <p:anim calcmode="lin" valueType="num">
                                      <p:cBhvr>
                                        <p:cTn id="54" dur="500" fill="hold"/>
                                        <p:tgtEl>
                                          <p:spTgt spid="570414"/>
                                        </p:tgtEl>
                                        <p:attrNameLst>
                                          <p:attrName>ppt_y</p:attrName>
                                        </p:attrNameLst>
                                      </p:cBhvr>
                                      <p:tavLst>
                                        <p:tav tm="0">
                                          <p:val>
                                            <p:strVal val="#ppt_y"/>
                                          </p:val>
                                        </p:tav>
                                        <p:tav tm="100000">
                                          <p:val>
                                            <p:strVal val="#ppt_y"/>
                                          </p:val>
                                        </p:tav>
                                      </p:tavLst>
                                    </p:anim>
                                    <p:anim calcmode="lin" valueType="num">
                                      <p:cBhvr>
                                        <p:cTn id="55" dur="500" fill="hold"/>
                                        <p:tgtEl>
                                          <p:spTgt spid="570414"/>
                                        </p:tgtEl>
                                        <p:attrNameLst>
                                          <p:attrName>ppt_w</p:attrName>
                                        </p:attrNameLst>
                                      </p:cBhvr>
                                      <p:tavLst>
                                        <p:tav tm="0">
                                          <p:val>
                                            <p:fltVal val="0"/>
                                          </p:val>
                                        </p:tav>
                                        <p:tav tm="100000">
                                          <p:val>
                                            <p:strVal val="#ppt_w"/>
                                          </p:val>
                                        </p:tav>
                                      </p:tavLst>
                                    </p:anim>
                                    <p:anim calcmode="lin" valueType="num">
                                      <p:cBhvr>
                                        <p:cTn id="56" dur="500" fill="hold"/>
                                        <p:tgtEl>
                                          <p:spTgt spid="570414"/>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570411"/>
                                        </p:tgtEl>
                                        <p:attrNameLst>
                                          <p:attrName>style.visibility</p:attrName>
                                        </p:attrNameLst>
                                      </p:cBhvr>
                                      <p:to>
                                        <p:strVal val="visible"/>
                                      </p:to>
                                    </p:set>
                                    <p:anim calcmode="lin" valueType="num">
                                      <p:cBhvr>
                                        <p:cTn id="61" dur="500" fill="hold"/>
                                        <p:tgtEl>
                                          <p:spTgt spid="570411"/>
                                        </p:tgtEl>
                                        <p:attrNameLst>
                                          <p:attrName>ppt_w</p:attrName>
                                        </p:attrNameLst>
                                      </p:cBhvr>
                                      <p:tavLst>
                                        <p:tav tm="0">
                                          <p:val>
                                            <p:fltVal val="0"/>
                                          </p:val>
                                        </p:tav>
                                        <p:tav tm="100000">
                                          <p:val>
                                            <p:strVal val="#ppt_w"/>
                                          </p:val>
                                        </p:tav>
                                      </p:tavLst>
                                    </p:anim>
                                    <p:anim calcmode="lin" valueType="num">
                                      <p:cBhvr>
                                        <p:cTn id="62" dur="500" fill="hold"/>
                                        <p:tgtEl>
                                          <p:spTgt spid="570411"/>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570426">
                                            <p:txEl>
                                              <p:pRg st="0" end="0"/>
                                            </p:txEl>
                                          </p:spTgt>
                                        </p:tgtEl>
                                        <p:attrNameLst>
                                          <p:attrName>style.visibility</p:attrName>
                                        </p:attrNameLst>
                                      </p:cBhvr>
                                      <p:to>
                                        <p:strVal val="visible"/>
                                      </p:to>
                                    </p:set>
                                    <p:animEffect transition="in" filter="dissolve">
                                      <p:cBhvr>
                                        <p:cTn id="67" dur="500"/>
                                        <p:tgtEl>
                                          <p:spTgt spid="570426">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570426">
                                            <p:txEl>
                                              <p:pRg st="1" end="1"/>
                                            </p:txEl>
                                          </p:spTgt>
                                        </p:tgtEl>
                                        <p:attrNameLst>
                                          <p:attrName>style.visibility</p:attrName>
                                        </p:attrNameLst>
                                      </p:cBhvr>
                                      <p:to>
                                        <p:strVal val="visible"/>
                                      </p:to>
                                    </p:set>
                                    <p:animEffect transition="in" filter="dissolve">
                                      <p:cBhvr>
                                        <p:cTn id="72" dur="500"/>
                                        <p:tgtEl>
                                          <p:spTgt spid="5704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405" grpId="0"/>
      <p:bldP spid="570409" grpId="0" animBg="1"/>
      <p:bldP spid="570411" grpId="0" animBg="1"/>
      <p:bldP spid="570414" grpId="0" animBg="1"/>
      <p:bldP spid="570422" grpId="0"/>
      <p:bldP spid="570426" grpId="0" uiExpand="1" build="p"/>
      <p:bldP spid="5704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00167" cy="1193037"/>
          </a:xfrm>
        </p:spPr>
        <p:txBody>
          <a:bodyPr vert="horz" lIns="91440" tIns="45720" rIns="91440" bIns="45720" rtlCol="0" anchor="ctr">
            <a:noAutofit/>
          </a:bodyPr>
          <a:lstStyle/>
          <a:p>
            <a:pPr>
              <a:lnSpc>
                <a:spcPct val="90000"/>
              </a:lnSpc>
            </a:pPr>
            <a:r>
              <a:rPr lang="en-US" altLang="en-US" sz="2800" b="1" i="1" dirty="0">
                <a:solidFill>
                  <a:srgbClr val="0000FF"/>
                </a:solidFill>
                <a:latin typeface="Cambria" panose="02040503050406030204" pitchFamily="18" charset="0"/>
                <a:ea typeface="Cambria" panose="02040503050406030204" pitchFamily="18" charset="0"/>
              </a:rPr>
              <a:t>The Last Hour/Days/Times</a:t>
            </a:r>
            <a:br>
              <a:rPr lang="en-US" altLang="en-US" sz="2800" b="1" i="1" dirty="0">
                <a:solidFill>
                  <a:srgbClr val="000066"/>
                </a:solidFill>
                <a:latin typeface="Times New Roman" panose="02020603050405020304" pitchFamily="18" charset="0"/>
              </a:rPr>
            </a:br>
            <a:r>
              <a:rPr lang="en-US" altLang="en-US" sz="2800" b="1" dirty="0"/>
              <a:t>A Time of Trouble, Deception, and Intensified Wickedness</a:t>
            </a:r>
            <a:endParaRPr lang="en-US" sz="28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369637"/>
            <a:ext cx="8229600" cy="5443231"/>
          </a:xfrm>
        </p:spPr>
        <p:txBody>
          <a:bodyPr>
            <a:normAutofit/>
          </a:bodyPr>
          <a:lstStyle/>
          <a:p>
            <a:pPr marL="0" indent="0">
              <a:lnSpc>
                <a:spcPct val="90000"/>
              </a:lnSpc>
              <a:buNone/>
            </a:pPr>
            <a:r>
              <a:rPr lang="en-US" altLang="en-US" b="1" dirty="0"/>
              <a:t>2 Timothy 3:1-5</a:t>
            </a:r>
          </a:p>
          <a:p>
            <a:pPr marL="0" indent="0">
              <a:lnSpc>
                <a:spcPct val="90000"/>
              </a:lnSpc>
              <a:buNone/>
            </a:pPr>
            <a:r>
              <a:rPr lang="en-US" altLang="en-US" sz="2400" i="1" baseline="30000" dirty="0">
                <a:latin typeface="Cambria" panose="02040503050406030204" pitchFamily="18" charset="0"/>
                <a:ea typeface="Cambria" panose="02040503050406030204" pitchFamily="18" charset="0"/>
              </a:rPr>
              <a:t>1</a:t>
            </a:r>
            <a:r>
              <a:rPr lang="en-US" altLang="en-US" sz="2400" b="1" i="1" dirty="0">
                <a:solidFill>
                  <a:srgbClr val="0000FF"/>
                </a:solidFill>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But understand this, that in the </a:t>
            </a:r>
            <a:r>
              <a:rPr lang="en-US" sz="2400" b="1" i="1" dirty="0">
                <a:solidFill>
                  <a:srgbClr val="0000FF"/>
                </a:solidFill>
                <a:latin typeface="Cambria" panose="02040503050406030204" pitchFamily="18" charset="0"/>
                <a:ea typeface="Cambria" panose="02040503050406030204" pitchFamily="18" charset="0"/>
              </a:rPr>
              <a:t>last days </a:t>
            </a:r>
            <a:r>
              <a:rPr lang="en-US" sz="2400" i="1" dirty="0">
                <a:solidFill>
                  <a:srgbClr val="0000FF"/>
                </a:solidFill>
                <a:latin typeface="Cambria" panose="02040503050406030204" pitchFamily="18" charset="0"/>
                <a:ea typeface="Cambria" panose="02040503050406030204" pitchFamily="18" charset="0"/>
              </a:rPr>
              <a:t>there will come </a:t>
            </a:r>
            <a:r>
              <a:rPr lang="en-US" sz="2400" b="1" i="1" dirty="0">
                <a:solidFill>
                  <a:srgbClr val="0000FF"/>
                </a:solidFill>
                <a:latin typeface="Cambria" panose="02040503050406030204" pitchFamily="18" charset="0"/>
                <a:ea typeface="Cambria" panose="02040503050406030204" pitchFamily="18" charset="0"/>
              </a:rPr>
              <a:t>times of difficulty</a:t>
            </a:r>
            <a:r>
              <a:rPr lang="en-US" sz="2400" i="1" dirty="0">
                <a:solidFill>
                  <a:srgbClr val="0000FF"/>
                </a:solidFill>
                <a:latin typeface="Cambria" panose="02040503050406030204" pitchFamily="18" charset="0"/>
                <a:ea typeface="Cambria" panose="02040503050406030204" pitchFamily="18" charset="0"/>
              </a:rPr>
              <a:t>. </a:t>
            </a:r>
            <a:endParaRPr lang="en-US" altLang="en-US" sz="2400" b="1" dirty="0"/>
          </a:p>
          <a:p>
            <a:pPr>
              <a:lnSpc>
                <a:spcPct val="90000"/>
              </a:lnSpc>
            </a:pPr>
            <a:r>
              <a:rPr lang="en-US" altLang="en-US" sz="2400" b="1" dirty="0"/>
              <a:t>People are Lovers of Self and Money, Proud, Abusive, etc. </a:t>
            </a:r>
            <a:r>
              <a:rPr lang="en-US" altLang="en-US" sz="2400" dirty="0"/>
              <a:t>– </a:t>
            </a:r>
            <a:r>
              <a:rPr lang="en-US" sz="2400" i="1" baseline="30000" dirty="0">
                <a:latin typeface="Cambria" panose="02040503050406030204" pitchFamily="18" charset="0"/>
                <a:ea typeface="Cambria" panose="02040503050406030204" pitchFamily="18" charset="0"/>
              </a:rPr>
              <a:t>2</a:t>
            </a:r>
            <a:r>
              <a:rPr lang="en-US" sz="2400" i="1" dirty="0">
                <a:solidFill>
                  <a:srgbClr val="0000FF"/>
                </a:solidFill>
                <a:latin typeface="Cambria" panose="02040503050406030204" pitchFamily="18" charset="0"/>
                <a:ea typeface="Cambria" panose="02040503050406030204" pitchFamily="18" charset="0"/>
              </a:rPr>
              <a:t>For people will be </a:t>
            </a:r>
            <a:r>
              <a:rPr lang="en-US" sz="2400" b="1" i="1" dirty="0">
                <a:solidFill>
                  <a:srgbClr val="0000FF"/>
                </a:solidFill>
                <a:latin typeface="Cambria" panose="02040503050406030204" pitchFamily="18" charset="0"/>
                <a:ea typeface="Cambria" panose="02040503050406030204" pitchFamily="18" charset="0"/>
              </a:rPr>
              <a:t>lovers of self</a:t>
            </a:r>
            <a:r>
              <a:rPr lang="en-US" sz="2400" i="1" dirty="0">
                <a:solidFill>
                  <a:srgbClr val="0000FF"/>
                </a:solidFill>
                <a:latin typeface="Cambria" panose="02040503050406030204" pitchFamily="18" charset="0"/>
                <a:ea typeface="Cambria" panose="02040503050406030204" pitchFamily="18" charset="0"/>
              </a:rPr>
              <a:t>, lovers of money, </a:t>
            </a:r>
            <a:r>
              <a:rPr lang="en-US" sz="2400" b="1" i="1" dirty="0">
                <a:solidFill>
                  <a:srgbClr val="0000FF"/>
                </a:solidFill>
                <a:latin typeface="Cambria" panose="02040503050406030204" pitchFamily="18" charset="0"/>
                <a:ea typeface="Cambria" panose="02040503050406030204" pitchFamily="18" charset="0"/>
              </a:rPr>
              <a:t>proud</a:t>
            </a:r>
            <a:r>
              <a:rPr lang="en-US" sz="2400" i="1" dirty="0">
                <a:solidFill>
                  <a:srgbClr val="0000FF"/>
                </a:solidFill>
                <a:latin typeface="Cambria" panose="02040503050406030204" pitchFamily="18" charset="0"/>
                <a:ea typeface="Cambria" panose="02040503050406030204" pitchFamily="18" charset="0"/>
              </a:rPr>
              <a:t>, arrogant, </a:t>
            </a:r>
            <a:r>
              <a:rPr lang="en-US" sz="2400" b="1" i="1" dirty="0">
                <a:solidFill>
                  <a:srgbClr val="0000FF"/>
                </a:solidFill>
                <a:latin typeface="Cambria" panose="02040503050406030204" pitchFamily="18" charset="0"/>
                <a:ea typeface="Cambria" panose="02040503050406030204" pitchFamily="18" charset="0"/>
              </a:rPr>
              <a:t>abusive</a:t>
            </a:r>
            <a:r>
              <a:rPr lang="en-US" sz="2400" i="1" dirty="0">
                <a:solidFill>
                  <a:srgbClr val="0000FF"/>
                </a:solidFill>
                <a:latin typeface="Cambria" panose="02040503050406030204" pitchFamily="18" charset="0"/>
                <a:ea typeface="Cambria" panose="02040503050406030204" pitchFamily="18" charset="0"/>
              </a:rPr>
              <a:t>, disobedient to their parents, ungrateful, unholy, </a:t>
            </a:r>
            <a:r>
              <a:rPr lang="en-US" sz="2400" i="1" baseline="30000" dirty="0">
                <a:latin typeface="Cambria" panose="02040503050406030204" pitchFamily="18" charset="0"/>
                <a:ea typeface="Cambria" panose="02040503050406030204" pitchFamily="18" charset="0"/>
              </a:rPr>
              <a:t>3</a:t>
            </a:r>
            <a:r>
              <a:rPr lang="en-US" sz="2400" i="1" dirty="0">
                <a:solidFill>
                  <a:srgbClr val="0000FF"/>
                </a:solidFill>
                <a:latin typeface="Cambria" panose="02040503050406030204" pitchFamily="18" charset="0"/>
                <a:ea typeface="Cambria" panose="02040503050406030204" pitchFamily="18" charset="0"/>
              </a:rPr>
              <a:t> heartless, unappeasable, slanderous, without self-control, brutal, not loving good, </a:t>
            </a:r>
            <a:r>
              <a:rPr lang="en-US" sz="2400" i="1" baseline="30000" dirty="0">
                <a:latin typeface="Cambria" panose="02040503050406030204" pitchFamily="18" charset="0"/>
                <a:ea typeface="Cambria" panose="02040503050406030204" pitchFamily="18" charset="0"/>
              </a:rPr>
              <a:t>4</a:t>
            </a:r>
            <a:r>
              <a:rPr lang="en-US" sz="2400" i="1" dirty="0">
                <a:solidFill>
                  <a:srgbClr val="0000FF"/>
                </a:solidFill>
                <a:latin typeface="Cambria" panose="02040503050406030204" pitchFamily="18" charset="0"/>
                <a:ea typeface="Cambria" panose="02040503050406030204" pitchFamily="18" charset="0"/>
              </a:rPr>
              <a:t> treacherous, reckless, swollen with conceit, lovers of pleasure rather than lovers of God, </a:t>
            </a:r>
            <a:endParaRPr lang="en-US" altLang="en-US" sz="2400" dirty="0"/>
          </a:p>
          <a:p>
            <a:pPr>
              <a:lnSpc>
                <a:spcPct val="90000"/>
              </a:lnSpc>
            </a:pPr>
            <a:r>
              <a:rPr lang="en-US" altLang="en-US" sz="2400" b="1" dirty="0"/>
              <a:t>Paul warns Timothy to </a:t>
            </a:r>
            <a:r>
              <a:rPr lang="en-US" altLang="en-US" sz="2400" b="1" i="1" dirty="0"/>
              <a:t>stay away from these people</a:t>
            </a:r>
            <a:r>
              <a:rPr lang="en-US" altLang="en-US" sz="2400" b="1" dirty="0"/>
              <a:t>, which would seem to indicate that those “</a:t>
            </a:r>
            <a:r>
              <a:rPr lang="en-US" altLang="en-US" sz="2400" b="1" i="1" dirty="0">
                <a:solidFill>
                  <a:srgbClr val="0000FF"/>
                </a:solidFill>
                <a:latin typeface="Cambria" panose="02040503050406030204" pitchFamily="18" charset="0"/>
                <a:ea typeface="Cambria" panose="02040503050406030204" pitchFamily="18" charset="0"/>
              </a:rPr>
              <a:t>last day</a:t>
            </a:r>
            <a:r>
              <a:rPr lang="en-US" altLang="en-US" sz="2400" b="1" dirty="0"/>
              <a:t>” things were going on at the time Paul was writing!</a:t>
            </a:r>
            <a:r>
              <a:rPr lang="en-US" altLang="en-US" sz="2400" dirty="0"/>
              <a:t> – </a:t>
            </a:r>
            <a:r>
              <a:rPr lang="en-US" sz="2400" b="0" i="1" u="none" strike="noStrike" baseline="30000" dirty="0">
                <a:latin typeface="Cambria" panose="02040503050406030204" pitchFamily="18" charset="0"/>
                <a:ea typeface="Cambria" panose="02040503050406030204" pitchFamily="18" charset="0"/>
              </a:rPr>
              <a:t>5</a:t>
            </a:r>
            <a:r>
              <a:rPr lang="en-US" sz="2400" b="0" i="1" u="none" strike="noStrike" baseline="0" dirty="0">
                <a:solidFill>
                  <a:srgbClr val="0000FF"/>
                </a:solidFill>
                <a:latin typeface="Cambria" panose="02040503050406030204" pitchFamily="18" charset="0"/>
                <a:ea typeface="Cambria" panose="02040503050406030204" pitchFamily="18" charset="0"/>
              </a:rPr>
              <a:t> having the appearance of godliness, but denying its power. </a:t>
            </a:r>
            <a:r>
              <a:rPr lang="en-US" sz="2400" b="1" i="1" u="none" strike="noStrike" baseline="0" dirty="0">
                <a:solidFill>
                  <a:srgbClr val="0000FF"/>
                </a:solidFill>
                <a:latin typeface="Cambria" panose="02040503050406030204" pitchFamily="18" charset="0"/>
                <a:ea typeface="Cambria" panose="02040503050406030204" pitchFamily="18" charset="0"/>
              </a:rPr>
              <a:t>Avoid such people</a:t>
            </a:r>
            <a:r>
              <a:rPr lang="en-US" sz="2400" b="0" i="1" u="none" strike="noStrike" baseline="0" dirty="0">
                <a:solidFill>
                  <a:srgbClr val="0000FF"/>
                </a:solidFill>
                <a:latin typeface="Cambria" panose="02040503050406030204" pitchFamily="18" charset="0"/>
                <a:ea typeface="Cambria" panose="02040503050406030204" pitchFamily="18" charset="0"/>
              </a:rPr>
              <a:t>.</a:t>
            </a:r>
            <a:endParaRPr lang="en-US" altLang="en-US" sz="2400" b="1" i="1" dirty="0">
              <a:solidFill>
                <a:srgbClr val="000066"/>
              </a:solidFill>
              <a:latin typeface="Times New Roman" panose="02020603050405020304" pitchFamily="18" charset="0"/>
            </a:endParaRPr>
          </a:p>
        </p:txBody>
      </p:sp>
    </p:spTree>
    <p:extLst>
      <p:ext uri="{BB962C8B-B14F-4D97-AF65-F5344CB8AC3E}">
        <p14:creationId xmlns:p14="http://schemas.microsoft.com/office/powerpoint/2010/main" val="2753237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00167" cy="1193037"/>
          </a:xfrm>
        </p:spPr>
        <p:txBody>
          <a:bodyPr vert="horz" lIns="91440" tIns="45720" rIns="91440" bIns="45720" rtlCol="0" anchor="ctr">
            <a:noAutofit/>
          </a:bodyPr>
          <a:lstStyle/>
          <a:p>
            <a:pPr>
              <a:lnSpc>
                <a:spcPct val="90000"/>
              </a:lnSpc>
            </a:pPr>
            <a:r>
              <a:rPr lang="en-US" altLang="en-US" sz="2800" b="1" i="1" dirty="0">
                <a:solidFill>
                  <a:srgbClr val="0000FF"/>
                </a:solidFill>
                <a:latin typeface="Cambria" panose="02040503050406030204" pitchFamily="18" charset="0"/>
                <a:ea typeface="Cambria" panose="02040503050406030204" pitchFamily="18" charset="0"/>
              </a:rPr>
              <a:t>The Last Hour/Days/Times</a:t>
            </a:r>
            <a:r>
              <a:rPr lang="en-US" altLang="en-US" sz="2800" dirty="0">
                <a:solidFill>
                  <a:srgbClr val="0000FF"/>
                </a:solidFill>
                <a:latin typeface="Cambria" panose="02040503050406030204" pitchFamily="18" charset="0"/>
                <a:ea typeface="Cambria" panose="02040503050406030204" pitchFamily="18" charset="0"/>
              </a:rPr>
              <a:t> </a:t>
            </a:r>
            <a:br>
              <a:rPr lang="en-US" altLang="en-US" sz="2800" b="1" i="1" dirty="0">
                <a:solidFill>
                  <a:srgbClr val="000066"/>
                </a:solidFill>
                <a:latin typeface="Times New Roman" panose="02020603050405020304" pitchFamily="18" charset="0"/>
              </a:rPr>
            </a:br>
            <a:r>
              <a:rPr lang="en-US" altLang="en-US" sz="2800" b="1" dirty="0"/>
              <a:t>A Time of Trouble, Deception, and Intensified Wickedness</a:t>
            </a:r>
            <a:endParaRPr lang="en-US" sz="28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93037"/>
            <a:ext cx="8229600" cy="5619832"/>
          </a:xfrm>
        </p:spPr>
        <p:txBody>
          <a:bodyPr>
            <a:normAutofit fontScale="92500" lnSpcReduction="10000"/>
          </a:bodyPr>
          <a:lstStyle/>
          <a:p>
            <a:pPr marL="0" indent="0">
              <a:lnSpc>
                <a:spcPct val="80000"/>
              </a:lnSpc>
              <a:buNone/>
            </a:pPr>
            <a:r>
              <a:rPr lang="en-US" altLang="en-US" sz="3000" b="1" dirty="0"/>
              <a:t>Matthew 24:3-12 </a:t>
            </a:r>
          </a:p>
          <a:p>
            <a:pPr marL="0" indent="0">
              <a:lnSpc>
                <a:spcPct val="80000"/>
              </a:lnSpc>
              <a:buNone/>
            </a:pPr>
            <a:r>
              <a:rPr lang="en-US" sz="2400" baseline="30000" dirty="0"/>
              <a:t>3 </a:t>
            </a:r>
            <a:r>
              <a:rPr lang="en-US" sz="2400" i="1" dirty="0">
                <a:solidFill>
                  <a:srgbClr val="0000FF"/>
                </a:solidFill>
                <a:latin typeface="Cambria" panose="02040503050406030204" pitchFamily="18" charset="0"/>
                <a:ea typeface="Cambria" panose="02040503050406030204" pitchFamily="18" charset="0"/>
              </a:rPr>
              <a:t>The disciples came to [Jesus] privately, saying, "Tell us, when will these things [the destruction of the temple] be, and what will be the sign of your coming and of </a:t>
            </a:r>
            <a:r>
              <a:rPr lang="en-US" sz="2400" b="1" i="1" dirty="0">
                <a:solidFill>
                  <a:srgbClr val="0000FF"/>
                </a:solidFill>
                <a:latin typeface="Cambria" panose="02040503050406030204" pitchFamily="18" charset="0"/>
                <a:ea typeface="Cambria" panose="02040503050406030204" pitchFamily="18" charset="0"/>
              </a:rPr>
              <a:t>the close of the age</a:t>
            </a:r>
            <a:r>
              <a:rPr lang="en-US" sz="2400" i="1" dirty="0">
                <a:solidFill>
                  <a:srgbClr val="0000FF"/>
                </a:solidFill>
                <a:latin typeface="Cambria" panose="02040503050406030204" pitchFamily="18" charset="0"/>
                <a:ea typeface="Cambria" panose="02040503050406030204" pitchFamily="18" charset="0"/>
              </a:rPr>
              <a:t>?"</a:t>
            </a:r>
            <a:r>
              <a:rPr lang="en-US" sz="2400" dirty="0"/>
              <a:t> </a:t>
            </a:r>
            <a:r>
              <a:rPr lang="en-US" sz="2400" baseline="30000" dirty="0"/>
              <a:t>4</a:t>
            </a:r>
            <a:r>
              <a:rPr lang="en-US" sz="2400" dirty="0"/>
              <a:t> </a:t>
            </a:r>
            <a:r>
              <a:rPr lang="en-US" sz="2400" i="1" dirty="0">
                <a:solidFill>
                  <a:srgbClr val="0000FF"/>
                </a:solidFill>
                <a:latin typeface="Cambria" panose="02040503050406030204" pitchFamily="18" charset="0"/>
                <a:ea typeface="Cambria" panose="02040503050406030204" pitchFamily="18" charset="0"/>
              </a:rPr>
              <a:t>And Jesus answered them, "See that no one leads you astray.” </a:t>
            </a:r>
            <a:endParaRPr lang="en-US" altLang="en-US" sz="2400" b="1" dirty="0"/>
          </a:p>
          <a:p>
            <a:pPr>
              <a:lnSpc>
                <a:spcPct val="80000"/>
              </a:lnSpc>
            </a:pPr>
            <a:r>
              <a:rPr lang="en-US" altLang="en-US" sz="2400" b="1" dirty="0"/>
              <a:t>False Christs – cf. 1 John 2:18 </a:t>
            </a:r>
            <a:r>
              <a:rPr lang="en-US" altLang="en-US" sz="2400" dirty="0"/>
              <a:t>(“</a:t>
            </a:r>
            <a:r>
              <a:rPr lang="en-US" altLang="en-US" sz="2400" i="1" dirty="0">
                <a:solidFill>
                  <a:srgbClr val="0000FF"/>
                </a:solidFill>
                <a:latin typeface="Cambria" panose="02040503050406030204" pitchFamily="18" charset="0"/>
                <a:ea typeface="Cambria" panose="02040503050406030204" pitchFamily="18" charset="0"/>
              </a:rPr>
              <a:t>many</a:t>
            </a:r>
            <a:r>
              <a:rPr lang="en-US" altLang="en-US" sz="2400" dirty="0"/>
              <a:t> </a:t>
            </a:r>
            <a:r>
              <a:rPr lang="en-US" altLang="en-US" sz="2400" i="1" dirty="0">
                <a:solidFill>
                  <a:srgbClr val="0000FF"/>
                </a:solidFill>
                <a:latin typeface="Cambria" panose="02040503050406030204" pitchFamily="18" charset="0"/>
                <a:ea typeface="Cambria" panose="02040503050406030204" pitchFamily="18" charset="0"/>
              </a:rPr>
              <a:t>antichrists</a:t>
            </a:r>
            <a:r>
              <a:rPr lang="en-US" altLang="en-US" sz="2400" dirty="0"/>
              <a:t>”) – </a:t>
            </a:r>
            <a:r>
              <a:rPr lang="en-US" sz="2400" baseline="30000" dirty="0"/>
              <a:t>5</a:t>
            </a:r>
            <a:r>
              <a:rPr lang="en-US" sz="2400" dirty="0"/>
              <a:t> </a:t>
            </a:r>
            <a:r>
              <a:rPr lang="en-US" sz="2400" i="1" dirty="0">
                <a:solidFill>
                  <a:srgbClr val="0000FF"/>
                </a:solidFill>
                <a:latin typeface="Cambria" panose="02040503050406030204" pitchFamily="18" charset="0"/>
                <a:ea typeface="Cambria" panose="02040503050406030204" pitchFamily="18" charset="0"/>
              </a:rPr>
              <a:t>For many will come in my name, saying, 'I am the Christ,' and they will lead many astray. </a:t>
            </a:r>
            <a:endParaRPr lang="en-US" altLang="en-US" sz="2400" dirty="0"/>
          </a:p>
          <a:p>
            <a:pPr>
              <a:lnSpc>
                <a:spcPct val="80000"/>
              </a:lnSpc>
            </a:pPr>
            <a:r>
              <a:rPr lang="en-US" altLang="en-US" sz="2400" b="1" dirty="0"/>
              <a:t>Wars, famines, earthquakes – </a:t>
            </a:r>
            <a:r>
              <a:rPr lang="en-US" sz="2400" i="1" baseline="30000" dirty="0">
                <a:latin typeface="Cambria" panose="02040503050406030204" pitchFamily="18" charset="0"/>
                <a:ea typeface="Cambria" panose="02040503050406030204" pitchFamily="18" charset="0"/>
              </a:rPr>
              <a:t>6</a:t>
            </a:r>
            <a:r>
              <a:rPr lang="en-US" sz="2400" i="1" dirty="0">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And you will hear of </a:t>
            </a:r>
            <a:r>
              <a:rPr lang="en-US" sz="2400" b="1" i="1" dirty="0">
                <a:solidFill>
                  <a:srgbClr val="0000FF"/>
                </a:solidFill>
                <a:latin typeface="Cambria" panose="02040503050406030204" pitchFamily="18" charset="0"/>
                <a:ea typeface="Cambria" panose="02040503050406030204" pitchFamily="18" charset="0"/>
              </a:rPr>
              <a:t>wars and rumors of wars</a:t>
            </a:r>
            <a:r>
              <a:rPr lang="en-US" sz="2400" i="1" dirty="0">
                <a:solidFill>
                  <a:srgbClr val="0000FF"/>
                </a:solidFill>
                <a:latin typeface="Cambria" panose="02040503050406030204" pitchFamily="18" charset="0"/>
                <a:ea typeface="Cambria" panose="02040503050406030204" pitchFamily="18" charset="0"/>
              </a:rPr>
              <a:t>. See that you are not alarmed, for this must take place, but the end is not yet. </a:t>
            </a:r>
            <a:r>
              <a:rPr lang="en-US" sz="2400" i="1" baseline="30000" dirty="0">
                <a:solidFill>
                  <a:srgbClr val="0000FF"/>
                </a:solidFill>
                <a:latin typeface="Cambria" panose="02040503050406030204" pitchFamily="18" charset="0"/>
                <a:ea typeface="Cambria" panose="02040503050406030204" pitchFamily="18" charset="0"/>
              </a:rPr>
              <a:t>7</a:t>
            </a:r>
            <a:r>
              <a:rPr lang="en-US" sz="2400" i="1" dirty="0">
                <a:solidFill>
                  <a:srgbClr val="0000FF"/>
                </a:solidFill>
                <a:latin typeface="Cambria" panose="02040503050406030204" pitchFamily="18" charset="0"/>
                <a:ea typeface="Cambria" panose="02040503050406030204" pitchFamily="18" charset="0"/>
              </a:rPr>
              <a:t> For nation will rise against nation, and kingdom against kingdom, and there will be </a:t>
            </a:r>
            <a:r>
              <a:rPr lang="en-US" sz="2400" b="1" i="1" dirty="0">
                <a:solidFill>
                  <a:srgbClr val="0000FF"/>
                </a:solidFill>
                <a:latin typeface="Cambria" panose="02040503050406030204" pitchFamily="18" charset="0"/>
                <a:ea typeface="Cambria" panose="02040503050406030204" pitchFamily="18" charset="0"/>
              </a:rPr>
              <a:t>famines</a:t>
            </a:r>
            <a:r>
              <a:rPr lang="en-US" sz="2400" i="1" dirty="0">
                <a:solidFill>
                  <a:srgbClr val="0000FF"/>
                </a:solidFill>
                <a:latin typeface="Cambria" panose="02040503050406030204" pitchFamily="18" charset="0"/>
                <a:ea typeface="Cambria" panose="02040503050406030204" pitchFamily="18" charset="0"/>
              </a:rPr>
              <a:t> and </a:t>
            </a:r>
            <a:r>
              <a:rPr lang="en-US" sz="2400" b="1" i="1" dirty="0">
                <a:solidFill>
                  <a:srgbClr val="0000FF"/>
                </a:solidFill>
                <a:latin typeface="Cambria" panose="02040503050406030204" pitchFamily="18" charset="0"/>
                <a:ea typeface="Cambria" panose="02040503050406030204" pitchFamily="18" charset="0"/>
              </a:rPr>
              <a:t>earthquakes</a:t>
            </a:r>
            <a:r>
              <a:rPr lang="en-US" sz="2400" i="1" dirty="0">
                <a:solidFill>
                  <a:srgbClr val="0000FF"/>
                </a:solidFill>
                <a:latin typeface="Cambria" panose="02040503050406030204" pitchFamily="18" charset="0"/>
                <a:ea typeface="Cambria" panose="02040503050406030204" pitchFamily="18" charset="0"/>
              </a:rPr>
              <a:t> in various places. </a:t>
            </a:r>
            <a:endParaRPr lang="en-US" altLang="en-US" sz="2400" dirty="0"/>
          </a:p>
          <a:p>
            <a:pPr>
              <a:lnSpc>
                <a:spcPct val="80000"/>
              </a:lnSpc>
            </a:pPr>
            <a:r>
              <a:rPr lang="en-US" altLang="en-US" sz="2400" b="1" dirty="0"/>
              <a:t>Persecution –</a:t>
            </a:r>
            <a:r>
              <a:rPr lang="en-US" altLang="en-US" sz="2400" dirty="0"/>
              <a:t> </a:t>
            </a:r>
            <a:r>
              <a:rPr lang="en-US" sz="2400" i="1" baseline="30000" dirty="0">
                <a:latin typeface="Cambria" panose="02040503050406030204" pitchFamily="18" charset="0"/>
                <a:ea typeface="Cambria" panose="02040503050406030204" pitchFamily="18" charset="0"/>
              </a:rPr>
              <a:t>9</a:t>
            </a:r>
            <a:r>
              <a:rPr lang="en-US" sz="2400" i="1" dirty="0">
                <a:latin typeface="Cambria" panose="02040503050406030204" pitchFamily="18" charset="0"/>
                <a:ea typeface="Cambria" panose="02040503050406030204" pitchFamily="18" charset="0"/>
              </a:rPr>
              <a:t> </a:t>
            </a:r>
            <a:r>
              <a:rPr lang="en-US" sz="2400" i="1" dirty="0">
                <a:solidFill>
                  <a:srgbClr val="0000FF"/>
                </a:solidFill>
                <a:latin typeface="Cambria" panose="02040503050406030204" pitchFamily="18" charset="0"/>
                <a:ea typeface="Cambria" panose="02040503050406030204" pitchFamily="18" charset="0"/>
              </a:rPr>
              <a:t>“Then they will deliver you up to tribulation and put you to death, and you will be hated by all nations for my name's sake. </a:t>
            </a:r>
            <a:r>
              <a:rPr lang="en-US" sz="2400" i="1" baseline="30000" dirty="0">
                <a:latin typeface="Cambria" panose="02040503050406030204" pitchFamily="18" charset="0"/>
                <a:ea typeface="Cambria" panose="02040503050406030204" pitchFamily="18" charset="0"/>
              </a:rPr>
              <a:t>10</a:t>
            </a:r>
            <a:r>
              <a:rPr lang="en-US" sz="2400" i="1" dirty="0">
                <a:solidFill>
                  <a:srgbClr val="0000FF"/>
                </a:solidFill>
                <a:latin typeface="Cambria" panose="02040503050406030204" pitchFamily="18" charset="0"/>
                <a:ea typeface="Cambria" panose="02040503050406030204" pitchFamily="18" charset="0"/>
              </a:rPr>
              <a:t> And then many will fall away and betray one another and hate one another. </a:t>
            </a:r>
            <a:endParaRPr lang="en-US" altLang="en-US" sz="2400" dirty="0"/>
          </a:p>
          <a:p>
            <a:pPr>
              <a:lnSpc>
                <a:spcPct val="80000"/>
              </a:lnSpc>
            </a:pPr>
            <a:r>
              <a:rPr lang="en-US" altLang="en-US" sz="2400" b="1" dirty="0"/>
              <a:t>False Prophets</a:t>
            </a:r>
            <a:r>
              <a:rPr lang="en-US" altLang="en-US" sz="2400" dirty="0"/>
              <a:t> </a:t>
            </a:r>
            <a:r>
              <a:rPr lang="en-US" altLang="en-US" sz="2400" b="1" dirty="0"/>
              <a:t>– cf. 1 John 4:1 </a:t>
            </a:r>
            <a:r>
              <a:rPr lang="en-US" altLang="en-US" sz="2400" dirty="0"/>
              <a:t>– </a:t>
            </a:r>
            <a:r>
              <a:rPr lang="en-US" sz="2400" i="1" baseline="30000" dirty="0">
                <a:latin typeface="Cambria" panose="02040503050406030204" pitchFamily="18" charset="0"/>
                <a:ea typeface="Cambria" panose="02040503050406030204" pitchFamily="18" charset="0"/>
              </a:rPr>
              <a:t>11</a:t>
            </a:r>
            <a:r>
              <a:rPr lang="en-US" sz="2400" i="1" dirty="0">
                <a:solidFill>
                  <a:srgbClr val="0000FF"/>
                </a:solidFill>
                <a:latin typeface="Cambria" panose="02040503050406030204" pitchFamily="18" charset="0"/>
                <a:ea typeface="Cambria" panose="02040503050406030204" pitchFamily="18" charset="0"/>
              </a:rPr>
              <a:t> And many false prophets will arise and lead many astray. </a:t>
            </a:r>
            <a:endParaRPr lang="en-US" altLang="en-US" sz="2400" dirty="0"/>
          </a:p>
          <a:p>
            <a:pPr>
              <a:lnSpc>
                <a:spcPct val="80000"/>
              </a:lnSpc>
            </a:pPr>
            <a:r>
              <a:rPr lang="en-US" altLang="en-US" sz="2400" b="1" dirty="0"/>
              <a:t>Abounding Lawlessness and Spiritual Decline </a:t>
            </a:r>
            <a:r>
              <a:rPr lang="en-US" altLang="en-US" sz="2400" dirty="0"/>
              <a:t>– </a:t>
            </a:r>
            <a:r>
              <a:rPr lang="en-US" sz="2400" b="0" i="1" u="none" strike="noStrike" baseline="30000" dirty="0">
                <a:latin typeface="Cambria" panose="02040503050406030204" pitchFamily="18" charset="0"/>
                <a:ea typeface="Cambria" panose="02040503050406030204" pitchFamily="18" charset="0"/>
              </a:rPr>
              <a:t>12</a:t>
            </a:r>
            <a:r>
              <a:rPr lang="en-US" sz="2400" b="0" i="1" u="none" strike="noStrike" baseline="0" dirty="0">
                <a:solidFill>
                  <a:srgbClr val="0000FF"/>
                </a:solidFill>
                <a:latin typeface="Cambria" panose="02040503050406030204" pitchFamily="18" charset="0"/>
                <a:ea typeface="Cambria" panose="02040503050406030204" pitchFamily="18" charset="0"/>
              </a:rPr>
              <a:t> And because lawlessness will be increased, the love of many will grow cold.”</a:t>
            </a:r>
            <a:r>
              <a:rPr lang="en-US" sz="2400" b="0" i="0" u="none" strike="noStrike" baseline="0" dirty="0">
                <a:latin typeface="Arial" panose="020B0604020202020204" pitchFamily="34" charset="0"/>
              </a:rPr>
              <a:t> </a:t>
            </a:r>
            <a:endParaRPr lang="en-US" altLang="en-US" sz="2400" b="1" i="1" dirty="0">
              <a:solidFill>
                <a:srgbClr val="000066"/>
              </a:solidFill>
              <a:latin typeface="Times New Roman" panose="02020603050405020304" pitchFamily="18" charset="0"/>
            </a:endParaRPr>
          </a:p>
        </p:txBody>
      </p:sp>
    </p:spTree>
    <p:extLst>
      <p:ext uri="{BB962C8B-B14F-4D97-AF65-F5344CB8AC3E}">
        <p14:creationId xmlns:p14="http://schemas.microsoft.com/office/powerpoint/2010/main" val="735800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p:cTn id="28"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p:cTn id="3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00167" cy="1087077"/>
          </a:xfrm>
        </p:spPr>
        <p:txBody>
          <a:bodyPr vert="horz" lIns="91440" tIns="45720" rIns="91440" bIns="45720" rtlCol="0" anchor="ctr">
            <a:noAutofit/>
          </a:bodyPr>
          <a:lstStyle/>
          <a:p>
            <a:pPr>
              <a:lnSpc>
                <a:spcPct val="90000"/>
              </a:lnSpc>
            </a:pPr>
            <a:r>
              <a:rPr lang="en-US" altLang="en-US" sz="3200" b="1" dirty="0"/>
              <a:t>Was John </a:t>
            </a:r>
            <a:r>
              <a:rPr lang="en-US" altLang="en-US" sz="3200" b="1" i="1" dirty="0"/>
              <a:t>Mistaken</a:t>
            </a:r>
            <a:r>
              <a:rPr lang="en-US" altLang="en-US" sz="3200" b="1" dirty="0"/>
              <a:t> In Thinking That the Second Coming of Christ Was </a:t>
            </a:r>
            <a:r>
              <a:rPr lang="en-US" altLang="en-US" sz="3200" b="1" i="1" dirty="0"/>
              <a:t>Imminent</a:t>
            </a:r>
            <a:r>
              <a:rPr lang="en-US" altLang="en-US" sz="3200" b="1" dirty="0"/>
              <a:t>?</a:t>
            </a:r>
            <a:endParaRPr lang="en-US" sz="32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087077"/>
            <a:ext cx="8229600" cy="5725792"/>
          </a:xfrm>
        </p:spPr>
        <p:txBody>
          <a:bodyPr>
            <a:normAutofit/>
          </a:bodyPr>
          <a:lstStyle/>
          <a:p>
            <a:pPr>
              <a:lnSpc>
                <a:spcPct val="80000"/>
              </a:lnSpc>
            </a:pPr>
            <a:r>
              <a:rPr lang="en-US" altLang="en-US" sz="2800" dirty="0"/>
              <a:t>John uses the term “</a:t>
            </a:r>
            <a:r>
              <a:rPr lang="en-US" altLang="en-US" sz="2800" i="1" dirty="0">
                <a:solidFill>
                  <a:srgbClr val="0000FF"/>
                </a:solidFill>
                <a:latin typeface="Cambria" panose="02040503050406030204" pitchFamily="18" charset="0"/>
                <a:ea typeface="Cambria" panose="02040503050406030204" pitchFamily="18" charset="0"/>
              </a:rPr>
              <a:t>last hour</a:t>
            </a:r>
            <a:r>
              <a:rPr lang="en-US" altLang="en-US" sz="2800" dirty="0"/>
              <a:t>” in much the same way that the other New Testament writers use similar terms such as “</a:t>
            </a:r>
            <a:r>
              <a:rPr lang="en-US" altLang="en-US" i="1" dirty="0">
                <a:solidFill>
                  <a:srgbClr val="0000FF"/>
                </a:solidFill>
                <a:latin typeface="Cambria" panose="02040503050406030204" pitchFamily="18" charset="0"/>
                <a:ea typeface="Cambria" panose="02040503050406030204" pitchFamily="18" charset="0"/>
              </a:rPr>
              <a:t>last times</a:t>
            </a:r>
            <a:r>
              <a:rPr lang="en-US" altLang="en-US" sz="2800" dirty="0"/>
              <a:t>” or “</a:t>
            </a:r>
            <a:r>
              <a:rPr lang="en-US" altLang="en-US" i="1" dirty="0">
                <a:solidFill>
                  <a:srgbClr val="0000FF"/>
                </a:solidFill>
                <a:latin typeface="Cambria" panose="02040503050406030204" pitchFamily="18" charset="0"/>
                <a:ea typeface="Cambria" panose="02040503050406030204" pitchFamily="18" charset="0"/>
              </a:rPr>
              <a:t>last days</a:t>
            </a:r>
            <a:r>
              <a:rPr lang="en-US" altLang="en-US" sz="2800" dirty="0"/>
              <a:t>” – John is telling his readers that Christ’s return is </a:t>
            </a:r>
            <a:r>
              <a:rPr lang="en-US" altLang="en-US" sz="2800" b="1" i="1" dirty="0"/>
              <a:t>imminent</a:t>
            </a:r>
            <a:r>
              <a:rPr lang="en-US" altLang="en-US" sz="2800" dirty="0"/>
              <a:t>. </a:t>
            </a:r>
          </a:p>
          <a:p>
            <a:pPr>
              <a:lnSpc>
                <a:spcPct val="80000"/>
              </a:lnSpc>
            </a:pPr>
            <a:r>
              <a:rPr lang="en-US" altLang="en-US" sz="2800" dirty="0"/>
              <a:t>Because of this, a few commentaries (Dodd and Barclay, for example) claim that John was </a:t>
            </a:r>
            <a:r>
              <a:rPr lang="en-US" altLang="en-US" sz="2800" b="1" i="1" dirty="0"/>
              <a:t>mistaken</a:t>
            </a:r>
            <a:r>
              <a:rPr lang="en-US" altLang="en-US" sz="2800" dirty="0"/>
              <a:t> when he wrote that he and his readers were living in the last hour! After all, nearly 2000 years have passed and Christ has not yet returned!</a:t>
            </a:r>
          </a:p>
          <a:p>
            <a:pPr>
              <a:lnSpc>
                <a:spcPct val="80000"/>
              </a:lnSpc>
            </a:pPr>
            <a:r>
              <a:rPr lang="en-US" altLang="en-US" sz="2800" dirty="0"/>
              <a:t>Indeed </a:t>
            </a:r>
            <a:r>
              <a:rPr lang="en-US" altLang="en-US" sz="2800" b="1" i="1" dirty="0"/>
              <a:t>all</a:t>
            </a:r>
            <a:r>
              <a:rPr lang="en-US" altLang="en-US" sz="2800" dirty="0"/>
              <a:t> the apostles considered it </a:t>
            </a:r>
            <a:r>
              <a:rPr lang="en-US" altLang="en-US" sz="2800" b="1" i="1" dirty="0"/>
              <a:t>possible</a:t>
            </a:r>
            <a:r>
              <a:rPr lang="en-US" altLang="en-US" sz="2800" dirty="0"/>
              <a:t> (perhaps even </a:t>
            </a:r>
            <a:r>
              <a:rPr lang="en-US" altLang="en-US" b="1" i="1" dirty="0"/>
              <a:t>likely</a:t>
            </a:r>
            <a:r>
              <a:rPr lang="en-US" altLang="en-US" sz="2800" dirty="0"/>
              <a:t>) that Christ would return during </a:t>
            </a:r>
            <a:r>
              <a:rPr lang="en-US" altLang="en-US" sz="2800" b="1" i="1" dirty="0"/>
              <a:t>their </a:t>
            </a:r>
            <a:r>
              <a:rPr lang="en-US" altLang="en-US" b="1" i="1" dirty="0"/>
              <a:t>lifetime</a:t>
            </a:r>
            <a:r>
              <a:rPr lang="en-US" altLang="en-US" sz="2800" dirty="0"/>
              <a:t>. For example, Paul writes:</a:t>
            </a:r>
          </a:p>
          <a:p>
            <a:pPr lvl="1">
              <a:lnSpc>
                <a:spcPct val="80000"/>
              </a:lnSpc>
            </a:pPr>
            <a:r>
              <a:rPr lang="en-US" altLang="en-US" sz="2400" b="1" dirty="0"/>
              <a:t>1 Thessalonians 4:15 </a:t>
            </a:r>
            <a:r>
              <a:rPr lang="en-US" altLang="en-US" sz="2400" b="1" dirty="0">
                <a:latin typeface="Times New Roman" panose="02020603050405020304" pitchFamily="18" charset="0"/>
              </a:rPr>
              <a:t>- </a:t>
            </a:r>
            <a:r>
              <a:rPr lang="en-US" b="1" i="1" u="none" strike="noStrike" baseline="0" dirty="0">
                <a:solidFill>
                  <a:srgbClr val="0000FF"/>
                </a:solidFill>
                <a:latin typeface="Cambria" panose="02040503050406030204" pitchFamily="18" charset="0"/>
                <a:ea typeface="Cambria" panose="02040503050406030204" pitchFamily="18" charset="0"/>
              </a:rPr>
              <a:t>we</a:t>
            </a:r>
            <a:r>
              <a:rPr lang="en-US" b="0" i="1" u="none" strike="noStrike" baseline="0" dirty="0">
                <a:solidFill>
                  <a:srgbClr val="0000FF"/>
                </a:solidFill>
                <a:latin typeface="Cambria" panose="02040503050406030204" pitchFamily="18" charset="0"/>
                <a:ea typeface="Cambria" panose="02040503050406030204" pitchFamily="18" charset="0"/>
              </a:rPr>
              <a:t> who are alive, who are left until the coming of the Lord...</a:t>
            </a:r>
            <a:endParaRPr lang="en-US" altLang="en-US" sz="24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193958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00167" cy="1087077"/>
          </a:xfrm>
        </p:spPr>
        <p:txBody>
          <a:bodyPr vert="horz" lIns="91440" tIns="45720" rIns="91440" bIns="45720" rtlCol="0" anchor="ctr">
            <a:noAutofit/>
          </a:bodyPr>
          <a:lstStyle/>
          <a:p>
            <a:pPr>
              <a:lnSpc>
                <a:spcPct val="90000"/>
              </a:lnSpc>
            </a:pPr>
            <a:r>
              <a:rPr lang="en-US" altLang="en-US" sz="3200" b="1" dirty="0"/>
              <a:t>Was John </a:t>
            </a:r>
            <a:r>
              <a:rPr lang="en-US" altLang="en-US" sz="3200" b="1" i="1" dirty="0"/>
              <a:t>Mistaken</a:t>
            </a:r>
            <a:r>
              <a:rPr lang="en-US" altLang="en-US" sz="3200" b="1" dirty="0"/>
              <a:t> In Thinking That the Second Coming of Christ Was </a:t>
            </a:r>
            <a:r>
              <a:rPr lang="en-US" altLang="en-US" sz="3200" b="1" i="1" dirty="0"/>
              <a:t>Imminent</a:t>
            </a:r>
            <a:r>
              <a:rPr lang="en-US" altLang="en-US" sz="3200" b="1" dirty="0"/>
              <a:t>?</a:t>
            </a:r>
            <a:endParaRPr lang="en-US" sz="32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4171"/>
            <a:ext cx="8229600" cy="5678698"/>
          </a:xfrm>
        </p:spPr>
        <p:txBody>
          <a:bodyPr>
            <a:normAutofit/>
          </a:bodyPr>
          <a:lstStyle/>
          <a:p>
            <a:pPr>
              <a:lnSpc>
                <a:spcPct val="80000"/>
              </a:lnSpc>
            </a:pPr>
            <a:r>
              <a:rPr lang="en-US" altLang="en-US" sz="2800" dirty="0"/>
              <a:t>But notice John does not say </a:t>
            </a:r>
            <a:r>
              <a:rPr lang="en-US" altLang="en-US" sz="2800" b="1" i="1" dirty="0"/>
              <a:t>exactly how imminent </a:t>
            </a:r>
            <a:r>
              <a:rPr lang="en-US" altLang="en-US" sz="2800" dirty="0"/>
              <a:t>Christ’s return was to be!</a:t>
            </a:r>
          </a:p>
          <a:p>
            <a:pPr>
              <a:lnSpc>
                <a:spcPct val="80000"/>
              </a:lnSpc>
            </a:pPr>
            <a:r>
              <a:rPr lang="en-US" altLang="en-US" sz="2800" dirty="0"/>
              <a:t>John was present (cf. Mark 13:3) when Christ taught that no one knows the “day or hour” when Christ will return – not even the angels or Christ Himself (in his humanity)! (Mark 13:32).</a:t>
            </a:r>
          </a:p>
          <a:p>
            <a:pPr>
              <a:lnSpc>
                <a:spcPct val="80000"/>
              </a:lnSpc>
            </a:pPr>
            <a:r>
              <a:rPr lang="en-US" altLang="en-US" sz="2800" dirty="0"/>
              <a:t>Therefore it is not reasonable to think that John would presume to know the “hour” or “day” when Jesus would return.</a:t>
            </a:r>
          </a:p>
          <a:p>
            <a:pPr>
              <a:lnSpc>
                <a:spcPct val="80000"/>
              </a:lnSpc>
            </a:pPr>
            <a:r>
              <a:rPr lang="en-US" altLang="en-US" sz="2800" dirty="0"/>
              <a:t>Indeed, it seems that at least </a:t>
            </a:r>
            <a:r>
              <a:rPr lang="en-US" altLang="en-US" sz="2800" b="1" i="1" dirty="0"/>
              <a:t>part</a:t>
            </a:r>
            <a:r>
              <a:rPr lang="en-US" altLang="en-US" sz="2800" dirty="0"/>
              <a:t> of the design in </a:t>
            </a:r>
            <a:r>
              <a:rPr lang="en-US" altLang="en-US" sz="2800" b="1" i="1" dirty="0"/>
              <a:t>not</a:t>
            </a:r>
            <a:r>
              <a:rPr lang="en-US" altLang="en-US" sz="2800" dirty="0"/>
              <a:t> revealing the day or hour when Christ will return, is to give us incentive to remain alert at all times:</a:t>
            </a:r>
          </a:p>
          <a:p>
            <a:pPr lvl="1">
              <a:lnSpc>
                <a:spcPct val="80000"/>
              </a:lnSpc>
            </a:pPr>
            <a:r>
              <a:rPr lang="en-US" altLang="en-US" b="1" dirty="0"/>
              <a:t>Matthew 25:13 - </a:t>
            </a:r>
            <a:r>
              <a:rPr lang="en-US" b="1" i="1" dirty="0">
                <a:solidFill>
                  <a:srgbClr val="0000FF"/>
                </a:solidFill>
                <a:latin typeface="Cambria" panose="02040503050406030204" pitchFamily="18" charset="0"/>
                <a:ea typeface="Cambria" panose="02040503050406030204" pitchFamily="18" charset="0"/>
              </a:rPr>
              <a:t>Watch</a:t>
            </a:r>
            <a:r>
              <a:rPr lang="en-US" i="1" dirty="0">
                <a:solidFill>
                  <a:srgbClr val="0000FF"/>
                </a:solidFill>
                <a:latin typeface="Cambria" panose="02040503050406030204" pitchFamily="18" charset="0"/>
                <a:ea typeface="Cambria" panose="02040503050406030204" pitchFamily="18" charset="0"/>
              </a:rPr>
              <a:t> therefore, </a:t>
            </a:r>
            <a:r>
              <a:rPr lang="en-US" b="1" i="1" dirty="0">
                <a:solidFill>
                  <a:srgbClr val="0000FF"/>
                </a:solidFill>
                <a:latin typeface="Cambria" panose="02040503050406030204" pitchFamily="18" charset="0"/>
                <a:ea typeface="Cambria" panose="02040503050406030204" pitchFamily="18" charset="0"/>
              </a:rPr>
              <a:t>for you know neither the day nor the hour</a:t>
            </a:r>
            <a:r>
              <a:rPr lang="en-US" i="1" dirty="0">
                <a:solidFill>
                  <a:srgbClr val="0000FF"/>
                </a:solidFill>
                <a:latin typeface="Cambria" panose="02040503050406030204" pitchFamily="18" charset="0"/>
                <a:ea typeface="Cambria" panose="02040503050406030204" pitchFamily="18" charset="0"/>
              </a:rPr>
              <a:t>.</a:t>
            </a:r>
            <a:endParaRPr lang="en-US" altLang="en-US"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58013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00167" cy="1087077"/>
          </a:xfrm>
        </p:spPr>
        <p:txBody>
          <a:bodyPr vert="horz" lIns="91440" tIns="45720" rIns="91440" bIns="45720" rtlCol="0" anchor="ctr">
            <a:noAutofit/>
          </a:bodyPr>
          <a:lstStyle/>
          <a:p>
            <a:pPr>
              <a:lnSpc>
                <a:spcPct val="90000"/>
              </a:lnSpc>
            </a:pPr>
            <a:r>
              <a:rPr lang="en-US" altLang="en-US" sz="3200" b="1" dirty="0"/>
              <a:t>Was John </a:t>
            </a:r>
            <a:r>
              <a:rPr lang="en-US" altLang="en-US" sz="3200" b="1" i="1" dirty="0"/>
              <a:t>Mistaken</a:t>
            </a:r>
            <a:r>
              <a:rPr lang="en-US" altLang="en-US" sz="3200" b="1" dirty="0"/>
              <a:t> In Thinking That the Second Coming of Christ Was </a:t>
            </a:r>
            <a:r>
              <a:rPr lang="en-US" altLang="en-US" sz="3200" b="1" i="1" dirty="0"/>
              <a:t>Imminent</a:t>
            </a:r>
            <a:r>
              <a:rPr lang="en-US" altLang="en-US" sz="3200" b="1" dirty="0"/>
              <a:t>?</a:t>
            </a:r>
            <a:endParaRPr lang="en-US" sz="32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028209"/>
            <a:ext cx="8229600" cy="5784659"/>
          </a:xfrm>
        </p:spPr>
        <p:txBody>
          <a:bodyPr>
            <a:normAutofit fontScale="92500" lnSpcReduction="20000"/>
          </a:bodyPr>
          <a:lstStyle/>
          <a:p>
            <a:pPr>
              <a:lnSpc>
                <a:spcPct val="90000"/>
              </a:lnSpc>
            </a:pPr>
            <a:r>
              <a:rPr lang="en-US" altLang="en-US" sz="2800" dirty="0"/>
              <a:t>The apostles were not mistaken when they stated that Christ’s return was imminent nearly 2000 years ago, because </a:t>
            </a:r>
            <a:r>
              <a:rPr lang="en-US" altLang="en-US" sz="2800" b="1" i="1" dirty="0"/>
              <a:t>f</a:t>
            </a:r>
            <a:r>
              <a:rPr lang="en-US" altLang="en-US" sz="2600" b="1" i="1" dirty="0"/>
              <a:t>rom God’s perspective 2000 years is not a long time</a:t>
            </a:r>
            <a:r>
              <a:rPr lang="en-US" altLang="en-US" sz="2600" dirty="0"/>
              <a:t>. Peter warned his readers about this very thing:</a:t>
            </a:r>
          </a:p>
          <a:p>
            <a:pPr lvl="1">
              <a:lnSpc>
                <a:spcPct val="90000"/>
              </a:lnSpc>
            </a:pPr>
            <a:r>
              <a:rPr lang="en-US" altLang="en-US" sz="2800" b="1" dirty="0"/>
              <a:t>2 Peter 3:8-10 - </a:t>
            </a:r>
            <a:r>
              <a:rPr lang="en-US" sz="2800" b="0" i="1" u="none" strike="noStrike" baseline="0" dirty="0">
                <a:solidFill>
                  <a:srgbClr val="0000FF"/>
                </a:solidFill>
                <a:latin typeface="Cambria" panose="02040503050406030204" pitchFamily="18" charset="0"/>
                <a:ea typeface="Cambria" panose="02040503050406030204" pitchFamily="18" charset="0"/>
              </a:rPr>
              <a:t>But do not overlook this one fact, beloved, that </a:t>
            </a:r>
            <a:r>
              <a:rPr lang="en-US" sz="2800" b="1" i="1" u="none" strike="noStrike" baseline="0" dirty="0">
                <a:solidFill>
                  <a:srgbClr val="0000FF"/>
                </a:solidFill>
                <a:latin typeface="Cambria" panose="02040503050406030204" pitchFamily="18" charset="0"/>
                <a:ea typeface="Cambria" panose="02040503050406030204" pitchFamily="18" charset="0"/>
              </a:rPr>
              <a:t>with the Lord</a:t>
            </a:r>
            <a:r>
              <a:rPr lang="en-US" sz="2800" b="0" i="1" u="none" strike="noStrike" baseline="0" dirty="0">
                <a:solidFill>
                  <a:srgbClr val="0000FF"/>
                </a:solidFill>
                <a:latin typeface="Cambria" panose="02040503050406030204" pitchFamily="18" charset="0"/>
                <a:ea typeface="Cambria" panose="02040503050406030204" pitchFamily="18" charset="0"/>
              </a:rPr>
              <a:t> one day is as a thousand years, and </a:t>
            </a:r>
            <a:r>
              <a:rPr lang="en-US" sz="2800" b="1" i="1" u="none" strike="noStrike" baseline="0" dirty="0">
                <a:solidFill>
                  <a:srgbClr val="0000FF"/>
                </a:solidFill>
                <a:latin typeface="Cambria" panose="02040503050406030204" pitchFamily="18" charset="0"/>
                <a:ea typeface="Cambria" panose="02040503050406030204" pitchFamily="18" charset="0"/>
              </a:rPr>
              <a:t>a thousand years as one day</a:t>
            </a:r>
            <a:r>
              <a:rPr lang="en-US" sz="2800" b="0" i="1" u="none" strike="noStrike" baseline="0" dirty="0">
                <a:solidFill>
                  <a:srgbClr val="0000FF"/>
                </a:solidFill>
                <a:latin typeface="Cambria" panose="02040503050406030204" pitchFamily="18" charset="0"/>
                <a:ea typeface="Cambria" panose="02040503050406030204" pitchFamily="18" charset="0"/>
              </a:rPr>
              <a:t>. </a:t>
            </a:r>
            <a:r>
              <a:rPr lang="en-US" sz="2800" b="0" i="1" u="none" strike="noStrike" baseline="30000" dirty="0">
                <a:solidFill>
                  <a:srgbClr val="0000FF"/>
                </a:solidFill>
                <a:latin typeface="Cambria" panose="02040503050406030204" pitchFamily="18" charset="0"/>
                <a:ea typeface="Cambria" panose="02040503050406030204" pitchFamily="18" charset="0"/>
              </a:rPr>
              <a:t>9</a:t>
            </a:r>
            <a:r>
              <a:rPr lang="en-US" sz="2800" b="0" i="1" u="none" strike="noStrike" baseline="0" dirty="0">
                <a:solidFill>
                  <a:srgbClr val="0000FF"/>
                </a:solidFill>
                <a:latin typeface="Cambria" panose="02040503050406030204" pitchFamily="18" charset="0"/>
                <a:ea typeface="Cambria" panose="02040503050406030204" pitchFamily="18" charset="0"/>
              </a:rPr>
              <a:t> </a:t>
            </a:r>
            <a:r>
              <a:rPr lang="en-US" sz="2800" b="1" i="1" u="none" strike="noStrike" baseline="0" dirty="0">
                <a:solidFill>
                  <a:srgbClr val="0000FF"/>
                </a:solidFill>
                <a:latin typeface="Cambria" panose="02040503050406030204" pitchFamily="18" charset="0"/>
                <a:ea typeface="Cambria" panose="02040503050406030204" pitchFamily="18" charset="0"/>
              </a:rPr>
              <a:t>The Lord is not slow to fulfill his promise</a:t>
            </a:r>
            <a:r>
              <a:rPr lang="en-US" sz="2800" b="0" i="1" u="none" strike="noStrike" baseline="0" dirty="0">
                <a:solidFill>
                  <a:srgbClr val="0000FF"/>
                </a:solidFill>
                <a:latin typeface="Cambria" panose="02040503050406030204" pitchFamily="18" charset="0"/>
                <a:ea typeface="Cambria" panose="02040503050406030204" pitchFamily="18" charset="0"/>
              </a:rPr>
              <a:t> as some count slowness, but is patient toward you, not wishing that any should perish, but that all should reach repentance. </a:t>
            </a:r>
            <a:r>
              <a:rPr lang="en-US" sz="2800" b="0" i="1" u="none" strike="noStrike" baseline="30000" dirty="0">
                <a:solidFill>
                  <a:srgbClr val="0000FF"/>
                </a:solidFill>
                <a:latin typeface="Cambria" panose="02040503050406030204" pitchFamily="18" charset="0"/>
                <a:ea typeface="Cambria" panose="02040503050406030204" pitchFamily="18" charset="0"/>
              </a:rPr>
              <a:t>10</a:t>
            </a:r>
            <a:r>
              <a:rPr lang="en-US" sz="2800" b="0" i="1" u="none" strike="noStrike" baseline="0" dirty="0">
                <a:solidFill>
                  <a:srgbClr val="0000FF"/>
                </a:solidFill>
                <a:latin typeface="Cambria" panose="02040503050406030204" pitchFamily="18" charset="0"/>
                <a:ea typeface="Cambria" panose="02040503050406030204" pitchFamily="18" charset="0"/>
              </a:rPr>
              <a:t> </a:t>
            </a:r>
            <a:r>
              <a:rPr lang="en-US" sz="2800" b="1" i="1" u="none" strike="noStrike" baseline="0" dirty="0">
                <a:solidFill>
                  <a:srgbClr val="0000FF"/>
                </a:solidFill>
                <a:latin typeface="Cambria" panose="02040503050406030204" pitchFamily="18" charset="0"/>
                <a:ea typeface="Cambria" panose="02040503050406030204" pitchFamily="18" charset="0"/>
              </a:rPr>
              <a:t>But the day of the Lord will come like a thief</a:t>
            </a:r>
            <a:r>
              <a:rPr lang="en-US" sz="2800" b="0" i="1" u="none" strike="noStrike" baseline="0" dirty="0">
                <a:solidFill>
                  <a:srgbClr val="0000FF"/>
                </a:solidFill>
                <a:latin typeface="Cambria" panose="02040503050406030204" pitchFamily="18" charset="0"/>
                <a:ea typeface="Cambria" panose="02040503050406030204" pitchFamily="18" charset="0"/>
              </a:rPr>
              <a:t>, and then the heavens will pass away with a roar, and the heavenly bodies will be burned up and dissolved, and the earth and the works that are done on it will be exposed</a:t>
            </a:r>
            <a:endParaRPr lang="en-US" altLang="en-US" sz="2800" b="1" i="1" dirty="0">
              <a:solidFill>
                <a:srgbClr val="0000FF"/>
              </a:solidFill>
              <a:latin typeface="Cambria" panose="02040503050406030204" pitchFamily="18" charset="0"/>
              <a:ea typeface="Cambria" panose="02040503050406030204" pitchFamily="18" charset="0"/>
            </a:endParaRPr>
          </a:p>
          <a:p>
            <a:pPr>
              <a:lnSpc>
                <a:spcPct val="90000"/>
              </a:lnSpc>
            </a:pPr>
            <a:r>
              <a:rPr lang="en-US" altLang="en-US" sz="3000" b="1" i="1" dirty="0"/>
              <a:t>From our perspective</a:t>
            </a:r>
            <a:r>
              <a:rPr lang="en-US" altLang="en-US" sz="3000" dirty="0"/>
              <a:t>, ever since the first advent, Christ’s return has been </a:t>
            </a:r>
            <a:r>
              <a:rPr lang="en-US" altLang="en-US" sz="3000" b="1" i="1" dirty="0"/>
              <a:t>imminent</a:t>
            </a:r>
            <a:r>
              <a:rPr lang="en-US" altLang="en-US" sz="3000" dirty="0"/>
              <a:t> because He </a:t>
            </a:r>
            <a:r>
              <a:rPr lang="en-US" altLang="en-US" sz="3000" b="1" i="1" dirty="0"/>
              <a:t>could return at any time</a:t>
            </a:r>
            <a:r>
              <a:rPr lang="en-US" altLang="en-US" sz="3000" dirty="0"/>
              <a:t> – therefore we are to remain vigilant in serving Him. These are the last days!</a:t>
            </a:r>
          </a:p>
        </p:txBody>
      </p:sp>
    </p:spTree>
    <p:extLst>
      <p:ext uri="{BB962C8B-B14F-4D97-AF65-F5344CB8AC3E}">
        <p14:creationId xmlns:p14="http://schemas.microsoft.com/office/powerpoint/2010/main" val="2964984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FELLOWSHIP WITH GOD</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1:5-2:28 -</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First</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endPar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Second Presentation of the Three Tests of FELLOWSHIP WITH GOD: RIGHTEOUSNESS, LOVE and BELIEF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 Third Presentation of the Three Tests of FELLOWSHIP WITH GOD: RIGHTEOUSNESS, LOVE and BELIEF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6933767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00167" cy="1087077"/>
          </a:xfrm>
        </p:spPr>
        <p:txBody>
          <a:bodyPr vert="horz" lIns="91440" tIns="45720" rIns="91440" bIns="45720" rtlCol="0" anchor="ctr">
            <a:noAutofit/>
          </a:bodyPr>
          <a:lstStyle/>
          <a:p>
            <a:pPr>
              <a:lnSpc>
                <a:spcPct val="90000"/>
              </a:lnSpc>
            </a:pPr>
            <a:r>
              <a:rPr lang="en-US" altLang="en-US" sz="3200" b="1" dirty="0"/>
              <a:t>Was John </a:t>
            </a:r>
            <a:r>
              <a:rPr lang="en-US" altLang="en-US" sz="3200" b="1" i="1" dirty="0"/>
              <a:t>Mistaken</a:t>
            </a:r>
            <a:r>
              <a:rPr lang="en-US" altLang="en-US" sz="3200" b="1" dirty="0"/>
              <a:t> In Thinking That the Second Coming of Christ Was </a:t>
            </a:r>
            <a:r>
              <a:rPr lang="en-US" altLang="en-US" sz="3200" b="1" i="1" dirty="0"/>
              <a:t>Imminent</a:t>
            </a:r>
            <a:r>
              <a:rPr lang="en-US" altLang="en-US" sz="3200" b="1" dirty="0"/>
              <a:t>?</a:t>
            </a:r>
            <a:endParaRPr lang="en-US" sz="32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028210"/>
            <a:ext cx="8229600" cy="5460458"/>
          </a:xfrm>
        </p:spPr>
        <p:txBody>
          <a:bodyPr>
            <a:normAutofit/>
          </a:bodyPr>
          <a:lstStyle/>
          <a:p>
            <a:pPr marL="0" indent="0">
              <a:lnSpc>
                <a:spcPct val="90000"/>
              </a:lnSpc>
              <a:buNone/>
            </a:pPr>
            <a:r>
              <a:rPr lang="en-US" altLang="en-US" sz="2800" i="1" dirty="0">
                <a:latin typeface="Cambria" panose="02040503050406030204" pitchFamily="18" charset="0"/>
                <a:ea typeface="Cambria" panose="02040503050406030204" pitchFamily="18" charset="0"/>
              </a:rPr>
              <a:t>But in what sense was it the last hour? John may have thought that in fact the last decade of the first century was five minutes to midnight on the clock of destiny: that he and his fellow-Christians were witnessing the onset of the great revolt which would immediately precede the [Second Coming]. Nothing that he knew precluded such an expectation; much that he knew encouraged it. . . In the Christian era it is always five minutes to midnight. But as the course of things runs along the edge of the final consummation, that edge at times becomes a knife-edge, and at such times the sense of its being the last hour is especially acute. </a:t>
            </a:r>
          </a:p>
        </p:txBody>
      </p:sp>
      <p:sp>
        <p:nvSpPr>
          <p:cNvPr id="4" name="TextBox 3">
            <a:extLst>
              <a:ext uri="{FF2B5EF4-FFF2-40B4-BE49-F238E27FC236}">
                <a16:creationId xmlns:a16="http://schemas.microsoft.com/office/drawing/2014/main" id="{96BAFF5F-D06A-4005-A274-17378A7769B6}"/>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F.F. Bruce, </a:t>
            </a:r>
            <a:r>
              <a:rPr lang="en-US" altLang="en-US" sz="1800" i="1" dirty="0"/>
              <a:t>The Epistles of John</a:t>
            </a:r>
            <a:r>
              <a:rPr lang="en-US" altLang="en-US" sz="1800" dirty="0"/>
              <a:t>, Kingsley Books, 2018, p.65</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3893010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0"/>
            <a:ext cx="8319863" cy="2923725"/>
          </a:xfrm>
        </p:spPr>
        <p:txBody>
          <a:bodyPr anchor="t">
            <a:normAutofit/>
          </a:bodyPr>
          <a:lstStyle/>
          <a:p>
            <a:pPr algn="l"/>
            <a:r>
              <a:rPr lang="en-US" altLang="en-US" sz="3200" dirty="0"/>
              <a:t>John reminds his readers of what they had previously been taught (“</a:t>
            </a:r>
            <a:r>
              <a:rPr lang="en-US" altLang="en-US" sz="3200" i="1" dirty="0">
                <a:solidFill>
                  <a:srgbClr val="0000FF"/>
                </a:solidFill>
                <a:latin typeface="Cambria" panose="02040503050406030204" pitchFamily="18" charset="0"/>
                <a:ea typeface="Cambria" panose="02040503050406030204" pitchFamily="18" charset="0"/>
                <a:cs typeface="+mn-cs"/>
              </a:rPr>
              <a:t>you have </a:t>
            </a:r>
            <a:r>
              <a:rPr lang="en-US" altLang="en-US" sz="3200" b="1" i="1" dirty="0">
                <a:solidFill>
                  <a:srgbClr val="0000FF"/>
                </a:solidFill>
                <a:latin typeface="Cambria" panose="02040503050406030204" pitchFamily="18" charset="0"/>
                <a:ea typeface="Cambria" panose="02040503050406030204" pitchFamily="18" charset="0"/>
                <a:cs typeface="+mn-cs"/>
              </a:rPr>
              <a:t>heard</a:t>
            </a:r>
            <a:r>
              <a:rPr lang="en-US" altLang="en-US" sz="3200" dirty="0"/>
              <a:t>”) in relation to the last hour: “</a:t>
            </a:r>
            <a:r>
              <a:rPr lang="en-US" altLang="en-US" sz="3200" i="1" dirty="0">
                <a:solidFill>
                  <a:srgbClr val="0000FF"/>
                </a:solidFill>
                <a:latin typeface="Cambria" panose="02040503050406030204" pitchFamily="18" charset="0"/>
                <a:ea typeface="Cambria" panose="02040503050406030204" pitchFamily="18" charset="0"/>
                <a:cs typeface="+mn-cs"/>
              </a:rPr>
              <a:t>that antichrist </a:t>
            </a:r>
            <a:r>
              <a:rPr lang="en-US" altLang="en-US" sz="3200" b="1" i="1" dirty="0">
                <a:solidFill>
                  <a:srgbClr val="0000FF"/>
                </a:solidFill>
                <a:latin typeface="Cambria" panose="02040503050406030204" pitchFamily="18" charset="0"/>
                <a:ea typeface="Cambria" panose="02040503050406030204" pitchFamily="18" charset="0"/>
                <a:cs typeface="+mn-cs"/>
              </a:rPr>
              <a:t>is coming</a:t>
            </a:r>
            <a:r>
              <a:rPr lang="en-US" altLang="en-US" sz="3200" dirty="0"/>
              <a:t>” (yet future).</a:t>
            </a:r>
            <a:endParaRPr lang="en-US" altLang="en-US" sz="2400" i="1" dirty="0">
              <a:solidFill>
                <a:srgbClr val="0000FF"/>
              </a:solidFill>
              <a:latin typeface="Cambria" panose="02040503050406030204" pitchFamily="18" charset="0"/>
              <a:ea typeface="Cambria" panose="02040503050406030204" pitchFamily="18"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17322"/>
            <a:ext cx="8213902" cy="4640675"/>
          </a:xfrm>
        </p:spPr>
        <p:txBody>
          <a:bodyPr>
            <a:normAutofit fontScale="92500" lnSpcReduction="20000"/>
          </a:bodyPr>
          <a:lstStyle/>
          <a:p>
            <a:pPr algn="l"/>
            <a:r>
              <a:rPr lang="en-US" i="1" baseline="30000" dirty="0">
                <a:latin typeface="Cambria" panose="02040503050406030204" pitchFamily="18" charset="0"/>
                <a:ea typeface="Cambria" panose="02040503050406030204" pitchFamily="18" charset="0"/>
              </a:rPr>
              <a:t>18</a:t>
            </a:r>
            <a:r>
              <a:rPr lang="en-US" i="1" dirty="0">
                <a:solidFill>
                  <a:srgbClr val="0000FF"/>
                </a:solidFill>
                <a:latin typeface="Cambria" panose="02040503050406030204" pitchFamily="18" charset="0"/>
                <a:ea typeface="Cambria" panose="02040503050406030204" pitchFamily="18" charset="0"/>
              </a:rPr>
              <a:t> Children, it is the last hour, and </a:t>
            </a:r>
            <a:r>
              <a:rPr lang="en-US" i="1" dirty="0">
                <a:solidFill>
                  <a:srgbClr val="FF0000"/>
                </a:solidFill>
                <a:latin typeface="Cambria" panose="02040503050406030204" pitchFamily="18" charset="0"/>
                <a:ea typeface="Cambria" panose="02040503050406030204" pitchFamily="18" charset="0"/>
              </a:rPr>
              <a:t>as you have heard that antichrist is coming</a:t>
            </a:r>
            <a:r>
              <a:rPr lang="en-US" i="1" dirty="0">
                <a:solidFill>
                  <a:srgbClr val="0000FF"/>
                </a:solidFill>
                <a:latin typeface="Cambria" panose="02040503050406030204" pitchFamily="18" charset="0"/>
                <a:ea typeface="Cambria" panose="02040503050406030204" pitchFamily="18" charset="0"/>
              </a:rPr>
              <a:t>, so now many antichrists have come. Therefore we know that it is the last hour. </a:t>
            </a:r>
            <a:r>
              <a:rPr lang="en-US" i="1" baseline="30000" dirty="0">
                <a:latin typeface="Cambria" panose="02040503050406030204" pitchFamily="18" charset="0"/>
                <a:ea typeface="Cambria" panose="02040503050406030204" pitchFamily="18" charset="0"/>
              </a:rPr>
              <a:t>19</a:t>
            </a:r>
            <a:r>
              <a:rPr lang="en-US" i="1" dirty="0">
                <a:solidFill>
                  <a:srgbClr val="0000FF"/>
                </a:solidFill>
                <a:latin typeface="Cambria" panose="02040503050406030204" pitchFamily="18" charset="0"/>
                <a:ea typeface="Cambria" panose="02040503050406030204" pitchFamily="18" charset="0"/>
              </a:rPr>
              <a:t> They went out from us, but they were not of us; for if they had been of us, they would have continued with us. But they went out, that it might become plain that they all are not of us. </a:t>
            </a:r>
            <a:r>
              <a:rPr lang="en-US" i="1" baseline="30000" dirty="0">
                <a:latin typeface="Cambria" panose="02040503050406030204" pitchFamily="18" charset="0"/>
                <a:ea typeface="Cambria" panose="02040503050406030204" pitchFamily="18" charset="0"/>
              </a:rPr>
              <a:t>20</a:t>
            </a:r>
            <a:r>
              <a:rPr lang="en-US" i="1" dirty="0">
                <a:solidFill>
                  <a:srgbClr val="0000FF"/>
                </a:solidFill>
                <a:latin typeface="Cambria" panose="02040503050406030204" pitchFamily="18" charset="0"/>
                <a:ea typeface="Cambria" panose="02040503050406030204" pitchFamily="18" charset="0"/>
              </a:rPr>
              <a:t> But you have been anointed by the Holy One, and you all have knowledge. </a:t>
            </a:r>
            <a:r>
              <a:rPr lang="en-US" i="1" baseline="30000" dirty="0">
                <a:latin typeface="Cambria" panose="02040503050406030204" pitchFamily="18" charset="0"/>
                <a:ea typeface="Cambria" panose="02040503050406030204" pitchFamily="18" charset="0"/>
              </a:rPr>
              <a:t>21</a:t>
            </a:r>
            <a:r>
              <a:rPr lang="en-US" i="1" dirty="0">
                <a:solidFill>
                  <a:srgbClr val="0000FF"/>
                </a:solidFill>
                <a:latin typeface="Cambria" panose="02040503050406030204" pitchFamily="18" charset="0"/>
                <a:ea typeface="Cambria" panose="02040503050406030204" pitchFamily="18" charset="0"/>
              </a:rPr>
              <a:t> I write to you, not because you do not know the truth, but because you know it, and because no lie is of the truth. </a:t>
            </a:r>
          </a:p>
          <a:p>
            <a:pPr algn="l" rtl="0"/>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latin typeface="Calibri" panose="020F0502020204030204" pitchFamily="34" charset="0"/>
                <a:ea typeface="Cambria" panose="02040503050406030204" pitchFamily="18" charset="0"/>
                <a:cs typeface="Calibri" panose="020F0502020204030204" pitchFamily="34" charset="0"/>
              </a:rPr>
              <a:t>(1 John 2:18-21)</a:t>
            </a:r>
            <a:endParaRPr lang="en-US" altLang="en-US" sz="7200" b="1"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10686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0"/>
            <a:ext cx="8319863" cy="2448865"/>
          </a:xfrm>
        </p:spPr>
        <p:txBody>
          <a:bodyPr anchor="t">
            <a:normAutofit fontScale="90000"/>
          </a:bodyPr>
          <a:lstStyle/>
          <a:p>
            <a:pPr algn="l"/>
            <a:r>
              <a:rPr lang="en-US" altLang="en-US" sz="3200" dirty="0"/>
              <a:t>The antichrist is yet future. But John tells his readers that the false teachers who are troubling them are “</a:t>
            </a:r>
            <a:r>
              <a:rPr lang="en-US" altLang="en-US" sz="3200" i="1" dirty="0">
                <a:solidFill>
                  <a:srgbClr val="0000FF"/>
                </a:solidFill>
                <a:latin typeface="Cambria" panose="02040503050406030204" pitchFamily="18" charset="0"/>
                <a:ea typeface="Cambria" panose="02040503050406030204" pitchFamily="18" charset="0"/>
                <a:cs typeface="+mn-cs"/>
              </a:rPr>
              <a:t>antichrist</a:t>
            </a:r>
            <a:r>
              <a:rPr lang="en-US" altLang="en-US" sz="3200" b="1" i="1" dirty="0">
                <a:solidFill>
                  <a:srgbClr val="0000FF"/>
                </a:solidFill>
                <a:latin typeface="Cambria" panose="02040503050406030204" pitchFamily="18" charset="0"/>
                <a:ea typeface="Cambria" panose="02040503050406030204" pitchFamily="18" charset="0"/>
                <a:cs typeface="+mn-cs"/>
              </a:rPr>
              <a:t>s</a:t>
            </a:r>
            <a:r>
              <a:rPr lang="en-US" altLang="en-US" sz="3200" dirty="0"/>
              <a:t>” or </a:t>
            </a:r>
            <a:r>
              <a:rPr lang="en-US" altLang="en-US" sz="3200" b="1" i="1" dirty="0"/>
              <a:t>forerunners</a:t>
            </a:r>
            <a:r>
              <a:rPr lang="en-US" altLang="en-US" sz="3200" dirty="0"/>
              <a:t> to </a:t>
            </a:r>
            <a:r>
              <a:rPr lang="en-US" altLang="en-US" sz="3200" b="1" i="1" dirty="0"/>
              <a:t>the</a:t>
            </a:r>
            <a:r>
              <a:rPr lang="en-US" altLang="en-US" sz="3200" dirty="0"/>
              <a:t> </a:t>
            </a:r>
            <a:r>
              <a:rPr lang="en-US" altLang="en-US" sz="3200" b="1" i="1" dirty="0"/>
              <a:t>antichrist</a:t>
            </a:r>
            <a:r>
              <a:rPr lang="en-US" altLang="en-US" sz="3200" dirty="0"/>
              <a:t>.  Because of this, John and his readers “</a:t>
            </a:r>
            <a:r>
              <a:rPr lang="en-US" altLang="en-US" sz="3200" i="1" dirty="0">
                <a:solidFill>
                  <a:srgbClr val="0000FF"/>
                </a:solidFill>
                <a:latin typeface="Cambria" panose="02040503050406030204" pitchFamily="18" charset="0"/>
                <a:ea typeface="Cambria" panose="02040503050406030204" pitchFamily="18" charset="0"/>
                <a:cs typeface="+mn-cs"/>
              </a:rPr>
              <a:t>know</a:t>
            </a:r>
            <a:r>
              <a:rPr lang="en-US" altLang="en-US" sz="3200" dirty="0"/>
              <a:t>” they are living in the “</a:t>
            </a:r>
            <a:r>
              <a:rPr lang="en-US" altLang="en-US" sz="3200" i="1" dirty="0">
                <a:solidFill>
                  <a:srgbClr val="0000FF"/>
                </a:solidFill>
                <a:latin typeface="Cambria" panose="02040503050406030204" pitchFamily="18" charset="0"/>
                <a:ea typeface="Cambria" panose="02040503050406030204" pitchFamily="18" charset="0"/>
                <a:cs typeface="+mn-cs"/>
              </a:rPr>
              <a:t>last hour</a:t>
            </a:r>
            <a:r>
              <a:rPr lang="en-US" altLang="en-US" sz="3200" dirty="0"/>
              <a:t>”.</a:t>
            </a:r>
            <a:endParaRPr lang="en-US" altLang="en-US" sz="2400" i="1" dirty="0">
              <a:solidFill>
                <a:srgbClr val="0000FF"/>
              </a:solidFill>
              <a:latin typeface="Cambria" panose="02040503050406030204" pitchFamily="18" charset="0"/>
              <a:ea typeface="Cambria" panose="02040503050406030204" pitchFamily="18"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74300"/>
            <a:ext cx="8213902" cy="4483697"/>
          </a:xfrm>
        </p:spPr>
        <p:txBody>
          <a:bodyPr>
            <a:normAutofit fontScale="85000" lnSpcReduction="10000"/>
          </a:bodyPr>
          <a:lstStyle/>
          <a:p>
            <a:pPr algn="l"/>
            <a:r>
              <a:rPr lang="en-US" i="1" baseline="30000" dirty="0">
                <a:latin typeface="Cambria" panose="02040503050406030204" pitchFamily="18" charset="0"/>
                <a:ea typeface="Cambria" panose="02040503050406030204" pitchFamily="18" charset="0"/>
              </a:rPr>
              <a:t>18</a:t>
            </a:r>
            <a:r>
              <a:rPr lang="en-US" i="1" dirty="0">
                <a:solidFill>
                  <a:srgbClr val="0000FF"/>
                </a:solidFill>
                <a:latin typeface="Cambria" panose="02040503050406030204" pitchFamily="18" charset="0"/>
                <a:ea typeface="Cambria" panose="02040503050406030204" pitchFamily="18" charset="0"/>
              </a:rPr>
              <a:t> Children, it is the last hour, and as you have heard that antichrist is coming, </a:t>
            </a:r>
            <a:r>
              <a:rPr lang="en-US" i="1" dirty="0">
                <a:solidFill>
                  <a:srgbClr val="FF0000"/>
                </a:solidFill>
                <a:latin typeface="Cambria" panose="02040503050406030204" pitchFamily="18" charset="0"/>
                <a:ea typeface="Cambria" panose="02040503050406030204" pitchFamily="18" charset="0"/>
              </a:rPr>
              <a:t>so now many antichrists have come. Therefore we know that it is the last hour. </a:t>
            </a:r>
            <a:r>
              <a:rPr lang="en-US" i="1" baseline="30000" dirty="0">
                <a:latin typeface="Cambria" panose="02040503050406030204" pitchFamily="18" charset="0"/>
                <a:ea typeface="Cambria" panose="02040503050406030204" pitchFamily="18" charset="0"/>
              </a:rPr>
              <a:t>19</a:t>
            </a:r>
            <a:r>
              <a:rPr lang="en-US" i="1" dirty="0">
                <a:solidFill>
                  <a:srgbClr val="0000FF"/>
                </a:solidFill>
                <a:latin typeface="Cambria" panose="02040503050406030204" pitchFamily="18" charset="0"/>
                <a:ea typeface="Cambria" panose="02040503050406030204" pitchFamily="18" charset="0"/>
              </a:rPr>
              <a:t> They went out from us, but they were not of us; for if they had been of us, they would have continued with us. But they went out, that it might become plain that they all are not of us. </a:t>
            </a:r>
            <a:r>
              <a:rPr lang="en-US" i="1" baseline="30000" dirty="0">
                <a:latin typeface="Cambria" panose="02040503050406030204" pitchFamily="18" charset="0"/>
                <a:ea typeface="Cambria" panose="02040503050406030204" pitchFamily="18" charset="0"/>
              </a:rPr>
              <a:t>20</a:t>
            </a:r>
            <a:r>
              <a:rPr lang="en-US" i="1" dirty="0">
                <a:solidFill>
                  <a:srgbClr val="0000FF"/>
                </a:solidFill>
                <a:latin typeface="Cambria" panose="02040503050406030204" pitchFamily="18" charset="0"/>
                <a:ea typeface="Cambria" panose="02040503050406030204" pitchFamily="18" charset="0"/>
              </a:rPr>
              <a:t> But you have been anointed by the Holy One, and you all have knowledge. </a:t>
            </a:r>
            <a:r>
              <a:rPr lang="en-US" i="1" baseline="30000" dirty="0">
                <a:latin typeface="Cambria" panose="02040503050406030204" pitchFamily="18" charset="0"/>
                <a:ea typeface="Cambria" panose="02040503050406030204" pitchFamily="18" charset="0"/>
              </a:rPr>
              <a:t>21</a:t>
            </a:r>
            <a:r>
              <a:rPr lang="en-US" i="1" dirty="0">
                <a:solidFill>
                  <a:srgbClr val="0000FF"/>
                </a:solidFill>
                <a:latin typeface="Cambria" panose="02040503050406030204" pitchFamily="18" charset="0"/>
                <a:ea typeface="Cambria" panose="02040503050406030204" pitchFamily="18" charset="0"/>
              </a:rPr>
              <a:t> I write to you, not because you do not know the truth, but because you know it, and because no lie is of the truth. </a:t>
            </a:r>
          </a:p>
          <a:p>
            <a:pPr algn="l" rtl="0"/>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latin typeface="Calibri" panose="020F0502020204030204" pitchFamily="34" charset="0"/>
                <a:ea typeface="Cambria" panose="02040503050406030204" pitchFamily="18" charset="0"/>
                <a:cs typeface="Calibri" panose="020F0502020204030204" pitchFamily="34" charset="0"/>
              </a:rPr>
              <a:t>(1 John 2:18-21)</a:t>
            </a:r>
            <a:endParaRPr lang="en-US" altLang="en-US" sz="7200" b="1"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1742867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The antichrist</a:t>
            </a:r>
            <a:br>
              <a:rPr lang="en-US" sz="3600" i="1" dirty="0">
                <a:solidFill>
                  <a:srgbClr val="0000FF"/>
                </a:solidFill>
                <a:latin typeface="Cambria" panose="02040503050406030204" pitchFamily="18" charset="0"/>
                <a:ea typeface="Cambria" panose="02040503050406030204" pitchFamily="18" charset="0"/>
              </a:rPr>
            </a:br>
            <a:r>
              <a:rPr lang="en-US" altLang="en-US" sz="3600" b="1" dirty="0" err="1">
                <a:latin typeface="Bwgrkl" panose="02000400000000000000" pitchFamily="2" charset="0"/>
              </a:rPr>
              <a:t>avnti,cristoj</a:t>
            </a:r>
            <a:r>
              <a:rPr lang="en-US" altLang="en-US" sz="3600" b="1" dirty="0">
                <a:latin typeface="Bwgrkl" panose="02000400000000000000" pitchFamily="2" charset="0"/>
              </a:rPr>
              <a:t> </a:t>
            </a:r>
            <a:r>
              <a:rPr lang="en-US" altLang="en-US" sz="3600" b="1" i="1" dirty="0">
                <a:latin typeface="Cambria" panose="02040503050406030204" pitchFamily="18" charset="0"/>
                <a:ea typeface="Cambria" panose="02040503050406030204" pitchFamily="18" charset="0"/>
              </a:rPr>
              <a:t>(</a:t>
            </a:r>
            <a:r>
              <a:rPr lang="en-US" altLang="en-US" sz="3600" b="1" i="1" dirty="0" err="1">
                <a:latin typeface="Cambria" panose="02040503050406030204" pitchFamily="18" charset="0"/>
                <a:ea typeface="Cambria" panose="02040503050406030204" pitchFamily="18" charset="0"/>
              </a:rPr>
              <a:t>antichristos</a:t>
            </a:r>
            <a:r>
              <a:rPr lang="en-US" altLang="en-US" sz="3600" b="1" i="1" dirty="0">
                <a:latin typeface="Cambria" panose="02040503050406030204" pitchFamily="18" charset="0"/>
                <a:ea typeface="Cambria" panose="02040503050406030204" pitchFamily="18" charset="0"/>
              </a:rPr>
              <a:t>)</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250933"/>
          </a:xfrm>
        </p:spPr>
        <p:txBody>
          <a:bodyPr>
            <a:normAutofit fontScale="92500"/>
          </a:bodyPr>
          <a:lstStyle/>
          <a:p>
            <a:pPr marL="0" indent="0">
              <a:lnSpc>
                <a:spcPct val="90000"/>
              </a:lnSpc>
              <a:buNone/>
            </a:pPr>
            <a:r>
              <a:rPr lang="en-US" altLang="en-US" sz="3200" b="1" dirty="0"/>
              <a:t>Burdick - </a:t>
            </a:r>
            <a:r>
              <a:rPr lang="en-US" altLang="en-US" sz="3200" i="1" dirty="0">
                <a:latin typeface="Cambria" panose="02040503050406030204" pitchFamily="18" charset="0"/>
                <a:ea typeface="Cambria" panose="02040503050406030204" pitchFamily="18" charset="0"/>
              </a:rPr>
              <a:t>The only occurrences of the term antichrist in Scripture are found in the Johannine epistles </a:t>
            </a:r>
            <a:r>
              <a:rPr lang="en-US" altLang="en-US" sz="3200" dirty="0"/>
              <a:t>(1 John 2:18, 22; 4:3; 2 John 7). </a:t>
            </a:r>
          </a:p>
          <a:p>
            <a:pPr>
              <a:lnSpc>
                <a:spcPct val="90000"/>
              </a:lnSpc>
            </a:pPr>
            <a:r>
              <a:rPr lang="en-US" altLang="en-US" sz="3200" i="1" dirty="0">
                <a:latin typeface="Cambria" panose="02040503050406030204" pitchFamily="18" charset="0"/>
                <a:ea typeface="Cambria" panose="02040503050406030204" pitchFamily="18" charset="0"/>
              </a:rPr>
              <a:t>These are apparently the first uses of the word in literature. </a:t>
            </a:r>
          </a:p>
          <a:p>
            <a:pPr>
              <a:lnSpc>
                <a:spcPct val="90000"/>
              </a:lnSpc>
            </a:pPr>
            <a:r>
              <a:rPr lang="en-US" altLang="en-US" sz="3200" i="1" dirty="0">
                <a:latin typeface="Cambria" panose="02040503050406030204" pitchFamily="18" charset="0"/>
                <a:ea typeface="Cambria" panose="02040503050406030204" pitchFamily="18" charset="0"/>
              </a:rPr>
              <a:t>The preposition [anti] may mean “against” or “instead of”. . . A substitute Christ is, in the very nature of the case, an opposition Christ.</a:t>
            </a:r>
          </a:p>
          <a:p>
            <a:pPr>
              <a:lnSpc>
                <a:spcPct val="90000"/>
              </a:lnSpc>
            </a:pPr>
            <a:r>
              <a:rPr lang="en-US" altLang="en-US" sz="3200" i="1" dirty="0">
                <a:latin typeface="Cambria" panose="02040503050406030204" pitchFamily="18" charset="0"/>
                <a:ea typeface="Cambria" panose="02040503050406030204" pitchFamily="18" charset="0"/>
              </a:rPr>
              <a:t>Although the only  biblical writer who uses the term “antichrist” is the apostle John, the </a:t>
            </a:r>
            <a:r>
              <a:rPr lang="en-US" altLang="en-US" sz="3200" b="1" i="1" dirty="0">
                <a:latin typeface="Cambria" panose="02040503050406030204" pitchFamily="18" charset="0"/>
                <a:ea typeface="Cambria" panose="02040503050406030204" pitchFamily="18" charset="0"/>
              </a:rPr>
              <a:t>concept</a:t>
            </a:r>
            <a:r>
              <a:rPr lang="en-US" altLang="en-US" sz="3200" i="1" dirty="0">
                <a:latin typeface="Cambria" panose="02040503050406030204" pitchFamily="18" charset="0"/>
                <a:ea typeface="Cambria" panose="02040503050406030204" pitchFamily="18" charset="0"/>
              </a:rPr>
              <a:t> is set forth by other inspired authors as well.</a:t>
            </a:r>
          </a:p>
        </p:txBody>
      </p:sp>
      <p:sp>
        <p:nvSpPr>
          <p:cNvPr id="5" name="TextBox 4">
            <a:extLst>
              <a:ext uri="{FF2B5EF4-FFF2-40B4-BE49-F238E27FC236}">
                <a16:creationId xmlns:a16="http://schemas.microsoft.com/office/drawing/2014/main" id="{8BF80C72-1639-4668-AE32-6EF5E7B49C9D}"/>
              </a:ext>
            </a:extLst>
          </p:cNvPr>
          <p:cNvSpPr txBox="1"/>
          <p:nvPr/>
        </p:nvSpPr>
        <p:spPr>
          <a:xfrm>
            <a:off x="0" y="64886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Donald W. Burdick, </a:t>
            </a:r>
            <a:r>
              <a:rPr lang="en-US" altLang="en-US" sz="1800" i="1" dirty="0"/>
              <a:t>The Letters of John</a:t>
            </a:r>
            <a:r>
              <a:rPr lang="en-US" altLang="en-US" sz="1800" dirty="0"/>
              <a:t>, Moody Press, 1985, p.194, 213</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7926636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The antichrist</a:t>
            </a:r>
            <a:br>
              <a:rPr lang="en-US" sz="3600" i="1" dirty="0">
                <a:solidFill>
                  <a:srgbClr val="0000FF"/>
                </a:solidFill>
                <a:latin typeface="Cambria" panose="02040503050406030204" pitchFamily="18" charset="0"/>
                <a:ea typeface="Cambria" panose="02040503050406030204" pitchFamily="18" charset="0"/>
              </a:rPr>
            </a:br>
            <a:r>
              <a:rPr lang="en-US" altLang="en-US" sz="3600" b="1" dirty="0" err="1">
                <a:latin typeface="Bwgrkl" panose="02000400000000000000" pitchFamily="2" charset="0"/>
              </a:rPr>
              <a:t>avnti,cristoj</a:t>
            </a:r>
            <a:r>
              <a:rPr lang="en-US" altLang="en-US" sz="3600" b="1" dirty="0">
                <a:latin typeface="Bwgrkl" panose="02000400000000000000" pitchFamily="2" charset="0"/>
              </a:rPr>
              <a:t> </a:t>
            </a:r>
            <a:r>
              <a:rPr lang="en-US" altLang="en-US" sz="3600" b="1" i="1" dirty="0">
                <a:latin typeface="Cambria" panose="02040503050406030204" pitchFamily="18" charset="0"/>
                <a:ea typeface="Cambria" panose="02040503050406030204" pitchFamily="18" charset="0"/>
              </a:rPr>
              <a:t>(</a:t>
            </a:r>
            <a:r>
              <a:rPr lang="en-US" altLang="en-US" sz="3600" b="1" i="1" dirty="0" err="1">
                <a:latin typeface="Cambria" panose="02040503050406030204" pitchFamily="18" charset="0"/>
                <a:ea typeface="Cambria" panose="02040503050406030204" pitchFamily="18" charset="0"/>
              </a:rPr>
              <a:t>antichristos</a:t>
            </a:r>
            <a:r>
              <a:rPr lang="en-US" altLang="en-US" sz="3600" b="1" i="1" dirty="0">
                <a:latin typeface="Cambria" panose="02040503050406030204" pitchFamily="18" charset="0"/>
                <a:ea typeface="Cambria" panose="02040503050406030204" pitchFamily="18" charset="0"/>
              </a:rPr>
              <a:t>)</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250933"/>
          </a:xfrm>
        </p:spPr>
        <p:txBody>
          <a:bodyPr>
            <a:normAutofit/>
          </a:bodyPr>
          <a:lstStyle/>
          <a:p>
            <a:pPr marL="0" indent="0">
              <a:lnSpc>
                <a:spcPct val="90000"/>
              </a:lnSpc>
              <a:buNone/>
            </a:pPr>
            <a:r>
              <a:rPr lang="en-US" dirty="0"/>
              <a:t>Dan 7:24b-27 – </a:t>
            </a:r>
            <a:r>
              <a:rPr lang="en-US" i="1" dirty="0">
                <a:solidFill>
                  <a:srgbClr val="0000FF"/>
                </a:solidFill>
                <a:latin typeface="Cambria" panose="02040503050406030204" pitchFamily="18" charset="0"/>
                <a:ea typeface="Cambria" panose="02040503050406030204" pitchFamily="18" charset="0"/>
              </a:rPr>
              <a:t>… Another shall arise ... </a:t>
            </a:r>
            <a:r>
              <a:rPr lang="en-US" i="1" baseline="30000" dirty="0">
                <a:solidFill>
                  <a:srgbClr val="0000FF"/>
                </a:solidFill>
                <a:latin typeface="Cambria" panose="02040503050406030204" pitchFamily="18" charset="0"/>
                <a:ea typeface="Cambria" panose="02040503050406030204" pitchFamily="18" charset="0"/>
              </a:rPr>
              <a:t>25</a:t>
            </a:r>
            <a:r>
              <a:rPr lang="en-US" i="1" dirty="0">
                <a:solidFill>
                  <a:srgbClr val="0000FF"/>
                </a:solidFill>
                <a:latin typeface="Cambria" panose="02040503050406030204" pitchFamily="18" charset="0"/>
                <a:ea typeface="Cambria" panose="02040503050406030204" pitchFamily="18" charset="0"/>
              </a:rPr>
              <a:t> </a:t>
            </a:r>
            <a:r>
              <a:rPr lang="en-US" b="1" i="1" dirty="0">
                <a:solidFill>
                  <a:srgbClr val="0000FF"/>
                </a:solidFill>
                <a:latin typeface="Cambria" panose="02040503050406030204" pitchFamily="18" charset="0"/>
                <a:ea typeface="Cambria" panose="02040503050406030204" pitchFamily="18" charset="0"/>
              </a:rPr>
              <a:t>He shall speak words against the Most High</a:t>
            </a:r>
            <a:r>
              <a:rPr lang="en-US" i="1" dirty="0">
                <a:solidFill>
                  <a:srgbClr val="0000FF"/>
                </a:solidFill>
                <a:latin typeface="Cambria" panose="02040503050406030204" pitchFamily="18" charset="0"/>
                <a:ea typeface="Cambria" panose="02040503050406030204" pitchFamily="18" charset="0"/>
              </a:rPr>
              <a:t>, </a:t>
            </a:r>
            <a:r>
              <a:rPr lang="en-US" b="1" i="1" dirty="0">
                <a:solidFill>
                  <a:srgbClr val="0000FF"/>
                </a:solidFill>
                <a:latin typeface="Cambria" panose="02040503050406030204" pitchFamily="18" charset="0"/>
                <a:ea typeface="Cambria" panose="02040503050406030204" pitchFamily="18" charset="0"/>
              </a:rPr>
              <a:t>and shall wear out the saints</a:t>
            </a:r>
            <a:r>
              <a:rPr lang="en-US" i="1" dirty="0">
                <a:solidFill>
                  <a:srgbClr val="0000FF"/>
                </a:solidFill>
                <a:latin typeface="Cambria" panose="02040503050406030204" pitchFamily="18" charset="0"/>
                <a:ea typeface="Cambria" panose="02040503050406030204" pitchFamily="18" charset="0"/>
              </a:rPr>
              <a:t> of the Most High, and shall think to change the times and the law; and they shall be given into his hand for a time, times, and half a time. </a:t>
            </a:r>
            <a:r>
              <a:rPr lang="en-US" i="1" baseline="30000" dirty="0">
                <a:solidFill>
                  <a:srgbClr val="0000FF"/>
                </a:solidFill>
                <a:latin typeface="Cambria" panose="02040503050406030204" pitchFamily="18" charset="0"/>
                <a:ea typeface="Cambria" panose="02040503050406030204" pitchFamily="18" charset="0"/>
              </a:rPr>
              <a:t>26</a:t>
            </a:r>
            <a:r>
              <a:rPr lang="en-US" i="1" dirty="0">
                <a:solidFill>
                  <a:srgbClr val="0000FF"/>
                </a:solidFill>
                <a:latin typeface="Cambria" panose="02040503050406030204" pitchFamily="18" charset="0"/>
                <a:ea typeface="Cambria" panose="02040503050406030204" pitchFamily="18" charset="0"/>
              </a:rPr>
              <a:t> But … his dominion shall be taken away, to be consumed and destroyed to the end. </a:t>
            </a:r>
            <a:r>
              <a:rPr lang="en-US" i="1" baseline="30000" dirty="0">
                <a:solidFill>
                  <a:srgbClr val="0000FF"/>
                </a:solidFill>
                <a:latin typeface="Cambria" panose="02040503050406030204" pitchFamily="18" charset="0"/>
                <a:ea typeface="Cambria" panose="02040503050406030204" pitchFamily="18" charset="0"/>
              </a:rPr>
              <a:t>27</a:t>
            </a:r>
            <a:r>
              <a:rPr lang="en-US" i="1" dirty="0">
                <a:solidFill>
                  <a:srgbClr val="0000FF"/>
                </a:solidFill>
                <a:latin typeface="Cambria" panose="02040503050406030204" pitchFamily="18" charset="0"/>
                <a:ea typeface="Cambria" panose="02040503050406030204" pitchFamily="18" charset="0"/>
              </a:rPr>
              <a:t> And the kingdom and the dominion and the greatness of the kingdoms under the whole heaven shall be given to the people of the saints of the Most High; their kingdom shall be an everlasting kingdom, and all dominions shall serve and obey them.</a:t>
            </a:r>
            <a:endParaRPr lang="en-US" altLang="en-US" sz="3200"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31875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The antichrist</a:t>
            </a:r>
            <a:br>
              <a:rPr lang="en-US" sz="3600" i="1" dirty="0">
                <a:solidFill>
                  <a:srgbClr val="0000FF"/>
                </a:solidFill>
                <a:latin typeface="Cambria" panose="02040503050406030204" pitchFamily="18" charset="0"/>
                <a:ea typeface="Cambria" panose="02040503050406030204" pitchFamily="18" charset="0"/>
              </a:rPr>
            </a:br>
            <a:r>
              <a:rPr lang="en-US" altLang="en-US" sz="3600" b="1" dirty="0" err="1">
                <a:latin typeface="Bwgrkl" panose="02000400000000000000" pitchFamily="2" charset="0"/>
              </a:rPr>
              <a:t>avnti,cristoj</a:t>
            </a:r>
            <a:r>
              <a:rPr lang="en-US" altLang="en-US" sz="3600" b="1" dirty="0">
                <a:latin typeface="Bwgrkl" panose="02000400000000000000" pitchFamily="2" charset="0"/>
              </a:rPr>
              <a:t> </a:t>
            </a:r>
            <a:r>
              <a:rPr lang="en-US" altLang="en-US" sz="3600" b="1" i="1" dirty="0">
                <a:latin typeface="Cambria" panose="02040503050406030204" pitchFamily="18" charset="0"/>
                <a:ea typeface="Cambria" panose="02040503050406030204" pitchFamily="18" charset="0"/>
              </a:rPr>
              <a:t>(</a:t>
            </a:r>
            <a:r>
              <a:rPr lang="en-US" altLang="en-US" sz="3600" b="1" i="1" dirty="0" err="1">
                <a:latin typeface="Cambria" panose="02040503050406030204" pitchFamily="18" charset="0"/>
                <a:ea typeface="Cambria" panose="02040503050406030204" pitchFamily="18" charset="0"/>
              </a:rPr>
              <a:t>antichristos</a:t>
            </a:r>
            <a:r>
              <a:rPr lang="en-US" altLang="en-US" sz="3600" b="1" i="1" dirty="0">
                <a:latin typeface="Cambria" panose="02040503050406030204" pitchFamily="18" charset="0"/>
                <a:ea typeface="Cambria" panose="02040503050406030204" pitchFamily="18" charset="0"/>
              </a:rPr>
              <a:t>)</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727755"/>
          </a:xfrm>
        </p:spPr>
        <p:txBody>
          <a:bodyPr>
            <a:normAutofit fontScale="85000" lnSpcReduction="10000"/>
          </a:bodyPr>
          <a:lstStyle/>
          <a:p>
            <a:pPr marL="0" indent="0">
              <a:buNone/>
            </a:pPr>
            <a:r>
              <a:rPr lang="en-US" dirty="0"/>
              <a:t>2 Thessalonians 2:3-10 – </a:t>
            </a:r>
            <a:r>
              <a:rPr lang="en-US" i="1" dirty="0">
                <a:solidFill>
                  <a:srgbClr val="0000FF"/>
                </a:solidFill>
                <a:latin typeface="Cambria" panose="02040503050406030204" pitchFamily="18" charset="0"/>
                <a:ea typeface="Cambria" panose="02040503050406030204" pitchFamily="18" charset="0"/>
              </a:rPr>
              <a:t>Let no one deceive you in any way. For that day will not come, unless the rebellion comes first, and </a:t>
            </a:r>
            <a:r>
              <a:rPr lang="en-US" b="1" i="1" dirty="0">
                <a:solidFill>
                  <a:srgbClr val="0000FF"/>
                </a:solidFill>
                <a:latin typeface="Cambria" panose="02040503050406030204" pitchFamily="18" charset="0"/>
                <a:ea typeface="Cambria" panose="02040503050406030204" pitchFamily="18" charset="0"/>
              </a:rPr>
              <a:t>the man of lawlessness </a:t>
            </a:r>
            <a:r>
              <a:rPr lang="en-US" i="1" dirty="0">
                <a:solidFill>
                  <a:srgbClr val="0000FF"/>
                </a:solidFill>
                <a:latin typeface="Cambria" panose="02040503050406030204" pitchFamily="18" charset="0"/>
                <a:ea typeface="Cambria" panose="02040503050406030204" pitchFamily="18" charset="0"/>
              </a:rPr>
              <a:t>is revealed, the son of destruction, </a:t>
            </a:r>
            <a:r>
              <a:rPr lang="en-US" i="1" baseline="30000" dirty="0">
                <a:solidFill>
                  <a:srgbClr val="0000FF"/>
                </a:solidFill>
                <a:latin typeface="Cambria" panose="02040503050406030204" pitchFamily="18" charset="0"/>
                <a:ea typeface="Cambria" panose="02040503050406030204" pitchFamily="18" charset="0"/>
              </a:rPr>
              <a:t>4</a:t>
            </a:r>
            <a:r>
              <a:rPr lang="en-US" i="1" dirty="0">
                <a:solidFill>
                  <a:srgbClr val="0000FF"/>
                </a:solidFill>
                <a:latin typeface="Cambria" panose="02040503050406030204" pitchFamily="18" charset="0"/>
                <a:ea typeface="Cambria" panose="02040503050406030204" pitchFamily="18" charset="0"/>
              </a:rPr>
              <a:t> who opposes and exalts himself against every so-called god or object of worship, so that he takes his seat in the temple of God, proclaiming himself to be God. </a:t>
            </a:r>
            <a:r>
              <a:rPr lang="en-US" i="1" baseline="30000" dirty="0">
                <a:solidFill>
                  <a:srgbClr val="0000FF"/>
                </a:solidFill>
                <a:latin typeface="Cambria" panose="02040503050406030204" pitchFamily="18" charset="0"/>
                <a:ea typeface="Cambria" panose="02040503050406030204" pitchFamily="18" charset="0"/>
              </a:rPr>
              <a:t>5</a:t>
            </a:r>
            <a:r>
              <a:rPr lang="en-US" i="1" dirty="0">
                <a:solidFill>
                  <a:srgbClr val="0000FF"/>
                </a:solidFill>
                <a:latin typeface="Cambria" panose="02040503050406030204" pitchFamily="18" charset="0"/>
                <a:ea typeface="Cambria" panose="02040503050406030204" pitchFamily="18" charset="0"/>
              </a:rPr>
              <a:t> Do you not remember that when I was still with you I told you these things? </a:t>
            </a:r>
            <a:r>
              <a:rPr lang="en-US" i="1" baseline="30000" dirty="0">
                <a:solidFill>
                  <a:srgbClr val="0000FF"/>
                </a:solidFill>
                <a:latin typeface="Cambria" panose="02040503050406030204" pitchFamily="18" charset="0"/>
                <a:ea typeface="Cambria" panose="02040503050406030204" pitchFamily="18" charset="0"/>
              </a:rPr>
              <a:t>6</a:t>
            </a:r>
            <a:r>
              <a:rPr lang="en-US" i="1" dirty="0">
                <a:solidFill>
                  <a:srgbClr val="0000FF"/>
                </a:solidFill>
                <a:latin typeface="Cambria" panose="02040503050406030204" pitchFamily="18" charset="0"/>
                <a:ea typeface="Cambria" panose="02040503050406030204" pitchFamily="18" charset="0"/>
              </a:rPr>
              <a:t> And you know what is restraining him now so that he may be revealed in his time. </a:t>
            </a:r>
            <a:r>
              <a:rPr lang="en-US" i="1" baseline="30000" dirty="0">
                <a:solidFill>
                  <a:srgbClr val="0000FF"/>
                </a:solidFill>
                <a:latin typeface="Cambria" panose="02040503050406030204" pitchFamily="18" charset="0"/>
                <a:ea typeface="Cambria" panose="02040503050406030204" pitchFamily="18" charset="0"/>
              </a:rPr>
              <a:t>7</a:t>
            </a:r>
            <a:r>
              <a:rPr lang="en-US" i="1" dirty="0">
                <a:solidFill>
                  <a:srgbClr val="0000FF"/>
                </a:solidFill>
                <a:latin typeface="Cambria" panose="02040503050406030204" pitchFamily="18" charset="0"/>
                <a:ea typeface="Cambria" panose="02040503050406030204" pitchFamily="18" charset="0"/>
              </a:rPr>
              <a:t> For the mystery of lawlessness is already at work. Only he who now restrains it will do so until he is out of the way. </a:t>
            </a:r>
            <a:r>
              <a:rPr lang="en-US" i="1" baseline="30000" dirty="0">
                <a:solidFill>
                  <a:srgbClr val="0000FF"/>
                </a:solidFill>
                <a:latin typeface="Cambria" panose="02040503050406030204" pitchFamily="18" charset="0"/>
                <a:ea typeface="Cambria" panose="02040503050406030204" pitchFamily="18" charset="0"/>
              </a:rPr>
              <a:t>8</a:t>
            </a:r>
            <a:r>
              <a:rPr lang="en-US" i="1" dirty="0">
                <a:solidFill>
                  <a:srgbClr val="0000FF"/>
                </a:solidFill>
                <a:latin typeface="Cambria" panose="02040503050406030204" pitchFamily="18" charset="0"/>
                <a:ea typeface="Cambria" panose="02040503050406030204" pitchFamily="18" charset="0"/>
              </a:rPr>
              <a:t> And then </a:t>
            </a:r>
            <a:r>
              <a:rPr lang="en-US" b="1" i="1" dirty="0">
                <a:solidFill>
                  <a:srgbClr val="0000FF"/>
                </a:solidFill>
                <a:latin typeface="Cambria" panose="02040503050406030204" pitchFamily="18" charset="0"/>
                <a:ea typeface="Cambria" panose="02040503050406030204" pitchFamily="18" charset="0"/>
              </a:rPr>
              <a:t>the lawless one</a:t>
            </a:r>
            <a:r>
              <a:rPr lang="en-US" i="1" dirty="0">
                <a:solidFill>
                  <a:srgbClr val="0000FF"/>
                </a:solidFill>
                <a:latin typeface="Cambria" panose="02040503050406030204" pitchFamily="18" charset="0"/>
                <a:ea typeface="Cambria" panose="02040503050406030204" pitchFamily="18" charset="0"/>
              </a:rPr>
              <a:t> will be revealed, whom the Lord Jesus will kill with the breath of his mouth and bring to nothing by the appearance of his coming. </a:t>
            </a:r>
            <a:r>
              <a:rPr lang="en-US" i="1" baseline="30000" dirty="0">
                <a:solidFill>
                  <a:srgbClr val="0000FF"/>
                </a:solidFill>
                <a:latin typeface="Cambria" panose="02040503050406030204" pitchFamily="18" charset="0"/>
                <a:ea typeface="Cambria" panose="02040503050406030204" pitchFamily="18" charset="0"/>
              </a:rPr>
              <a:t>9</a:t>
            </a:r>
            <a:r>
              <a:rPr lang="en-US" i="1" dirty="0">
                <a:solidFill>
                  <a:srgbClr val="0000FF"/>
                </a:solidFill>
                <a:latin typeface="Cambria" panose="02040503050406030204" pitchFamily="18" charset="0"/>
                <a:ea typeface="Cambria" panose="02040503050406030204" pitchFamily="18" charset="0"/>
              </a:rPr>
              <a:t> The coming of </a:t>
            </a:r>
            <a:r>
              <a:rPr lang="en-US" b="1" i="1" dirty="0">
                <a:solidFill>
                  <a:srgbClr val="0000FF"/>
                </a:solidFill>
                <a:latin typeface="Cambria" panose="02040503050406030204" pitchFamily="18" charset="0"/>
                <a:ea typeface="Cambria" panose="02040503050406030204" pitchFamily="18" charset="0"/>
              </a:rPr>
              <a:t>the lawless one </a:t>
            </a:r>
            <a:r>
              <a:rPr lang="en-US" i="1" dirty="0">
                <a:solidFill>
                  <a:srgbClr val="0000FF"/>
                </a:solidFill>
                <a:latin typeface="Cambria" panose="02040503050406030204" pitchFamily="18" charset="0"/>
                <a:ea typeface="Cambria" panose="02040503050406030204" pitchFamily="18" charset="0"/>
              </a:rPr>
              <a:t>is by the activity of Satan with all power and false signs and wonders, </a:t>
            </a:r>
            <a:r>
              <a:rPr lang="en-US" i="1" baseline="30000" dirty="0">
                <a:solidFill>
                  <a:srgbClr val="0000FF"/>
                </a:solidFill>
                <a:latin typeface="Cambria" panose="02040503050406030204" pitchFamily="18" charset="0"/>
                <a:ea typeface="Cambria" panose="02040503050406030204" pitchFamily="18" charset="0"/>
              </a:rPr>
              <a:t>10</a:t>
            </a:r>
            <a:r>
              <a:rPr lang="en-US" i="1" dirty="0">
                <a:solidFill>
                  <a:srgbClr val="0000FF"/>
                </a:solidFill>
                <a:latin typeface="Cambria" panose="02040503050406030204" pitchFamily="18" charset="0"/>
                <a:ea typeface="Cambria" panose="02040503050406030204" pitchFamily="18" charset="0"/>
              </a:rPr>
              <a:t> and with all wicked deception for those who are perishing, because they refused to love the truth and so be saved.</a:t>
            </a:r>
          </a:p>
        </p:txBody>
      </p:sp>
    </p:spTree>
    <p:extLst>
      <p:ext uri="{BB962C8B-B14F-4D97-AF65-F5344CB8AC3E}">
        <p14:creationId xmlns:p14="http://schemas.microsoft.com/office/powerpoint/2010/main" val="3884726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The antichrist</a:t>
            </a:r>
            <a:br>
              <a:rPr lang="en-US" sz="3600" i="1" dirty="0">
                <a:solidFill>
                  <a:srgbClr val="0000FF"/>
                </a:solidFill>
                <a:latin typeface="Cambria" panose="02040503050406030204" pitchFamily="18" charset="0"/>
                <a:ea typeface="Cambria" panose="02040503050406030204" pitchFamily="18" charset="0"/>
              </a:rPr>
            </a:br>
            <a:r>
              <a:rPr lang="en-US" altLang="en-US" sz="3600" b="1" dirty="0" err="1">
                <a:latin typeface="Bwgrkl" panose="02000400000000000000" pitchFamily="2" charset="0"/>
              </a:rPr>
              <a:t>avnti,cristoj</a:t>
            </a:r>
            <a:r>
              <a:rPr lang="en-US" altLang="en-US" sz="3600" b="1" dirty="0">
                <a:latin typeface="Bwgrkl" panose="02000400000000000000" pitchFamily="2" charset="0"/>
              </a:rPr>
              <a:t> </a:t>
            </a:r>
            <a:r>
              <a:rPr lang="en-US" altLang="en-US" sz="3600" b="1" i="1" dirty="0">
                <a:latin typeface="Cambria" panose="02040503050406030204" pitchFamily="18" charset="0"/>
                <a:ea typeface="Cambria" panose="02040503050406030204" pitchFamily="18" charset="0"/>
              </a:rPr>
              <a:t>(</a:t>
            </a:r>
            <a:r>
              <a:rPr lang="en-US" altLang="en-US" sz="3600" b="1" i="1" dirty="0" err="1">
                <a:latin typeface="Cambria" panose="02040503050406030204" pitchFamily="18" charset="0"/>
                <a:ea typeface="Cambria" panose="02040503050406030204" pitchFamily="18" charset="0"/>
              </a:rPr>
              <a:t>antichristos</a:t>
            </a:r>
            <a:r>
              <a:rPr lang="en-US" altLang="en-US" sz="3600" b="1" i="1" dirty="0">
                <a:latin typeface="Cambria" panose="02040503050406030204" pitchFamily="18" charset="0"/>
                <a:ea typeface="Cambria" panose="02040503050406030204" pitchFamily="18" charset="0"/>
              </a:rPr>
              <a:t>)</a:t>
            </a:r>
            <a:endParaRPr lang="en-US" sz="3600" dirty="0">
              <a:ln w="6600">
                <a:noFill/>
                <a:prstDash val="solid"/>
              </a:ln>
              <a:effectLst/>
              <a:latin typeface="Cambria" panose="02040503050406030204" pitchFamily="18" charset="0"/>
              <a:ea typeface="Cambria" panose="02040503050406030204" pitchFamily="18" charset="0"/>
            </a:endParaRPr>
          </a:p>
        </p:txBody>
      </p:sp>
      <p:graphicFrame>
        <p:nvGraphicFramePr>
          <p:cNvPr id="6" name="Group 206">
            <a:extLst>
              <a:ext uri="{FF2B5EF4-FFF2-40B4-BE49-F238E27FC236}">
                <a16:creationId xmlns:a16="http://schemas.microsoft.com/office/drawing/2014/main" id="{96FE1E37-964B-4725-8163-7E7F2B056CAF}"/>
              </a:ext>
            </a:extLst>
          </p:cNvPr>
          <p:cNvGraphicFramePr>
            <a:graphicFrameLocks/>
          </p:cNvGraphicFramePr>
          <p:nvPr>
            <p:extLst>
              <p:ext uri="{D42A27DB-BD31-4B8C-83A1-F6EECF244321}">
                <p14:modId xmlns:p14="http://schemas.microsoft.com/office/powerpoint/2010/main" val="2452370693"/>
              </p:ext>
            </p:extLst>
          </p:nvPr>
        </p:nvGraphicFramePr>
        <p:xfrm>
          <a:off x="266700" y="1267274"/>
          <a:ext cx="8610600" cy="4968240"/>
        </p:xfrm>
        <a:graphic>
          <a:graphicData uri="http://schemas.openxmlformats.org/drawingml/2006/table">
            <a:tbl>
              <a:tblPr/>
              <a:tblGrid>
                <a:gridCol w="2870200">
                  <a:extLst>
                    <a:ext uri="{9D8B030D-6E8A-4147-A177-3AD203B41FA5}">
                      <a16:colId xmlns:a16="http://schemas.microsoft.com/office/drawing/2014/main" val="2702238091"/>
                    </a:ext>
                  </a:extLst>
                </a:gridCol>
                <a:gridCol w="3219450">
                  <a:extLst>
                    <a:ext uri="{9D8B030D-6E8A-4147-A177-3AD203B41FA5}">
                      <a16:colId xmlns:a16="http://schemas.microsoft.com/office/drawing/2014/main" val="3185978893"/>
                    </a:ext>
                  </a:extLst>
                </a:gridCol>
                <a:gridCol w="2520950">
                  <a:extLst>
                    <a:ext uri="{9D8B030D-6E8A-4147-A177-3AD203B41FA5}">
                      <a16:colId xmlns:a16="http://schemas.microsoft.com/office/drawing/2014/main" val="302666220"/>
                    </a:ext>
                  </a:extLst>
                </a:gridCol>
              </a:tblGrid>
              <a:tr h="35877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Matthew 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2 Thessalonians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1 John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436604025"/>
                  </a:ext>
                </a:extLst>
              </a:tr>
              <a:tr h="5429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False Christs/ prophets shall come (24:4-5, 11, 24)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Man of lawlessness is coming (2:3)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Antichrist is coming (2:18)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31413804"/>
                  </a:ext>
                </a:extLst>
              </a:tr>
              <a:tr h="51117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I have told you beforehand (24:25)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When I was with you I told you about this (2:5)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As you have heard, antichrist is coming (2:18)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19502820"/>
                  </a:ext>
                </a:extLst>
              </a:tr>
              <a:tr h="51117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Mystery of lawlessness already at work (2:7)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Now there are already many antichrists (2:18)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14399989"/>
                  </a:ext>
                </a:extLst>
              </a:tr>
              <a:tr h="90011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False Christs/ prophets will show great signs and wonders (24:24)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Coming of lawless one with great signs and wonders (2:9)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0968985"/>
                  </a:ext>
                </a:extLst>
              </a:tr>
              <a:tr h="5095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They lead many astray – even the elect - if that were possible (24:4, 11, 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To deceive those who perish (2:10)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I write about those who would deceive you (2:26)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4172300"/>
                  </a:ext>
                </a:extLst>
              </a:tr>
            </a:tbl>
          </a:graphicData>
        </a:graphic>
      </p:graphicFrame>
      <p:sp>
        <p:nvSpPr>
          <p:cNvPr id="7" name="TextBox 6">
            <a:extLst>
              <a:ext uri="{FF2B5EF4-FFF2-40B4-BE49-F238E27FC236}">
                <a16:creationId xmlns:a16="http://schemas.microsoft.com/office/drawing/2014/main" id="{A29A2315-9503-4632-8EC2-36C76ED74E2B}"/>
              </a:ext>
            </a:extLst>
          </p:cNvPr>
          <p:cNvSpPr txBox="1"/>
          <p:nvPr/>
        </p:nvSpPr>
        <p:spPr>
          <a:xfrm>
            <a:off x="0" y="6488668"/>
            <a:ext cx="9144000" cy="369332"/>
          </a:xfrm>
          <a:prstGeom prst="rect">
            <a:avLst/>
          </a:prstGeom>
          <a:noFill/>
        </p:spPr>
        <p:txBody>
          <a:bodyPr wrap="square" rtlCol="0">
            <a:spAutoFit/>
          </a:bodyPr>
          <a:lstStyle/>
          <a:p>
            <a:pPr algn="l"/>
            <a:r>
              <a:rPr lang="en-US" altLang="en-US" dirty="0"/>
              <a:t>Information on the above chart was selected from a similar chart by Kruse, p.99-100</a:t>
            </a:r>
          </a:p>
        </p:txBody>
      </p:sp>
    </p:spTree>
    <p:extLst>
      <p:ext uri="{BB962C8B-B14F-4D97-AF65-F5344CB8AC3E}">
        <p14:creationId xmlns:p14="http://schemas.microsoft.com/office/powerpoint/2010/main" val="18647925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00167" cy="627915"/>
          </a:xfrm>
        </p:spPr>
        <p:txBody>
          <a:bodyPr vert="horz" lIns="91440" tIns="45720" rIns="91440" bIns="45720" rtlCol="0" anchor="ctr">
            <a:noAutofit/>
          </a:bodyPr>
          <a:lstStyle/>
          <a:p>
            <a:pPr>
              <a:lnSpc>
                <a:spcPct val="90000"/>
              </a:lnSpc>
            </a:pPr>
            <a:r>
              <a:rPr lang="en-US" altLang="en-US" sz="4800" b="1" dirty="0"/>
              <a:t>In Summary</a:t>
            </a:r>
            <a:endParaRPr lang="en-US" sz="48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557274"/>
            <a:ext cx="8229600" cy="6300726"/>
          </a:xfrm>
        </p:spPr>
        <p:txBody>
          <a:bodyPr>
            <a:normAutofit lnSpcReduction="10000"/>
          </a:bodyPr>
          <a:lstStyle/>
          <a:p>
            <a:pPr>
              <a:lnSpc>
                <a:spcPct val="80000"/>
              </a:lnSpc>
            </a:pPr>
            <a:r>
              <a:rPr lang="en-US" altLang="en-US" sz="3200" dirty="0"/>
              <a:t>Both the Old and New Testament speak of the future glorious return of Christ which brings about:</a:t>
            </a:r>
          </a:p>
          <a:p>
            <a:pPr lvl="1">
              <a:lnSpc>
                <a:spcPct val="80000"/>
              </a:lnSpc>
            </a:pPr>
            <a:r>
              <a:rPr lang="en-US" altLang="en-US" sz="2800" dirty="0"/>
              <a:t>The End of this Present Evil Age</a:t>
            </a:r>
          </a:p>
          <a:p>
            <a:pPr lvl="1">
              <a:lnSpc>
                <a:spcPct val="80000"/>
              </a:lnSpc>
            </a:pPr>
            <a:r>
              <a:rPr lang="en-US" altLang="en-US" sz="2800" dirty="0"/>
              <a:t>The Last Judgment </a:t>
            </a:r>
          </a:p>
          <a:p>
            <a:pPr lvl="1">
              <a:lnSpc>
                <a:spcPct val="80000"/>
              </a:lnSpc>
            </a:pPr>
            <a:r>
              <a:rPr lang="en-US" altLang="en-US" sz="2800" dirty="0"/>
              <a:t>The Final Eternal State</a:t>
            </a:r>
          </a:p>
          <a:p>
            <a:pPr>
              <a:lnSpc>
                <a:spcPct val="80000"/>
              </a:lnSpc>
            </a:pPr>
            <a:r>
              <a:rPr lang="en-US" altLang="en-US" sz="3200" dirty="0"/>
              <a:t>Both Old and New Testament writers predict that just prior to Christ’s return there will be a final period of intense wickedness, deception, and rebellion ultimately lead by the final Satanic figure who:</a:t>
            </a:r>
          </a:p>
          <a:p>
            <a:pPr lvl="1">
              <a:lnSpc>
                <a:spcPct val="80000"/>
              </a:lnSpc>
            </a:pPr>
            <a:r>
              <a:rPr lang="en-US" altLang="en-US" sz="2800" dirty="0"/>
              <a:t>Has Great Miraculous Powers</a:t>
            </a:r>
          </a:p>
          <a:p>
            <a:pPr lvl="1">
              <a:lnSpc>
                <a:spcPct val="80000"/>
              </a:lnSpc>
            </a:pPr>
            <a:r>
              <a:rPr lang="en-US" altLang="en-US" sz="2800" dirty="0"/>
              <a:t>Demands Worship</a:t>
            </a:r>
          </a:p>
          <a:p>
            <a:pPr lvl="1">
              <a:lnSpc>
                <a:spcPct val="80000"/>
              </a:lnSpc>
            </a:pPr>
            <a:r>
              <a:rPr lang="en-US" altLang="en-US" sz="2800" dirty="0"/>
              <a:t>Deceives the World</a:t>
            </a:r>
          </a:p>
          <a:p>
            <a:pPr lvl="1">
              <a:lnSpc>
                <a:spcPct val="80000"/>
              </a:lnSpc>
            </a:pPr>
            <a:r>
              <a:rPr lang="en-US" altLang="en-US" sz="2800" dirty="0"/>
              <a:t>Leads an Attack Against God</a:t>
            </a:r>
          </a:p>
          <a:p>
            <a:pPr lvl="1">
              <a:lnSpc>
                <a:spcPct val="80000"/>
              </a:lnSpc>
            </a:pPr>
            <a:r>
              <a:rPr lang="en-US" altLang="en-US" sz="2800" dirty="0"/>
              <a:t>Is Destroyed by the Returning Christ</a:t>
            </a:r>
          </a:p>
        </p:txBody>
      </p:sp>
    </p:spTree>
    <p:extLst>
      <p:ext uri="{BB962C8B-B14F-4D97-AF65-F5344CB8AC3E}">
        <p14:creationId xmlns:p14="http://schemas.microsoft.com/office/powerpoint/2010/main" val="1435748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 calcmode="lin" valueType="num">
                                      <p:cBhvr>
                                        <p:cTn id="70"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00167" cy="627915"/>
          </a:xfrm>
        </p:spPr>
        <p:txBody>
          <a:bodyPr vert="horz" lIns="91440" tIns="45720" rIns="91440" bIns="45720" rtlCol="0" anchor="ctr">
            <a:noAutofit/>
          </a:bodyPr>
          <a:lstStyle/>
          <a:p>
            <a:pPr>
              <a:lnSpc>
                <a:spcPct val="90000"/>
              </a:lnSpc>
            </a:pPr>
            <a:r>
              <a:rPr lang="en-US" altLang="en-US" sz="4800" b="1" dirty="0"/>
              <a:t>In Summary</a:t>
            </a:r>
            <a:endParaRPr lang="en-US" sz="4800" b="1" dirty="0">
              <a:ln w="6600">
                <a:noFill/>
                <a:prstDash val="solid"/>
              </a:ln>
              <a:effectLst/>
              <a:latin typeface="+mn-l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557274"/>
            <a:ext cx="8229600" cy="6300726"/>
          </a:xfrm>
        </p:spPr>
        <p:txBody>
          <a:bodyPr>
            <a:normAutofit/>
          </a:bodyPr>
          <a:lstStyle/>
          <a:p>
            <a:pPr>
              <a:lnSpc>
                <a:spcPct val="80000"/>
              </a:lnSpc>
            </a:pPr>
            <a:r>
              <a:rPr lang="en-US" altLang="en-US" sz="3200" dirty="0"/>
              <a:t>The New Testament writers view the time since Christ’s first coming as </a:t>
            </a:r>
            <a:r>
              <a:rPr lang="en-US" altLang="en-US" sz="3200" b="1" i="1" dirty="0"/>
              <a:t>the beginning of the end</a:t>
            </a:r>
            <a:r>
              <a:rPr lang="en-US" altLang="en-US" sz="3200" dirty="0"/>
              <a:t>. These </a:t>
            </a:r>
            <a:r>
              <a:rPr lang="en-US" altLang="en-US" sz="3200" b="1" i="1" dirty="0"/>
              <a:t>last days</a:t>
            </a:r>
            <a:r>
              <a:rPr lang="en-US" altLang="en-US" sz="3200" dirty="0"/>
              <a:t> (which continue to the present time) are characterized by ever-increasing:</a:t>
            </a:r>
          </a:p>
          <a:p>
            <a:pPr lvl="1">
              <a:lnSpc>
                <a:spcPct val="80000"/>
              </a:lnSpc>
            </a:pPr>
            <a:r>
              <a:rPr lang="en-US" altLang="en-US" sz="2800" dirty="0"/>
              <a:t>Trouble</a:t>
            </a:r>
          </a:p>
          <a:p>
            <a:pPr lvl="1">
              <a:lnSpc>
                <a:spcPct val="80000"/>
              </a:lnSpc>
            </a:pPr>
            <a:r>
              <a:rPr lang="en-US" altLang="en-US" sz="2800" dirty="0"/>
              <a:t>Deception </a:t>
            </a:r>
          </a:p>
          <a:p>
            <a:pPr lvl="1">
              <a:lnSpc>
                <a:spcPct val="80000"/>
              </a:lnSpc>
            </a:pPr>
            <a:r>
              <a:rPr lang="en-US" altLang="en-US" sz="2800" dirty="0"/>
              <a:t>Wickedness</a:t>
            </a:r>
          </a:p>
          <a:p>
            <a:pPr>
              <a:lnSpc>
                <a:spcPct val="80000"/>
              </a:lnSpc>
            </a:pPr>
            <a:r>
              <a:rPr lang="en-US" altLang="en-US" sz="3200" dirty="0"/>
              <a:t>John points to the Gnostic false teachers who have been troubling his readers as examples of those who exhibit the evil behaviors so prominent in the last days, thus giving evidence that we (from John’s day to the present) are indeed in the last days.</a:t>
            </a:r>
          </a:p>
        </p:txBody>
      </p:sp>
    </p:spTree>
    <p:extLst>
      <p:ext uri="{BB962C8B-B14F-4D97-AF65-F5344CB8AC3E}">
        <p14:creationId xmlns:p14="http://schemas.microsoft.com/office/powerpoint/2010/main" val="1088644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0"/>
            <a:ext cx="8319863" cy="1934761"/>
          </a:xfrm>
        </p:spPr>
        <p:txBody>
          <a:bodyPr anchor="t">
            <a:normAutofit fontScale="90000"/>
          </a:bodyPr>
          <a:lstStyle/>
          <a:p>
            <a:pPr algn="l"/>
            <a:r>
              <a:rPr lang="en-US" altLang="en-US" sz="3200" dirty="0">
                <a:latin typeface="Calibri" panose="020F0502020204030204" pitchFamily="34" charset="0"/>
                <a:cs typeface="Calibri" panose="020F0502020204030204" pitchFamily="34" charset="0"/>
              </a:rPr>
              <a:t>John reminds his readers that these “</a:t>
            </a:r>
            <a:r>
              <a:rPr lang="en-US" altLang="en-US" sz="3200" i="1" dirty="0">
                <a:solidFill>
                  <a:srgbClr val="0000FF"/>
                </a:solidFill>
                <a:latin typeface="Cambria" panose="02040503050406030204" pitchFamily="18" charset="0"/>
                <a:ea typeface="Cambria" panose="02040503050406030204" pitchFamily="18" charset="0"/>
                <a:cs typeface="Calibri" panose="020F0502020204030204" pitchFamily="34" charset="0"/>
              </a:rPr>
              <a:t>antichrists</a:t>
            </a:r>
            <a:r>
              <a:rPr lang="en-US" altLang="en-US" sz="3200" dirty="0">
                <a:latin typeface="Calibri" panose="020F0502020204030204" pitchFamily="34" charset="0"/>
                <a:cs typeface="Calibri" panose="020F0502020204030204" pitchFamily="34" charset="0"/>
              </a:rPr>
              <a:t>” (false teachers) were once members of their local church who had since left the church – no doubt, because of serious doctrinal disagreements.</a:t>
            </a:r>
            <a:endParaRPr lang="en-US" altLang="en-US" sz="2400" i="1" dirty="0">
              <a:solidFill>
                <a:srgbClr val="0000FF"/>
              </a:solidFill>
              <a:latin typeface="Calibri" panose="020F0502020204030204" pitchFamily="34" charset="0"/>
              <a:ea typeface="Cambria" panose="02040503050406030204" pitchFamily="18"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93628"/>
            <a:ext cx="8213902" cy="4864370"/>
          </a:xfrm>
        </p:spPr>
        <p:txBody>
          <a:bodyPr>
            <a:normAutofit fontScale="92500" lnSpcReduction="20000"/>
          </a:bodyPr>
          <a:lstStyle/>
          <a:p>
            <a:pPr algn="l"/>
            <a:r>
              <a:rPr lang="en-US" i="1" baseline="30000" dirty="0">
                <a:latin typeface="Cambria" panose="02040503050406030204" pitchFamily="18" charset="0"/>
                <a:ea typeface="Cambria" panose="02040503050406030204" pitchFamily="18" charset="0"/>
              </a:rPr>
              <a:t>18</a:t>
            </a:r>
            <a:r>
              <a:rPr lang="en-US" i="1" dirty="0">
                <a:solidFill>
                  <a:srgbClr val="0000FF"/>
                </a:solidFill>
                <a:latin typeface="Cambria" panose="02040503050406030204" pitchFamily="18" charset="0"/>
                <a:ea typeface="Cambria" panose="02040503050406030204" pitchFamily="18" charset="0"/>
              </a:rPr>
              <a:t> Children, it is the last hour, and as you have heard that antichrist is coming, so now many antichrists have come. Therefore we know that it is the last hour.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19</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They went out from us</a:t>
            </a:r>
            <a:r>
              <a:rPr lang="en-US" i="1" dirty="0">
                <a:solidFill>
                  <a:srgbClr val="0000FF"/>
                </a:solidFill>
                <a:latin typeface="Cambria" panose="02040503050406030204" pitchFamily="18" charset="0"/>
                <a:ea typeface="Cambria" panose="02040503050406030204" pitchFamily="18" charset="0"/>
              </a:rPr>
              <a:t>, but they were not of us; for if they had been of us, they would have continued with us. But they went out, that it might become plain that they all are not of us. </a:t>
            </a:r>
            <a:r>
              <a:rPr lang="en-US" i="1" baseline="30000" dirty="0">
                <a:latin typeface="Cambria" panose="02040503050406030204" pitchFamily="18" charset="0"/>
                <a:ea typeface="Cambria" panose="02040503050406030204" pitchFamily="18" charset="0"/>
              </a:rPr>
              <a:t>20</a:t>
            </a:r>
            <a:r>
              <a:rPr lang="en-US" i="1" dirty="0">
                <a:solidFill>
                  <a:srgbClr val="0000FF"/>
                </a:solidFill>
                <a:latin typeface="Cambria" panose="02040503050406030204" pitchFamily="18" charset="0"/>
                <a:ea typeface="Cambria" panose="02040503050406030204" pitchFamily="18" charset="0"/>
              </a:rPr>
              <a:t> But you have been anointed by the Holy One, and you all have knowledge. </a:t>
            </a:r>
            <a:r>
              <a:rPr lang="en-US" i="1" baseline="30000" dirty="0">
                <a:latin typeface="Cambria" panose="02040503050406030204" pitchFamily="18" charset="0"/>
                <a:ea typeface="Cambria" panose="02040503050406030204" pitchFamily="18" charset="0"/>
              </a:rPr>
              <a:t>21</a:t>
            </a:r>
            <a:r>
              <a:rPr lang="en-US" i="1" dirty="0">
                <a:solidFill>
                  <a:srgbClr val="0000FF"/>
                </a:solidFill>
                <a:latin typeface="Cambria" panose="02040503050406030204" pitchFamily="18" charset="0"/>
                <a:ea typeface="Cambria" panose="02040503050406030204" pitchFamily="18" charset="0"/>
              </a:rPr>
              <a:t> I write to you, not because you do not know the truth, but because you know it, and because no lie is of the truth. </a:t>
            </a:r>
          </a:p>
          <a:p>
            <a:pPr algn="l" rtl="0"/>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latin typeface="Calibri" panose="020F0502020204030204" pitchFamily="34" charset="0"/>
                <a:ea typeface="Cambria" panose="02040503050406030204" pitchFamily="18" charset="0"/>
                <a:cs typeface="Calibri" panose="020F0502020204030204" pitchFamily="34" charset="0"/>
              </a:rPr>
              <a:t>(1 John 2:18-21)</a:t>
            </a:r>
            <a:endParaRPr lang="en-US" altLang="en-US" sz="7200" b="1"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246394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174154"/>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2221246"/>
            <a:ext cx="8840750" cy="4636754"/>
          </a:xfrm>
        </p:spPr>
        <p:txBody>
          <a:bodyPr>
            <a:normAutofit fontScale="92500" lnSpcReduction="2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confession of sin (1:8-2:2)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actual obedience (2:3-6)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love of one's brother (2:7-11)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[Parenthetical Passage in (2:12-14)]</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Negatively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a:t>
            </a:r>
            <a:r>
              <a:rPr lang="en-US" altLang="en-US" b="1" dirty="0">
                <a:solidFill>
                  <a:schemeClr val="bg1">
                    <a:lumMod val="75000"/>
                  </a:schemeClr>
                </a:solidFill>
                <a:effectLst>
                  <a:glow rad="228600">
                    <a:schemeClr val="tx1">
                      <a:alpha val="40000"/>
                    </a:schemeClr>
                  </a:glow>
                </a:effectLst>
                <a:latin typeface="+mj-lt"/>
              </a:rPr>
              <a:t>not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loving the World (2:15-17)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Contrast Between False Teachers and True Believers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Christological Test (2:22-23)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Exhortation to Continue in the Truth (2:24-28)</a:t>
            </a:r>
            <a:endParaRPr kumimoji="0" lang="en-US" altLang="en-US" sz="320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3494002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0"/>
            <a:ext cx="8319863" cy="1934761"/>
          </a:xfrm>
        </p:spPr>
        <p:txBody>
          <a:bodyPr anchor="t">
            <a:normAutofit fontScale="90000"/>
          </a:bodyPr>
          <a:lstStyle/>
          <a:p>
            <a:pPr algn="l"/>
            <a:r>
              <a:rPr lang="en-US" altLang="en-US" sz="3200" dirty="0">
                <a:latin typeface="Calibri" panose="020F0502020204030204" pitchFamily="34" charset="0"/>
                <a:cs typeface="Calibri" panose="020F0502020204030204" pitchFamily="34" charset="0"/>
              </a:rPr>
              <a:t>Their leaving (over essential doctrinal truths), John says, demonstrates that these false teachers “</a:t>
            </a:r>
            <a:r>
              <a:rPr lang="en-US" altLang="en-US" sz="3200" i="1" dirty="0">
                <a:solidFill>
                  <a:srgbClr val="0000FF"/>
                </a:solidFill>
                <a:latin typeface="Cambria" panose="02040503050406030204" pitchFamily="18" charset="0"/>
                <a:ea typeface="Cambria" panose="02040503050406030204" pitchFamily="18" charset="0"/>
                <a:cs typeface="Calibri" panose="020F0502020204030204" pitchFamily="34" charset="0"/>
              </a:rPr>
              <a:t>were not of us</a:t>
            </a:r>
            <a:r>
              <a:rPr lang="en-US" altLang="en-US" sz="3200" dirty="0">
                <a:latin typeface="Calibri" panose="020F0502020204030204" pitchFamily="34" charset="0"/>
                <a:cs typeface="Calibri" panose="020F0502020204030204" pitchFamily="34" charset="0"/>
              </a:rPr>
              <a:t>” – i.e., they were not genuine Christians.</a:t>
            </a:r>
            <a:endParaRPr lang="en-US" altLang="en-US" sz="2400" i="1" dirty="0">
              <a:solidFill>
                <a:srgbClr val="0000FF"/>
              </a:solidFill>
              <a:latin typeface="Calibri" panose="020F0502020204030204" pitchFamily="34" charset="0"/>
              <a:ea typeface="Cambria" panose="02040503050406030204" pitchFamily="18"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93628"/>
            <a:ext cx="8213902" cy="4864370"/>
          </a:xfrm>
        </p:spPr>
        <p:txBody>
          <a:bodyPr>
            <a:normAutofit fontScale="92500" lnSpcReduction="20000"/>
          </a:bodyPr>
          <a:lstStyle/>
          <a:p>
            <a:pPr algn="l"/>
            <a:r>
              <a:rPr lang="en-US" i="1" baseline="30000" dirty="0">
                <a:latin typeface="Cambria" panose="02040503050406030204" pitchFamily="18" charset="0"/>
                <a:ea typeface="Cambria" panose="02040503050406030204" pitchFamily="18" charset="0"/>
              </a:rPr>
              <a:t>18</a:t>
            </a:r>
            <a:r>
              <a:rPr lang="en-US" i="1" dirty="0">
                <a:solidFill>
                  <a:srgbClr val="0000FF"/>
                </a:solidFill>
                <a:latin typeface="Cambria" panose="02040503050406030204" pitchFamily="18" charset="0"/>
                <a:ea typeface="Cambria" panose="02040503050406030204" pitchFamily="18" charset="0"/>
              </a:rPr>
              <a:t> Children, it is the last hour, and as you have heard that antichrist is coming, so now many antichrists have come. Therefore we know that it is the last hour.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19</a:t>
            </a:r>
            <a:r>
              <a:rPr lang="en-US" i="1" dirty="0">
                <a:solidFill>
                  <a:srgbClr val="0000FF"/>
                </a:solidFill>
                <a:latin typeface="Cambria" panose="02040503050406030204" pitchFamily="18" charset="0"/>
                <a:ea typeface="Cambria" panose="02040503050406030204" pitchFamily="18" charset="0"/>
              </a:rPr>
              <a:t> They went out from us, </a:t>
            </a:r>
            <a:r>
              <a:rPr lang="en-US" i="1" dirty="0">
                <a:solidFill>
                  <a:srgbClr val="FF0000"/>
                </a:solidFill>
                <a:latin typeface="Cambria" panose="02040503050406030204" pitchFamily="18" charset="0"/>
                <a:ea typeface="Cambria" panose="02040503050406030204" pitchFamily="18" charset="0"/>
              </a:rPr>
              <a:t>but they were not of us; for if they had been of us, they would have continued with us. But they went out, that it might become plain that they all are not of us.</a:t>
            </a:r>
            <a:r>
              <a:rPr lang="en-US" i="1" dirty="0">
                <a:solidFill>
                  <a:srgbClr val="0000FF"/>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20</a:t>
            </a:r>
            <a:r>
              <a:rPr lang="en-US" i="1" dirty="0">
                <a:solidFill>
                  <a:srgbClr val="0000FF"/>
                </a:solidFill>
                <a:latin typeface="Cambria" panose="02040503050406030204" pitchFamily="18" charset="0"/>
                <a:ea typeface="Cambria" panose="02040503050406030204" pitchFamily="18" charset="0"/>
              </a:rPr>
              <a:t> But you have been anointed by the Holy One, and you all have knowledge. </a:t>
            </a:r>
            <a:r>
              <a:rPr lang="en-US" i="1" baseline="30000" dirty="0">
                <a:latin typeface="Cambria" panose="02040503050406030204" pitchFamily="18" charset="0"/>
                <a:ea typeface="Cambria" panose="02040503050406030204" pitchFamily="18" charset="0"/>
              </a:rPr>
              <a:t>21</a:t>
            </a:r>
            <a:r>
              <a:rPr lang="en-US" i="1" dirty="0">
                <a:solidFill>
                  <a:srgbClr val="0000FF"/>
                </a:solidFill>
                <a:latin typeface="Cambria" panose="02040503050406030204" pitchFamily="18" charset="0"/>
                <a:ea typeface="Cambria" panose="02040503050406030204" pitchFamily="18" charset="0"/>
              </a:rPr>
              <a:t> I write to you, not because you do not know the truth, but because you know it, and because no lie is of the truth. </a:t>
            </a:r>
          </a:p>
          <a:p>
            <a:pPr algn="l" rtl="0"/>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latin typeface="Calibri" panose="020F0502020204030204" pitchFamily="34" charset="0"/>
                <a:ea typeface="Cambria" panose="02040503050406030204" pitchFamily="18" charset="0"/>
                <a:cs typeface="Calibri" panose="020F0502020204030204" pitchFamily="34" charset="0"/>
              </a:rPr>
              <a:t>(1 John 2:18-21)</a:t>
            </a:r>
            <a:endParaRPr lang="en-US" altLang="en-US" sz="7200" b="1"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345543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i="1" dirty="0">
                <a:solidFill>
                  <a:srgbClr val="0000FF"/>
                </a:solidFill>
                <a:latin typeface="Cambria" panose="02040503050406030204" pitchFamily="18" charset="0"/>
                <a:ea typeface="Cambria" panose="02040503050406030204" pitchFamily="18" charset="0"/>
              </a:rPr>
              <a:t>For if they had been of us, they would have continued with us.   </a:t>
            </a:r>
            <a:r>
              <a:rPr lang="en-US" sz="3600" dirty="0">
                <a:ea typeface="Cambria" panose="02040503050406030204" pitchFamily="18" charset="0"/>
              </a:rPr>
              <a:t>(1 John 2:19b)</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61642"/>
            <a:ext cx="8229600" cy="5696358"/>
          </a:xfrm>
        </p:spPr>
        <p:txBody>
          <a:bodyPr>
            <a:normAutofit/>
          </a:bodyPr>
          <a:lstStyle/>
          <a:p>
            <a:pPr>
              <a:lnSpc>
                <a:spcPct val="90000"/>
              </a:lnSpc>
            </a:pPr>
            <a:r>
              <a:rPr lang="en-US" altLang="en-US" sz="3200" i="1" dirty="0">
                <a:latin typeface="Cambria" panose="02040503050406030204" pitchFamily="18" charset="0"/>
                <a:ea typeface="Cambria" panose="02040503050406030204" pitchFamily="18" charset="0"/>
              </a:rPr>
              <a:t>As the parable of the </a:t>
            </a:r>
            <a:r>
              <a:rPr lang="en-US" altLang="en-US" sz="3200" i="1" dirty="0" err="1">
                <a:latin typeface="Cambria" panose="02040503050406030204" pitchFamily="18" charset="0"/>
                <a:ea typeface="Cambria" panose="02040503050406030204" pitchFamily="18" charset="0"/>
              </a:rPr>
              <a:t>sower</a:t>
            </a:r>
            <a:r>
              <a:rPr lang="en-US" altLang="en-US" sz="3200" i="1" dirty="0">
                <a:latin typeface="Cambria" panose="02040503050406030204" pitchFamily="18" charset="0"/>
                <a:ea typeface="Cambria" panose="02040503050406030204" pitchFamily="18" charset="0"/>
              </a:rPr>
              <a:t> teaches, to make a spectacular beginning is not the important thing; it is those who “hear the word and accept it and bear fruit” (Mark 4:20), not those who merely “endure for a while” (Mark 4:17) who show the genuineness of their profession. </a:t>
            </a:r>
            <a:r>
              <a:rPr lang="en-US" altLang="en-US" sz="3200" b="1" dirty="0">
                <a:ea typeface="Cambria" panose="02040503050406030204" pitchFamily="18" charset="0"/>
              </a:rPr>
              <a:t>(Bruce, p. 69)</a:t>
            </a:r>
          </a:p>
          <a:p>
            <a:pPr>
              <a:lnSpc>
                <a:spcPct val="90000"/>
              </a:lnSpc>
            </a:pPr>
            <a:r>
              <a:rPr lang="en-US" altLang="en-US" sz="3200" i="1" dirty="0">
                <a:latin typeface="Cambria" panose="02040503050406030204" pitchFamily="18" charset="0"/>
                <a:ea typeface="Cambria" panose="02040503050406030204" pitchFamily="18" charset="0"/>
              </a:rPr>
              <a:t>Genuine believers persevere in the faith and in their association with other believers. Thus John establishes another test of spiritual genuineness. </a:t>
            </a:r>
            <a:r>
              <a:rPr lang="en-US" altLang="en-US" sz="3200" b="1" dirty="0">
                <a:ea typeface="Cambria" panose="02040503050406030204" pitchFamily="18" charset="0"/>
              </a:rPr>
              <a:t>(Burdick, p.195)</a:t>
            </a:r>
          </a:p>
          <a:p>
            <a:pPr>
              <a:lnSpc>
                <a:spcPct val="90000"/>
              </a:lnSpc>
            </a:pPr>
            <a:endParaRPr lang="en-US" altLang="en-US" sz="3200" b="1" dirty="0">
              <a:ea typeface="Cambria" panose="02040503050406030204" pitchFamily="18" charset="0"/>
            </a:endParaRPr>
          </a:p>
          <a:p>
            <a:pPr>
              <a:lnSpc>
                <a:spcPct val="90000"/>
              </a:lnSpc>
            </a:pPr>
            <a:endParaRPr lang="en-US" altLang="en-US" sz="32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1700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i="1" dirty="0">
                <a:solidFill>
                  <a:srgbClr val="0000FF"/>
                </a:solidFill>
                <a:latin typeface="Cambria" panose="02040503050406030204" pitchFamily="18" charset="0"/>
                <a:ea typeface="Cambria" panose="02040503050406030204" pitchFamily="18" charset="0"/>
              </a:rPr>
              <a:t>But they went out, that it might become plain that they all are not of us.   </a:t>
            </a:r>
            <a:r>
              <a:rPr lang="en-US" sz="3600" dirty="0">
                <a:ea typeface="Cambria" panose="02040503050406030204" pitchFamily="18" charset="0"/>
              </a:rPr>
              <a:t>(1 John 2:19c)</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61642"/>
            <a:ext cx="8229600" cy="5696358"/>
          </a:xfrm>
        </p:spPr>
        <p:txBody>
          <a:bodyPr>
            <a:normAutofit/>
          </a:bodyPr>
          <a:lstStyle/>
          <a:p>
            <a:pPr>
              <a:lnSpc>
                <a:spcPct val="90000"/>
              </a:lnSpc>
            </a:pPr>
            <a:r>
              <a:rPr lang="en-US" altLang="en-US" sz="3600" i="1" dirty="0">
                <a:latin typeface="Cambria" panose="02040503050406030204" pitchFamily="18" charset="0"/>
                <a:ea typeface="Cambria" panose="02040503050406030204" pitchFamily="18" charset="0"/>
              </a:rPr>
              <a:t>The last clause in the sentence is actually a subordinate purpose clause... Translated literally, it would read: “but [their going was] in order that they be revealed that they are not of us”. </a:t>
            </a:r>
            <a:r>
              <a:rPr lang="en-US" altLang="en-US" sz="3600" b="1" dirty="0">
                <a:ea typeface="Cambria" panose="02040503050406030204" pitchFamily="18" charset="0"/>
              </a:rPr>
              <a:t>(Kruse, p.102)</a:t>
            </a:r>
          </a:p>
          <a:p>
            <a:pPr>
              <a:lnSpc>
                <a:spcPct val="90000"/>
              </a:lnSpc>
            </a:pPr>
            <a:r>
              <a:rPr lang="en-US" altLang="en-US" sz="3600" i="1" dirty="0">
                <a:latin typeface="Cambria" panose="02040503050406030204" pitchFamily="18" charset="0"/>
                <a:ea typeface="Cambria" panose="02040503050406030204" pitchFamily="18" charset="0"/>
              </a:rPr>
              <a:t>Thus John says that it was the divine intent that the heretics by their departure might make it clear that “none of them belonged to us” </a:t>
            </a:r>
            <a:r>
              <a:rPr lang="en-US" altLang="en-US" sz="3600" b="1" dirty="0">
                <a:ea typeface="Cambria" panose="02040503050406030204" pitchFamily="18" charset="0"/>
              </a:rPr>
              <a:t>(Burdick, p.196)</a:t>
            </a:r>
          </a:p>
          <a:p>
            <a:pPr>
              <a:lnSpc>
                <a:spcPct val="90000"/>
              </a:lnSpc>
            </a:pPr>
            <a:endParaRPr lang="en-US" altLang="en-US" sz="3600" b="1" dirty="0">
              <a:ea typeface="Cambria" panose="02040503050406030204" pitchFamily="18" charset="0"/>
            </a:endParaRPr>
          </a:p>
          <a:p>
            <a:pPr>
              <a:lnSpc>
                <a:spcPct val="90000"/>
              </a:lnSpc>
            </a:pPr>
            <a:endParaRPr lang="en-US" altLang="en-US" sz="36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43435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20361"/>
          </a:xfrm>
        </p:spPr>
        <p:txBody>
          <a:bodyPr vert="horz" lIns="91440" tIns="45720" rIns="91440" bIns="45720" rtlCol="0" anchor="ctr">
            <a:noAutofit/>
          </a:bodyPr>
          <a:lstStyle/>
          <a:p>
            <a:pPr>
              <a:lnSpc>
                <a:spcPct val="90000"/>
              </a:lnSpc>
            </a:pPr>
            <a:r>
              <a:rPr lang="en-US" sz="3600" i="1" dirty="0">
                <a:solidFill>
                  <a:srgbClr val="0000FF"/>
                </a:solidFill>
                <a:latin typeface="Cambria" panose="02040503050406030204" pitchFamily="18" charset="0"/>
                <a:ea typeface="Cambria" panose="02040503050406030204" pitchFamily="18" charset="0"/>
              </a:rPr>
              <a:t>But they went out, that it might become plain that they all are not of us.   </a:t>
            </a:r>
            <a:r>
              <a:rPr lang="en-US" sz="3600" dirty="0">
                <a:ea typeface="Cambria" panose="02040503050406030204" pitchFamily="18" charset="0"/>
              </a:rPr>
              <a:t>(1 John 2:19c)</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61642"/>
            <a:ext cx="8229600" cy="5696358"/>
          </a:xfrm>
        </p:spPr>
        <p:txBody>
          <a:bodyPr>
            <a:normAutofit/>
          </a:bodyPr>
          <a:lstStyle/>
          <a:p>
            <a:pPr marL="0" indent="0">
              <a:lnSpc>
                <a:spcPct val="90000"/>
              </a:lnSpc>
              <a:buNone/>
            </a:pPr>
            <a:r>
              <a:rPr lang="en-US" altLang="en-US" sz="3600" i="1" dirty="0">
                <a:latin typeface="Cambria" panose="02040503050406030204" pitchFamily="18" charset="0"/>
                <a:ea typeface="Cambria" panose="02040503050406030204" pitchFamily="18" charset="0"/>
              </a:rPr>
              <a:t>John’s words are not applicable (although they have sometimes been misapplied) to people who leave one Christian company for another; they are applicable only to people who deliberately abandon the ground of Christianity rightly so called – and one should be quite certain that this is what they have done before speaking or thinking in these terms. </a:t>
            </a:r>
            <a:r>
              <a:rPr lang="en-US" altLang="en-US" sz="3600" b="1" dirty="0">
                <a:ea typeface="Cambria" panose="02040503050406030204" pitchFamily="18" charset="0"/>
              </a:rPr>
              <a:t>(Bruce, p. 69) </a:t>
            </a:r>
          </a:p>
          <a:p>
            <a:pPr>
              <a:lnSpc>
                <a:spcPct val="90000"/>
              </a:lnSpc>
            </a:pPr>
            <a:endParaRPr lang="en-US" altLang="en-US" sz="3600"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3490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0"/>
            <a:ext cx="8319863" cy="2386074"/>
          </a:xfrm>
        </p:spPr>
        <p:txBody>
          <a:bodyPr anchor="t">
            <a:normAutofit fontScale="90000"/>
          </a:bodyPr>
          <a:lstStyle/>
          <a:p>
            <a:pPr algn="l"/>
            <a:r>
              <a:rPr lang="en-US" altLang="en-US" sz="3200" dirty="0">
                <a:latin typeface="Calibri" panose="020F0502020204030204" pitchFamily="34" charset="0"/>
                <a:cs typeface="Calibri" panose="020F0502020204030204" pitchFamily="34" charset="0"/>
              </a:rPr>
              <a:t>In contrast to the “antichrists” (false teachers) who have demonstrated that their faith is not genuine (by forsaking the gospel message and leaving the fellowship of genuine believers) – John’s readers have an “</a:t>
            </a:r>
            <a:r>
              <a:rPr lang="en-US" altLang="en-US" sz="3200" i="1" dirty="0">
                <a:solidFill>
                  <a:srgbClr val="0000FF"/>
                </a:solidFill>
                <a:latin typeface="Cambria" panose="02040503050406030204" pitchFamily="18" charset="0"/>
                <a:ea typeface="Cambria" panose="02040503050406030204" pitchFamily="18" charset="0"/>
                <a:cs typeface="Calibri" panose="020F0502020204030204" pitchFamily="34" charset="0"/>
              </a:rPr>
              <a:t>anointing from the Holy One</a:t>
            </a:r>
            <a:r>
              <a:rPr lang="en-US" altLang="en-US" sz="3200" dirty="0">
                <a:latin typeface="Calibri" panose="020F0502020204030204" pitchFamily="34" charset="0"/>
                <a:cs typeface="Calibri" panose="020F0502020204030204" pitchFamily="34" charset="0"/>
              </a:rPr>
              <a:t>”.</a:t>
            </a:r>
            <a:endParaRPr lang="en-US" altLang="en-US" sz="2400" i="1" dirty="0">
              <a:solidFill>
                <a:srgbClr val="0000FF"/>
              </a:solidFill>
              <a:latin typeface="Calibri" panose="020F0502020204030204" pitchFamily="34" charset="0"/>
              <a:ea typeface="Cambria" panose="02040503050406030204" pitchFamily="18"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511656"/>
            <a:ext cx="8213902" cy="4346341"/>
          </a:xfrm>
        </p:spPr>
        <p:txBody>
          <a:bodyPr>
            <a:normAutofit fontScale="85000" lnSpcReduction="10000"/>
          </a:bodyPr>
          <a:lstStyle/>
          <a:p>
            <a:pPr algn="l"/>
            <a:r>
              <a:rPr lang="en-US" i="1" baseline="30000" dirty="0">
                <a:latin typeface="Cambria" panose="02040503050406030204" pitchFamily="18" charset="0"/>
                <a:ea typeface="Cambria" panose="02040503050406030204" pitchFamily="18" charset="0"/>
              </a:rPr>
              <a:t>18</a:t>
            </a:r>
            <a:r>
              <a:rPr lang="en-US" i="1" dirty="0">
                <a:solidFill>
                  <a:srgbClr val="0000FF"/>
                </a:solidFill>
                <a:latin typeface="Cambria" panose="02040503050406030204" pitchFamily="18" charset="0"/>
                <a:ea typeface="Cambria" panose="02040503050406030204" pitchFamily="18" charset="0"/>
              </a:rPr>
              <a:t> Children, it is the last hour, and as you have heard that antichrist is coming, so now many antichrists have come. Therefore we know that it is the last hour.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19</a:t>
            </a:r>
            <a:r>
              <a:rPr lang="en-US" i="1" dirty="0">
                <a:solidFill>
                  <a:srgbClr val="0000FF"/>
                </a:solidFill>
                <a:latin typeface="Cambria" panose="02040503050406030204" pitchFamily="18" charset="0"/>
                <a:ea typeface="Cambria" panose="02040503050406030204" pitchFamily="18" charset="0"/>
              </a:rPr>
              <a:t> They went out from us, but they were not of us; for if they had been of us, they would have continued with us. But they went out, that it might become plain that they all are not of us. </a:t>
            </a:r>
            <a:r>
              <a:rPr lang="en-US" i="1" baseline="30000" dirty="0">
                <a:latin typeface="Cambria" panose="02040503050406030204" pitchFamily="18" charset="0"/>
                <a:ea typeface="Cambria" panose="02040503050406030204" pitchFamily="18" charset="0"/>
              </a:rPr>
              <a:t>20</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But you have been anointed by the Holy One</a:t>
            </a:r>
            <a:r>
              <a:rPr lang="en-US" i="1" dirty="0">
                <a:solidFill>
                  <a:srgbClr val="0000FF"/>
                </a:solidFill>
                <a:latin typeface="Cambria" panose="02040503050406030204" pitchFamily="18" charset="0"/>
                <a:ea typeface="Cambria" panose="02040503050406030204" pitchFamily="18" charset="0"/>
              </a:rPr>
              <a:t>, and you all have knowledge. </a:t>
            </a:r>
            <a:r>
              <a:rPr lang="en-US" i="1" baseline="30000" dirty="0">
                <a:latin typeface="Cambria" panose="02040503050406030204" pitchFamily="18" charset="0"/>
                <a:ea typeface="Cambria" panose="02040503050406030204" pitchFamily="18" charset="0"/>
              </a:rPr>
              <a:t>21</a:t>
            </a:r>
            <a:r>
              <a:rPr lang="en-US" i="1" dirty="0">
                <a:solidFill>
                  <a:srgbClr val="0000FF"/>
                </a:solidFill>
                <a:latin typeface="Cambria" panose="02040503050406030204" pitchFamily="18" charset="0"/>
                <a:ea typeface="Cambria" panose="02040503050406030204" pitchFamily="18" charset="0"/>
              </a:rPr>
              <a:t> I write to you, not because you do not know the truth, but because you know it, and because no lie is of the truth. </a:t>
            </a:r>
          </a:p>
          <a:p>
            <a:pPr algn="l" rtl="0"/>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latin typeface="Calibri" panose="020F0502020204030204" pitchFamily="34" charset="0"/>
                <a:ea typeface="Cambria" panose="02040503050406030204" pitchFamily="18" charset="0"/>
                <a:cs typeface="Calibri" panose="020F0502020204030204" pitchFamily="34" charset="0"/>
              </a:rPr>
              <a:t>(1 John 2:18-21)</a:t>
            </a:r>
            <a:endParaRPr lang="en-US" altLang="en-US" sz="7200" b="1"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65009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anointing</a:t>
            </a:r>
            <a:br>
              <a:rPr lang="en-US" sz="3600" i="1" dirty="0">
                <a:solidFill>
                  <a:srgbClr val="0000FF"/>
                </a:solidFill>
                <a:latin typeface="Cambria" panose="02040503050406030204" pitchFamily="18" charset="0"/>
                <a:ea typeface="Cambria" panose="02040503050406030204" pitchFamily="18" charset="0"/>
              </a:rPr>
            </a:br>
            <a:r>
              <a:rPr lang="en-US" altLang="en-US" sz="3600" b="1" dirty="0">
                <a:latin typeface="Bwgrkl" panose="02000400000000000000" pitchFamily="2" charset="0"/>
              </a:rPr>
              <a:t>cri/</a:t>
            </a:r>
            <a:r>
              <a:rPr lang="en-US" altLang="en-US" sz="3600" b="1" dirty="0" err="1">
                <a:latin typeface="Bwgrkl" panose="02000400000000000000" pitchFamily="2" charset="0"/>
              </a:rPr>
              <a:t>sma</a:t>
            </a:r>
            <a:r>
              <a:rPr lang="en-US" altLang="en-US" sz="3600" b="1" dirty="0">
                <a:latin typeface="Bwgrkl" panose="02000400000000000000" pitchFamily="2" charset="0"/>
              </a:rPr>
              <a:t> </a:t>
            </a:r>
            <a:r>
              <a:rPr lang="en-US" altLang="en-US" sz="3600" b="1" i="1" dirty="0">
                <a:latin typeface="Cambria" panose="02040503050406030204" pitchFamily="18" charset="0"/>
                <a:ea typeface="Cambria" panose="02040503050406030204" pitchFamily="18" charset="0"/>
              </a:rPr>
              <a:t>(</a:t>
            </a:r>
            <a:r>
              <a:rPr lang="en-US" altLang="en-US" sz="3600" b="1" i="1" dirty="0" err="1">
                <a:latin typeface="Cambria" panose="02040503050406030204" pitchFamily="18" charset="0"/>
                <a:ea typeface="Cambria" panose="02040503050406030204" pitchFamily="18" charset="0"/>
              </a:rPr>
              <a:t>chrisma</a:t>
            </a:r>
            <a:r>
              <a:rPr lang="en-US" altLang="en-US" sz="3600" b="1" i="1" dirty="0">
                <a:latin typeface="Cambria" panose="02040503050406030204" pitchFamily="18" charset="0"/>
                <a:ea typeface="Cambria" panose="02040503050406030204" pitchFamily="18" charset="0"/>
              </a:rPr>
              <a:t>)</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615908"/>
          </a:xfrm>
        </p:spPr>
        <p:txBody>
          <a:bodyPr>
            <a:normAutofit/>
          </a:bodyPr>
          <a:lstStyle/>
          <a:p>
            <a:r>
              <a:rPr lang="en-US" altLang="en-US" b="1" dirty="0"/>
              <a:t>Friberg – </a:t>
            </a:r>
            <a:r>
              <a:rPr lang="en-US" altLang="en-US" dirty="0"/>
              <a:t>What has been spread on, </a:t>
            </a:r>
            <a:r>
              <a:rPr lang="en-US" altLang="en-US" i="1" dirty="0"/>
              <a:t>ointment, unguent, anointing, </a:t>
            </a:r>
            <a:r>
              <a:rPr lang="en-US" altLang="en-US" dirty="0"/>
              <a:t>used in the OT to  symbolize appointment to and empowerment for a task; fig. in the NT, as the gift and empowering of the  Holy Spirit for a task </a:t>
            </a:r>
            <a:r>
              <a:rPr lang="en-US" altLang="en-US" i="1" dirty="0"/>
              <a:t>anointing, endowment, appointment</a:t>
            </a:r>
            <a:r>
              <a:rPr lang="en-US" altLang="en-US" dirty="0"/>
              <a:t> </a:t>
            </a:r>
            <a:endParaRPr lang="en-US" altLang="en-US" b="1" dirty="0"/>
          </a:p>
          <a:p>
            <a:r>
              <a:rPr lang="en-US" altLang="en-US" b="1" dirty="0"/>
              <a:t>Burdick</a:t>
            </a:r>
            <a:r>
              <a:rPr lang="en-US" altLang="en-US" dirty="0"/>
              <a:t> (</a:t>
            </a:r>
            <a:r>
              <a:rPr lang="en-US" altLang="en-US" i="1" dirty="0"/>
              <a:t>The Letters of John</a:t>
            </a:r>
            <a:r>
              <a:rPr lang="en-US" altLang="en-US" dirty="0"/>
              <a:t>, p. 196-197)</a:t>
            </a:r>
            <a:r>
              <a:rPr lang="en-US" altLang="en-US" b="1" dirty="0"/>
              <a:t> – </a:t>
            </a:r>
            <a:r>
              <a:rPr lang="en-US" altLang="en-US" dirty="0"/>
              <a:t>The author no doubt used the word </a:t>
            </a:r>
            <a:r>
              <a:rPr lang="en-US" altLang="en-US" i="1" dirty="0" err="1"/>
              <a:t>chrisma</a:t>
            </a:r>
            <a:r>
              <a:rPr lang="en-US" altLang="en-US" dirty="0"/>
              <a:t>, “anointing” in contrast to the usage of </a:t>
            </a:r>
            <a:r>
              <a:rPr lang="en-US" altLang="en-US" i="1" dirty="0" err="1"/>
              <a:t>antichristoi</a:t>
            </a:r>
            <a:r>
              <a:rPr lang="en-US" altLang="en-US" dirty="0"/>
              <a:t>, “antichrists”. The basic word is </a:t>
            </a:r>
            <a:r>
              <a:rPr lang="en-US" altLang="en-US" i="1" dirty="0" err="1"/>
              <a:t>chrio</a:t>
            </a:r>
            <a:r>
              <a:rPr lang="en-US" altLang="en-US" dirty="0"/>
              <a:t>, “I anoint”. It is from this term that </a:t>
            </a:r>
            <a:r>
              <a:rPr lang="en-US" altLang="en-US" i="1" dirty="0"/>
              <a:t>Christos</a:t>
            </a:r>
            <a:r>
              <a:rPr lang="en-US" altLang="en-US" dirty="0"/>
              <a:t>, “Christ”, the anointed one, comes. There is a sense in which believers are </a:t>
            </a:r>
            <a:r>
              <a:rPr lang="en-US" altLang="en-US" dirty="0" err="1"/>
              <a:t>christs</a:t>
            </a:r>
            <a:r>
              <a:rPr lang="en-US" altLang="en-US" dirty="0"/>
              <a:t> (anointed ones) </a:t>
            </a:r>
          </a:p>
        </p:txBody>
      </p:sp>
    </p:spTree>
    <p:extLst>
      <p:ext uri="{BB962C8B-B14F-4D97-AF65-F5344CB8AC3E}">
        <p14:creationId xmlns:p14="http://schemas.microsoft.com/office/powerpoint/2010/main" val="41969155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anointing</a:t>
            </a:r>
            <a:br>
              <a:rPr lang="en-US" sz="3600" i="1" dirty="0">
                <a:solidFill>
                  <a:srgbClr val="0000FF"/>
                </a:solidFill>
                <a:latin typeface="Cambria" panose="02040503050406030204" pitchFamily="18" charset="0"/>
                <a:ea typeface="Cambria" panose="02040503050406030204" pitchFamily="18" charset="0"/>
              </a:rPr>
            </a:br>
            <a:r>
              <a:rPr lang="en-US" altLang="en-US" sz="3600" b="1" dirty="0">
                <a:latin typeface="Bwgrkl" panose="02000400000000000000" pitchFamily="2" charset="0"/>
              </a:rPr>
              <a:t>cri/</a:t>
            </a:r>
            <a:r>
              <a:rPr lang="en-US" altLang="en-US" sz="3600" b="1" dirty="0" err="1">
                <a:latin typeface="Bwgrkl" panose="02000400000000000000" pitchFamily="2" charset="0"/>
              </a:rPr>
              <a:t>sma</a:t>
            </a:r>
            <a:r>
              <a:rPr lang="en-US" altLang="en-US" sz="3600" b="1" dirty="0">
                <a:latin typeface="Bwgrkl" panose="02000400000000000000" pitchFamily="2" charset="0"/>
              </a:rPr>
              <a:t> </a:t>
            </a:r>
            <a:r>
              <a:rPr lang="en-US" altLang="en-US" sz="3600" b="1" i="1" dirty="0">
                <a:latin typeface="Cambria" panose="02040503050406030204" pitchFamily="18" charset="0"/>
                <a:ea typeface="Cambria" panose="02040503050406030204" pitchFamily="18" charset="0"/>
              </a:rPr>
              <a:t>(</a:t>
            </a:r>
            <a:r>
              <a:rPr lang="en-US" altLang="en-US" sz="3600" b="1" i="1" dirty="0" err="1">
                <a:latin typeface="Cambria" panose="02040503050406030204" pitchFamily="18" charset="0"/>
                <a:ea typeface="Cambria" panose="02040503050406030204" pitchFamily="18" charset="0"/>
              </a:rPr>
              <a:t>chrisma</a:t>
            </a:r>
            <a:r>
              <a:rPr lang="en-US" altLang="en-US" sz="3600" b="1" i="1" dirty="0">
                <a:latin typeface="Cambria" panose="02040503050406030204" pitchFamily="18" charset="0"/>
                <a:ea typeface="Cambria" panose="02040503050406030204" pitchFamily="18" charset="0"/>
              </a:rPr>
              <a:t>)</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372591"/>
          </a:xfrm>
        </p:spPr>
        <p:txBody>
          <a:bodyPr>
            <a:normAutofit fontScale="92500" lnSpcReduction="20000"/>
          </a:bodyPr>
          <a:lstStyle/>
          <a:p>
            <a:pPr>
              <a:lnSpc>
                <a:spcPct val="90000"/>
              </a:lnSpc>
            </a:pPr>
            <a:r>
              <a:rPr lang="en-US" altLang="en-US" i="1" dirty="0">
                <a:latin typeface="Cambria" panose="02040503050406030204" pitchFamily="18" charset="0"/>
                <a:ea typeface="Cambria" panose="02040503050406030204" pitchFamily="18" charset="0"/>
              </a:rPr>
              <a:t>The word “anointing” is found only here and in 2:27 (2x) in the NT. The cognate verb ‘’to anoint’ (chiro) is found in several other places.</a:t>
            </a:r>
          </a:p>
          <a:p>
            <a:pPr>
              <a:lnSpc>
                <a:spcPct val="90000"/>
              </a:lnSpc>
            </a:pPr>
            <a:r>
              <a:rPr lang="en-US" altLang="en-US" i="1" dirty="0">
                <a:latin typeface="Cambria" panose="02040503050406030204" pitchFamily="18" charset="0"/>
                <a:ea typeface="Cambria" panose="02040503050406030204" pitchFamily="18" charset="0"/>
              </a:rPr>
              <a:t>Apart from one metaphorical use of the verb “to anoint” in Heb 1:9, its consistent use in the NT is in relation to an anointing where the </a:t>
            </a:r>
            <a:r>
              <a:rPr lang="en-US" altLang="en-US" b="1" i="1" dirty="0">
                <a:latin typeface="Cambria" panose="02040503050406030204" pitchFamily="18" charset="0"/>
                <a:ea typeface="Cambria" panose="02040503050406030204" pitchFamily="18" charset="0"/>
              </a:rPr>
              <a:t>agent is God </a:t>
            </a:r>
            <a:r>
              <a:rPr lang="en-US" altLang="en-US" i="1" dirty="0">
                <a:latin typeface="Cambria" panose="02040503050406030204" pitchFamily="18" charset="0"/>
                <a:ea typeface="Cambria" panose="02040503050406030204" pitchFamily="18" charset="0"/>
              </a:rPr>
              <a:t>and </a:t>
            </a:r>
            <a:r>
              <a:rPr lang="en-US" altLang="en-US" b="1" i="1" dirty="0">
                <a:latin typeface="Cambria" panose="02040503050406030204" pitchFamily="18" charset="0"/>
                <a:ea typeface="Cambria" panose="02040503050406030204" pitchFamily="18" charset="0"/>
              </a:rPr>
              <a:t>the element is the Holy Spirit</a:t>
            </a:r>
            <a:r>
              <a:rPr lang="en-US" altLang="en-US" i="1" dirty="0">
                <a:latin typeface="Cambria" panose="02040503050406030204" pitchFamily="18" charset="0"/>
                <a:ea typeface="Cambria" panose="02040503050406030204" pitchFamily="18" charset="0"/>
              </a:rPr>
              <a:t>:</a:t>
            </a:r>
          </a:p>
          <a:p>
            <a:pPr lvl="1">
              <a:lnSpc>
                <a:spcPct val="90000"/>
              </a:lnSpc>
            </a:pPr>
            <a:r>
              <a:rPr lang="en-US" altLang="en-US" b="1" dirty="0">
                <a:latin typeface="+mj-lt"/>
              </a:rPr>
              <a:t>Luke 4:18 - </a:t>
            </a:r>
            <a:r>
              <a:rPr lang="en-US" i="1" dirty="0">
                <a:solidFill>
                  <a:srgbClr val="0000FF"/>
                </a:solidFill>
                <a:latin typeface="Cambria" panose="02040503050406030204" pitchFamily="18" charset="0"/>
                <a:ea typeface="Cambria" panose="02040503050406030204" pitchFamily="18" charset="0"/>
              </a:rPr>
              <a:t>The </a:t>
            </a:r>
            <a:r>
              <a:rPr lang="en-US" b="1" i="1" dirty="0">
                <a:solidFill>
                  <a:srgbClr val="0000FF"/>
                </a:solidFill>
                <a:latin typeface="Cambria" panose="02040503050406030204" pitchFamily="18" charset="0"/>
                <a:ea typeface="Cambria" panose="02040503050406030204" pitchFamily="18" charset="0"/>
              </a:rPr>
              <a:t>Spirit of the Lord is upon me</a:t>
            </a:r>
            <a:r>
              <a:rPr lang="en-US" i="1" dirty="0">
                <a:solidFill>
                  <a:srgbClr val="0000FF"/>
                </a:solidFill>
                <a:latin typeface="Cambria" panose="02040503050406030204" pitchFamily="18" charset="0"/>
                <a:ea typeface="Cambria" panose="02040503050406030204" pitchFamily="18" charset="0"/>
              </a:rPr>
              <a:t>, </a:t>
            </a:r>
            <a:r>
              <a:rPr lang="en-US" b="1" i="1" dirty="0">
                <a:solidFill>
                  <a:srgbClr val="0000FF"/>
                </a:solidFill>
                <a:latin typeface="Cambria" panose="02040503050406030204" pitchFamily="18" charset="0"/>
                <a:ea typeface="Cambria" panose="02040503050406030204" pitchFamily="18" charset="0"/>
              </a:rPr>
              <a:t>because he has anointed me </a:t>
            </a:r>
            <a:r>
              <a:rPr lang="en-US" i="1" dirty="0">
                <a:solidFill>
                  <a:srgbClr val="0000FF"/>
                </a:solidFill>
                <a:latin typeface="Cambria" panose="02040503050406030204" pitchFamily="18" charset="0"/>
                <a:ea typeface="Cambria" panose="02040503050406030204" pitchFamily="18" charset="0"/>
              </a:rPr>
              <a:t>to proclaim good news to the poor. He has sent me to proclaim liberty to the captives and recovering of sight to the blind, to set at liberty those who are oppressed…</a:t>
            </a:r>
            <a:endParaRPr lang="en-US" altLang="en-US" b="1" i="1" dirty="0">
              <a:solidFill>
                <a:srgbClr val="000066"/>
              </a:solidFill>
              <a:latin typeface="Times New Roman" panose="02020603050405020304" pitchFamily="18" charset="0"/>
            </a:endParaRPr>
          </a:p>
          <a:p>
            <a:pPr lvl="1">
              <a:lnSpc>
                <a:spcPct val="90000"/>
              </a:lnSpc>
            </a:pPr>
            <a:r>
              <a:rPr lang="en-US" altLang="en-US" b="1" dirty="0"/>
              <a:t>Acts 10:38 - </a:t>
            </a:r>
            <a:r>
              <a:rPr lang="en-US" i="1" dirty="0">
                <a:solidFill>
                  <a:srgbClr val="0000FF"/>
                </a:solidFill>
                <a:latin typeface="Cambria" panose="02040503050406030204" pitchFamily="18" charset="0"/>
                <a:ea typeface="Cambria" panose="02040503050406030204" pitchFamily="18" charset="0"/>
              </a:rPr>
              <a:t>God </a:t>
            </a:r>
            <a:r>
              <a:rPr lang="en-US" b="1" i="1" dirty="0">
                <a:solidFill>
                  <a:srgbClr val="0000FF"/>
                </a:solidFill>
                <a:latin typeface="Cambria" panose="02040503050406030204" pitchFamily="18" charset="0"/>
                <a:ea typeface="Cambria" panose="02040503050406030204" pitchFamily="18" charset="0"/>
              </a:rPr>
              <a:t>anointed</a:t>
            </a:r>
            <a:r>
              <a:rPr lang="en-US" i="1" dirty="0">
                <a:solidFill>
                  <a:srgbClr val="0000FF"/>
                </a:solidFill>
                <a:latin typeface="Cambria" panose="02040503050406030204" pitchFamily="18" charset="0"/>
                <a:ea typeface="Cambria" panose="02040503050406030204" pitchFamily="18" charset="0"/>
              </a:rPr>
              <a:t> Jesus of Nazareth </a:t>
            </a:r>
            <a:r>
              <a:rPr lang="en-US" b="1" i="1" dirty="0">
                <a:solidFill>
                  <a:srgbClr val="0000FF"/>
                </a:solidFill>
                <a:latin typeface="Cambria" panose="02040503050406030204" pitchFamily="18" charset="0"/>
                <a:ea typeface="Cambria" panose="02040503050406030204" pitchFamily="18" charset="0"/>
              </a:rPr>
              <a:t>with the Holy Spirit and with power</a:t>
            </a:r>
            <a:r>
              <a:rPr lang="en-US" i="1" dirty="0">
                <a:solidFill>
                  <a:srgbClr val="0000FF"/>
                </a:solidFill>
                <a:latin typeface="Cambria" panose="02040503050406030204" pitchFamily="18" charset="0"/>
                <a:ea typeface="Cambria" panose="02040503050406030204" pitchFamily="18" charset="0"/>
              </a:rPr>
              <a:t>. He went about doing good and healing all who were oppressed by the devil, for God was with him.</a:t>
            </a:r>
            <a:endParaRPr lang="en-US" altLang="en-US" i="1" dirty="0">
              <a:solidFill>
                <a:srgbClr val="0000FF"/>
              </a:solidFill>
              <a:latin typeface="Cambria" panose="02040503050406030204" pitchFamily="18" charset="0"/>
              <a:ea typeface="Cambria" panose="02040503050406030204" pitchFamily="18" charset="0"/>
            </a:endParaRPr>
          </a:p>
          <a:p>
            <a:pPr lvl="1">
              <a:lnSpc>
                <a:spcPct val="90000"/>
              </a:lnSpc>
            </a:pPr>
            <a:r>
              <a:rPr lang="en-US" altLang="en-US" b="1" dirty="0">
                <a:latin typeface="+mj-lt"/>
              </a:rPr>
              <a:t>2 Corinthians 1:21-22 –</a:t>
            </a:r>
            <a:r>
              <a:rPr lang="en-US" altLang="en-US" dirty="0">
                <a:latin typeface="+mj-lt"/>
              </a:rPr>
              <a:t> </a:t>
            </a:r>
            <a:r>
              <a:rPr lang="en-US" i="1" dirty="0">
                <a:solidFill>
                  <a:srgbClr val="0000FF"/>
                </a:solidFill>
                <a:latin typeface="Cambria" panose="02040503050406030204" pitchFamily="18" charset="0"/>
                <a:ea typeface="Cambria" panose="02040503050406030204" pitchFamily="18" charset="0"/>
              </a:rPr>
              <a:t>And it is </a:t>
            </a:r>
            <a:r>
              <a:rPr lang="en-US" b="1" i="1" dirty="0">
                <a:solidFill>
                  <a:srgbClr val="0000FF"/>
                </a:solidFill>
                <a:latin typeface="Cambria" panose="02040503050406030204" pitchFamily="18" charset="0"/>
                <a:ea typeface="Cambria" panose="02040503050406030204" pitchFamily="18" charset="0"/>
              </a:rPr>
              <a:t>God</a:t>
            </a:r>
            <a:r>
              <a:rPr lang="en-US" i="1" dirty="0">
                <a:solidFill>
                  <a:srgbClr val="0000FF"/>
                </a:solidFill>
                <a:latin typeface="Cambria" panose="02040503050406030204" pitchFamily="18" charset="0"/>
                <a:ea typeface="Cambria" panose="02040503050406030204" pitchFamily="18" charset="0"/>
              </a:rPr>
              <a:t> who establishes us with you in Christ, and has </a:t>
            </a:r>
            <a:r>
              <a:rPr lang="en-US" b="1" i="1" dirty="0">
                <a:solidFill>
                  <a:srgbClr val="0000FF"/>
                </a:solidFill>
                <a:latin typeface="Cambria" panose="02040503050406030204" pitchFamily="18" charset="0"/>
                <a:ea typeface="Cambria" panose="02040503050406030204" pitchFamily="18" charset="0"/>
              </a:rPr>
              <a:t>anointed us</a:t>
            </a:r>
            <a:r>
              <a:rPr lang="en-US" i="1" dirty="0">
                <a:solidFill>
                  <a:srgbClr val="0000FF"/>
                </a:solidFill>
                <a:latin typeface="Cambria" panose="02040503050406030204" pitchFamily="18" charset="0"/>
                <a:ea typeface="Cambria" panose="02040503050406030204" pitchFamily="18" charset="0"/>
              </a:rPr>
              <a:t>, </a:t>
            </a:r>
            <a:r>
              <a:rPr lang="en-US" baseline="30000" dirty="0"/>
              <a:t>22</a:t>
            </a:r>
            <a:r>
              <a:rPr lang="en-US" dirty="0"/>
              <a:t> </a:t>
            </a:r>
            <a:r>
              <a:rPr lang="en-US" i="1" dirty="0">
                <a:solidFill>
                  <a:srgbClr val="0000FF"/>
                </a:solidFill>
                <a:latin typeface="Cambria" panose="02040503050406030204" pitchFamily="18" charset="0"/>
                <a:ea typeface="Cambria" panose="02040503050406030204" pitchFamily="18" charset="0"/>
              </a:rPr>
              <a:t>and who has also put his seal on us </a:t>
            </a:r>
            <a:r>
              <a:rPr lang="en-US" b="1" i="1" dirty="0">
                <a:solidFill>
                  <a:srgbClr val="0000FF"/>
                </a:solidFill>
                <a:latin typeface="Cambria" panose="02040503050406030204" pitchFamily="18" charset="0"/>
                <a:ea typeface="Cambria" panose="02040503050406030204" pitchFamily="18" charset="0"/>
              </a:rPr>
              <a:t>and given us his Spirit in our hearts </a:t>
            </a:r>
            <a:r>
              <a:rPr lang="en-US" i="1" dirty="0">
                <a:solidFill>
                  <a:srgbClr val="0000FF"/>
                </a:solidFill>
                <a:latin typeface="Cambria" panose="02040503050406030204" pitchFamily="18" charset="0"/>
                <a:ea typeface="Cambria" panose="02040503050406030204" pitchFamily="18" charset="0"/>
              </a:rPr>
              <a:t>as a guarantee.</a:t>
            </a:r>
            <a:endParaRPr lang="en-US" altLang="en-US" i="1" dirty="0">
              <a:solidFill>
                <a:srgbClr val="0000FF"/>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33EFAE2E-77B9-4DFF-93DC-73BBEFF9BA1D}"/>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dirty="0"/>
              <a:t>Colin G. Kruse, </a:t>
            </a:r>
            <a:r>
              <a:rPr lang="en-US" altLang="en-US" i="1" dirty="0"/>
              <a:t>The Letters of John</a:t>
            </a:r>
            <a:r>
              <a:rPr lang="en-US" altLang="en-US" dirty="0"/>
              <a:t>, The New Pillar Commentary, 2000, pp.102-103</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7856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098852"/>
          </a:xfrm>
        </p:spPr>
        <p:txBody>
          <a:bodyPr vert="horz" lIns="91440" tIns="45720" rIns="91440" bIns="45720" rtlCol="0" anchor="ctr">
            <a:noAutofit/>
          </a:bodyPr>
          <a:lstStyle/>
          <a:p>
            <a:pPr>
              <a:lnSpc>
                <a:spcPct val="90000"/>
              </a:lnSpc>
            </a:pPr>
            <a:r>
              <a:rPr lang="en-US" sz="3600" b="1" i="1" dirty="0">
                <a:solidFill>
                  <a:srgbClr val="0000FF"/>
                </a:solidFill>
                <a:latin typeface="Cambria" panose="02040503050406030204" pitchFamily="18" charset="0"/>
                <a:ea typeface="Cambria" panose="02040503050406030204" pitchFamily="18" charset="0"/>
              </a:rPr>
              <a:t>anointing</a:t>
            </a:r>
            <a:br>
              <a:rPr lang="en-US" sz="3600" i="1" dirty="0">
                <a:solidFill>
                  <a:srgbClr val="0000FF"/>
                </a:solidFill>
                <a:latin typeface="Cambria" panose="02040503050406030204" pitchFamily="18" charset="0"/>
                <a:ea typeface="Cambria" panose="02040503050406030204" pitchFamily="18" charset="0"/>
              </a:rPr>
            </a:br>
            <a:r>
              <a:rPr lang="en-US" altLang="en-US" sz="3600" b="1" dirty="0">
                <a:latin typeface="Bwgrkl" panose="02000400000000000000" pitchFamily="2" charset="0"/>
              </a:rPr>
              <a:t>cri/</a:t>
            </a:r>
            <a:r>
              <a:rPr lang="en-US" altLang="en-US" sz="3600" b="1" dirty="0" err="1">
                <a:latin typeface="Bwgrkl" panose="02000400000000000000" pitchFamily="2" charset="0"/>
              </a:rPr>
              <a:t>sma</a:t>
            </a:r>
            <a:r>
              <a:rPr lang="en-US" altLang="en-US" sz="3600" b="1" dirty="0">
                <a:latin typeface="Bwgrkl" panose="02000400000000000000" pitchFamily="2" charset="0"/>
              </a:rPr>
              <a:t> </a:t>
            </a:r>
            <a:r>
              <a:rPr lang="en-US" altLang="en-US" sz="3600" b="1" i="1" dirty="0">
                <a:latin typeface="Cambria" panose="02040503050406030204" pitchFamily="18" charset="0"/>
                <a:ea typeface="Cambria" panose="02040503050406030204" pitchFamily="18" charset="0"/>
              </a:rPr>
              <a:t>(</a:t>
            </a:r>
            <a:r>
              <a:rPr lang="en-US" altLang="en-US" sz="3600" b="1" i="1" dirty="0" err="1">
                <a:latin typeface="Cambria" panose="02040503050406030204" pitchFamily="18" charset="0"/>
                <a:ea typeface="Cambria" panose="02040503050406030204" pitchFamily="18" charset="0"/>
              </a:rPr>
              <a:t>chrisma</a:t>
            </a:r>
            <a:r>
              <a:rPr lang="en-US" altLang="en-US" sz="3600" b="1" i="1" dirty="0">
                <a:latin typeface="Cambria" panose="02040503050406030204" pitchFamily="18" charset="0"/>
                <a:ea typeface="Cambria" panose="02040503050406030204" pitchFamily="18" charset="0"/>
              </a:rPr>
              <a:t>)</a:t>
            </a:r>
            <a:endParaRPr lang="en-US" sz="3600" dirty="0">
              <a:ln w="6600">
                <a:noFill/>
                <a:prstDash val="solid"/>
              </a:ln>
              <a:effectLst/>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0245"/>
            <a:ext cx="8229600" cy="5372591"/>
          </a:xfrm>
        </p:spPr>
        <p:txBody>
          <a:bodyPr>
            <a:normAutofit/>
          </a:bodyPr>
          <a:lstStyle/>
          <a:p>
            <a:pPr marL="0" indent="0">
              <a:lnSpc>
                <a:spcPct val="90000"/>
              </a:lnSpc>
              <a:buNone/>
            </a:pPr>
            <a:r>
              <a:rPr lang="en-US" altLang="en-US" sz="3200" i="1" dirty="0">
                <a:latin typeface="Cambria" panose="02040503050406030204" pitchFamily="18" charset="0"/>
                <a:ea typeface="Cambria" panose="02040503050406030204" pitchFamily="18" charset="0"/>
              </a:rPr>
              <a:t>In light of this, the . . . anointing . . . is best interpreted as a reference to the Holy Spirit, with whom they had been endowed by God (when they first believed), and who confirms to them the truth of the message that they heard at that time. </a:t>
            </a:r>
            <a:endParaRPr lang="en-US" altLang="en-US" sz="3200" b="1" i="1" dirty="0">
              <a:solidFill>
                <a:srgbClr val="000066"/>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33EFAE2E-77B9-4DFF-93DC-73BBEFF9BA1D}"/>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dirty="0"/>
              <a:t>Colin G. Kruse, </a:t>
            </a:r>
            <a:r>
              <a:rPr lang="en-US" altLang="en-US" i="1" dirty="0"/>
              <a:t>The Letters of John</a:t>
            </a:r>
            <a:r>
              <a:rPr lang="en-US" altLang="en-US" dirty="0"/>
              <a:t>, The New Pillar Commentary, 2000, pp.102-103</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63292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0"/>
            <a:ext cx="8319863" cy="1616879"/>
          </a:xfrm>
        </p:spPr>
        <p:txBody>
          <a:bodyPr anchor="t">
            <a:normAutofit/>
          </a:bodyPr>
          <a:lstStyle/>
          <a:p>
            <a:pPr algn="l"/>
            <a:r>
              <a:rPr lang="en-US" altLang="en-US" sz="3200" dirty="0">
                <a:latin typeface="Calibri" panose="020F0502020204030204" pitchFamily="34" charset="0"/>
                <a:cs typeface="Calibri" panose="020F0502020204030204" pitchFamily="34" charset="0"/>
              </a:rPr>
              <a:t>Here John expresses confidence in his readers: they not only have the indwelling Holy Spirit, but all of them “</a:t>
            </a:r>
            <a:r>
              <a:rPr lang="en-US" altLang="en-US" sz="3200" i="1" dirty="0">
                <a:solidFill>
                  <a:srgbClr val="0000FF"/>
                </a:solidFill>
                <a:latin typeface="Cambria" panose="02040503050406030204" pitchFamily="18" charset="0"/>
                <a:ea typeface="Cambria" panose="02040503050406030204" pitchFamily="18" charset="0"/>
                <a:cs typeface="Calibri" panose="020F0502020204030204" pitchFamily="34" charset="0"/>
              </a:rPr>
              <a:t>have knowledge</a:t>
            </a:r>
            <a:r>
              <a:rPr lang="en-US" altLang="en-US" sz="3200" dirty="0">
                <a:latin typeface="Calibri" panose="020F0502020204030204" pitchFamily="34" charset="0"/>
                <a:cs typeface="Calibri" panose="020F0502020204030204" pitchFamily="34" charset="0"/>
              </a:rPr>
              <a:t>”.</a:t>
            </a:r>
            <a:endParaRPr lang="en-US" altLang="en-US" sz="2400" i="1" dirty="0">
              <a:solidFill>
                <a:srgbClr val="0000FF"/>
              </a:solidFill>
              <a:latin typeface="Calibri" panose="020F0502020204030204" pitchFamily="34" charset="0"/>
              <a:ea typeface="Cambria" panose="02040503050406030204" pitchFamily="18"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67898"/>
            <a:ext cx="8213902" cy="5190100"/>
          </a:xfrm>
        </p:spPr>
        <p:txBody>
          <a:bodyPr>
            <a:normAutofit fontScale="92500" lnSpcReduction="10000"/>
          </a:bodyPr>
          <a:lstStyle/>
          <a:p>
            <a:pPr algn="l"/>
            <a:r>
              <a:rPr lang="en-US" i="1" baseline="30000" dirty="0">
                <a:latin typeface="Cambria" panose="02040503050406030204" pitchFamily="18" charset="0"/>
                <a:ea typeface="Cambria" panose="02040503050406030204" pitchFamily="18" charset="0"/>
              </a:rPr>
              <a:t>18</a:t>
            </a:r>
            <a:r>
              <a:rPr lang="en-US" i="1" dirty="0">
                <a:solidFill>
                  <a:srgbClr val="0000FF"/>
                </a:solidFill>
                <a:latin typeface="Cambria" panose="02040503050406030204" pitchFamily="18" charset="0"/>
                <a:ea typeface="Cambria" panose="02040503050406030204" pitchFamily="18" charset="0"/>
              </a:rPr>
              <a:t> Children, it is the last hour, and as you have heard that antichrist is coming, so now many antichrists have come. Therefore we know that it is the last hour.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19</a:t>
            </a:r>
            <a:r>
              <a:rPr lang="en-US" i="1" dirty="0">
                <a:solidFill>
                  <a:srgbClr val="0000FF"/>
                </a:solidFill>
                <a:latin typeface="Cambria" panose="02040503050406030204" pitchFamily="18" charset="0"/>
                <a:ea typeface="Cambria" panose="02040503050406030204" pitchFamily="18" charset="0"/>
              </a:rPr>
              <a:t> They went out from us, but they were not of us; for if they had been of us, they would have continued with us. But they went out, that it might become plain that they all are not of us. </a:t>
            </a:r>
            <a:r>
              <a:rPr lang="en-US" i="1" baseline="30000" dirty="0">
                <a:latin typeface="Cambria" panose="02040503050406030204" pitchFamily="18" charset="0"/>
                <a:ea typeface="Cambria" panose="02040503050406030204" pitchFamily="18" charset="0"/>
              </a:rPr>
              <a:t>20</a:t>
            </a:r>
            <a:r>
              <a:rPr lang="en-US" i="1" dirty="0">
                <a:solidFill>
                  <a:srgbClr val="0000FF"/>
                </a:solidFill>
                <a:latin typeface="Cambria" panose="02040503050406030204" pitchFamily="18" charset="0"/>
                <a:ea typeface="Cambria" panose="02040503050406030204" pitchFamily="18" charset="0"/>
              </a:rPr>
              <a:t> But you have been anointed by the Holy One, and you all </a:t>
            </a:r>
            <a:r>
              <a:rPr lang="en-US" i="1" dirty="0">
                <a:solidFill>
                  <a:srgbClr val="FF0000"/>
                </a:solidFill>
                <a:latin typeface="Cambria" panose="02040503050406030204" pitchFamily="18" charset="0"/>
                <a:ea typeface="Cambria" panose="02040503050406030204" pitchFamily="18" charset="0"/>
              </a:rPr>
              <a:t>have knowledge</a:t>
            </a:r>
            <a:r>
              <a:rPr lang="en-US" i="1" dirty="0">
                <a:solidFill>
                  <a:srgbClr val="0000FF"/>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21</a:t>
            </a:r>
            <a:r>
              <a:rPr lang="en-US" i="1" dirty="0">
                <a:solidFill>
                  <a:srgbClr val="0000FF"/>
                </a:solidFill>
                <a:latin typeface="Cambria" panose="02040503050406030204" pitchFamily="18" charset="0"/>
                <a:ea typeface="Cambria" panose="02040503050406030204" pitchFamily="18" charset="0"/>
              </a:rPr>
              <a:t> I write to you, not because you do not know the truth, but because you know it, and because no lie is of the truth. </a:t>
            </a:r>
          </a:p>
          <a:p>
            <a:pPr algn="l" rtl="0"/>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latin typeface="Calibri" panose="020F0502020204030204" pitchFamily="34" charset="0"/>
                <a:ea typeface="Cambria" panose="02040503050406030204" pitchFamily="18" charset="0"/>
                <a:cs typeface="Calibri" panose="020F0502020204030204" pitchFamily="34" charset="0"/>
              </a:rPr>
              <a:t>(1 John 2:18-21)</a:t>
            </a:r>
            <a:endParaRPr lang="en-US" altLang="en-US" sz="7200" b="1"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213708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0"/>
            <a:ext cx="8319863" cy="1616879"/>
          </a:xfrm>
        </p:spPr>
        <p:txBody>
          <a:bodyPr anchor="t">
            <a:normAutofit/>
          </a:bodyPr>
          <a:lstStyle/>
          <a:p>
            <a:pPr algn="l"/>
            <a:r>
              <a:rPr lang="en-US" altLang="en-US" sz="3200" i="1" dirty="0">
                <a:latin typeface="Cambria" panose="02040503050406030204" pitchFamily="18" charset="0"/>
                <a:ea typeface="Cambria" panose="02040503050406030204" pitchFamily="18" charset="0"/>
                <a:cs typeface="Calibri" panose="020F0502020204030204" pitchFamily="34" charset="0"/>
              </a:rPr>
              <a:t>John does not write to impart </a:t>
            </a:r>
            <a:r>
              <a:rPr lang="en-US" altLang="en-US" sz="3200" b="1" i="1" dirty="0">
                <a:latin typeface="Cambria" panose="02040503050406030204" pitchFamily="18" charset="0"/>
                <a:ea typeface="Cambria" panose="02040503050406030204" pitchFamily="18" charset="0"/>
                <a:cs typeface="Calibri" panose="020F0502020204030204" pitchFamily="34" charset="0"/>
              </a:rPr>
              <a:t>new truth</a:t>
            </a:r>
            <a:r>
              <a:rPr lang="en-US" altLang="en-US" sz="3200" i="1" dirty="0">
                <a:latin typeface="Cambria" panose="02040503050406030204" pitchFamily="18" charset="0"/>
                <a:ea typeface="Cambria" panose="02040503050406030204" pitchFamily="18" charset="0"/>
                <a:cs typeface="Calibri" panose="020F0502020204030204" pitchFamily="34" charset="0"/>
              </a:rPr>
              <a:t>, but to alert them to the danger and urge them to apply the truth they </a:t>
            </a:r>
            <a:r>
              <a:rPr lang="en-US" altLang="en-US" sz="3200" b="1" i="1" dirty="0">
                <a:latin typeface="Cambria" panose="02040503050406030204" pitchFamily="18" charset="0"/>
                <a:ea typeface="Cambria" panose="02040503050406030204" pitchFamily="18" charset="0"/>
                <a:cs typeface="Calibri" panose="020F0502020204030204" pitchFamily="34" charset="0"/>
              </a:rPr>
              <a:t>already possess</a:t>
            </a:r>
            <a:r>
              <a:rPr lang="en-US" altLang="en-US" sz="3200" i="1" dirty="0">
                <a:latin typeface="Cambria" panose="02040503050406030204" pitchFamily="18" charset="0"/>
                <a:ea typeface="Cambria" panose="02040503050406030204" pitchFamily="18" charset="0"/>
                <a:cs typeface="Calibri" panose="020F0502020204030204" pitchFamily="34" charset="0"/>
              </a:rPr>
              <a:t>. </a:t>
            </a:r>
            <a:r>
              <a:rPr lang="en-US" altLang="en-US" sz="3200" dirty="0">
                <a:latin typeface="Calibri" panose="020F0502020204030204" pitchFamily="34" charset="0"/>
                <a:cs typeface="Calibri" panose="020F0502020204030204" pitchFamily="34" charset="0"/>
              </a:rPr>
              <a:t>(Burdick, p.198) </a:t>
            </a:r>
            <a:endParaRPr lang="en-US" altLang="en-US" sz="2400" i="1" dirty="0">
              <a:solidFill>
                <a:srgbClr val="0000FF"/>
              </a:solidFill>
              <a:latin typeface="Calibri" panose="020F0502020204030204" pitchFamily="34" charset="0"/>
              <a:ea typeface="Cambria" panose="02040503050406030204" pitchFamily="18"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67898"/>
            <a:ext cx="8213902" cy="5190100"/>
          </a:xfrm>
        </p:spPr>
        <p:txBody>
          <a:bodyPr>
            <a:normAutofit fontScale="92500" lnSpcReduction="10000"/>
          </a:bodyPr>
          <a:lstStyle/>
          <a:p>
            <a:pPr algn="l"/>
            <a:r>
              <a:rPr lang="en-US" i="1" baseline="30000" dirty="0">
                <a:latin typeface="Cambria" panose="02040503050406030204" pitchFamily="18" charset="0"/>
                <a:ea typeface="Cambria" panose="02040503050406030204" pitchFamily="18" charset="0"/>
              </a:rPr>
              <a:t>18</a:t>
            </a:r>
            <a:r>
              <a:rPr lang="en-US" i="1" dirty="0">
                <a:solidFill>
                  <a:srgbClr val="0000FF"/>
                </a:solidFill>
                <a:latin typeface="Cambria" panose="02040503050406030204" pitchFamily="18" charset="0"/>
                <a:ea typeface="Cambria" panose="02040503050406030204" pitchFamily="18" charset="0"/>
              </a:rPr>
              <a:t> Children, it is the last hour, and as you have heard that antichrist is coming, so now many antichrists have come. Therefore we know that it is the last hour.</a:t>
            </a:r>
            <a:r>
              <a:rPr lang="en-US" i="1" dirty="0">
                <a:solidFill>
                  <a:srgbClr val="FF0000"/>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19</a:t>
            </a:r>
            <a:r>
              <a:rPr lang="en-US" i="1" dirty="0">
                <a:solidFill>
                  <a:srgbClr val="0000FF"/>
                </a:solidFill>
                <a:latin typeface="Cambria" panose="02040503050406030204" pitchFamily="18" charset="0"/>
                <a:ea typeface="Cambria" panose="02040503050406030204" pitchFamily="18" charset="0"/>
              </a:rPr>
              <a:t> They went out from us, but they were not of us; for if they had been of us, they would have continued with us. But they went out, that it might become plain that they all are not of us. </a:t>
            </a:r>
            <a:r>
              <a:rPr lang="en-US" i="1" baseline="30000" dirty="0">
                <a:latin typeface="Cambria" panose="02040503050406030204" pitchFamily="18" charset="0"/>
                <a:ea typeface="Cambria" panose="02040503050406030204" pitchFamily="18" charset="0"/>
              </a:rPr>
              <a:t>20</a:t>
            </a:r>
            <a:r>
              <a:rPr lang="en-US" i="1" dirty="0">
                <a:solidFill>
                  <a:srgbClr val="0000FF"/>
                </a:solidFill>
                <a:latin typeface="Cambria" panose="02040503050406030204" pitchFamily="18" charset="0"/>
                <a:ea typeface="Cambria" panose="02040503050406030204" pitchFamily="18" charset="0"/>
              </a:rPr>
              <a:t> But you have been anointed by the Holy One, and </a:t>
            </a:r>
            <a:r>
              <a:rPr lang="en-US" i="1" dirty="0">
                <a:solidFill>
                  <a:srgbClr val="FF0000"/>
                </a:solidFill>
                <a:latin typeface="Cambria" panose="02040503050406030204" pitchFamily="18" charset="0"/>
                <a:ea typeface="Cambria" panose="02040503050406030204" pitchFamily="18" charset="0"/>
              </a:rPr>
              <a:t>you all have knowledge.</a:t>
            </a:r>
            <a:r>
              <a:rPr lang="en-US" i="1" dirty="0">
                <a:solidFill>
                  <a:srgbClr val="0000FF"/>
                </a:solidFill>
                <a:latin typeface="Cambria" panose="02040503050406030204" pitchFamily="18" charset="0"/>
                <a:ea typeface="Cambria" panose="02040503050406030204" pitchFamily="18" charset="0"/>
              </a:rPr>
              <a:t> </a:t>
            </a:r>
            <a:r>
              <a:rPr lang="en-US" i="1" baseline="30000" dirty="0">
                <a:latin typeface="Cambria" panose="02040503050406030204" pitchFamily="18" charset="0"/>
                <a:ea typeface="Cambria" panose="02040503050406030204" pitchFamily="18" charset="0"/>
              </a:rPr>
              <a:t>21</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I write to you, not because you do not know the truth, but because you know it, and because no lie is of the truth. </a:t>
            </a:r>
          </a:p>
          <a:p>
            <a:pPr algn="l" rtl="0"/>
            <a:r>
              <a:rPr lang="en-US" i="1" dirty="0">
                <a:solidFill>
                  <a:srgbClr val="0000FF"/>
                </a:solidFill>
                <a:latin typeface="Cambria" panose="02040503050406030204" pitchFamily="18" charset="0"/>
                <a:ea typeface="Cambria" panose="02040503050406030204" pitchFamily="18" charset="0"/>
              </a:rPr>
              <a:t> </a:t>
            </a:r>
            <a:r>
              <a:rPr lang="en-US" dirty="0">
                <a:solidFill>
                  <a:schemeClr val="tx1"/>
                </a:solidFill>
                <a:latin typeface="Calibri" panose="020F0502020204030204" pitchFamily="34" charset="0"/>
                <a:ea typeface="Cambria" panose="02040503050406030204" pitchFamily="18" charset="0"/>
                <a:cs typeface="Calibri" panose="020F0502020204030204" pitchFamily="34" charset="0"/>
              </a:rPr>
              <a:t>(1 John 2:18-21)</a:t>
            </a:r>
            <a:endParaRPr lang="en-US" altLang="en-US" sz="7200" b="1" dirty="0">
              <a:solidFill>
                <a:schemeClr val="tx1"/>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183821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1962231"/>
          </a:xfrm>
        </p:spPr>
        <p:txBody>
          <a:bodyPr/>
          <a:lstStyle/>
          <a:p>
            <a:r>
              <a:rPr lang="en-US" altLang="en-US" sz="5400" b="1" dirty="0"/>
              <a:t>1 John 2:18-21</a:t>
            </a:r>
            <a:br>
              <a:rPr lang="en-US" altLang="en-US" sz="8000" b="1" dirty="0">
                <a:latin typeface="Calibri" panose="020F0502020204030204" pitchFamily="34" charset="0"/>
                <a:cs typeface="Calibri" panose="020F0502020204030204" pitchFamily="34" charset="0"/>
              </a:rPr>
            </a:br>
            <a:r>
              <a:rPr lang="en-US" altLang="en-US" sz="4000" dirty="0">
                <a:latin typeface="Calibri" panose="020F0502020204030204" pitchFamily="34" charset="0"/>
                <a:cs typeface="Calibri" panose="020F0502020204030204" pitchFamily="34" charset="0"/>
              </a:rPr>
              <a:t>Contrast Between </a:t>
            </a:r>
            <a:br>
              <a:rPr lang="en-US" altLang="en-US" sz="4000" dirty="0">
                <a:latin typeface="Calibri" panose="020F0502020204030204" pitchFamily="34" charset="0"/>
                <a:cs typeface="Calibri" panose="020F0502020204030204" pitchFamily="34" charset="0"/>
              </a:rPr>
            </a:br>
            <a:r>
              <a:rPr lang="en-US" altLang="en-US" sz="4000" dirty="0">
                <a:latin typeface="Calibri" panose="020F0502020204030204" pitchFamily="34" charset="0"/>
                <a:cs typeface="Calibri" panose="020F0502020204030204" pitchFamily="34" charset="0"/>
              </a:rPr>
              <a:t>False Teachers and True Believers</a:t>
            </a:r>
            <a:endParaRPr lang="en-US" altLang="en-US" sz="80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79966"/>
            <a:ext cx="8213902" cy="4778032"/>
          </a:xfrm>
        </p:spPr>
        <p:txBody>
          <a:bodyPr>
            <a:normAutofit fontScale="92500" lnSpcReduction="10000"/>
          </a:bodyPr>
          <a:lstStyle/>
          <a:p>
            <a:pPr algn="l" rtl="0"/>
            <a:r>
              <a:rPr lang="en-US" i="1" baseline="30000" dirty="0">
                <a:latin typeface="Cambria" panose="02040503050406030204" pitchFamily="18" charset="0"/>
                <a:ea typeface="Cambria" panose="02040503050406030204" pitchFamily="18" charset="0"/>
              </a:rPr>
              <a:t>18</a:t>
            </a:r>
            <a:r>
              <a:rPr lang="en-US" i="1" dirty="0">
                <a:solidFill>
                  <a:srgbClr val="0000FF"/>
                </a:solidFill>
                <a:latin typeface="Cambria" panose="02040503050406030204" pitchFamily="18" charset="0"/>
                <a:ea typeface="Cambria" panose="02040503050406030204" pitchFamily="18" charset="0"/>
              </a:rPr>
              <a:t> Children, it is the last hour, and as you have heard that antichrist is coming, so now many antichrists have come. Therefore we know that it is the last hour. </a:t>
            </a:r>
            <a:r>
              <a:rPr lang="en-US" i="1" baseline="30000" dirty="0">
                <a:latin typeface="Cambria" panose="02040503050406030204" pitchFamily="18" charset="0"/>
                <a:ea typeface="Cambria" panose="02040503050406030204" pitchFamily="18" charset="0"/>
              </a:rPr>
              <a:t>19</a:t>
            </a:r>
            <a:r>
              <a:rPr lang="en-US" i="1" dirty="0">
                <a:solidFill>
                  <a:srgbClr val="0000FF"/>
                </a:solidFill>
                <a:latin typeface="Cambria" panose="02040503050406030204" pitchFamily="18" charset="0"/>
                <a:ea typeface="Cambria" panose="02040503050406030204" pitchFamily="18" charset="0"/>
              </a:rPr>
              <a:t> They went out from us, but they were not of us; for if they had been of us, they would have continued with us. But they went out, that it might become plain that they all are not of us. </a:t>
            </a:r>
            <a:r>
              <a:rPr lang="en-US" i="1" baseline="30000" dirty="0">
                <a:latin typeface="Cambria" panose="02040503050406030204" pitchFamily="18" charset="0"/>
                <a:ea typeface="Cambria" panose="02040503050406030204" pitchFamily="18" charset="0"/>
              </a:rPr>
              <a:t>20</a:t>
            </a:r>
            <a:r>
              <a:rPr lang="en-US" i="1" dirty="0">
                <a:solidFill>
                  <a:srgbClr val="0000FF"/>
                </a:solidFill>
                <a:latin typeface="Cambria" panose="02040503050406030204" pitchFamily="18" charset="0"/>
                <a:ea typeface="Cambria" panose="02040503050406030204" pitchFamily="18" charset="0"/>
              </a:rPr>
              <a:t> But you have been anointed by the Holy One, and you all have knowledge. </a:t>
            </a:r>
            <a:r>
              <a:rPr lang="en-US" i="1" baseline="30000" dirty="0">
                <a:latin typeface="Cambria" panose="02040503050406030204" pitchFamily="18" charset="0"/>
                <a:ea typeface="Cambria" panose="02040503050406030204" pitchFamily="18" charset="0"/>
              </a:rPr>
              <a:t>21</a:t>
            </a:r>
            <a:r>
              <a:rPr lang="en-US" i="1" dirty="0">
                <a:solidFill>
                  <a:srgbClr val="0000FF"/>
                </a:solidFill>
                <a:latin typeface="Cambria" panose="02040503050406030204" pitchFamily="18" charset="0"/>
                <a:ea typeface="Cambria" panose="02040503050406030204" pitchFamily="18" charset="0"/>
              </a:rPr>
              <a:t> I write to you, not because you do not know the truth, but because you know it, and because no lie is of the truth. </a:t>
            </a:r>
          </a:p>
        </p:txBody>
      </p:sp>
    </p:spTree>
    <p:extLst>
      <p:ext uri="{BB962C8B-B14F-4D97-AF65-F5344CB8AC3E}">
        <p14:creationId xmlns:p14="http://schemas.microsoft.com/office/powerpoint/2010/main" val="2419749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174154"/>
          </a:xfrm>
        </p:spPr>
        <p:txBody>
          <a:bodyPr>
            <a:noAutofit/>
          </a:bodyPr>
          <a:lstStyle/>
          <a:p>
            <a:pPr algn="ct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1:5-2:28</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First</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93365" y="2221246"/>
            <a:ext cx="8840750" cy="4636754"/>
          </a:xfrm>
        </p:spPr>
        <p:txBody>
          <a:bodyPr>
            <a:normAutofit fontScale="92500" lnSpcReduction="200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1:5-7 -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John states that:</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 is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is truth and the revealer of truth)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A person's claim to have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FELLOWSHIP</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with God</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is verified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only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if</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he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walks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(i.e.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lives according to </a:t>
            </a: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God's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truth).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1:8-2:6 -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First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confession of sin (1:8-2:2)</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Secondly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in actual obedience (2:3-6)</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2:7-17  -</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LOVE</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Positively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love of one's brother (2:7-11)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[Parenthetical Passage in (2:12-14)]</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Negatively</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 By </a:t>
            </a:r>
            <a:r>
              <a:rPr lang="en-US" altLang="en-US" b="1" dirty="0">
                <a:solidFill>
                  <a:schemeClr val="bg1">
                    <a:lumMod val="75000"/>
                  </a:schemeClr>
                </a:solidFill>
                <a:effectLst>
                  <a:glow rad="228600">
                    <a:schemeClr val="tx1">
                      <a:alpha val="40000"/>
                    </a:schemeClr>
                  </a:glow>
                </a:effectLst>
                <a:latin typeface="+mj-lt"/>
              </a:rPr>
              <a:t>not</a:t>
            </a: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 loving the World (2:15-17)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2:18-28 -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Walking in the Light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Tested by </a:t>
            </a:r>
            <a:r>
              <a:rPr kumimoji="0" lang="en-US" altLang="en-US" b="1"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BELIEF</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in Jesus</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the Son of God</a:t>
            </a:r>
            <a:r>
              <a:rPr kumimoji="0" lang="en-US" altLang="en-US" b="1"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a:t>
            </a: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Contrast Between False Teachers and True Believers </a:t>
            </a:r>
            <a:r>
              <a:rPr kumimoji="0" lang="en-US" altLang="en-US" b="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(2:18-21)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Christological Test (2:22-23)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rPr>
              <a:t>Exhortation to Continue in the Truth (2:24-28)</a:t>
            </a:r>
            <a:endParaRPr kumimoji="0" lang="en-US" altLang="en-US" sz="320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40543177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178735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20000"/>
          </a:bodyPr>
          <a:lstStyle/>
          <a:p>
            <a:r>
              <a:rPr lang="en-US" dirty="0"/>
              <a:t>Were you surprised to find out that the apostles considered themselves to be living in the “last days” and believed that Christ could very likely have returned in their lifetime?</a:t>
            </a:r>
          </a:p>
          <a:p>
            <a:r>
              <a:rPr lang="en-US" dirty="0"/>
              <a:t>Those who hold to some of the more elaborate “Dispensational” eschatological views, will paint a much more elaborate view of the end times than what I presented today. Have you been exposed to “Dispensational” eschatology, and if so, what do you think of it? </a:t>
            </a:r>
          </a:p>
          <a:p>
            <a:r>
              <a:rPr lang="en-US" dirty="0"/>
              <a:t>Have you ever been tempted to label those who left your local church as those who are “not of Christ”, when they may have been leaving for other reasons? </a:t>
            </a:r>
          </a:p>
          <a:p>
            <a:pPr lvl="0"/>
            <a:r>
              <a:rPr lang="en-US" dirty="0"/>
              <a:t>Are there legitimate reasons for leaving a particular local church? If so, what are they?</a:t>
            </a:r>
          </a:p>
          <a:p>
            <a:pPr lvl="0"/>
            <a:r>
              <a:rPr lang="en-US" dirty="0"/>
              <a:t>In the case of the false teachers John is writing about, they left for </a:t>
            </a:r>
            <a:r>
              <a:rPr lang="en-US" b="1" i="1" dirty="0"/>
              <a:t>wrong</a:t>
            </a:r>
            <a:r>
              <a:rPr lang="en-US" dirty="0"/>
              <a:t> reasons – they were abandoning the true Christian faith. What are some </a:t>
            </a:r>
            <a:r>
              <a:rPr lang="en-US" b="1" i="1" dirty="0"/>
              <a:t>other</a:t>
            </a:r>
            <a:r>
              <a:rPr lang="en-US" dirty="0"/>
              <a:t> wrong reasons for leaving a local church?</a:t>
            </a:r>
          </a:p>
        </p:txBody>
      </p:sp>
    </p:spTree>
    <p:extLst>
      <p:ext uri="{BB962C8B-B14F-4D97-AF65-F5344CB8AC3E}">
        <p14:creationId xmlns:p14="http://schemas.microsoft.com/office/powerpoint/2010/main" val="30432868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A6B6E-4985-421F-87E4-C2C4966C4069}"/>
              </a:ext>
            </a:extLst>
          </p:cNvPr>
          <p:cNvSpPr>
            <a:spLocks noGrp="1"/>
          </p:cNvSpPr>
          <p:nvPr>
            <p:ph type="ctrTitle"/>
          </p:nvPr>
        </p:nvSpPr>
        <p:spPr>
          <a:xfrm>
            <a:off x="168753" y="0"/>
            <a:ext cx="8881060" cy="4878108"/>
          </a:xfrm>
        </p:spPr>
        <p:txBody>
          <a:bodyPr anchor="ctr">
            <a:normAutofit fontScale="90000"/>
          </a:bodyPr>
          <a:lstStyle/>
          <a:p>
            <a:r>
              <a:rPr kumimoji="0" lang="en-US" altLang="en-US" sz="89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1 John 2:18-21</a:t>
            </a:r>
            <a:br>
              <a:rPr kumimoji="0" lang="en-US" altLang="en-US" sz="54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Contrast Between </a:t>
            </a:r>
            <a:b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False Teachers </a:t>
            </a:r>
            <a:b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and </a:t>
            </a:r>
            <a:b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True Believers</a:t>
            </a:r>
            <a:endParaRPr lang="en-US" sz="6000" b="1" dirty="0">
              <a:effectLst>
                <a:outerShdw blurRad="63500" dist="38100" dir="2700000" algn="tl">
                  <a:schemeClr val="tx1"/>
                </a:outerShdw>
              </a:effectLst>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3AF1306-11ED-4358-B720-7D917F082B6E}"/>
              </a:ext>
            </a:extLst>
          </p:cNvPr>
          <p:cNvSpPr>
            <a:spLocks noGrp="1"/>
          </p:cNvSpPr>
          <p:nvPr>
            <p:ph type="subTitle" idx="1"/>
          </p:nvPr>
        </p:nvSpPr>
        <p:spPr>
          <a:xfrm>
            <a:off x="463087" y="5345118"/>
            <a:ext cx="8217826" cy="952991"/>
          </a:xfrm>
        </p:spPr>
        <p:txBody>
          <a:bodyPr anchor="ctr">
            <a:noAutofit/>
          </a:bodyPr>
          <a:lstStyle/>
          <a:p>
            <a:r>
              <a:rPr kumimoji="0" lang="en-US" altLang="en-US" sz="9600" b="1" i="0" u="none" strike="noStrike" kern="1200" cap="none" spc="0" normalizeH="0" baseline="30000" noProof="0" dirty="0">
                <a:ln>
                  <a:noFill/>
                </a:ln>
                <a:solidFill>
                  <a:srgbClr val="FFFFFF"/>
                </a:solidFill>
                <a:effectLst>
                  <a:outerShdw blurRad="63500" dist="38100" dir="2700000" algn="tl">
                    <a:srgbClr val="000000"/>
                  </a:outerShdw>
                </a:effectLst>
                <a:uLnTx/>
                <a:uFillTx/>
                <a:latin typeface="+mj-lt"/>
              </a:rPr>
              <a:t>High Level Overview</a:t>
            </a:r>
            <a:endParaRPr lang="en-US" sz="6000" dirty="0">
              <a:effectLst>
                <a:outerShdw blurRad="63500" dist="38100" dir="2700000" algn="tl">
                  <a:srgbClr val="000000"/>
                </a:outerShdw>
              </a:effectLst>
              <a:latin typeface="+mj-lt"/>
            </a:endParaRPr>
          </a:p>
        </p:txBody>
      </p:sp>
      <p:sp>
        <p:nvSpPr>
          <p:cNvPr id="7" name="TextBox 6">
            <a:extLst>
              <a:ext uri="{FF2B5EF4-FFF2-40B4-BE49-F238E27FC236}">
                <a16:creationId xmlns:a16="http://schemas.microsoft.com/office/drawing/2014/main" id="{CA7AEBE2-5D87-403E-ADB4-476CA43675AE}"/>
              </a:ext>
            </a:extLst>
          </p:cNvPr>
          <p:cNvSpPr txBox="1"/>
          <p:nvPr/>
        </p:nvSpPr>
        <p:spPr>
          <a:xfrm>
            <a:off x="0" y="6488668"/>
            <a:ext cx="4572000" cy="400110"/>
          </a:xfrm>
          <a:prstGeom prst="rect">
            <a:avLst/>
          </a:prstGeom>
          <a:noFill/>
        </p:spPr>
        <p:txBody>
          <a:bodyPr wrap="square">
            <a:spAutoFit/>
          </a:bodyPr>
          <a:lstStyle/>
          <a:p>
            <a:r>
              <a:rPr lang="en-US" sz="2000" dirty="0">
                <a:solidFill>
                  <a:srgbClr val="0000FF"/>
                </a:solidFill>
                <a:effectLst>
                  <a:glow rad="63500">
                    <a:schemeClr val="accent3">
                      <a:satMod val="175000"/>
                      <a:alpha val="40000"/>
                    </a:schemeClr>
                  </a:glow>
                  <a:outerShdw dist="50800" dir="5400000" algn="ctr" rotWithShape="0">
                    <a:schemeClr val="tx1"/>
                  </a:outerShdw>
                </a:effectLst>
                <a:hlinkClick r:id="rId3">
                  <a:extLst>
                    <a:ext uri="{A12FA001-AC4F-418D-AE19-62706E023703}">
                      <ahyp:hlinkClr xmlns:ahyp="http://schemas.microsoft.com/office/drawing/2018/hyperlinkcolor" val="tx"/>
                    </a:ext>
                  </a:extLst>
                </a:hlinkClick>
              </a:rPr>
              <a:t>https://imgur.com/gallery/kOGmSB0</a:t>
            </a:r>
            <a:r>
              <a:rPr lang="en-US" sz="2000" dirty="0">
                <a:effectLst>
                  <a:glow rad="63500">
                    <a:schemeClr val="accent3">
                      <a:satMod val="175000"/>
                      <a:alpha val="40000"/>
                    </a:schemeClr>
                  </a:glow>
                  <a:outerShdw dist="50800" dir="5400000" algn="ctr" rotWithShape="0">
                    <a:schemeClr val="tx1"/>
                  </a:outerShdw>
                </a:effectLst>
              </a:rPr>
              <a:t> </a:t>
            </a:r>
          </a:p>
        </p:txBody>
      </p:sp>
    </p:spTree>
    <p:extLst>
      <p:ext uri="{BB962C8B-B14F-4D97-AF65-F5344CB8AC3E}">
        <p14:creationId xmlns:p14="http://schemas.microsoft.com/office/powerpoint/2010/main" val="26894091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1"/>
            <a:ext cx="8319863" cy="1762083"/>
          </a:xfrm>
        </p:spPr>
        <p:txBody>
          <a:bodyPr anchor="t">
            <a:normAutofit/>
          </a:bodyPr>
          <a:lstStyle/>
          <a:p>
            <a:pPr algn="l"/>
            <a:r>
              <a:rPr lang="en-US" altLang="en-US" sz="3200" dirty="0">
                <a:latin typeface="Calibri" panose="020F0502020204030204" pitchFamily="34" charset="0"/>
                <a:cs typeface="Calibri" panose="020F0502020204030204" pitchFamily="34" charset="0"/>
              </a:rPr>
              <a:t>Concerning the </a:t>
            </a:r>
            <a:r>
              <a:rPr lang="en-US" altLang="en-US" sz="3200" b="1" i="1" dirty="0">
                <a:latin typeface="Calibri" panose="020F0502020204030204" pitchFamily="34" charset="0"/>
                <a:cs typeface="Calibri" panose="020F0502020204030204" pitchFamily="34" charset="0"/>
              </a:rPr>
              <a:t>false teachers</a:t>
            </a:r>
            <a:r>
              <a:rPr lang="en-US" altLang="en-US" sz="3200" dirty="0">
                <a:latin typeface="Calibri" panose="020F0502020204030204" pitchFamily="34" charset="0"/>
                <a:cs typeface="Calibri" panose="020F0502020204030204" pitchFamily="34" charset="0"/>
              </a:rPr>
              <a:t>, John shows that:</a:t>
            </a:r>
            <a:br>
              <a:rPr lang="en-US" altLang="en-US" sz="3200" dirty="0">
                <a:latin typeface="Calibri" panose="020F0502020204030204" pitchFamily="34" charset="0"/>
                <a:cs typeface="Calibri" panose="020F0502020204030204" pitchFamily="34" charset="0"/>
              </a:rPr>
            </a:br>
            <a:r>
              <a:rPr lang="en-US" altLang="en-US" sz="2800" dirty="0">
                <a:latin typeface="Calibri" panose="020F0502020204030204" pitchFamily="34" charset="0"/>
                <a:cs typeface="Calibri" panose="020F0502020204030204" pitchFamily="34" charset="0"/>
              </a:rPr>
              <a:t>- Their </a:t>
            </a:r>
            <a:r>
              <a:rPr lang="en-US" altLang="en-US" sz="2800" b="1" i="1" dirty="0">
                <a:latin typeface="Calibri" panose="020F0502020204030204" pitchFamily="34" charset="0"/>
                <a:cs typeface="Calibri" panose="020F0502020204030204" pitchFamily="34" charset="0"/>
              </a:rPr>
              <a:t>presence</a:t>
            </a:r>
            <a:r>
              <a:rPr lang="en-US" altLang="en-US" sz="2800" dirty="0">
                <a:latin typeface="Calibri" panose="020F0502020204030204" pitchFamily="34" charset="0"/>
                <a:cs typeface="Calibri" panose="020F0502020204030204" pitchFamily="34" charset="0"/>
              </a:rPr>
              <a:t> is an </a:t>
            </a:r>
            <a:r>
              <a:rPr lang="en-US" altLang="en-US" sz="2800" b="1" i="1" dirty="0">
                <a:latin typeface="Calibri" panose="020F0502020204030204" pitchFamily="34" charset="0"/>
                <a:cs typeface="Calibri" panose="020F0502020204030204" pitchFamily="34" charset="0"/>
              </a:rPr>
              <a:t>eschatological sign</a:t>
            </a:r>
            <a:br>
              <a:rPr lang="en-US" altLang="en-US" sz="2800" dirty="0">
                <a:latin typeface="Calibri" panose="020F0502020204030204" pitchFamily="34" charset="0"/>
                <a:cs typeface="Calibri" panose="020F0502020204030204" pitchFamily="34" charset="0"/>
              </a:rPr>
            </a:br>
            <a:endParaRPr lang="en-US" altLang="en-US" sz="28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89851"/>
            <a:ext cx="8213902" cy="4668147"/>
          </a:xfrm>
        </p:spPr>
        <p:txBody>
          <a:bodyPr>
            <a:normAutofit fontScale="92500" lnSpcReduction="20000"/>
          </a:bodyPr>
          <a:lstStyle/>
          <a:p>
            <a:pPr algn="l" rtl="0"/>
            <a:r>
              <a:rPr lang="en-US" b="1" i="1" baseline="30000" dirty="0">
                <a:solidFill>
                  <a:schemeClr val="tx1"/>
                </a:solidFill>
                <a:latin typeface="Cambria" panose="02040503050406030204" pitchFamily="18" charset="0"/>
                <a:ea typeface="Cambria" panose="02040503050406030204" pitchFamily="18" charset="0"/>
              </a:rPr>
              <a:t>18</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Children, it is the last hour, and as you have heard that antichrist is coming, so now many antichrists have come. Therefore we know that it is the last hour. </a:t>
            </a:r>
            <a:r>
              <a:rPr lang="en-US" b="1" i="1" baseline="30000" dirty="0">
                <a:solidFill>
                  <a:schemeClr val="tx1"/>
                </a:solidFill>
                <a:latin typeface="Cambria" panose="02040503050406030204" pitchFamily="18" charset="0"/>
                <a:ea typeface="Cambria" panose="02040503050406030204" pitchFamily="18" charset="0"/>
              </a:rPr>
              <a:t>19</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They went out from us, but they were not of us; for if they had been of us, they would have continued with us. But they went out, that it might become plain that they all are not of us. </a:t>
            </a:r>
            <a:r>
              <a:rPr lang="en-US" b="1" i="1" baseline="30000" dirty="0">
                <a:solidFill>
                  <a:schemeClr val="tx1"/>
                </a:solidFill>
                <a:latin typeface="Cambria" panose="02040503050406030204" pitchFamily="18" charset="0"/>
                <a:ea typeface="Cambria" panose="02040503050406030204" pitchFamily="18" charset="0"/>
              </a:rPr>
              <a:t>20</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But you have been anointed by the Holy One, and you all have knowledge. </a:t>
            </a:r>
            <a:r>
              <a:rPr lang="en-US" b="1" i="1" baseline="30000" dirty="0">
                <a:solidFill>
                  <a:schemeClr val="tx1"/>
                </a:solidFill>
                <a:latin typeface="Cambria" panose="02040503050406030204" pitchFamily="18" charset="0"/>
                <a:ea typeface="Cambria" panose="02040503050406030204" pitchFamily="18" charset="0"/>
              </a:rPr>
              <a:t>21</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I write to you, not because you do not know the truth, but because you know it, and because no lie is of the truth. </a:t>
            </a:r>
          </a:p>
          <a:p>
            <a:pPr algn="l" rtl="0"/>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2:18-21)</a:t>
            </a:r>
            <a:endParaRPr lang="en-US" alt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71702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1"/>
            <a:ext cx="8319863" cy="1875893"/>
          </a:xfrm>
        </p:spPr>
        <p:txBody>
          <a:bodyPr anchor="t">
            <a:normAutofit/>
          </a:bodyPr>
          <a:lstStyle/>
          <a:p>
            <a:pPr algn="l"/>
            <a:r>
              <a:rPr lang="en-US" altLang="en-US" sz="3200" dirty="0">
                <a:latin typeface="Calibri" panose="020F0502020204030204" pitchFamily="34" charset="0"/>
                <a:cs typeface="Calibri" panose="020F0502020204030204" pitchFamily="34" charset="0"/>
              </a:rPr>
              <a:t>Concerning the </a:t>
            </a:r>
            <a:r>
              <a:rPr lang="en-US" altLang="en-US" sz="3200" b="1" i="1" dirty="0">
                <a:latin typeface="Calibri" panose="020F0502020204030204" pitchFamily="34" charset="0"/>
                <a:cs typeface="Calibri" panose="020F0502020204030204" pitchFamily="34" charset="0"/>
              </a:rPr>
              <a:t>false teachers</a:t>
            </a:r>
            <a:r>
              <a:rPr lang="en-US" altLang="en-US" sz="3200" dirty="0">
                <a:latin typeface="Calibri" panose="020F0502020204030204" pitchFamily="34" charset="0"/>
                <a:cs typeface="Calibri" panose="020F0502020204030204" pitchFamily="34" charset="0"/>
              </a:rPr>
              <a:t>, John shows that:</a:t>
            </a:r>
            <a:br>
              <a:rPr lang="en-US" altLang="en-US" sz="3200" dirty="0">
                <a:latin typeface="Calibri" panose="020F0502020204030204" pitchFamily="34" charset="0"/>
                <a:cs typeface="Calibri" panose="020F0502020204030204" pitchFamily="34" charset="0"/>
              </a:rPr>
            </a:br>
            <a:r>
              <a:rPr lang="en-US" altLang="en-US" sz="2800" dirty="0">
                <a:latin typeface="Calibri" panose="020F0502020204030204" pitchFamily="34" charset="0"/>
                <a:cs typeface="Calibri" panose="020F0502020204030204" pitchFamily="34" charset="0"/>
              </a:rPr>
              <a:t>- Their </a:t>
            </a:r>
            <a:r>
              <a:rPr lang="en-US" altLang="en-US" sz="2800" b="1" i="1" dirty="0">
                <a:latin typeface="Calibri" panose="020F0502020204030204" pitchFamily="34" charset="0"/>
                <a:cs typeface="Calibri" panose="020F0502020204030204" pitchFamily="34" charset="0"/>
              </a:rPr>
              <a:t>presence</a:t>
            </a:r>
            <a:r>
              <a:rPr lang="en-US" altLang="en-US" sz="2800" dirty="0">
                <a:latin typeface="Calibri" panose="020F0502020204030204" pitchFamily="34" charset="0"/>
                <a:cs typeface="Calibri" panose="020F0502020204030204" pitchFamily="34" charset="0"/>
              </a:rPr>
              <a:t> is an </a:t>
            </a:r>
            <a:r>
              <a:rPr lang="en-US" altLang="en-US" sz="2800" b="1" i="1" dirty="0">
                <a:latin typeface="Calibri" panose="020F0502020204030204" pitchFamily="34" charset="0"/>
                <a:cs typeface="Calibri" panose="020F0502020204030204" pitchFamily="34" charset="0"/>
              </a:rPr>
              <a:t>eschatological sign</a:t>
            </a:r>
            <a:br>
              <a:rPr lang="en-US" altLang="en-US" sz="2800" dirty="0">
                <a:latin typeface="Calibri" panose="020F0502020204030204" pitchFamily="34" charset="0"/>
                <a:cs typeface="Calibri" panose="020F0502020204030204" pitchFamily="34" charset="0"/>
              </a:rPr>
            </a:br>
            <a:r>
              <a:rPr lang="en-US" altLang="en-US" sz="2800" dirty="0">
                <a:latin typeface="Calibri" panose="020F0502020204030204" pitchFamily="34" charset="0"/>
                <a:cs typeface="Calibri" panose="020F0502020204030204" pitchFamily="34" charset="0"/>
              </a:rPr>
              <a:t>- Their </a:t>
            </a:r>
            <a:r>
              <a:rPr lang="en-US" altLang="en-US" sz="2800" b="1" i="1" dirty="0">
                <a:latin typeface="Calibri" panose="020F0502020204030204" pitchFamily="34" charset="0"/>
                <a:cs typeface="Calibri" panose="020F0502020204030204" pitchFamily="34" charset="0"/>
              </a:rPr>
              <a:t>departure</a:t>
            </a:r>
            <a:r>
              <a:rPr lang="en-US" altLang="en-US" sz="2800" dirty="0">
                <a:latin typeface="Calibri" panose="020F0502020204030204" pitchFamily="34" charset="0"/>
                <a:cs typeface="Calibri" panose="020F0502020204030204" pitchFamily="34" charset="0"/>
              </a:rPr>
              <a:t> from the fellowship of John and his readers is </a:t>
            </a:r>
            <a:r>
              <a:rPr lang="en-US" altLang="en-US" sz="2800" b="1" i="1" dirty="0">
                <a:latin typeface="Calibri" panose="020F0502020204030204" pitchFamily="34" charset="0"/>
                <a:cs typeface="Calibri" panose="020F0502020204030204" pitchFamily="34" charset="0"/>
              </a:rPr>
              <a:t>proof</a:t>
            </a:r>
            <a:r>
              <a:rPr lang="en-US" altLang="en-US" sz="2800" dirty="0">
                <a:latin typeface="Calibri" panose="020F0502020204030204" pitchFamily="34" charset="0"/>
                <a:cs typeface="Calibri" panose="020F0502020204030204" pitchFamily="34" charset="0"/>
              </a:rPr>
              <a:t> of their </a:t>
            </a:r>
            <a:r>
              <a:rPr lang="en-US" altLang="en-US" sz="2800" b="1" i="1" dirty="0">
                <a:latin typeface="Calibri" panose="020F0502020204030204" pitchFamily="34" charset="0"/>
                <a:cs typeface="Calibri" panose="020F0502020204030204" pitchFamily="34" charset="0"/>
              </a:rPr>
              <a:t>true nature</a:t>
            </a: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93775"/>
            <a:ext cx="8213902" cy="4664223"/>
          </a:xfrm>
        </p:spPr>
        <p:txBody>
          <a:bodyPr>
            <a:normAutofit fontScale="92500" lnSpcReduction="20000"/>
          </a:bodyPr>
          <a:lstStyle/>
          <a:p>
            <a:pPr algn="l" rtl="0"/>
            <a:r>
              <a:rPr lang="en-US" b="1" i="1" baseline="30000" dirty="0">
                <a:solidFill>
                  <a:schemeClr val="tx1"/>
                </a:solidFill>
                <a:latin typeface="Cambria" panose="02040503050406030204" pitchFamily="18" charset="0"/>
                <a:ea typeface="Cambria" panose="02040503050406030204" pitchFamily="18" charset="0"/>
              </a:rPr>
              <a:t>18</a:t>
            </a:r>
            <a:r>
              <a:rPr lang="en-US" i="1" dirty="0">
                <a:solidFill>
                  <a:srgbClr val="0000FF"/>
                </a:solidFill>
                <a:effectLst>
                  <a:outerShdw blurRad="50800" dist="38100" dir="2700000" algn="tl" rotWithShape="0">
                    <a:prstClr val="black"/>
                  </a:outerShdw>
                </a:effectLst>
                <a:latin typeface="Cambria" panose="02040503050406030204" pitchFamily="18" charset="0"/>
                <a:ea typeface="Cambria" panose="02040503050406030204" pitchFamily="18" charset="0"/>
              </a:rPr>
              <a:t> </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Children, it is the last hour, and as you have heard that antichrist is coming, so now many antichrists have come. Therefore we know that it is the last hour. </a:t>
            </a:r>
            <a:r>
              <a:rPr lang="en-US" b="1" i="1" baseline="30000" dirty="0">
                <a:solidFill>
                  <a:schemeClr val="tx1"/>
                </a:solidFill>
                <a:latin typeface="Cambria" panose="02040503050406030204" pitchFamily="18" charset="0"/>
                <a:ea typeface="Cambria" panose="02040503050406030204" pitchFamily="18" charset="0"/>
              </a:rPr>
              <a:t>19</a:t>
            </a:r>
            <a:r>
              <a:rPr lang="en-US" i="1" dirty="0">
                <a:solidFill>
                  <a:srgbClr val="0000FF"/>
                </a:solidFill>
                <a:effectLst>
                  <a:outerShdw blurRad="50800" dist="38100" dir="2700000" algn="tl" rotWithShape="0">
                    <a:prstClr val="black"/>
                  </a:outerShdw>
                </a:effectLst>
                <a:latin typeface="Cambria" panose="02040503050406030204" pitchFamily="18" charset="0"/>
                <a:ea typeface="Cambria" panose="02040503050406030204" pitchFamily="18" charset="0"/>
              </a:rPr>
              <a:t>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They went out from us, but they were not of us; for if they had been of us, they would have continued with us. But they went out, that it might become plain that they all are not of us. </a:t>
            </a:r>
            <a:r>
              <a:rPr lang="en-US" b="1" i="1" baseline="30000" dirty="0">
                <a:solidFill>
                  <a:schemeClr val="tx1"/>
                </a:solidFill>
                <a:latin typeface="Cambria" panose="02040503050406030204" pitchFamily="18" charset="0"/>
                <a:ea typeface="Cambria" panose="02040503050406030204" pitchFamily="18" charset="0"/>
              </a:rPr>
              <a:t>20</a:t>
            </a:r>
            <a:r>
              <a:rPr lang="en-US" i="1" dirty="0">
                <a:solidFill>
                  <a:srgbClr val="0000FF"/>
                </a:solidFill>
                <a:effectLst>
                  <a:outerShdw blurRad="50800" dist="38100" dir="2700000" algn="tl" rotWithShape="0">
                    <a:prstClr val="black"/>
                  </a:outerShdw>
                </a:effectLst>
                <a:latin typeface="Cambria" panose="02040503050406030204" pitchFamily="18" charset="0"/>
                <a:ea typeface="Cambria" panose="02040503050406030204" pitchFamily="18" charset="0"/>
              </a:rPr>
              <a:t> </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But you have been anointed by the Holy One, and you all have knowledge. </a:t>
            </a:r>
            <a:r>
              <a:rPr lang="en-US" b="1" i="1" baseline="30000" dirty="0">
                <a:solidFill>
                  <a:schemeClr val="tx1"/>
                </a:solidFill>
                <a:latin typeface="Cambria" panose="02040503050406030204" pitchFamily="18" charset="0"/>
                <a:ea typeface="Cambria" panose="02040503050406030204" pitchFamily="18" charset="0"/>
              </a:rPr>
              <a:t>21</a:t>
            </a:r>
            <a:r>
              <a:rPr lang="en-US" i="1" dirty="0">
                <a:solidFill>
                  <a:srgbClr val="0000FF"/>
                </a:solidFill>
                <a:effectLst>
                  <a:outerShdw blurRad="50800" dist="38100" dir="2700000" algn="tl" rotWithShape="0">
                    <a:prstClr val="black"/>
                  </a:outerShdw>
                </a:effectLst>
                <a:latin typeface="Cambria" panose="02040503050406030204" pitchFamily="18" charset="0"/>
                <a:ea typeface="Cambria" panose="02040503050406030204" pitchFamily="18" charset="0"/>
              </a:rPr>
              <a:t> </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I write to you, not because you do not know the truth, but because you know it, and because no lie is of the truth. </a:t>
            </a:r>
          </a:p>
          <a:p>
            <a:pPr algn="l"/>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2:18-21)</a:t>
            </a:r>
            <a:endParaRPr lang="en-US" alt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88828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1"/>
            <a:ext cx="8319863" cy="1950457"/>
          </a:xfrm>
        </p:spPr>
        <p:txBody>
          <a:bodyPr anchor="t">
            <a:noAutofit/>
          </a:bodyPr>
          <a:lstStyle/>
          <a:p>
            <a:pPr algn="l"/>
            <a:r>
              <a:rPr lang="en-US" altLang="en-US" sz="3200" dirty="0">
                <a:latin typeface="Calibri" panose="020F0502020204030204" pitchFamily="34" charset="0"/>
                <a:cs typeface="Calibri" panose="020F0502020204030204" pitchFamily="34" charset="0"/>
              </a:rPr>
              <a:t>Concerning the </a:t>
            </a:r>
            <a:r>
              <a:rPr lang="en-US" altLang="en-US" sz="3200" b="1" i="1" dirty="0">
                <a:latin typeface="Calibri" panose="020F0502020204030204" pitchFamily="34" charset="0"/>
                <a:cs typeface="Calibri" panose="020F0502020204030204" pitchFamily="34" charset="0"/>
              </a:rPr>
              <a:t>true believers</a:t>
            </a:r>
            <a:r>
              <a:rPr lang="en-US" altLang="en-US" sz="3200" dirty="0">
                <a:latin typeface="Calibri" panose="020F0502020204030204" pitchFamily="34" charset="0"/>
                <a:cs typeface="Calibri" panose="020F0502020204030204" pitchFamily="34" charset="0"/>
              </a:rPr>
              <a:t> (John’s readers) , John shows that:</a:t>
            </a:r>
            <a:br>
              <a:rPr lang="en-US" altLang="en-US" sz="3200" dirty="0">
                <a:latin typeface="Calibri" panose="020F0502020204030204" pitchFamily="34" charset="0"/>
                <a:cs typeface="Calibri" panose="020F0502020204030204" pitchFamily="34" charset="0"/>
              </a:rPr>
            </a:br>
            <a:r>
              <a:rPr lang="en-US" altLang="en-US" sz="2800" dirty="0">
                <a:latin typeface="Calibri" panose="020F0502020204030204" pitchFamily="34" charset="0"/>
                <a:cs typeface="Calibri" panose="020F0502020204030204" pitchFamily="34" charset="0"/>
              </a:rPr>
              <a:t>- God has “</a:t>
            </a:r>
            <a:r>
              <a:rPr lang="en-US" altLang="en-US" sz="2800" b="1" i="1" dirty="0">
                <a:solidFill>
                  <a:srgbClr val="0000FF"/>
                </a:solidFill>
                <a:latin typeface="Cambria" panose="02040503050406030204" pitchFamily="18" charset="0"/>
                <a:ea typeface="Cambria" panose="02040503050406030204" pitchFamily="18" charset="0"/>
                <a:cs typeface="Calibri" panose="020F0502020204030204" pitchFamily="34" charset="0"/>
              </a:rPr>
              <a:t>anointed</a:t>
            </a:r>
            <a:r>
              <a:rPr lang="en-US" altLang="en-US" sz="2800" i="1" dirty="0">
                <a:latin typeface="Calibri" panose="020F0502020204030204" pitchFamily="34" charset="0"/>
                <a:cs typeface="Calibri" panose="020F0502020204030204" pitchFamily="34" charset="0"/>
              </a:rPr>
              <a:t>”</a:t>
            </a:r>
            <a:r>
              <a:rPr lang="en-US" altLang="en-US" sz="2800" dirty="0">
                <a:latin typeface="Calibri" panose="020F0502020204030204" pitchFamily="34" charset="0"/>
                <a:cs typeface="Calibri" panose="020F0502020204030204" pitchFamily="34" charset="0"/>
              </a:rPr>
              <a:t> his readers</a:t>
            </a:r>
            <a:br>
              <a:rPr lang="en-US" altLang="en-US" sz="2900" dirty="0">
                <a:latin typeface="Calibri" panose="020F0502020204030204" pitchFamily="34" charset="0"/>
                <a:cs typeface="Calibri" panose="020F0502020204030204" pitchFamily="34" charset="0"/>
              </a:rPr>
            </a:br>
            <a:endParaRPr lang="en-US" altLang="en-US" sz="29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93775"/>
            <a:ext cx="8213902" cy="4664223"/>
          </a:xfrm>
        </p:spPr>
        <p:txBody>
          <a:bodyPr>
            <a:normAutofit fontScale="92500" lnSpcReduction="20000"/>
          </a:bodyPr>
          <a:lstStyle/>
          <a:p>
            <a:pPr algn="l" rtl="0"/>
            <a:r>
              <a:rPr lang="en-US" b="1" i="1" baseline="30000" dirty="0">
                <a:solidFill>
                  <a:schemeClr val="tx1"/>
                </a:solidFill>
                <a:latin typeface="Cambria" panose="02040503050406030204" pitchFamily="18" charset="0"/>
                <a:ea typeface="Cambria" panose="02040503050406030204" pitchFamily="18" charset="0"/>
              </a:rPr>
              <a:t>18</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Children, it is the last hour, and as you have heard that antichrist is coming, so now many antichrists have come. Therefore we know that it is the last hour. </a:t>
            </a:r>
            <a:r>
              <a:rPr lang="en-US" b="1" i="1" baseline="30000" dirty="0">
                <a:solidFill>
                  <a:schemeClr val="tx1"/>
                </a:solidFill>
                <a:latin typeface="Cambria" panose="02040503050406030204" pitchFamily="18" charset="0"/>
                <a:ea typeface="Cambria" panose="02040503050406030204" pitchFamily="18" charset="0"/>
              </a:rPr>
              <a:t>19</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They went out from us, but they were not of us; for if they had been of us, they would have continued with us. But they went out, that it might become plain that they all are not of us. </a:t>
            </a:r>
            <a:r>
              <a:rPr lang="en-US" b="1" i="1" baseline="30000" dirty="0">
                <a:solidFill>
                  <a:schemeClr val="tx1"/>
                </a:solidFill>
                <a:latin typeface="Cambria" panose="02040503050406030204" pitchFamily="18" charset="0"/>
                <a:ea typeface="Cambria" panose="02040503050406030204" pitchFamily="18" charset="0"/>
              </a:rPr>
              <a:t>20</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But you have been anointed by the Holy One</a:t>
            </a:r>
            <a:r>
              <a:rPr lang="en-US" i="1" dirty="0">
                <a:solidFill>
                  <a:srgbClr val="0000FF"/>
                </a:solidFill>
                <a:latin typeface="Cambria" panose="02040503050406030204" pitchFamily="18" charset="0"/>
                <a:ea typeface="Cambria" panose="02040503050406030204" pitchFamily="18" charset="0"/>
              </a:rPr>
              <a:t>,</a:t>
            </a:r>
            <a:r>
              <a:rPr lang="en-US" i="1" dirty="0">
                <a:solidFill>
                  <a:srgbClr val="FF0000"/>
                </a:solidFill>
                <a:latin typeface="Cambria" panose="02040503050406030204" pitchFamily="18" charset="0"/>
                <a:ea typeface="Cambria" panose="02040503050406030204" pitchFamily="18" charset="0"/>
              </a:rPr>
              <a:t> </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and you all have knowledge.</a:t>
            </a:r>
            <a:r>
              <a:rPr lang="en-US" i="1" dirty="0">
                <a:solidFill>
                  <a:srgbClr val="0000FF"/>
                </a:solidFill>
                <a:latin typeface="Cambria" panose="02040503050406030204" pitchFamily="18" charset="0"/>
                <a:ea typeface="Cambria" panose="02040503050406030204" pitchFamily="18" charset="0"/>
              </a:rPr>
              <a:t> </a:t>
            </a:r>
            <a:r>
              <a:rPr lang="en-US" b="1" i="1" baseline="30000" dirty="0">
                <a:solidFill>
                  <a:schemeClr val="tx1"/>
                </a:solidFill>
                <a:latin typeface="Cambria" panose="02040503050406030204" pitchFamily="18" charset="0"/>
                <a:ea typeface="Cambria" panose="02040503050406030204" pitchFamily="18" charset="0"/>
              </a:rPr>
              <a:t>21</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I write to you, not because you do not know the truth, but because you know it, and because no lie is of the truth. </a:t>
            </a:r>
          </a:p>
          <a:p>
            <a:pPr algn="l" rtl="0"/>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2:18-21)</a:t>
            </a:r>
            <a:endParaRPr lang="en-US" alt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2342924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1"/>
            <a:ext cx="8319863" cy="2095663"/>
          </a:xfrm>
        </p:spPr>
        <p:txBody>
          <a:bodyPr anchor="t">
            <a:noAutofit/>
          </a:bodyPr>
          <a:lstStyle/>
          <a:p>
            <a:pPr algn="l"/>
            <a:r>
              <a:rPr lang="en-US" altLang="en-US" sz="3200" dirty="0">
                <a:latin typeface="Calibri" panose="020F0502020204030204" pitchFamily="34" charset="0"/>
                <a:cs typeface="Calibri" panose="020F0502020204030204" pitchFamily="34" charset="0"/>
              </a:rPr>
              <a:t>Concerning the </a:t>
            </a:r>
            <a:r>
              <a:rPr lang="en-US" altLang="en-US" sz="3200" b="1" i="1" dirty="0">
                <a:latin typeface="Calibri" panose="020F0502020204030204" pitchFamily="34" charset="0"/>
                <a:cs typeface="Calibri" panose="020F0502020204030204" pitchFamily="34" charset="0"/>
              </a:rPr>
              <a:t>true believers</a:t>
            </a:r>
            <a:r>
              <a:rPr lang="en-US" altLang="en-US" sz="3200" dirty="0">
                <a:latin typeface="Calibri" panose="020F0502020204030204" pitchFamily="34" charset="0"/>
                <a:cs typeface="Calibri" panose="020F0502020204030204" pitchFamily="34" charset="0"/>
              </a:rPr>
              <a:t> (John’s readers) , John shows that:</a:t>
            </a:r>
            <a:br>
              <a:rPr lang="en-US" altLang="en-US" sz="3200" dirty="0">
                <a:latin typeface="Calibri" panose="020F0502020204030204" pitchFamily="34" charset="0"/>
                <a:cs typeface="Calibri" panose="020F0502020204030204" pitchFamily="34" charset="0"/>
              </a:rPr>
            </a:br>
            <a:r>
              <a:rPr lang="en-US" altLang="en-US" sz="2800" dirty="0">
                <a:latin typeface="Calibri" panose="020F0502020204030204" pitchFamily="34" charset="0"/>
                <a:cs typeface="Calibri" panose="020F0502020204030204" pitchFamily="34" charset="0"/>
              </a:rPr>
              <a:t>- God has “</a:t>
            </a:r>
            <a:r>
              <a:rPr lang="en-US" altLang="en-US" sz="2800" b="1" i="1" dirty="0">
                <a:solidFill>
                  <a:srgbClr val="0000FF"/>
                </a:solidFill>
                <a:latin typeface="Cambria" panose="02040503050406030204" pitchFamily="18" charset="0"/>
                <a:ea typeface="Cambria" panose="02040503050406030204" pitchFamily="18" charset="0"/>
                <a:cs typeface="Calibri" panose="020F0502020204030204" pitchFamily="34" charset="0"/>
              </a:rPr>
              <a:t>anointed</a:t>
            </a:r>
            <a:r>
              <a:rPr lang="en-US" altLang="en-US" sz="2800" i="1" dirty="0">
                <a:latin typeface="Calibri" panose="020F0502020204030204" pitchFamily="34" charset="0"/>
                <a:cs typeface="Calibri" panose="020F0502020204030204" pitchFamily="34" charset="0"/>
              </a:rPr>
              <a:t>”</a:t>
            </a:r>
            <a:r>
              <a:rPr lang="en-US" altLang="en-US" sz="2800" dirty="0">
                <a:latin typeface="Calibri" panose="020F0502020204030204" pitchFamily="34" charset="0"/>
                <a:cs typeface="Calibri" panose="020F0502020204030204" pitchFamily="34" charset="0"/>
              </a:rPr>
              <a:t> his readers</a:t>
            </a:r>
            <a:br>
              <a:rPr lang="en-US" altLang="en-US" sz="2900" dirty="0">
                <a:latin typeface="Calibri" panose="020F0502020204030204" pitchFamily="34" charset="0"/>
                <a:cs typeface="Calibri" panose="020F0502020204030204" pitchFamily="34" charset="0"/>
              </a:rPr>
            </a:br>
            <a:r>
              <a:rPr lang="en-US" altLang="en-US" sz="2800" dirty="0">
                <a:latin typeface="Calibri" panose="020F0502020204030204" pitchFamily="34" charset="0"/>
                <a:cs typeface="Calibri" panose="020F0502020204030204" pitchFamily="34" charset="0"/>
              </a:rPr>
              <a:t>- John’s readers possess </a:t>
            </a:r>
            <a:r>
              <a:rPr lang="en-US" altLang="en-US" sz="2800" b="1" i="1" dirty="0">
                <a:latin typeface="Calibri" panose="020F0502020204030204" pitchFamily="34" charset="0"/>
                <a:cs typeface="Calibri" panose="020F0502020204030204" pitchFamily="34" charset="0"/>
              </a:rPr>
              <a:t>genuine spiritual knowledge</a:t>
            </a:r>
            <a:br>
              <a:rPr lang="en-US" altLang="en-US" sz="2900" dirty="0">
                <a:latin typeface="Calibri" panose="020F0502020204030204" pitchFamily="34" charset="0"/>
                <a:cs typeface="Calibri" panose="020F0502020204030204" pitchFamily="34" charset="0"/>
              </a:rPr>
            </a:br>
            <a:endParaRPr lang="en-US" altLang="en-US" sz="29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201624"/>
            <a:ext cx="8213902" cy="4656374"/>
          </a:xfrm>
        </p:spPr>
        <p:txBody>
          <a:bodyPr>
            <a:normAutofit fontScale="92500" lnSpcReduction="20000"/>
          </a:bodyPr>
          <a:lstStyle/>
          <a:p>
            <a:pPr algn="l" rtl="0"/>
            <a:r>
              <a:rPr lang="en-US" b="1" i="1" baseline="30000" dirty="0">
                <a:solidFill>
                  <a:schemeClr val="tx1"/>
                </a:solidFill>
                <a:latin typeface="Cambria" panose="02040503050406030204" pitchFamily="18" charset="0"/>
                <a:ea typeface="Cambria" panose="02040503050406030204" pitchFamily="18" charset="0"/>
              </a:rPr>
              <a:t>18</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Children, it is the last hour, and as you have heard that antichrist is coming, so now many antichrists have come. Therefore we know that it is the last hour. </a:t>
            </a:r>
            <a:r>
              <a:rPr lang="en-US" b="1" i="1" baseline="30000" dirty="0">
                <a:solidFill>
                  <a:schemeClr val="tx1"/>
                </a:solidFill>
                <a:latin typeface="Cambria" panose="02040503050406030204" pitchFamily="18" charset="0"/>
                <a:ea typeface="Cambria" panose="02040503050406030204" pitchFamily="18" charset="0"/>
              </a:rPr>
              <a:t>19</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They went out from us, but they were not of us; for if they had been of us, they would have continued with us. But they went out, that it might become plain that they all are not of us. </a:t>
            </a:r>
            <a:r>
              <a:rPr lang="en-US" b="1" i="1" baseline="30000" dirty="0">
                <a:solidFill>
                  <a:schemeClr val="tx1"/>
                </a:solidFill>
                <a:latin typeface="Cambria" panose="02040503050406030204" pitchFamily="18" charset="0"/>
                <a:ea typeface="Cambria" panose="02040503050406030204" pitchFamily="18" charset="0"/>
              </a:rPr>
              <a:t>20</a:t>
            </a:r>
            <a:r>
              <a:rPr lang="en-US" i="1" dirty="0">
                <a:solidFill>
                  <a:srgbClr val="0000FF"/>
                </a:solidFill>
                <a:latin typeface="Cambria" panose="02040503050406030204" pitchFamily="18" charset="0"/>
                <a:ea typeface="Cambria" panose="02040503050406030204" pitchFamily="18" charset="0"/>
              </a:rPr>
              <a:t> </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But you have been anointed by the Holy One</a:t>
            </a:r>
            <a:r>
              <a:rPr lang="en-US" i="1" dirty="0">
                <a:solidFill>
                  <a:srgbClr val="0000FF"/>
                </a:solidFill>
                <a:latin typeface="Cambria" panose="02040503050406030204" pitchFamily="18" charset="0"/>
                <a:ea typeface="Cambria" panose="02040503050406030204" pitchFamily="18" charset="0"/>
              </a:rPr>
              <a:t>,</a:t>
            </a:r>
            <a:r>
              <a:rPr lang="en-US" i="1" dirty="0">
                <a:solidFill>
                  <a:srgbClr val="FF0000"/>
                </a:solidFill>
                <a:latin typeface="Cambria" panose="02040503050406030204" pitchFamily="18" charset="0"/>
                <a:ea typeface="Cambria" panose="02040503050406030204" pitchFamily="18" charset="0"/>
              </a:rPr>
              <a:t>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and you all have knowledge. </a:t>
            </a:r>
            <a:r>
              <a:rPr lang="en-US" b="1" i="1" baseline="30000" dirty="0">
                <a:solidFill>
                  <a:schemeClr val="tx1"/>
                </a:solidFill>
                <a:latin typeface="Cambria" panose="02040503050406030204" pitchFamily="18" charset="0"/>
                <a:ea typeface="Cambria" panose="02040503050406030204" pitchFamily="18" charset="0"/>
              </a:rPr>
              <a:t>21</a:t>
            </a:r>
            <a:r>
              <a:rPr lang="en-US"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I write to you, not because you do not know the truth, but because you know it, and because no lie is of the truth. </a:t>
            </a:r>
          </a:p>
          <a:p>
            <a:pPr algn="l" rtl="0"/>
            <a:r>
              <a:rPr 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2:18-21)</a:t>
            </a:r>
            <a:endParaRPr lang="en-US" altLang="en-US"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885691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00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30521</TotalTime>
  <Words>6295</Words>
  <Application>Microsoft Office PowerPoint</Application>
  <PresentationFormat>On-screen Show (4:3)</PresentationFormat>
  <Paragraphs>263</Paragraphs>
  <Slides>42</Slides>
  <Notes>21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42</vt:i4>
      </vt:variant>
    </vt:vector>
  </HeadingPairs>
  <TitlesOfParts>
    <vt:vector size="53" baseType="lpstr">
      <vt:lpstr>Arial</vt:lpstr>
      <vt:lpstr>Bwgrkl</vt:lpstr>
      <vt:lpstr>Calibri</vt:lpstr>
      <vt:lpstr>Cambria</vt:lpstr>
      <vt:lpstr>Coronet</vt:lpstr>
      <vt:lpstr>Tahoma</vt:lpstr>
      <vt:lpstr>Times New Roman</vt:lpstr>
      <vt:lpstr>140_Office Theme</vt:lpstr>
      <vt:lpstr>1_Office Theme</vt:lpstr>
      <vt:lpstr>Custom Design</vt:lpstr>
      <vt:lpstr>Default Design</vt:lpstr>
      <vt:lpstr>The Book of 1 John</vt:lpstr>
      <vt:lpstr>Outline of 1 John</vt:lpstr>
      <vt:lpstr>1:5-2:28 The First Presentation of the Three Tests of FELLOWSHIP WITH GOD: RIGHTEOUSNESS, LOVE and BELIEF in Jesus</vt:lpstr>
      <vt:lpstr>1 John 2:18-21 Contrast Between  False Teachers and True Believers</vt:lpstr>
      <vt:lpstr>1 John 2:18-21 Contrast Between  False Teachers  and  True Believers</vt:lpstr>
      <vt:lpstr>Concerning the false teachers, John shows that: - Their presence is an eschatological sign </vt:lpstr>
      <vt:lpstr>Concerning the false teachers, John shows that: - Their presence is an eschatological sign - Their departure from the fellowship of John and his readers is proof of their true nature</vt:lpstr>
      <vt:lpstr>Concerning the true believers (John’s readers) , John shows that: - God has “anointed” his readers </vt:lpstr>
      <vt:lpstr>Concerning the true believers (John’s readers) , John shows that: - God has “anointed” his readers - John’s readers possess genuine spiritual knowledge </vt:lpstr>
      <vt:lpstr>John addresses his readers as “children” reflecting both his:  - Affectionate relationship to them - Position as one more mature in the faith </vt:lpstr>
      <vt:lpstr>John then tells his readers that this is the “last hour”.</vt:lpstr>
      <vt:lpstr>The last hour evsca,th w[ra  eschate hora</vt:lpstr>
      <vt:lpstr>What do John and other New Testament writers mean when they refer to “the last hour/days/times”?</vt:lpstr>
      <vt:lpstr>Eschatology of 1 John</vt:lpstr>
      <vt:lpstr>The Last Hour/Days/Times A Time of Trouble, Deception, and Intensified Wickedness</vt:lpstr>
      <vt:lpstr>The Last Hour/Days/Times  A Time of Trouble, Deception, and Intensified Wickedness</vt:lpstr>
      <vt:lpstr>Was John Mistaken In Thinking That the Second Coming of Christ Was Imminent?</vt:lpstr>
      <vt:lpstr>Was John Mistaken In Thinking That the Second Coming of Christ Was Imminent?</vt:lpstr>
      <vt:lpstr>Was John Mistaken In Thinking That the Second Coming of Christ Was Imminent?</vt:lpstr>
      <vt:lpstr>Was John Mistaken In Thinking That the Second Coming of Christ Was Imminent?</vt:lpstr>
      <vt:lpstr>John reminds his readers of what they had previously been taught (“you have heard”) in relation to the last hour: “that antichrist is coming” (yet future).</vt:lpstr>
      <vt:lpstr>The antichrist is yet future. But John tells his readers that the false teachers who are troubling them are “antichrists” or forerunners to the antichrist.  Because of this, John and his readers “know” they are living in the “last hour”.</vt:lpstr>
      <vt:lpstr>The antichrist avnti,cristoj (antichristos)</vt:lpstr>
      <vt:lpstr>The antichrist avnti,cristoj (antichristos)</vt:lpstr>
      <vt:lpstr>The antichrist avnti,cristoj (antichristos)</vt:lpstr>
      <vt:lpstr>The antichrist avnti,cristoj (antichristos)</vt:lpstr>
      <vt:lpstr>In Summary</vt:lpstr>
      <vt:lpstr>In Summary</vt:lpstr>
      <vt:lpstr>John reminds his readers that these “antichrists” (false teachers) were once members of their local church who had since left the church – no doubt, because of serious doctrinal disagreements.</vt:lpstr>
      <vt:lpstr>Their leaving (over essential doctrinal truths), John says, demonstrates that these false teachers “were not of us” – i.e., they were not genuine Christians.</vt:lpstr>
      <vt:lpstr>For if they had been of us, they would have continued with us.   (1 John 2:19b)</vt:lpstr>
      <vt:lpstr>But they went out, that it might become plain that they all are not of us.   (1 John 2:19c)</vt:lpstr>
      <vt:lpstr>But they went out, that it might become plain that they all are not of us.   (1 John 2:19c)</vt:lpstr>
      <vt:lpstr>In contrast to the “antichrists” (false teachers) who have demonstrated that their faith is not genuine (by forsaking the gospel message and leaving the fellowship of genuine believers) – John’s readers have an “anointing from the Holy One”.</vt:lpstr>
      <vt:lpstr>anointing cri/sma (chrisma)</vt:lpstr>
      <vt:lpstr>anointing cri/sma (chrisma)</vt:lpstr>
      <vt:lpstr>anointing cri/sma (chrisma)</vt:lpstr>
      <vt:lpstr>Here John expresses confidence in his readers: they not only have the indwelling Holy Spirit, but all of them “have knowledge”.</vt:lpstr>
      <vt:lpstr>John does not write to impart new truth, but to alert them to the danger and urge them to apply the truth they already possess. (Burdick, p.198) </vt:lpstr>
      <vt:lpstr>1:5-2:28 The First Presentation of the Three Tests of FELLOWSHIP WITH GOD: RIGHTEOUSNESS, LOVE and BELIEF in Jesus</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368</cp:revision>
  <cp:lastPrinted>2021-12-05T15:10:18Z</cp:lastPrinted>
  <dcterms:created xsi:type="dcterms:W3CDTF">2021-10-27T02:35:00Z</dcterms:created>
  <dcterms:modified xsi:type="dcterms:W3CDTF">2021-12-05T15:15:17Z</dcterms:modified>
</cp:coreProperties>
</file>