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xml" ContentType="application/vnd.openxmlformats-officedocument.presentationml.notesSlide+xml"/>
  <Override PartName="/ppt/theme/themeOverride10.xml" ContentType="application/vnd.openxmlformats-officedocument.themeOverride+xml"/>
  <Override PartName="/ppt/notesSlides/notesSlide3.xml" ContentType="application/vnd.openxmlformats-officedocument.presentationml.notesSlide+xml"/>
  <Override PartName="/ppt/theme/themeOverride11.xml" ContentType="application/vnd.openxmlformats-officedocument.themeOverride+xml"/>
  <Override PartName="/ppt/notesSlides/notesSlide4.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5.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6.xml" ContentType="application/vnd.openxmlformats-officedocument.presentationml.notesSlide+xml"/>
  <Override PartName="/ppt/theme/themeOverride18.xml" ContentType="application/vnd.openxmlformats-officedocument.themeOverride+xml"/>
  <Override PartName="/ppt/notesSlides/notesSlide7.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8.xml" ContentType="application/vnd.openxmlformats-officedocument.presentationml.notesSlide+xml"/>
  <Override PartName="/ppt/theme/themeOverride23.xml" ContentType="application/vnd.openxmlformats-officedocument.themeOverride+xml"/>
  <Override PartName="/ppt/notesSlides/notesSlide9.xml" ContentType="application/vnd.openxmlformats-officedocument.presentationml.notesSlide+xml"/>
  <Override PartName="/ppt/theme/themeOverride24.xml" ContentType="application/vnd.openxmlformats-officedocument.themeOverride+xml"/>
  <Override PartName="/ppt/notesSlides/notesSlide10.xml" ContentType="application/vnd.openxmlformats-officedocument.presentationml.notesSlide+xml"/>
  <Override PartName="/ppt/theme/themeOverride25.xml" ContentType="application/vnd.openxmlformats-officedocument.themeOverride+xml"/>
  <Override PartName="/ppt/notesSlides/notesSlide11.xml" ContentType="application/vnd.openxmlformats-officedocument.presentationml.notesSlide+xml"/>
  <Override PartName="/ppt/theme/themeOverride26.xml" ContentType="application/vnd.openxmlformats-officedocument.themeOverride+xml"/>
  <Override PartName="/ppt/notesSlides/notesSlide12.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43"/>
  </p:notesMasterIdLst>
  <p:sldIdLst>
    <p:sldId id="4812" r:id="rId4"/>
    <p:sldId id="4813" r:id="rId5"/>
    <p:sldId id="4770" r:id="rId6"/>
    <p:sldId id="4771" r:id="rId7"/>
    <p:sldId id="4772" r:id="rId8"/>
    <p:sldId id="4773" r:id="rId9"/>
    <p:sldId id="4774" r:id="rId10"/>
    <p:sldId id="4775" r:id="rId11"/>
    <p:sldId id="4776" r:id="rId12"/>
    <p:sldId id="4777" r:id="rId13"/>
    <p:sldId id="4778" r:id="rId14"/>
    <p:sldId id="4779" r:id="rId15"/>
    <p:sldId id="4780" r:id="rId16"/>
    <p:sldId id="4783" r:id="rId17"/>
    <p:sldId id="4785" r:id="rId18"/>
    <p:sldId id="4782" r:id="rId19"/>
    <p:sldId id="4786" r:id="rId20"/>
    <p:sldId id="4787" r:id="rId21"/>
    <p:sldId id="4788" r:id="rId22"/>
    <p:sldId id="4789" r:id="rId23"/>
    <p:sldId id="4790" r:id="rId24"/>
    <p:sldId id="4791" r:id="rId25"/>
    <p:sldId id="4792" r:id="rId26"/>
    <p:sldId id="4793" r:id="rId27"/>
    <p:sldId id="4794" r:id="rId28"/>
    <p:sldId id="4795" r:id="rId29"/>
    <p:sldId id="4796" r:id="rId30"/>
    <p:sldId id="4800" r:id="rId31"/>
    <p:sldId id="4801" r:id="rId32"/>
    <p:sldId id="4802" r:id="rId33"/>
    <p:sldId id="4803" r:id="rId34"/>
    <p:sldId id="4804" r:id="rId35"/>
    <p:sldId id="4805" r:id="rId36"/>
    <p:sldId id="4806" r:id="rId37"/>
    <p:sldId id="4808" r:id="rId38"/>
    <p:sldId id="4809" r:id="rId39"/>
    <p:sldId id="4815" r:id="rId40"/>
    <p:sldId id="4821" r:id="rId41"/>
    <p:sldId id="4822" r:id="rId4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7" autoAdjust="0"/>
    <p:restoredTop sz="94660"/>
  </p:normalViewPr>
  <p:slideViewPr>
    <p:cSldViewPr snapToGrid="0">
      <p:cViewPr varScale="1">
        <p:scale>
          <a:sx n="162" d="100"/>
          <a:sy n="162" d="100"/>
        </p:scale>
        <p:origin x="158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12/29/2021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207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6141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71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35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740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578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287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015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848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52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062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76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12/29/2021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9.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33.xml"/><Relationship Id="rId4" Type="http://schemas.openxmlformats.org/officeDocument/2006/relationships/hyperlink" Target="https://www.weareteachers.com/moving-beyond-classroom-discussion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3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imgur.com/gallery/kOGmSB0"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044287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7" y="2"/>
            <a:ext cx="8213902" cy="1291146"/>
          </a:xfrm>
        </p:spPr>
        <p:txBody>
          <a:bodyPr/>
          <a:lstStyle/>
          <a:p>
            <a:pPr algn="l"/>
            <a:r>
              <a:rPr lang="en-US" altLang="en-US" sz="3200" dirty="0"/>
              <a:t>John begins with an </a:t>
            </a:r>
            <a:r>
              <a:rPr lang="en-US" altLang="en-US" sz="3200" b="1" i="1" dirty="0"/>
              <a:t>exhortation</a:t>
            </a:r>
            <a:r>
              <a:rPr lang="en-US" altLang="en-US" sz="3200" dirty="0"/>
              <a:t>: </a:t>
            </a:r>
            <a:r>
              <a:rPr lang="en-US" sz="3200" i="1" dirty="0">
                <a:solidFill>
                  <a:srgbClr val="0000FF"/>
                </a:solidFill>
                <a:latin typeface="Cambria" panose="02040503050406030204" pitchFamily="18" charset="0"/>
                <a:ea typeface="Cambria" panose="02040503050406030204" pitchFamily="18" charset="0"/>
              </a:rPr>
              <a:t>Let what you </a:t>
            </a:r>
            <a:r>
              <a:rPr lang="en-US" sz="3200" b="1" i="1" dirty="0">
                <a:solidFill>
                  <a:srgbClr val="0000FF"/>
                </a:solidFill>
                <a:latin typeface="Cambria" panose="02040503050406030204" pitchFamily="18" charset="0"/>
                <a:ea typeface="Cambria" panose="02040503050406030204" pitchFamily="18" charset="0"/>
              </a:rPr>
              <a:t>heard from the beginning </a:t>
            </a:r>
            <a:r>
              <a:rPr lang="en-US" sz="3200" i="1" dirty="0">
                <a:solidFill>
                  <a:srgbClr val="0000FF"/>
                </a:solidFill>
                <a:latin typeface="Cambria" panose="02040503050406030204" pitchFamily="18" charset="0"/>
                <a:ea typeface="Cambria" panose="02040503050406030204" pitchFamily="18" charset="0"/>
              </a:rPr>
              <a:t>abide in you</a:t>
            </a:r>
            <a:r>
              <a:rPr lang="en-US" altLang="en-US" sz="3200" i="1" dirty="0">
                <a:solidFill>
                  <a:srgbClr val="0000FF"/>
                </a:solidFill>
                <a:latin typeface="Cambria" panose="02040503050406030204" pitchFamily="18" charset="0"/>
                <a:ea typeface="Cambria" panose="02040503050406030204" pitchFamily="18" charset="0"/>
              </a:rPr>
              <a:t>.</a:t>
            </a:r>
            <a:r>
              <a:rPr lang="en-US" altLang="en-US" sz="3200" b="1" i="1" dirty="0">
                <a:solidFill>
                  <a:schemeClr val="tx1"/>
                </a:solidFill>
                <a:latin typeface="Times New Roman" panose="02020603050405020304" pitchFamily="18" charset="0"/>
              </a:rPr>
              <a:t> </a:t>
            </a:r>
            <a:endParaRPr lang="en-US" altLang="en-US" sz="32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291148"/>
            <a:ext cx="8213902" cy="5566850"/>
          </a:xfrm>
        </p:spPr>
        <p:txBody>
          <a:bodyPr>
            <a:normAutofit fontScale="85000" lnSpcReduction="1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Let what you heard from the beginning abide in you. </a:t>
            </a:r>
            <a:r>
              <a:rPr lang="en-US" i="1" dirty="0">
                <a:solidFill>
                  <a:srgbClr val="0000FF"/>
                </a:solidFill>
                <a:latin typeface="Cambria" panose="02040503050406030204" pitchFamily="18" charset="0"/>
                <a:ea typeface="Cambria" panose="02040503050406030204" pitchFamily="18" charset="0"/>
              </a:rPr>
              <a:t>If what you heard from the beginning abides in you, then you too will abide in the Son and in the Father.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 that you received from him abides in you, and you have no need that anyone should teach you. But as his anointing teaches you about everything, and is true, and is no lie--just as it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him, so that when he appears we 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Tree>
    <p:extLst>
      <p:ext uri="{BB962C8B-B14F-4D97-AF65-F5344CB8AC3E}">
        <p14:creationId xmlns:p14="http://schemas.microsoft.com/office/powerpoint/2010/main" val="3066339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29600" cy="1200886"/>
          </a:xfrm>
        </p:spPr>
        <p:txBody>
          <a:bodyPr vert="horz" lIns="91440" tIns="45720" rIns="91440" bIns="45720" rtlCol="0" anchor="ctr">
            <a:noAutofit/>
          </a:bodyPr>
          <a:lstStyle/>
          <a:p>
            <a:pPr algn="l">
              <a:lnSpc>
                <a:spcPct val="90000"/>
              </a:lnSpc>
            </a:pPr>
            <a:r>
              <a:rPr lang="en-US" altLang="en-US" sz="3600" dirty="0"/>
              <a:t>What is it that John’s readers had “</a:t>
            </a:r>
            <a:r>
              <a:rPr lang="en-US" altLang="en-US" sz="3600" i="1" dirty="0">
                <a:solidFill>
                  <a:srgbClr val="0000FF"/>
                </a:solidFill>
                <a:latin typeface="Cambria" panose="02040503050406030204" pitchFamily="18" charset="0"/>
                <a:ea typeface="Cambria" panose="02040503050406030204" pitchFamily="18" charset="0"/>
              </a:rPr>
              <a:t>heard from the beginning</a:t>
            </a:r>
            <a:r>
              <a:rPr lang="en-US" altLang="en-US" sz="3600" dirty="0"/>
              <a:t>” (1 John 2:24)? </a:t>
            </a:r>
            <a:endParaRPr lang="en-US" sz="3600"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483447"/>
            <a:ext cx="8229600" cy="5374553"/>
          </a:xfrm>
        </p:spPr>
        <p:txBody>
          <a:bodyPr>
            <a:normAutofit lnSpcReduction="10000"/>
          </a:bodyPr>
          <a:lstStyle/>
          <a:p>
            <a:pPr>
              <a:lnSpc>
                <a:spcPct val="80000"/>
              </a:lnSpc>
            </a:pPr>
            <a:r>
              <a:rPr lang="en-US" altLang="en-US" sz="3200" dirty="0"/>
              <a:t>In the immediate context, John has been discussing the importance of believing the truth about Jesus (that Jesus Christ is God come in human flesh). </a:t>
            </a:r>
          </a:p>
          <a:p>
            <a:pPr>
              <a:lnSpc>
                <a:spcPct val="80000"/>
              </a:lnSpc>
            </a:pPr>
            <a:r>
              <a:rPr lang="en-US" altLang="en-US" sz="3200" dirty="0"/>
              <a:t>Furthermore, John alludes to the fact that false teachers (“antichrists”) have attempted to lead his readers away from the true teachings that they have been given (by John and others) concerning Jesus.</a:t>
            </a:r>
          </a:p>
          <a:p>
            <a:pPr>
              <a:lnSpc>
                <a:spcPct val="80000"/>
              </a:lnSpc>
            </a:pPr>
            <a:r>
              <a:rPr lang="en-US" altLang="en-US" sz="3200" dirty="0"/>
              <a:t>John is now challenging his readers to reject the new teachings of the “antichrists” and to continue holding fast to the teaching they have had “</a:t>
            </a:r>
            <a:r>
              <a:rPr lang="en-US" altLang="en-US" sz="3200" i="1" dirty="0">
                <a:solidFill>
                  <a:srgbClr val="0000FF"/>
                </a:solidFill>
                <a:latin typeface="Cambria" panose="02040503050406030204" pitchFamily="18" charset="0"/>
                <a:ea typeface="Cambria" panose="02040503050406030204" pitchFamily="18" charset="0"/>
              </a:rPr>
              <a:t>from the beginning</a:t>
            </a:r>
            <a:r>
              <a:rPr lang="en-US" altLang="en-US" sz="3200" dirty="0"/>
              <a:t>” of their Christian faith.</a:t>
            </a:r>
          </a:p>
        </p:txBody>
      </p:sp>
    </p:spTree>
    <p:extLst>
      <p:ext uri="{BB962C8B-B14F-4D97-AF65-F5344CB8AC3E}">
        <p14:creationId xmlns:p14="http://schemas.microsoft.com/office/powerpoint/2010/main" val="26851221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7453"/>
          </a:xfrm>
        </p:spPr>
        <p:txBody>
          <a:bodyPr vert="horz" lIns="91440" tIns="45720" rIns="91440" bIns="45720" rtlCol="0" anchor="ctr">
            <a:noAutofit/>
          </a:bodyPr>
          <a:lstStyle/>
          <a:p>
            <a:pPr algn="l">
              <a:lnSpc>
                <a:spcPct val="90000"/>
              </a:lnSpc>
            </a:pPr>
            <a:r>
              <a:rPr lang="en-US" altLang="en-US" sz="3600" dirty="0"/>
              <a:t>What is it that John’s readers had “</a:t>
            </a:r>
            <a:r>
              <a:rPr lang="en-US" altLang="en-US" sz="3600" i="1" dirty="0">
                <a:solidFill>
                  <a:srgbClr val="0000FF"/>
                </a:solidFill>
                <a:latin typeface="Cambria" panose="02040503050406030204" pitchFamily="18" charset="0"/>
                <a:ea typeface="Cambria" panose="02040503050406030204" pitchFamily="18" charset="0"/>
              </a:rPr>
              <a:t>heard from the beginning</a:t>
            </a:r>
            <a:r>
              <a:rPr lang="en-US" altLang="en-US" sz="3600" dirty="0"/>
              <a:t>” (1 John 2:24)? </a:t>
            </a:r>
            <a:endParaRPr lang="en-US" sz="3600"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06699"/>
            <a:ext cx="8229600" cy="5751301"/>
          </a:xfrm>
        </p:spPr>
        <p:txBody>
          <a:bodyPr>
            <a:normAutofit fontScale="92500" lnSpcReduction="10000"/>
          </a:bodyPr>
          <a:lstStyle/>
          <a:p>
            <a:pPr>
              <a:lnSpc>
                <a:spcPct val="80000"/>
              </a:lnSpc>
            </a:pPr>
            <a:r>
              <a:rPr lang="en-US" altLang="en-US" dirty="0"/>
              <a:t>Throughout this letter, John reminds his readers that, unlike the false teachers, he is teaching those things which they have embraced since they first heard the gospel:</a:t>
            </a:r>
          </a:p>
          <a:p>
            <a:pPr lvl="1">
              <a:lnSpc>
                <a:spcPct val="80000"/>
              </a:lnSpc>
            </a:pPr>
            <a:r>
              <a:rPr lang="en-US" altLang="en-US" sz="2800" b="1" dirty="0">
                <a:latin typeface="+mj-lt"/>
              </a:rPr>
              <a:t>1 John 1:5  -</a:t>
            </a:r>
            <a:r>
              <a:rPr lang="en-US" sz="2800" b="0" i="0" u="none" strike="noStrike" baseline="0" dirty="0">
                <a:latin typeface="+mj-lt"/>
              </a:rPr>
              <a:t> </a:t>
            </a:r>
            <a:r>
              <a:rPr lang="en-US" altLang="en-US" sz="2800" i="1" dirty="0">
                <a:solidFill>
                  <a:srgbClr val="0000FF"/>
                </a:solidFill>
                <a:latin typeface="Cambria" panose="02040503050406030204" pitchFamily="18" charset="0"/>
                <a:ea typeface="Cambria" panose="02040503050406030204" pitchFamily="18" charset="0"/>
              </a:rPr>
              <a:t>This</a:t>
            </a:r>
            <a:r>
              <a:rPr lang="en-US" sz="2800" i="1" dirty="0">
                <a:solidFill>
                  <a:srgbClr val="0000FF"/>
                </a:solidFill>
                <a:latin typeface="Cambria" panose="02040503050406030204" pitchFamily="18" charset="0"/>
                <a:ea typeface="Cambria" panose="02040503050406030204" pitchFamily="18" charset="0"/>
              </a:rPr>
              <a:t> is </a:t>
            </a:r>
            <a:r>
              <a:rPr lang="en-US" sz="2800" b="1" i="1" dirty="0">
                <a:solidFill>
                  <a:srgbClr val="0000FF"/>
                </a:solidFill>
                <a:latin typeface="Cambria" panose="02040503050406030204" pitchFamily="18" charset="0"/>
                <a:ea typeface="Cambria" panose="02040503050406030204" pitchFamily="18" charset="0"/>
              </a:rPr>
              <a:t>the message we [apostles] have heard </a:t>
            </a:r>
            <a:r>
              <a:rPr lang="en-US" sz="2800" i="1" dirty="0">
                <a:solidFill>
                  <a:srgbClr val="0000FF"/>
                </a:solidFill>
                <a:latin typeface="Cambria" panose="02040503050406030204" pitchFamily="18" charset="0"/>
                <a:ea typeface="Cambria" panose="02040503050406030204" pitchFamily="18" charset="0"/>
              </a:rPr>
              <a:t>from him </a:t>
            </a:r>
            <a:r>
              <a:rPr lang="en-US" sz="2800" b="1" i="1" dirty="0">
                <a:solidFill>
                  <a:srgbClr val="0000FF"/>
                </a:solidFill>
                <a:latin typeface="Cambria" panose="02040503050406030204" pitchFamily="18" charset="0"/>
                <a:ea typeface="Cambria" panose="02040503050406030204" pitchFamily="18" charset="0"/>
              </a:rPr>
              <a:t>and proclaim to you</a:t>
            </a:r>
            <a:r>
              <a:rPr lang="en-US" sz="2800" i="1" dirty="0">
                <a:solidFill>
                  <a:srgbClr val="0000FF"/>
                </a:solidFill>
                <a:latin typeface="Cambria" panose="02040503050406030204" pitchFamily="18" charset="0"/>
                <a:ea typeface="Cambria" panose="02040503050406030204" pitchFamily="18" charset="0"/>
              </a:rPr>
              <a:t>, that God is light, and in him is no darkness at all. </a:t>
            </a:r>
          </a:p>
          <a:p>
            <a:pPr lvl="1">
              <a:lnSpc>
                <a:spcPct val="80000"/>
              </a:lnSpc>
            </a:pPr>
            <a:r>
              <a:rPr lang="en-US" altLang="en-US" sz="2800" b="1" dirty="0">
                <a:latin typeface="+mj-lt"/>
              </a:rPr>
              <a:t>1 John 2:7 - </a:t>
            </a:r>
            <a:r>
              <a:rPr lang="en-US" sz="2800" i="1" dirty="0">
                <a:solidFill>
                  <a:srgbClr val="0000FF"/>
                </a:solidFill>
                <a:latin typeface="Cambria" panose="02040503050406030204" pitchFamily="18" charset="0"/>
                <a:ea typeface="Cambria" panose="02040503050406030204" pitchFamily="18" charset="0"/>
              </a:rPr>
              <a:t>Beloved, I am writing you no new commandment, but </a:t>
            </a:r>
            <a:r>
              <a:rPr lang="en-US" sz="2800" b="1" i="1" dirty="0">
                <a:solidFill>
                  <a:srgbClr val="0000FF"/>
                </a:solidFill>
                <a:latin typeface="Cambria" panose="02040503050406030204" pitchFamily="18" charset="0"/>
                <a:ea typeface="Cambria" panose="02040503050406030204" pitchFamily="18" charset="0"/>
              </a:rPr>
              <a:t>an old commandment that you had from the beginning</a:t>
            </a:r>
            <a:r>
              <a:rPr lang="en-US" sz="2800" i="1" dirty="0">
                <a:solidFill>
                  <a:srgbClr val="0000FF"/>
                </a:solidFill>
                <a:latin typeface="Cambria" panose="02040503050406030204" pitchFamily="18" charset="0"/>
                <a:ea typeface="Cambria" panose="02040503050406030204" pitchFamily="18" charset="0"/>
              </a:rPr>
              <a:t>. The old commandment is </a:t>
            </a:r>
            <a:r>
              <a:rPr lang="en-US" sz="2800" b="1" i="1" dirty="0">
                <a:solidFill>
                  <a:srgbClr val="0000FF"/>
                </a:solidFill>
                <a:latin typeface="Cambria" panose="02040503050406030204" pitchFamily="18" charset="0"/>
                <a:ea typeface="Cambria" panose="02040503050406030204" pitchFamily="18" charset="0"/>
              </a:rPr>
              <a:t>the word that you have heard</a:t>
            </a:r>
            <a:r>
              <a:rPr lang="en-US" sz="2800" i="1" dirty="0">
                <a:solidFill>
                  <a:srgbClr val="0000FF"/>
                </a:solidFill>
                <a:latin typeface="Cambria" panose="02040503050406030204" pitchFamily="18" charset="0"/>
                <a:ea typeface="Cambria" panose="02040503050406030204" pitchFamily="18" charset="0"/>
              </a:rPr>
              <a:t>. </a:t>
            </a:r>
          </a:p>
          <a:p>
            <a:pPr lvl="1">
              <a:lnSpc>
                <a:spcPct val="80000"/>
              </a:lnSpc>
            </a:pPr>
            <a:r>
              <a:rPr lang="en-US" altLang="en-US" sz="2800" b="1" dirty="0">
                <a:latin typeface="+mj-lt"/>
              </a:rPr>
              <a:t>1 John 3:11 - </a:t>
            </a:r>
            <a:r>
              <a:rPr lang="en-US" sz="2800" i="1" dirty="0">
                <a:solidFill>
                  <a:srgbClr val="0000FF"/>
                </a:solidFill>
                <a:latin typeface="Cambria" panose="02040503050406030204" pitchFamily="18" charset="0"/>
                <a:ea typeface="Cambria" panose="02040503050406030204" pitchFamily="18" charset="0"/>
              </a:rPr>
              <a:t>For this is </a:t>
            </a:r>
            <a:r>
              <a:rPr lang="en-US" sz="2800" b="1" i="1" dirty="0">
                <a:solidFill>
                  <a:srgbClr val="0000FF"/>
                </a:solidFill>
                <a:latin typeface="Cambria" panose="02040503050406030204" pitchFamily="18" charset="0"/>
                <a:ea typeface="Cambria" panose="02040503050406030204" pitchFamily="18" charset="0"/>
              </a:rPr>
              <a:t>the message that you have heard from the beginning</a:t>
            </a:r>
            <a:r>
              <a:rPr lang="en-US" sz="2800" i="1" dirty="0">
                <a:solidFill>
                  <a:srgbClr val="0000FF"/>
                </a:solidFill>
                <a:latin typeface="Cambria" panose="02040503050406030204" pitchFamily="18" charset="0"/>
                <a:ea typeface="Cambria" panose="02040503050406030204" pitchFamily="18" charset="0"/>
              </a:rPr>
              <a:t>, that we should love one another. </a:t>
            </a:r>
          </a:p>
          <a:p>
            <a:pPr>
              <a:lnSpc>
                <a:spcPct val="80000"/>
              </a:lnSpc>
            </a:pPr>
            <a:r>
              <a:rPr lang="en-US" altLang="en-US" dirty="0"/>
              <a:t>In this context, “</a:t>
            </a:r>
            <a:r>
              <a:rPr lang="en-US" altLang="en-US" i="1" dirty="0">
                <a:solidFill>
                  <a:srgbClr val="0000FF"/>
                </a:solidFill>
                <a:latin typeface="Cambria" panose="02040503050406030204" pitchFamily="18" charset="0"/>
                <a:ea typeface="Cambria" panose="02040503050406030204" pitchFamily="18" charset="0"/>
              </a:rPr>
              <a:t>what you have heard from the beginning</a:t>
            </a:r>
            <a:r>
              <a:rPr lang="en-US" altLang="en-US" dirty="0"/>
              <a:t>” refers to the gospel message of the apostles (which John’s readers had believed since the beginning of their Christian faith) and, specifically, what it taught concerning Jesus – that He was God come in the flesh.</a:t>
            </a:r>
          </a:p>
        </p:txBody>
      </p:sp>
    </p:spTree>
    <p:extLst>
      <p:ext uri="{BB962C8B-B14F-4D97-AF65-F5344CB8AC3E}">
        <p14:creationId xmlns:p14="http://schemas.microsoft.com/office/powerpoint/2010/main" val="23649464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7" y="1"/>
            <a:ext cx="8213902" cy="2264414"/>
          </a:xfrm>
        </p:spPr>
        <p:txBody>
          <a:bodyPr/>
          <a:lstStyle/>
          <a:p>
            <a:pPr algn="l"/>
            <a:r>
              <a:rPr lang="en-US" altLang="en-US" sz="2800" dirty="0"/>
              <a:t>John, therefore, is exhorting his readers to see to it that </a:t>
            </a:r>
            <a:r>
              <a:rPr lang="en-US" altLang="en-US" sz="2800" b="1" dirty="0"/>
              <a:t>the apostle’s teaching about Jesus </a:t>
            </a:r>
            <a:r>
              <a:rPr lang="en-US" altLang="en-US" sz="2800" dirty="0"/>
              <a:t>(as contained in the gospel message that they believed since the beginning of their Christian faith) continues to “</a:t>
            </a:r>
            <a:r>
              <a:rPr lang="en-US" altLang="en-US" sz="2800" i="1" dirty="0">
                <a:solidFill>
                  <a:srgbClr val="0000FF"/>
                </a:solidFill>
                <a:latin typeface="Cambria" panose="02040503050406030204" pitchFamily="18" charset="0"/>
                <a:ea typeface="Cambria" panose="02040503050406030204" pitchFamily="18" charset="0"/>
              </a:rPr>
              <a:t>abide</a:t>
            </a:r>
            <a:r>
              <a:rPr lang="en-US" altLang="en-US" sz="2800" dirty="0"/>
              <a:t>” in them.</a:t>
            </a:r>
            <a:endParaRPr lang="en-US" altLang="en-US" sz="28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452790"/>
            <a:ext cx="8213902" cy="4405206"/>
          </a:xfrm>
        </p:spPr>
        <p:txBody>
          <a:bodyPr>
            <a:normAutofit fontScale="77500" lnSpcReduction="2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Let what you heard from the beginning </a:t>
            </a:r>
            <a:r>
              <a:rPr lang="en-US" b="1" i="1" dirty="0">
                <a:solidFill>
                  <a:srgbClr val="FF0000"/>
                </a:solidFill>
                <a:latin typeface="Cambria" panose="02040503050406030204" pitchFamily="18" charset="0"/>
                <a:ea typeface="Cambria" panose="02040503050406030204" pitchFamily="18" charset="0"/>
              </a:rPr>
              <a:t>abide</a:t>
            </a:r>
            <a:r>
              <a:rPr lang="en-US" i="1" dirty="0">
                <a:solidFill>
                  <a:srgbClr val="FF0000"/>
                </a:solidFill>
                <a:latin typeface="Cambria" panose="02040503050406030204" pitchFamily="18" charset="0"/>
                <a:ea typeface="Cambria" panose="02040503050406030204" pitchFamily="18" charset="0"/>
              </a:rPr>
              <a:t> in you. </a:t>
            </a:r>
            <a:r>
              <a:rPr lang="en-US" i="1" dirty="0">
                <a:solidFill>
                  <a:srgbClr val="0000FF"/>
                </a:solidFill>
                <a:latin typeface="Cambria" panose="02040503050406030204" pitchFamily="18" charset="0"/>
                <a:ea typeface="Cambria" panose="02040503050406030204" pitchFamily="18" charset="0"/>
              </a:rPr>
              <a:t>If what you heard from the beginning abides in you, then you too will abide in the Son and in the Father.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 that you received from him abides in you, and you have no need that anyone should teach you. But as his anointing teaches you about everything, and is true, and is no lie--just as it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him, so that when he appears we 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Tree>
    <p:extLst>
      <p:ext uri="{BB962C8B-B14F-4D97-AF65-F5344CB8AC3E}">
        <p14:creationId xmlns:p14="http://schemas.microsoft.com/office/powerpoint/2010/main" val="1133463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34170"/>
          </a:xfrm>
        </p:spPr>
        <p:txBody>
          <a:bodyPr vert="horz" lIns="91440" tIns="45720" rIns="91440" bIns="45720" rtlCol="0" anchor="ctr">
            <a:noAutofit/>
          </a:bodyPr>
          <a:lstStyle/>
          <a:p>
            <a:pPr>
              <a:lnSpc>
                <a:spcPct val="90000"/>
              </a:lnSpc>
            </a:pPr>
            <a:r>
              <a:rPr lang="en-US" sz="4000" b="1" i="1" dirty="0">
                <a:solidFill>
                  <a:srgbClr val="0000FF"/>
                </a:solidFill>
                <a:latin typeface="Cambria" panose="02040503050406030204" pitchFamily="18" charset="0"/>
                <a:ea typeface="Cambria" panose="02040503050406030204" pitchFamily="18" charset="0"/>
              </a:rPr>
              <a:t>abide(s) </a:t>
            </a:r>
            <a:r>
              <a:rPr lang="en-US" sz="4000" b="1" dirty="0">
                <a:ea typeface="Cambria" panose="02040503050406030204" pitchFamily="18" charset="0"/>
              </a:rPr>
              <a:t>(review)</a:t>
            </a:r>
            <a:br>
              <a:rPr lang="en-US" sz="4000" dirty="0">
                <a:ea typeface="Cambria" panose="02040503050406030204" pitchFamily="18" charset="0"/>
              </a:rPr>
            </a:br>
            <a:r>
              <a:rPr lang="en-US" altLang="en-US" sz="4000" b="1" dirty="0" err="1">
                <a:latin typeface="Bwgrkl" panose="02000400000000000000" pitchFamily="2" charset="0"/>
              </a:rPr>
              <a:t>me,nw</a:t>
            </a:r>
            <a:r>
              <a:rPr lang="en-US" altLang="en-US" sz="4000" b="1" dirty="0"/>
              <a:t> </a:t>
            </a:r>
            <a:r>
              <a:rPr lang="en-US" altLang="en-US" sz="4000" i="1" dirty="0">
                <a:latin typeface="Cambria" panose="02040503050406030204" pitchFamily="18" charset="0"/>
                <a:ea typeface="Cambria" panose="02040503050406030204" pitchFamily="18" charset="0"/>
              </a:rPr>
              <a:t>(</a:t>
            </a:r>
            <a:r>
              <a:rPr lang="en-US" altLang="en-US" sz="4000" i="1" dirty="0" err="1">
                <a:latin typeface="Cambria" panose="02040503050406030204" pitchFamily="18" charset="0"/>
                <a:ea typeface="Cambria" panose="02040503050406030204" pitchFamily="18" charset="0"/>
              </a:rPr>
              <a:t>meno</a:t>
            </a:r>
            <a:r>
              <a:rPr lang="en-US" altLang="en-US" sz="4000" i="1" dirty="0">
                <a:latin typeface="Cambria" panose="02040503050406030204" pitchFamily="18" charset="0"/>
                <a:ea typeface="Cambria" panose="02040503050406030204" pitchFamily="18" charset="0"/>
              </a:rPr>
              <a:t>)</a:t>
            </a:r>
            <a:endParaRPr lang="en-US" sz="40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200886"/>
            <a:ext cx="8229600" cy="5337270"/>
          </a:xfrm>
        </p:spPr>
        <p:txBody>
          <a:bodyPr>
            <a:normAutofit fontScale="92500" lnSpcReduction="10000"/>
          </a:bodyPr>
          <a:lstStyle/>
          <a:p>
            <a:pPr>
              <a:lnSpc>
                <a:spcPct val="90000"/>
              </a:lnSpc>
            </a:pPr>
            <a:r>
              <a:rPr lang="en-US" altLang="en-US" i="1" dirty="0">
                <a:latin typeface="Cambria" panose="02040503050406030204" pitchFamily="18" charset="0"/>
                <a:ea typeface="Cambria" panose="02040503050406030204" pitchFamily="18" charset="0"/>
              </a:rPr>
              <a:t>The word “abide” speaks of a </a:t>
            </a:r>
            <a:r>
              <a:rPr lang="en-US" altLang="en-US" b="1" i="1" dirty="0">
                <a:latin typeface="Cambria" panose="02040503050406030204" pitchFamily="18" charset="0"/>
                <a:ea typeface="Cambria" panose="02040503050406030204" pitchFamily="18" charset="0"/>
              </a:rPr>
              <a:t>continuing and intimate relationship</a:t>
            </a:r>
            <a:r>
              <a:rPr lang="en-US" altLang="en-US" i="1" dirty="0">
                <a:latin typeface="Cambria" panose="02040503050406030204" pitchFamily="18" charset="0"/>
                <a:ea typeface="Cambria" panose="02040503050406030204" pitchFamily="18" charset="0"/>
              </a:rPr>
              <a:t> rather than a </a:t>
            </a:r>
            <a:r>
              <a:rPr lang="en-US" altLang="en-US" b="1" i="1" dirty="0">
                <a:latin typeface="Cambria" panose="02040503050406030204" pitchFamily="18" charset="0"/>
                <a:ea typeface="Cambria" panose="02040503050406030204" pitchFamily="18" charset="0"/>
              </a:rPr>
              <a:t>temporary superficial association</a:t>
            </a:r>
            <a:r>
              <a:rPr lang="en-US" altLang="en-US" i="1" dirty="0">
                <a:latin typeface="Cambria" panose="02040503050406030204" pitchFamily="18" charset="0"/>
                <a:ea typeface="Cambria" panose="02040503050406030204" pitchFamily="18" charset="0"/>
              </a:rPr>
              <a:t>…This concept of abiding no doubt comes from John 15 where Jesus declares that the </a:t>
            </a:r>
            <a:r>
              <a:rPr lang="en-US" altLang="en-US" b="1" i="1" dirty="0">
                <a:latin typeface="Cambria" panose="02040503050406030204" pitchFamily="18" charset="0"/>
                <a:ea typeface="Cambria" panose="02040503050406030204" pitchFamily="18" charset="0"/>
              </a:rPr>
              <a:t>fruit-bearing</a:t>
            </a:r>
            <a:r>
              <a:rPr lang="en-US" altLang="en-US" i="1" dirty="0">
                <a:latin typeface="Cambria" panose="02040503050406030204" pitchFamily="18" charset="0"/>
                <a:ea typeface="Cambria" panose="02040503050406030204" pitchFamily="18" charset="0"/>
              </a:rPr>
              <a:t> branch is the one which stands in </a:t>
            </a:r>
            <a:r>
              <a:rPr lang="en-US" altLang="en-US" b="1" i="1" dirty="0">
                <a:latin typeface="Cambria" panose="02040503050406030204" pitchFamily="18" charset="0"/>
                <a:ea typeface="Cambria" panose="02040503050406030204" pitchFamily="18" charset="0"/>
              </a:rPr>
              <a:t>continuing vital relationship</a:t>
            </a:r>
            <a:r>
              <a:rPr lang="en-US" altLang="en-US" i="1" dirty="0">
                <a:latin typeface="Cambria" panose="02040503050406030204" pitchFamily="18" charset="0"/>
                <a:ea typeface="Cambria" panose="02040503050406030204" pitchFamily="18" charset="0"/>
              </a:rPr>
              <a:t> to the vine.</a:t>
            </a:r>
          </a:p>
          <a:p>
            <a:r>
              <a:rPr lang="en-US" dirty="0">
                <a:latin typeface="+mj-lt"/>
                <a:ea typeface="Cambria" panose="02040503050406030204" pitchFamily="18" charset="0"/>
              </a:rPr>
              <a:t>Jesus speaking to His disciples at the Last Supper:</a:t>
            </a:r>
            <a:r>
              <a:rPr lang="en-US" i="1" dirty="0">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 I am the vine; you are the branches. Whoever </a:t>
            </a:r>
            <a:r>
              <a:rPr lang="en-US" b="1" i="1" dirty="0">
                <a:solidFill>
                  <a:srgbClr val="0000FF"/>
                </a:solidFill>
                <a:latin typeface="Cambria" panose="02040503050406030204" pitchFamily="18" charset="0"/>
                <a:ea typeface="Cambria" panose="02040503050406030204" pitchFamily="18" charset="0"/>
              </a:rPr>
              <a:t>abides</a:t>
            </a:r>
            <a:r>
              <a:rPr lang="en-US" i="1" dirty="0">
                <a:solidFill>
                  <a:srgbClr val="0000FF"/>
                </a:solidFill>
                <a:latin typeface="Cambria" panose="02040503050406030204" pitchFamily="18" charset="0"/>
                <a:ea typeface="Cambria" panose="02040503050406030204" pitchFamily="18" charset="0"/>
              </a:rPr>
              <a:t> in me and I in him, he it is that </a:t>
            </a:r>
            <a:r>
              <a:rPr lang="en-US" b="1" i="1" dirty="0">
                <a:solidFill>
                  <a:srgbClr val="0000FF"/>
                </a:solidFill>
                <a:latin typeface="Cambria" panose="02040503050406030204" pitchFamily="18" charset="0"/>
                <a:ea typeface="Cambria" panose="02040503050406030204" pitchFamily="18" charset="0"/>
              </a:rPr>
              <a:t>bears much fruit</a:t>
            </a:r>
            <a:r>
              <a:rPr lang="en-US" i="1" dirty="0">
                <a:solidFill>
                  <a:srgbClr val="0000FF"/>
                </a:solidFill>
                <a:latin typeface="Cambria" panose="02040503050406030204" pitchFamily="18" charset="0"/>
                <a:ea typeface="Cambria" panose="02040503050406030204" pitchFamily="18" charset="0"/>
              </a:rPr>
              <a:t>, for apart from me you can do nothing. </a:t>
            </a:r>
            <a:r>
              <a:rPr lang="en-US" baseline="30000" dirty="0"/>
              <a:t>6</a:t>
            </a:r>
            <a:r>
              <a:rPr lang="en-US" i="1" dirty="0">
                <a:solidFill>
                  <a:srgbClr val="0000FF"/>
                </a:solidFill>
                <a:latin typeface="Cambria" panose="02040503050406030204" pitchFamily="18" charset="0"/>
                <a:ea typeface="Cambria" panose="02040503050406030204" pitchFamily="18" charset="0"/>
              </a:rPr>
              <a:t> If anyone does </a:t>
            </a:r>
            <a:r>
              <a:rPr lang="en-US" b="1" i="1" dirty="0">
                <a:solidFill>
                  <a:srgbClr val="0000FF"/>
                </a:solidFill>
                <a:latin typeface="Cambria" panose="02040503050406030204" pitchFamily="18" charset="0"/>
                <a:ea typeface="Cambria" panose="02040503050406030204" pitchFamily="18" charset="0"/>
              </a:rPr>
              <a:t>not</a:t>
            </a:r>
            <a:r>
              <a:rPr lang="en-US" i="1" dirty="0">
                <a:solidFill>
                  <a:srgbClr val="0000FF"/>
                </a:solidFill>
                <a:latin typeface="Cambria" panose="02040503050406030204" pitchFamily="18" charset="0"/>
                <a:ea typeface="Cambria" panose="02040503050406030204" pitchFamily="18" charset="0"/>
              </a:rPr>
              <a:t> abide in me </a:t>
            </a:r>
            <a:r>
              <a:rPr lang="en-US" b="1" i="1" dirty="0">
                <a:solidFill>
                  <a:srgbClr val="0000FF"/>
                </a:solidFill>
                <a:latin typeface="Cambria" panose="02040503050406030204" pitchFamily="18" charset="0"/>
                <a:ea typeface="Cambria" panose="02040503050406030204" pitchFamily="18" charset="0"/>
              </a:rPr>
              <a:t>he is thrown away </a:t>
            </a:r>
            <a:r>
              <a:rPr lang="en-US" i="1" dirty="0">
                <a:solidFill>
                  <a:srgbClr val="0000FF"/>
                </a:solidFill>
                <a:latin typeface="Cambria" panose="02040503050406030204" pitchFamily="18" charset="0"/>
                <a:ea typeface="Cambria" panose="02040503050406030204" pitchFamily="18" charset="0"/>
              </a:rPr>
              <a:t>like a branch and withers; and the branches are gathered, thrown into the fire, and burned… </a:t>
            </a:r>
            <a:r>
              <a:rPr lang="en-US" dirty="0"/>
              <a:t> </a:t>
            </a:r>
            <a:r>
              <a:rPr lang="en-US" baseline="30000" dirty="0"/>
              <a:t>10</a:t>
            </a:r>
            <a:r>
              <a:rPr lang="en-US" dirty="0"/>
              <a:t> </a:t>
            </a:r>
            <a:r>
              <a:rPr lang="en-US" i="1" dirty="0">
                <a:solidFill>
                  <a:srgbClr val="0000FF"/>
                </a:solidFill>
                <a:latin typeface="Cambria" panose="02040503050406030204" pitchFamily="18" charset="0"/>
                <a:ea typeface="Cambria" panose="02040503050406030204" pitchFamily="18" charset="0"/>
              </a:rPr>
              <a:t>If you keep my commandments, you will abide in my love, just as I have kept my Father's commandments and abide in his love. </a:t>
            </a:r>
            <a:r>
              <a:rPr lang="en-US" dirty="0"/>
              <a:t>(John 15:5-6,10)</a:t>
            </a:r>
            <a:r>
              <a:rPr lang="en-US" i="1" dirty="0">
                <a:solidFill>
                  <a:srgbClr val="0000FF"/>
                </a:solidFill>
                <a:latin typeface="Cambria" panose="02040503050406030204" pitchFamily="18" charset="0"/>
                <a:ea typeface="Cambria" panose="02040503050406030204" pitchFamily="18" charset="0"/>
              </a:rPr>
              <a:t>. </a:t>
            </a:r>
            <a:endParaRPr lang="en-US" dirty="0"/>
          </a:p>
        </p:txBody>
      </p:sp>
      <p:sp>
        <p:nvSpPr>
          <p:cNvPr id="4" name="TextBox 3">
            <a:extLst>
              <a:ext uri="{FF2B5EF4-FFF2-40B4-BE49-F238E27FC236}">
                <a16:creationId xmlns:a16="http://schemas.microsoft.com/office/drawing/2014/main" id="{DD4A0342-ADB9-46CC-AC7F-D1D73D38CE30}"/>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Donald W. Burdick, </a:t>
            </a:r>
            <a:r>
              <a:rPr kumimoji="0" lang="en-US" altLang="en-US" sz="1800" b="0" i="1" u="none" strike="noStrike" kern="1200" cap="none" spc="0" normalizeH="0" baseline="0" noProof="0" dirty="0">
                <a:ln>
                  <a:noFill/>
                </a:ln>
                <a:solidFill>
                  <a:prstClr val="black"/>
                </a:solidFill>
                <a:effectLst/>
                <a:uLnTx/>
                <a:uFillTx/>
                <a:latin typeface="Calibri"/>
                <a:ea typeface="+mn-ea"/>
                <a:cs typeface="+mn-cs"/>
              </a:rPr>
              <a:t>The Letters of John</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Moody Press, 1985, p.31</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55702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7" y="1"/>
            <a:ext cx="8213902" cy="1487371"/>
          </a:xfrm>
        </p:spPr>
        <p:txBody>
          <a:bodyPr/>
          <a:lstStyle/>
          <a:p>
            <a:pPr algn="l"/>
            <a:r>
              <a:rPr lang="en-US" altLang="en-US" sz="2800" dirty="0">
                <a:latin typeface="Calibri" panose="020F0502020204030204" pitchFamily="34" charset="0"/>
                <a:ea typeface="Cambria" panose="02040503050406030204" pitchFamily="18" charset="0"/>
                <a:cs typeface="Calibri" panose="020F0502020204030204" pitchFamily="34" charset="0"/>
              </a:rPr>
              <a:t>Furthermore, “</a:t>
            </a:r>
            <a:r>
              <a:rPr lang="en-US" altLang="en-US" sz="2800" i="1" dirty="0">
                <a:latin typeface="Cambria" panose="02040503050406030204" pitchFamily="18" charset="0"/>
                <a:ea typeface="Cambria" panose="02040503050406030204" pitchFamily="18" charset="0"/>
              </a:rPr>
              <a:t>They must </a:t>
            </a:r>
            <a:r>
              <a:rPr lang="en-US" altLang="en-US" sz="2800" b="1" i="1" dirty="0">
                <a:latin typeface="Cambria" panose="02040503050406030204" pitchFamily="18" charset="0"/>
                <a:ea typeface="Cambria" panose="02040503050406030204" pitchFamily="18" charset="0"/>
              </a:rPr>
              <a:t>let</a:t>
            </a:r>
            <a:r>
              <a:rPr lang="en-US" altLang="en-US" sz="2800" i="1" dirty="0">
                <a:latin typeface="Cambria" panose="02040503050406030204" pitchFamily="18" charset="0"/>
                <a:ea typeface="Cambria" panose="02040503050406030204" pitchFamily="18" charset="0"/>
              </a:rPr>
              <a:t> it abide in them. It would not do so automatically” </a:t>
            </a:r>
            <a:r>
              <a:rPr lang="en-US" altLang="en-US" sz="2800" dirty="0"/>
              <a:t>(Stott, p. 112)</a:t>
            </a:r>
            <a:endParaRPr lang="en-US" altLang="en-US" sz="28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448127"/>
            <a:ext cx="8213902" cy="5409870"/>
          </a:xfrm>
        </p:spPr>
        <p:txBody>
          <a:bodyPr>
            <a:normAutofit fontScale="85000" lnSpcReduction="1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a:t>
            </a:r>
            <a:r>
              <a:rPr lang="en-US" b="1" i="1" dirty="0">
                <a:solidFill>
                  <a:srgbClr val="FF0000"/>
                </a:solidFill>
                <a:latin typeface="Cambria" panose="02040503050406030204" pitchFamily="18" charset="0"/>
                <a:ea typeface="Cambria" panose="02040503050406030204" pitchFamily="18" charset="0"/>
              </a:rPr>
              <a:t>Let</a:t>
            </a:r>
            <a:r>
              <a:rPr lang="en-US" i="1" dirty="0">
                <a:solidFill>
                  <a:srgbClr val="FF0000"/>
                </a:solidFill>
                <a:latin typeface="Cambria" panose="02040503050406030204" pitchFamily="18" charset="0"/>
                <a:ea typeface="Cambria" panose="02040503050406030204" pitchFamily="18" charset="0"/>
              </a:rPr>
              <a:t> what you heard from the beginning </a:t>
            </a:r>
            <a:r>
              <a:rPr lang="en-US" b="1" i="1" dirty="0">
                <a:solidFill>
                  <a:srgbClr val="FF0000"/>
                </a:solidFill>
                <a:latin typeface="Cambria" panose="02040503050406030204" pitchFamily="18" charset="0"/>
                <a:ea typeface="Cambria" panose="02040503050406030204" pitchFamily="18" charset="0"/>
              </a:rPr>
              <a:t>abide</a:t>
            </a:r>
            <a:r>
              <a:rPr lang="en-US" i="1" dirty="0">
                <a:solidFill>
                  <a:srgbClr val="FF0000"/>
                </a:solidFill>
                <a:latin typeface="Cambria" panose="02040503050406030204" pitchFamily="18" charset="0"/>
                <a:ea typeface="Cambria" panose="02040503050406030204" pitchFamily="18" charset="0"/>
              </a:rPr>
              <a:t> in you. </a:t>
            </a:r>
            <a:r>
              <a:rPr lang="en-US" i="1" dirty="0">
                <a:solidFill>
                  <a:srgbClr val="0000FF"/>
                </a:solidFill>
                <a:latin typeface="Cambria" panose="02040503050406030204" pitchFamily="18" charset="0"/>
                <a:ea typeface="Cambria" panose="02040503050406030204" pitchFamily="18" charset="0"/>
              </a:rPr>
              <a:t>If what you heard from the beginning abides in you, then you too will abide in the Son and in the Father.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 that you received from him abides in you, and you have no need that anyone should teach you. But as his anointing teaches you about everything, and is true, and is no lie--just as it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him, so that when he appears we 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Tree>
    <p:extLst>
      <p:ext uri="{BB962C8B-B14F-4D97-AF65-F5344CB8AC3E}">
        <p14:creationId xmlns:p14="http://schemas.microsoft.com/office/powerpoint/2010/main" val="1028475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7" y="1"/>
            <a:ext cx="8213902" cy="1750309"/>
          </a:xfrm>
        </p:spPr>
        <p:txBody>
          <a:bodyPr/>
          <a:lstStyle/>
          <a:p>
            <a:pPr algn="l"/>
            <a:r>
              <a:rPr lang="en-US" altLang="en-US" sz="2800" i="1" dirty="0">
                <a:latin typeface="Cambria" panose="02040503050406030204" pitchFamily="18" charset="0"/>
                <a:ea typeface="Cambria" panose="02040503050406030204" pitchFamily="18" charset="0"/>
              </a:rPr>
              <a:t>The [Greek] verb </a:t>
            </a:r>
            <a:r>
              <a:rPr lang="en-US" altLang="en-US" sz="2800" b="1" i="1" dirty="0" err="1">
                <a:latin typeface="Cambria" panose="02040503050406030204" pitchFamily="18" charset="0"/>
                <a:ea typeface="Cambria" panose="02040503050406030204" pitchFamily="18" charset="0"/>
              </a:rPr>
              <a:t>meno</a:t>
            </a:r>
            <a:r>
              <a:rPr lang="en-US" altLang="en-US" sz="2800" i="1" dirty="0">
                <a:latin typeface="Cambria" panose="02040503050406030204" pitchFamily="18" charset="0"/>
                <a:ea typeface="Cambria" panose="02040503050406030204" pitchFamily="18" charset="0"/>
              </a:rPr>
              <a:t> (to abide) appears </a:t>
            </a:r>
            <a:r>
              <a:rPr lang="en-US" altLang="en-US" sz="2800" b="1" i="1" dirty="0">
                <a:latin typeface="Cambria" panose="02040503050406030204" pitchFamily="18" charset="0"/>
                <a:ea typeface="Cambria" panose="02040503050406030204" pitchFamily="18" charset="0"/>
              </a:rPr>
              <a:t>six</a:t>
            </a:r>
            <a:r>
              <a:rPr lang="en-US" altLang="en-US" sz="2800" i="1" dirty="0">
                <a:latin typeface="Cambria" panose="02040503050406030204" pitchFamily="18" charset="0"/>
                <a:ea typeface="Cambria" panose="02040503050406030204" pitchFamily="18" charset="0"/>
              </a:rPr>
              <a:t> times in various forms in 1 John 2:24-28. It would therefore seem that the concept of </a:t>
            </a:r>
            <a:r>
              <a:rPr lang="en-US" altLang="en-US" sz="2800" b="1" i="1" dirty="0">
                <a:latin typeface="Cambria" panose="02040503050406030204" pitchFamily="18" charset="0"/>
                <a:ea typeface="Cambria" panose="02040503050406030204" pitchFamily="18" charset="0"/>
              </a:rPr>
              <a:t>remaining</a:t>
            </a:r>
            <a:r>
              <a:rPr lang="en-US" altLang="en-US" sz="2800" i="1" dirty="0">
                <a:latin typeface="Cambria" panose="02040503050406030204" pitchFamily="18" charset="0"/>
                <a:ea typeface="Cambria" panose="02040503050406030204" pitchFamily="18" charset="0"/>
              </a:rPr>
              <a:t> is </a:t>
            </a:r>
            <a:r>
              <a:rPr lang="en-US" altLang="en-US" sz="2800" b="1" i="1" dirty="0">
                <a:latin typeface="Cambria" panose="02040503050406030204" pitchFamily="18" charset="0"/>
                <a:ea typeface="Cambria" panose="02040503050406030204" pitchFamily="18" charset="0"/>
              </a:rPr>
              <a:t>crucial</a:t>
            </a:r>
            <a:r>
              <a:rPr lang="en-US" altLang="en-US" sz="2800" i="1" dirty="0">
                <a:latin typeface="Cambria" panose="02040503050406030204" pitchFamily="18" charset="0"/>
                <a:ea typeface="Cambria" panose="02040503050406030204" pitchFamily="18" charset="0"/>
              </a:rPr>
              <a:t> in this section. </a:t>
            </a:r>
            <a:r>
              <a:rPr lang="en-US" altLang="en-US" sz="2800" dirty="0"/>
              <a:t>(Burdick, p.216 )</a:t>
            </a:r>
            <a:endParaRPr lang="en-US" altLang="en-US" sz="28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97552"/>
            <a:ext cx="8213902" cy="4860446"/>
          </a:xfrm>
        </p:spPr>
        <p:txBody>
          <a:bodyPr>
            <a:normAutofit fontScale="85000" lnSpcReduction="2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Let what you heard from the beginning </a:t>
            </a:r>
            <a:r>
              <a:rPr lang="en-US" i="1" dirty="0">
                <a:solidFill>
                  <a:srgbClr val="FF0000"/>
                </a:solidFill>
                <a:latin typeface="Cambria" panose="02040503050406030204" pitchFamily="18" charset="0"/>
                <a:ea typeface="Cambria" panose="02040503050406030204" pitchFamily="18" charset="0"/>
              </a:rPr>
              <a:t>abide </a:t>
            </a:r>
            <a:r>
              <a:rPr lang="en-US" i="1" dirty="0">
                <a:solidFill>
                  <a:srgbClr val="0000FF"/>
                </a:solidFill>
                <a:latin typeface="Cambria" panose="02040503050406030204" pitchFamily="18" charset="0"/>
                <a:ea typeface="Cambria" panose="02040503050406030204" pitchFamily="18" charset="0"/>
              </a:rPr>
              <a:t>in you.</a:t>
            </a:r>
            <a:r>
              <a:rPr lang="en-US" i="1" dirty="0">
                <a:solidFill>
                  <a:srgbClr val="FF0000"/>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If what you heard from the beginning </a:t>
            </a:r>
            <a:r>
              <a:rPr lang="en-US" i="1" dirty="0">
                <a:solidFill>
                  <a:srgbClr val="FF0000"/>
                </a:solidFill>
                <a:latin typeface="Cambria" panose="02040503050406030204" pitchFamily="18" charset="0"/>
                <a:ea typeface="Cambria" panose="02040503050406030204" pitchFamily="18" charset="0"/>
              </a:rPr>
              <a:t>abides</a:t>
            </a:r>
            <a:r>
              <a:rPr lang="en-US" i="1" dirty="0">
                <a:solidFill>
                  <a:srgbClr val="0000FF"/>
                </a:solidFill>
                <a:latin typeface="Cambria" panose="02040503050406030204" pitchFamily="18" charset="0"/>
                <a:ea typeface="Cambria" panose="02040503050406030204" pitchFamily="18" charset="0"/>
              </a:rPr>
              <a:t> in you, then you too will </a:t>
            </a:r>
            <a:r>
              <a:rPr lang="en-US" i="1" dirty="0">
                <a:solidFill>
                  <a:srgbClr val="FF0000"/>
                </a:solidFill>
                <a:latin typeface="Cambria" panose="02040503050406030204" pitchFamily="18" charset="0"/>
                <a:ea typeface="Cambria" panose="02040503050406030204" pitchFamily="18" charset="0"/>
              </a:rPr>
              <a:t>abide</a:t>
            </a:r>
            <a:r>
              <a:rPr lang="en-US" i="1" dirty="0">
                <a:solidFill>
                  <a:srgbClr val="0000FF"/>
                </a:solidFill>
                <a:latin typeface="Cambria" panose="02040503050406030204" pitchFamily="18" charset="0"/>
                <a:ea typeface="Cambria" panose="02040503050406030204" pitchFamily="18" charset="0"/>
              </a:rPr>
              <a:t> in the Son and in the Father.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 that you received from him </a:t>
            </a:r>
            <a:r>
              <a:rPr lang="en-US" i="1" dirty="0">
                <a:solidFill>
                  <a:srgbClr val="FF0000"/>
                </a:solidFill>
                <a:latin typeface="Cambria" panose="02040503050406030204" pitchFamily="18" charset="0"/>
                <a:ea typeface="Cambria" panose="02040503050406030204" pitchFamily="18" charset="0"/>
              </a:rPr>
              <a:t>abides</a:t>
            </a:r>
            <a:r>
              <a:rPr lang="en-US" i="1" dirty="0">
                <a:solidFill>
                  <a:srgbClr val="0000FF"/>
                </a:solidFill>
                <a:latin typeface="Cambria" panose="02040503050406030204" pitchFamily="18" charset="0"/>
                <a:ea typeface="Cambria" panose="02040503050406030204" pitchFamily="18" charset="0"/>
              </a:rPr>
              <a:t> in you, and you have no need that anyone should teach you. But as his anointing teaches you about everything, and is true, and is no lie--just as it has taught you, </a:t>
            </a:r>
            <a:r>
              <a:rPr lang="en-US" i="1" dirty="0">
                <a:solidFill>
                  <a:srgbClr val="FF0000"/>
                </a:solidFill>
                <a:latin typeface="Cambria" panose="02040503050406030204" pitchFamily="18" charset="0"/>
                <a:ea typeface="Cambria" panose="02040503050406030204" pitchFamily="18" charset="0"/>
              </a:rPr>
              <a:t>abide</a:t>
            </a:r>
            <a:r>
              <a:rPr lang="en-US" i="1" dirty="0">
                <a:solidFill>
                  <a:srgbClr val="0000FF"/>
                </a:solidFill>
                <a:latin typeface="Cambria" panose="02040503050406030204" pitchFamily="18" charset="0"/>
                <a:ea typeface="Cambria" panose="02040503050406030204" pitchFamily="18" charset="0"/>
              </a:rPr>
              <a:t>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t>
            </a:r>
            <a:r>
              <a:rPr lang="en-US" i="1" dirty="0">
                <a:solidFill>
                  <a:srgbClr val="FF0000"/>
                </a:solidFill>
                <a:latin typeface="Cambria" panose="02040503050406030204" pitchFamily="18" charset="0"/>
                <a:ea typeface="Cambria" panose="02040503050406030204" pitchFamily="18" charset="0"/>
              </a:rPr>
              <a:t>abide</a:t>
            </a:r>
            <a:r>
              <a:rPr lang="en-US" i="1" dirty="0">
                <a:solidFill>
                  <a:srgbClr val="0000FF"/>
                </a:solidFill>
                <a:latin typeface="Cambria" panose="02040503050406030204" pitchFamily="18" charset="0"/>
                <a:ea typeface="Cambria" panose="02040503050406030204" pitchFamily="18" charset="0"/>
              </a:rPr>
              <a:t> in him, so that when he appears we 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Tree>
    <p:extLst>
      <p:ext uri="{BB962C8B-B14F-4D97-AF65-F5344CB8AC3E}">
        <p14:creationId xmlns:p14="http://schemas.microsoft.com/office/powerpoint/2010/main" val="1601001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64711"/>
            <a:ext cx="8213902" cy="4193286"/>
          </a:xfrm>
        </p:spPr>
        <p:txBody>
          <a:bodyPr>
            <a:normAutofit fontScale="77500" lnSpcReduction="2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Let what you heard from the beginning abide in you. </a:t>
            </a:r>
            <a:r>
              <a:rPr lang="en-US" b="1" i="1" dirty="0">
                <a:solidFill>
                  <a:srgbClr val="FF0000"/>
                </a:solidFill>
                <a:latin typeface="Cambria" panose="02040503050406030204" pitchFamily="18" charset="0"/>
                <a:ea typeface="Cambria" panose="02040503050406030204" pitchFamily="18" charset="0"/>
              </a:rPr>
              <a:t>If </a:t>
            </a:r>
            <a:r>
              <a:rPr lang="en-US" i="1" dirty="0">
                <a:solidFill>
                  <a:srgbClr val="FF0000"/>
                </a:solidFill>
                <a:latin typeface="Cambria" panose="02040503050406030204" pitchFamily="18" charset="0"/>
                <a:ea typeface="Cambria" panose="02040503050406030204" pitchFamily="18" charset="0"/>
              </a:rPr>
              <a:t>what you heard from the beginning abides in you, then you too will abide in the Son and in the Father.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 that you received from him abides in you, and you have no need that anyone should teach you. But as his anointing teaches you about everything, and is true, and is no lie--just as it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him, so that when he appears we 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2367103"/>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en-US" altLang="en-US" sz="4200" dirty="0">
                <a:latin typeface="Calibri" panose="020F0502020204030204" pitchFamily="34" charset="0"/>
                <a:cs typeface="Calibri" panose="020F0502020204030204" pitchFamily="34" charset="0"/>
              </a:rPr>
              <a:t>We can only be </a:t>
            </a:r>
            <a:r>
              <a:rPr lang="en-US" altLang="en-US" sz="4200" b="1" i="1" dirty="0">
                <a:latin typeface="Calibri" panose="020F0502020204030204" pitchFamily="34" charset="0"/>
                <a:cs typeface="Calibri" panose="020F0502020204030204" pitchFamily="34" charset="0"/>
              </a:rPr>
              <a:t>assured</a:t>
            </a:r>
            <a:r>
              <a:rPr lang="en-US" altLang="en-US" sz="4200" dirty="0">
                <a:latin typeface="Calibri" panose="020F0502020204030204" pitchFamily="34" charset="0"/>
                <a:cs typeface="Calibri" panose="020F0502020204030204" pitchFamily="34" charset="0"/>
              </a:rPr>
              <a:t> that we will “</a:t>
            </a:r>
            <a:r>
              <a:rPr lang="en-US" altLang="en-US" sz="4200" i="1" dirty="0">
                <a:solidFill>
                  <a:srgbClr val="0000FF"/>
                </a:solidFill>
                <a:latin typeface="Cambria" panose="02040503050406030204" pitchFamily="18" charset="0"/>
                <a:ea typeface="Cambria" panose="02040503050406030204" pitchFamily="18" charset="0"/>
                <a:cs typeface="Calibri" panose="020F0502020204030204" pitchFamily="34" charset="0"/>
              </a:rPr>
              <a:t>abide</a:t>
            </a:r>
            <a:r>
              <a:rPr lang="en-US" altLang="en-US" sz="4200" dirty="0">
                <a:latin typeface="Calibri" panose="020F0502020204030204" pitchFamily="34" charset="0"/>
                <a:cs typeface="Calibri" panose="020F0502020204030204" pitchFamily="34" charset="0"/>
              </a:rPr>
              <a:t>” (remain) in intimate relationship with the Son and the Father </a:t>
            </a:r>
            <a:r>
              <a:rPr lang="en-US" altLang="en-US" sz="4200" b="1" i="1" dirty="0">
                <a:latin typeface="Calibri" panose="020F0502020204030204" pitchFamily="34" charset="0"/>
                <a:cs typeface="Calibri" panose="020F0502020204030204" pitchFamily="34" charset="0"/>
              </a:rPr>
              <a:t>if</a:t>
            </a:r>
            <a:r>
              <a:rPr lang="en-US" altLang="en-US" sz="4200" dirty="0">
                <a:latin typeface="Calibri" panose="020F0502020204030204" pitchFamily="34" charset="0"/>
                <a:cs typeface="Calibri" panose="020F0502020204030204" pitchFamily="34" charset="0"/>
              </a:rPr>
              <a:t> we continue to hold fast to the teachings of the Gospel. This is also what Jesus says in the Gospel of John:</a:t>
            </a:r>
          </a:p>
          <a:p>
            <a:pPr marL="457200" indent="-457200" algn="l" defTabSz="914400">
              <a:buFont typeface="Arial" panose="020B0604020202020204" pitchFamily="34" charset="0"/>
              <a:buChar char="•"/>
            </a:pPr>
            <a:r>
              <a:rPr lang="en-US" altLang="en-US" sz="3600" b="1" dirty="0">
                <a:latin typeface="Calibri" panose="020F0502020204030204" pitchFamily="34" charset="0"/>
                <a:cs typeface="Calibri" panose="020F0502020204030204" pitchFamily="34" charset="0"/>
              </a:rPr>
              <a:t>John 15:4,6 - </a:t>
            </a:r>
            <a:r>
              <a:rPr lang="en-US" sz="3600" i="1" dirty="0">
                <a:solidFill>
                  <a:srgbClr val="0000FF"/>
                </a:solidFill>
                <a:latin typeface="Cambria" panose="02040503050406030204" pitchFamily="18" charset="0"/>
                <a:ea typeface="Cambria" panose="02040503050406030204" pitchFamily="18" charset="0"/>
              </a:rPr>
              <a:t>Abide in me, and I in you…</a:t>
            </a:r>
            <a:r>
              <a:rPr lang="en-US" sz="3600" i="1" baseline="30000" dirty="0">
                <a:solidFill>
                  <a:srgbClr val="0000FF"/>
                </a:solidFill>
                <a:latin typeface="Cambria" panose="02040503050406030204" pitchFamily="18" charset="0"/>
                <a:ea typeface="Cambria" panose="02040503050406030204" pitchFamily="18" charset="0"/>
              </a:rPr>
              <a:t>6</a:t>
            </a:r>
            <a:r>
              <a:rPr lang="en-US" sz="3600" i="1" dirty="0">
                <a:solidFill>
                  <a:srgbClr val="0000FF"/>
                </a:solidFill>
                <a:latin typeface="Cambria" panose="02040503050406030204" pitchFamily="18" charset="0"/>
                <a:ea typeface="Cambria" panose="02040503050406030204" pitchFamily="18" charset="0"/>
              </a:rPr>
              <a:t> If anyone does </a:t>
            </a:r>
            <a:r>
              <a:rPr lang="en-US" sz="3600" b="1" i="1" dirty="0">
                <a:solidFill>
                  <a:srgbClr val="0000FF"/>
                </a:solidFill>
                <a:latin typeface="Cambria" panose="02040503050406030204" pitchFamily="18" charset="0"/>
                <a:ea typeface="Cambria" panose="02040503050406030204" pitchFamily="18" charset="0"/>
              </a:rPr>
              <a:t>not</a:t>
            </a:r>
            <a:r>
              <a:rPr lang="en-US" sz="3600" i="1" dirty="0">
                <a:solidFill>
                  <a:srgbClr val="0000FF"/>
                </a:solidFill>
                <a:latin typeface="Cambria" panose="02040503050406030204" pitchFamily="18" charset="0"/>
                <a:ea typeface="Cambria" panose="02040503050406030204" pitchFamily="18" charset="0"/>
              </a:rPr>
              <a:t> abide in me he is thrown away like a branch and withers; and the branches are gathered, thrown into the fire, and burned. </a:t>
            </a:r>
            <a:endParaRPr lang="en-US" sz="3600" dirty="0">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140810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52937"/>
            <a:ext cx="8213902" cy="4205059"/>
          </a:xfrm>
        </p:spPr>
        <p:txBody>
          <a:bodyPr>
            <a:normAutofit fontScale="77500" lnSpcReduction="2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Let what you heard from the beginning abide in you. If what you heard from the beginning abides in you, then you too will abide in the Son and in the Father.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 that you received from him abides in you, and you have no need that anyone should teach you. But as his anointing teaches you about everything, and is true, and is no lie--just as it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him, so that when he appears we 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2406348"/>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en-US" altLang="en-US" sz="3400" i="1" dirty="0">
                <a:latin typeface="Cambria" panose="02040503050406030204" pitchFamily="18" charset="0"/>
                <a:ea typeface="Cambria" panose="02040503050406030204" pitchFamily="18" charset="0"/>
                <a:cs typeface="Calibri" panose="020F0502020204030204" pitchFamily="34" charset="0"/>
              </a:rPr>
              <a:t>To dwell continually in the Father and the Son is to possess eternal life. And the key to this eternal relationship is persistent belief of the truth that Jesus is God’s incarnate Son. </a:t>
            </a:r>
            <a:r>
              <a:rPr lang="en-US" altLang="en-US" sz="3400" dirty="0">
                <a:latin typeface="Calibri" panose="020F0502020204030204" pitchFamily="34" charset="0"/>
                <a:cs typeface="Calibri" panose="020F0502020204030204" pitchFamily="34" charset="0"/>
              </a:rPr>
              <a:t>(Burdick, p.217 )</a:t>
            </a:r>
            <a:endParaRPr lang="en-US" sz="3100" dirty="0">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8757313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29600" cy="1200886"/>
          </a:xfrm>
        </p:spPr>
        <p:txBody>
          <a:bodyPr vert="horz" lIns="91440" tIns="45720" rIns="91440" bIns="45720" rtlCol="0" anchor="ctr">
            <a:noAutofit/>
          </a:bodyPr>
          <a:lstStyle/>
          <a:p>
            <a:pPr algn="l">
              <a:lnSpc>
                <a:spcPct val="90000"/>
              </a:lnSpc>
            </a:pPr>
            <a:r>
              <a:rPr lang="en-US" altLang="en-US" sz="3600" i="1" dirty="0">
                <a:solidFill>
                  <a:srgbClr val="0000FF"/>
                </a:solidFill>
                <a:latin typeface="Cambria" panose="02040503050406030204" pitchFamily="18" charset="0"/>
                <a:ea typeface="Cambria" panose="02040503050406030204" pitchFamily="18" charset="0"/>
              </a:rPr>
              <a:t>And this is the promise that he made to us--eternal life.</a:t>
            </a:r>
            <a:r>
              <a:rPr lang="en-US" altLang="en-US" sz="3600" dirty="0"/>
              <a:t> (1 John 2:25)</a:t>
            </a:r>
            <a:endParaRPr lang="en-US" sz="3600"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483447"/>
            <a:ext cx="8229600" cy="5374553"/>
          </a:xfrm>
        </p:spPr>
        <p:txBody>
          <a:bodyPr>
            <a:normAutofit/>
          </a:bodyPr>
          <a:lstStyle/>
          <a:p>
            <a:pPr>
              <a:lnSpc>
                <a:spcPct val="80000"/>
              </a:lnSpc>
            </a:pPr>
            <a:r>
              <a:rPr lang="en-US" altLang="en-US" sz="3200" i="1" dirty="0">
                <a:latin typeface="Cambria" panose="02040503050406030204" pitchFamily="18" charset="0"/>
                <a:ea typeface="Cambria" panose="02040503050406030204" pitchFamily="18" charset="0"/>
              </a:rPr>
              <a:t>Christ Himself is the One who promised eternal life (John 3:15-16; 6:40, 47; 17:3) . </a:t>
            </a:r>
            <a:r>
              <a:rPr lang="en-US" altLang="en-US" sz="3200" dirty="0"/>
              <a:t>(Burdick, p. 204  ) </a:t>
            </a:r>
          </a:p>
          <a:p>
            <a:pPr>
              <a:lnSpc>
                <a:spcPct val="80000"/>
              </a:lnSpc>
            </a:pPr>
            <a:r>
              <a:rPr lang="en-US" altLang="en-US" sz="3200" i="1" dirty="0">
                <a:latin typeface="Cambria" panose="02040503050406030204" pitchFamily="18" charset="0"/>
                <a:ea typeface="Cambria" panose="02040503050406030204" pitchFamily="18" charset="0"/>
              </a:rPr>
              <a:t>Those who have the Son have eternal life (5:12). To have the Son . . . is to have eternal life in the </a:t>
            </a:r>
            <a:r>
              <a:rPr lang="en-US" altLang="en-US" sz="3200" b="1" i="1" dirty="0">
                <a:latin typeface="Cambria" panose="02040503050406030204" pitchFamily="18" charset="0"/>
                <a:ea typeface="Cambria" panose="02040503050406030204" pitchFamily="18" charset="0"/>
              </a:rPr>
              <a:t>here and now</a:t>
            </a:r>
            <a:r>
              <a:rPr lang="en-US" altLang="en-US" sz="3200" i="1" dirty="0">
                <a:latin typeface="Cambria" panose="02040503050406030204" pitchFamily="18" charset="0"/>
                <a:ea typeface="Cambria" panose="02040503050406030204" pitchFamily="18" charset="0"/>
              </a:rPr>
              <a:t>. But . . . the author can also speak of eternal life as something ‘promised’ to believers, something they will experience in the </a:t>
            </a:r>
            <a:r>
              <a:rPr lang="en-US" altLang="en-US" sz="3200" b="1" i="1" dirty="0">
                <a:latin typeface="Cambria" panose="02040503050406030204" pitchFamily="18" charset="0"/>
                <a:ea typeface="Cambria" panose="02040503050406030204" pitchFamily="18" charset="0"/>
              </a:rPr>
              <a:t>future</a:t>
            </a:r>
            <a:r>
              <a:rPr lang="en-US" altLang="en-US" sz="3200" i="1" dirty="0">
                <a:latin typeface="Cambria" panose="02040503050406030204" pitchFamily="18" charset="0"/>
                <a:ea typeface="Cambria" panose="02040503050406030204" pitchFamily="18" charset="0"/>
              </a:rPr>
              <a:t> (2:25) </a:t>
            </a:r>
            <a:r>
              <a:rPr lang="en-US" altLang="en-US" sz="3200" dirty="0"/>
              <a:t>(Kruse, p. 107)</a:t>
            </a:r>
          </a:p>
        </p:txBody>
      </p:sp>
    </p:spTree>
    <p:extLst>
      <p:ext uri="{BB962C8B-B14F-4D97-AF65-F5344CB8AC3E}">
        <p14:creationId xmlns:p14="http://schemas.microsoft.com/office/powerpoint/2010/main" val="22395953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1:5-2:28 -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First</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endPar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Second Presentation of the Three Tests of FELLOWSHIP WITH GOD: RIGHTEOUSNESS, LOVE and BELIEF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 Third Presentation of the Three Tests of FELLOWSHIP WITH GOD: RIGHTEOUSNESS, LOVE and BELIEF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7685871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52937"/>
            <a:ext cx="8213902" cy="4205059"/>
          </a:xfrm>
        </p:spPr>
        <p:txBody>
          <a:bodyPr>
            <a:normAutofit fontScale="77500" lnSpcReduction="2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Let what you heard from the beginning abide in you. If what you heard from the beginning abides in you, then you too will abide in the Son and in the Father.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 that you received from him abides in you, and you have no need that anyone should teach you. But as his anointing teaches you about everything, and is true, and is no lie--just as it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him, so that when he appears we 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2406348"/>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defRPr/>
            </a:pPr>
            <a:r>
              <a:rPr lang="en-US" altLang="en-US" sz="3400" dirty="0">
                <a:solidFill>
                  <a:srgbClr val="000000"/>
                </a:solidFill>
                <a:latin typeface="Calibri" panose="020F0502020204030204" pitchFamily="34" charset="0"/>
                <a:ea typeface="Cambria" panose="02040503050406030204" pitchFamily="18" charset="0"/>
                <a:cs typeface="Calibri" panose="020F0502020204030204" pitchFamily="34" charset="0"/>
              </a:rPr>
              <a:t>In verse 26, John makes it clear </a:t>
            </a:r>
            <a:r>
              <a:rPr kumimoji="0" lang="en-US" altLang="en-US" sz="34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for the </a:t>
            </a:r>
            <a:r>
              <a:rPr kumimoji="0" lang="en-US" altLang="en-US" sz="34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first time in the letter</a:t>
            </a:r>
            <a:r>
              <a:rPr kumimoji="0" lang="en-US" altLang="en-US" sz="34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that his readers were being </a:t>
            </a:r>
            <a:r>
              <a:rPr kumimoji="0" lang="en-US" altLang="en-US" sz="34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targeted</a:t>
            </a:r>
            <a:r>
              <a:rPr kumimoji="0" lang="en-US" altLang="en-US" sz="34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by the false teachers </a:t>
            </a:r>
            <a:r>
              <a:rPr lang="en-US" altLang="en-US" sz="3400" dirty="0">
                <a:solidFill>
                  <a:srgbClr val="000000"/>
                </a:solidFill>
                <a:latin typeface="Calibri" panose="020F0502020204030204" pitchFamily="34" charset="0"/>
                <a:ea typeface="Cambria" panose="02040503050406030204" pitchFamily="18" charset="0"/>
                <a:cs typeface="Calibri" panose="020F0502020204030204" pitchFamily="34" charset="0"/>
              </a:rPr>
              <a:t>who, with their false teaching, were </a:t>
            </a:r>
            <a:r>
              <a:rPr kumimoji="0" lang="en-US" altLang="en-US" sz="34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trying to lure </a:t>
            </a:r>
            <a:r>
              <a:rPr lang="en-US" altLang="en-US" sz="3400" dirty="0">
                <a:solidFill>
                  <a:srgbClr val="000000"/>
                </a:solidFill>
                <a:latin typeface="Calibri" panose="020F0502020204030204" pitchFamily="34" charset="0"/>
                <a:ea typeface="Cambria" panose="02040503050406030204" pitchFamily="18" charset="0"/>
                <a:cs typeface="Calibri" panose="020F0502020204030204" pitchFamily="34" charset="0"/>
              </a:rPr>
              <a:t>them away from the (gospel) message which they had heard from the beginning</a:t>
            </a:r>
            <a:r>
              <a:rPr kumimoji="0" lang="en-US" altLang="en-US" sz="3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endParaRPr lang="en-US" sz="3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69734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52937"/>
            <a:ext cx="8213902" cy="4205059"/>
          </a:xfrm>
        </p:spPr>
        <p:txBody>
          <a:bodyPr>
            <a:normAutofit fontScale="77500" lnSpcReduction="2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Let what you heard from the beginning abide in you. If what you heard from the beginning abides in you, then you too will abide in the Son and in the Father.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But the anointing that you received from him abides in you</a:t>
            </a:r>
            <a:r>
              <a:rPr lang="en-US" i="1" dirty="0">
                <a:solidFill>
                  <a:srgbClr val="0000FF"/>
                </a:solidFill>
                <a:latin typeface="Cambria" panose="02040503050406030204" pitchFamily="18" charset="0"/>
                <a:ea typeface="Cambria" panose="02040503050406030204" pitchFamily="18" charset="0"/>
              </a:rPr>
              <a:t>, and you have no need that anyone should teach you. But as his anointing teaches you about everything, and is true, and is no lie--just as it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him, so that when he appears we 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2406348"/>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3400" dirty="0">
                <a:solidFill>
                  <a:srgbClr val="000000"/>
                </a:solidFill>
                <a:latin typeface="Calibri" panose="020F0502020204030204" pitchFamily="34" charset="0"/>
                <a:cs typeface="Calibri" panose="020F0502020204030204" pitchFamily="34" charset="0"/>
              </a:rPr>
              <a:t>Although the false teachers are trying to lead John’s readers astray, John has reason to be confident that his readers will remain committed to the Gospel, because they have received the “</a:t>
            </a:r>
            <a:r>
              <a:rPr lang="en-US" sz="3600" i="1" dirty="0">
                <a:solidFill>
                  <a:srgbClr val="0000FF"/>
                </a:solidFill>
                <a:latin typeface="Cambria" panose="02040503050406030204" pitchFamily="18" charset="0"/>
                <a:ea typeface="Cambria" panose="02040503050406030204" pitchFamily="18" charset="0"/>
              </a:rPr>
              <a:t>anointing</a:t>
            </a:r>
            <a:r>
              <a:rPr lang="en-US" altLang="en-US" sz="3400" dirty="0">
                <a:solidFill>
                  <a:srgbClr val="000000"/>
                </a:solidFill>
                <a:latin typeface="Calibri" panose="020F0502020204030204" pitchFamily="34" charset="0"/>
                <a:cs typeface="Calibri" panose="020F0502020204030204" pitchFamily="34" charset="0"/>
              </a:rPr>
              <a:t>” (indwelling Holy Spirit) which “</a:t>
            </a:r>
            <a:r>
              <a:rPr lang="en-US" sz="3600" i="1" dirty="0">
                <a:solidFill>
                  <a:srgbClr val="0000FF"/>
                </a:solidFill>
                <a:latin typeface="Cambria" panose="02040503050406030204" pitchFamily="18" charset="0"/>
                <a:ea typeface="Cambria" panose="02040503050406030204" pitchFamily="18" charset="0"/>
              </a:rPr>
              <a:t>abides</a:t>
            </a:r>
            <a:r>
              <a:rPr lang="en-US" altLang="en-US" sz="3400" dirty="0">
                <a:solidFill>
                  <a:srgbClr val="000000"/>
                </a:solidFill>
                <a:latin typeface="Calibri" panose="020F0502020204030204" pitchFamily="34" charset="0"/>
                <a:cs typeface="Calibri" panose="020F0502020204030204" pitchFamily="34" charset="0"/>
              </a:rPr>
              <a:t>” in them.</a:t>
            </a:r>
            <a:endParaRPr lang="en-US" sz="3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3462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anointing </a:t>
            </a:r>
            <a:r>
              <a:rPr lang="en-US" sz="3600" b="1" dirty="0">
                <a:ea typeface="Cambria" panose="02040503050406030204" pitchFamily="18" charset="0"/>
              </a:rPr>
              <a:t>(review)</a:t>
            </a:r>
            <a:br>
              <a:rPr lang="en-US" sz="3600" i="1" dirty="0">
                <a:solidFill>
                  <a:srgbClr val="0000FF"/>
                </a:solidFill>
                <a:latin typeface="Cambria" panose="02040503050406030204" pitchFamily="18" charset="0"/>
                <a:ea typeface="Cambria" panose="02040503050406030204" pitchFamily="18" charset="0"/>
              </a:rPr>
            </a:br>
            <a:r>
              <a:rPr lang="en-US" altLang="en-US" sz="3600" b="1" dirty="0">
                <a:latin typeface="Bwgrkl" panose="02000400000000000000" pitchFamily="2" charset="0"/>
              </a:rPr>
              <a:t>cri/</a:t>
            </a:r>
            <a:r>
              <a:rPr lang="en-US" altLang="en-US" sz="3600" b="1" dirty="0" err="1">
                <a:latin typeface="Bwgrkl" panose="02000400000000000000" pitchFamily="2" charset="0"/>
              </a:rPr>
              <a:t>sma</a:t>
            </a:r>
            <a:r>
              <a:rPr lang="en-US" altLang="en-US" sz="3600" b="1" dirty="0">
                <a:latin typeface="Bwgrkl" panose="02000400000000000000" pitchFamily="2" charset="0"/>
              </a:rPr>
              <a:t> </a:t>
            </a:r>
            <a:r>
              <a:rPr lang="en-US" altLang="en-US" sz="3600" b="1" i="1" dirty="0">
                <a:latin typeface="Cambria" panose="02040503050406030204" pitchFamily="18" charset="0"/>
                <a:ea typeface="Cambria" panose="02040503050406030204" pitchFamily="18" charset="0"/>
              </a:rPr>
              <a:t>(</a:t>
            </a:r>
            <a:r>
              <a:rPr lang="en-US" altLang="en-US" sz="3600" b="1" i="1" dirty="0" err="1">
                <a:latin typeface="Cambria" panose="02040503050406030204" pitchFamily="18" charset="0"/>
                <a:ea typeface="Cambria" panose="02040503050406030204" pitchFamily="18" charset="0"/>
              </a:rPr>
              <a:t>chrisma</a:t>
            </a:r>
            <a:r>
              <a:rPr lang="en-US" altLang="en-US" sz="3600" b="1" i="1" dirty="0">
                <a:latin typeface="Cambria" panose="02040503050406030204" pitchFamily="18" charset="0"/>
                <a:ea typeface="Cambria" panose="02040503050406030204" pitchFamily="18" charset="0"/>
              </a:rPr>
              <a:t>)</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372591"/>
          </a:xfrm>
        </p:spPr>
        <p:txBody>
          <a:bodyPr>
            <a:normAutofit lnSpcReduction="10000"/>
          </a:bodyPr>
          <a:lstStyle/>
          <a:p>
            <a:pPr>
              <a:lnSpc>
                <a:spcPct val="90000"/>
              </a:lnSpc>
            </a:pPr>
            <a:r>
              <a:rPr lang="en-US" altLang="en-US" i="1" dirty="0">
                <a:latin typeface="Cambria" panose="02040503050406030204" pitchFamily="18" charset="0"/>
                <a:ea typeface="Cambria" panose="02040503050406030204" pitchFamily="18" charset="0"/>
              </a:rPr>
              <a:t>The consistent use of this word in the NT is in relation to an anointing where the </a:t>
            </a:r>
            <a:r>
              <a:rPr lang="en-US" altLang="en-US" b="1" i="1" dirty="0">
                <a:latin typeface="Cambria" panose="02040503050406030204" pitchFamily="18" charset="0"/>
                <a:ea typeface="Cambria" panose="02040503050406030204" pitchFamily="18" charset="0"/>
              </a:rPr>
              <a:t>agent is God </a:t>
            </a:r>
            <a:r>
              <a:rPr lang="en-US" altLang="en-US" i="1" dirty="0">
                <a:latin typeface="Cambria" panose="02040503050406030204" pitchFamily="18" charset="0"/>
                <a:ea typeface="Cambria" panose="02040503050406030204" pitchFamily="18" charset="0"/>
              </a:rPr>
              <a:t>and </a:t>
            </a:r>
            <a:r>
              <a:rPr lang="en-US" altLang="en-US" b="1" i="1" dirty="0">
                <a:latin typeface="Cambria" panose="02040503050406030204" pitchFamily="18" charset="0"/>
                <a:ea typeface="Cambria" panose="02040503050406030204" pitchFamily="18" charset="0"/>
              </a:rPr>
              <a:t>the element is the Holy Spirit</a:t>
            </a:r>
            <a:r>
              <a:rPr lang="en-US" altLang="en-US" i="1" dirty="0">
                <a:latin typeface="Cambria" panose="02040503050406030204" pitchFamily="18" charset="0"/>
                <a:ea typeface="Cambria" panose="02040503050406030204" pitchFamily="18" charset="0"/>
              </a:rPr>
              <a:t>:</a:t>
            </a:r>
          </a:p>
          <a:p>
            <a:pPr lvl="1">
              <a:lnSpc>
                <a:spcPct val="90000"/>
              </a:lnSpc>
            </a:pPr>
            <a:r>
              <a:rPr lang="en-US" altLang="en-US" b="1" dirty="0">
                <a:latin typeface="+mj-lt"/>
              </a:rPr>
              <a:t>Luke 4:18 - </a:t>
            </a:r>
            <a:r>
              <a:rPr lang="en-US" i="1" dirty="0">
                <a:solidFill>
                  <a:srgbClr val="0000FF"/>
                </a:solidFill>
                <a:latin typeface="Cambria" panose="02040503050406030204" pitchFamily="18" charset="0"/>
                <a:ea typeface="Cambria" panose="02040503050406030204" pitchFamily="18" charset="0"/>
              </a:rPr>
              <a:t>The </a:t>
            </a:r>
            <a:r>
              <a:rPr lang="en-US" b="1" i="1" dirty="0">
                <a:solidFill>
                  <a:srgbClr val="0000FF"/>
                </a:solidFill>
                <a:latin typeface="Cambria" panose="02040503050406030204" pitchFamily="18" charset="0"/>
                <a:ea typeface="Cambria" panose="02040503050406030204" pitchFamily="18" charset="0"/>
              </a:rPr>
              <a:t>Spirit of the Lord is upon me</a:t>
            </a:r>
            <a:r>
              <a:rPr lang="en-US" i="1" dirty="0">
                <a:solidFill>
                  <a:srgbClr val="0000FF"/>
                </a:solidFill>
                <a:latin typeface="Cambria" panose="02040503050406030204" pitchFamily="18" charset="0"/>
                <a:ea typeface="Cambria" panose="02040503050406030204" pitchFamily="18" charset="0"/>
              </a:rPr>
              <a:t>, </a:t>
            </a:r>
            <a:r>
              <a:rPr lang="en-US" b="1" i="1" dirty="0">
                <a:solidFill>
                  <a:srgbClr val="0000FF"/>
                </a:solidFill>
                <a:latin typeface="Cambria" panose="02040503050406030204" pitchFamily="18" charset="0"/>
                <a:ea typeface="Cambria" panose="02040503050406030204" pitchFamily="18" charset="0"/>
              </a:rPr>
              <a:t>because he has anointed me </a:t>
            </a:r>
            <a:r>
              <a:rPr lang="en-US" i="1" dirty="0">
                <a:solidFill>
                  <a:srgbClr val="0000FF"/>
                </a:solidFill>
                <a:latin typeface="Cambria" panose="02040503050406030204" pitchFamily="18" charset="0"/>
                <a:ea typeface="Cambria" panose="02040503050406030204" pitchFamily="18" charset="0"/>
              </a:rPr>
              <a:t>to proclaim good news to the poor. He has sent me to proclaim liberty to the captives and recovering of sight to the blind, to set at liberty those who are oppressed…</a:t>
            </a:r>
            <a:endParaRPr lang="en-US" altLang="en-US" b="1" i="1" dirty="0">
              <a:solidFill>
                <a:srgbClr val="000066"/>
              </a:solidFill>
              <a:latin typeface="Times New Roman" panose="02020603050405020304" pitchFamily="18" charset="0"/>
            </a:endParaRPr>
          </a:p>
          <a:p>
            <a:pPr lvl="1">
              <a:lnSpc>
                <a:spcPct val="90000"/>
              </a:lnSpc>
            </a:pPr>
            <a:r>
              <a:rPr lang="en-US" altLang="en-US" b="1" dirty="0"/>
              <a:t>Acts 10:38 - </a:t>
            </a:r>
            <a:r>
              <a:rPr lang="en-US" i="1" dirty="0">
                <a:solidFill>
                  <a:srgbClr val="0000FF"/>
                </a:solidFill>
                <a:latin typeface="Cambria" panose="02040503050406030204" pitchFamily="18" charset="0"/>
                <a:ea typeface="Cambria" panose="02040503050406030204" pitchFamily="18" charset="0"/>
              </a:rPr>
              <a:t>God </a:t>
            </a:r>
            <a:r>
              <a:rPr lang="en-US" b="1" i="1" dirty="0">
                <a:solidFill>
                  <a:srgbClr val="0000FF"/>
                </a:solidFill>
                <a:latin typeface="Cambria" panose="02040503050406030204" pitchFamily="18" charset="0"/>
                <a:ea typeface="Cambria" panose="02040503050406030204" pitchFamily="18" charset="0"/>
              </a:rPr>
              <a:t>anointed</a:t>
            </a:r>
            <a:r>
              <a:rPr lang="en-US" i="1" dirty="0">
                <a:solidFill>
                  <a:srgbClr val="0000FF"/>
                </a:solidFill>
                <a:latin typeface="Cambria" panose="02040503050406030204" pitchFamily="18" charset="0"/>
                <a:ea typeface="Cambria" panose="02040503050406030204" pitchFamily="18" charset="0"/>
              </a:rPr>
              <a:t> Jesus of Nazareth </a:t>
            </a:r>
            <a:r>
              <a:rPr lang="en-US" b="1" i="1" dirty="0">
                <a:solidFill>
                  <a:srgbClr val="0000FF"/>
                </a:solidFill>
                <a:latin typeface="Cambria" panose="02040503050406030204" pitchFamily="18" charset="0"/>
                <a:ea typeface="Cambria" panose="02040503050406030204" pitchFamily="18" charset="0"/>
              </a:rPr>
              <a:t>with the Holy Spirit and with power</a:t>
            </a:r>
            <a:r>
              <a:rPr lang="en-US" i="1" dirty="0">
                <a:solidFill>
                  <a:srgbClr val="0000FF"/>
                </a:solidFill>
                <a:latin typeface="Cambria" panose="02040503050406030204" pitchFamily="18" charset="0"/>
                <a:ea typeface="Cambria" panose="02040503050406030204" pitchFamily="18" charset="0"/>
              </a:rPr>
              <a:t>. He went about doing good and healing all who were oppressed by the devil, for God was with him.</a:t>
            </a:r>
            <a:endParaRPr lang="en-US" altLang="en-US" i="1" dirty="0">
              <a:solidFill>
                <a:srgbClr val="0000FF"/>
              </a:solidFill>
              <a:latin typeface="Cambria" panose="02040503050406030204" pitchFamily="18" charset="0"/>
              <a:ea typeface="Cambria" panose="02040503050406030204" pitchFamily="18" charset="0"/>
            </a:endParaRPr>
          </a:p>
          <a:p>
            <a:pPr lvl="1">
              <a:lnSpc>
                <a:spcPct val="90000"/>
              </a:lnSpc>
            </a:pPr>
            <a:r>
              <a:rPr lang="en-US" altLang="en-US" b="1" dirty="0">
                <a:latin typeface="+mj-lt"/>
              </a:rPr>
              <a:t>2 Corinthians 1:21-22 –</a:t>
            </a:r>
            <a:r>
              <a:rPr lang="en-US" altLang="en-US" dirty="0">
                <a:latin typeface="+mj-lt"/>
              </a:rPr>
              <a:t> </a:t>
            </a:r>
            <a:r>
              <a:rPr lang="en-US" i="1" dirty="0">
                <a:solidFill>
                  <a:srgbClr val="0000FF"/>
                </a:solidFill>
                <a:latin typeface="Cambria" panose="02040503050406030204" pitchFamily="18" charset="0"/>
                <a:ea typeface="Cambria" panose="02040503050406030204" pitchFamily="18" charset="0"/>
              </a:rPr>
              <a:t>And it is </a:t>
            </a:r>
            <a:r>
              <a:rPr lang="en-US" b="1" i="1" dirty="0">
                <a:solidFill>
                  <a:srgbClr val="0000FF"/>
                </a:solidFill>
                <a:latin typeface="Cambria" panose="02040503050406030204" pitchFamily="18" charset="0"/>
                <a:ea typeface="Cambria" panose="02040503050406030204" pitchFamily="18" charset="0"/>
              </a:rPr>
              <a:t>God</a:t>
            </a:r>
            <a:r>
              <a:rPr lang="en-US" i="1" dirty="0">
                <a:solidFill>
                  <a:srgbClr val="0000FF"/>
                </a:solidFill>
                <a:latin typeface="Cambria" panose="02040503050406030204" pitchFamily="18" charset="0"/>
                <a:ea typeface="Cambria" panose="02040503050406030204" pitchFamily="18" charset="0"/>
              </a:rPr>
              <a:t> who establishes us with you in Christ, and has </a:t>
            </a:r>
            <a:r>
              <a:rPr lang="en-US" b="1" i="1" dirty="0">
                <a:solidFill>
                  <a:srgbClr val="0000FF"/>
                </a:solidFill>
                <a:latin typeface="Cambria" panose="02040503050406030204" pitchFamily="18" charset="0"/>
                <a:ea typeface="Cambria" panose="02040503050406030204" pitchFamily="18" charset="0"/>
              </a:rPr>
              <a:t>anointed us</a:t>
            </a:r>
            <a:r>
              <a:rPr lang="en-US" i="1" dirty="0">
                <a:solidFill>
                  <a:srgbClr val="0000FF"/>
                </a:solidFill>
                <a:latin typeface="Cambria" panose="02040503050406030204" pitchFamily="18" charset="0"/>
                <a:ea typeface="Cambria" panose="02040503050406030204" pitchFamily="18" charset="0"/>
              </a:rPr>
              <a:t>, </a:t>
            </a:r>
            <a:r>
              <a:rPr lang="en-US" baseline="30000" dirty="0"/>
              <a:t>22</a:t>
            </a:r>
            <a:r>
              <a:rPr lang="en-US" dirty="0"/>
              <a:t> </a:t>
            </a:r>
            <a:r>
              <a:rPr lang="en-US" i="1" dirty="0">
                <a:solidFill>
                  <a:srgbClr val="0000FF"/>
                </a:solidFill>
                <a:latin typeface="Cambria" panose="02040503050406030204" pitchFamily="18" charset="0"/>
                <a:ea typeface="Cambria" panose="02040503050406030204" pitchFamily="18" charset="0"/>
              </a:rPr>
              <a:t>and who has also put his seal on us </a:t>
            </a:r>
            <a:r>
              <a:rPr lang="en-US" b="1" i="1" dirty="0">
                <a:solidFill>
                  <a:srgbClr val="0000FF"/>
                </a:solidFill>
                <a:latin typeface="Cambria" panose="02040503050406030204" pitchFamily="18" charset="0"/>
                <a:ea typeface="Cambria" panose="02040503050406030204" pitchFamily="18" charset="0"/>
              </a:rPr>
              <a:t>and given us his Spirit in our hearts </a:t>
            </a:r>
            <a:r>
              <a:rPr lang="en-US" i="1" dirty="0">
                <a:solidFill>
                  <a:srgbClr val="0000FF"/>
                </a:solidFill>
                <a:latin typeface="Cambria" panose="02040503050406030204" pitchFamily="18" charset="0"/>
                <a:ea typeface="Cambria" panose="02040503050406030204" pitchFamily="18" charset="0"/>
              </a:rPr>
              <a:t>as a guarantee.</a:t>
            </a:r>
            <a:endParaRPr lang="en-US" altLang="en-US" i="1" dirty="0">
              <a:solidFill>
                <a:srgbClr val="0000FF"/>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33EFAE2E-77B9-4DFF-93DC-73BBEFF9BA1D}"/>
              </a:ext>
            </a:extLst>
          </p:cNvPr>
          <p:cNvSpPr txBox="1"/>
          <p:nvPr/>
        </p:nvSpPr>
        <p:spPr>
          <a:xfrm>
            <a:off x="0" y="6516368"/>
            <a:ext cx="9144000" cy="3416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Colin G. Kruse, </a:t>
            </a:r>
            <a:r>
              <a:rPr kumimoji="0" lang="en-US" altLang="en-US" sz="1800" b="0" i="1" u="none" strike="noStrike" kern="1200" cap="none" spc="0" normalizeH="0" baseline="0" noProof="0" dirty="0">
                <a:ln>
                  <a:noFill/>
                </a:ln>
                <a:solidFill>
                  <a:prstClr val="black"/>
                </a:solidFill>
                <a:effectLst/>
                <a:uLnTx/>
                <a:uFillTx/>
                <a:latin typeface="Calibri"/>
                <a:ea typeface="+mn-ea"/>
                <a:cs typeface="+mn-cs"/>
              </a:rPr>
              <a:t>The Letters of John</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The New Pillar Commentary, 2000, pp.102-103</a:t>
            </a:r>
            <a:endPar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355370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anointing </a:t>
            </a:r>
            <a:r>
              <a:rPr lang="en-US" sz="3600" b="1" dirty="0">
                <a:ea typeface="Cambria" panose="02040503050406030204" pitchFamily="18" charset="0"/>
              </a:rPr>
              <a:t>(review)</a:t>
            </a:r>
            <a:br>
              <a:rPr lang="en-US" sz="3600" dirty="0">
                <a:ea typeface="Cambria" panose="02040503050406030204" pitchFamily="18" charset="0"/>
              </a:rPr>
            </a:br>
            <a:r>
              <a:rPr lang="en-US" altLang="en-US" sz="3600" b="1" dirty="0">
                <a:latin typeface="Bwgrkl" panose="02000400000000000000" pitchFamily="2" charset="0"/>
              </a:rPr>
              <a:t>cri/</a:t>
            </a:r>
            <a:r>
              <a:rPr lang="en-US" altLang="en-US" sz="3600" b="1" dirty="0" err="1">
                <a:latin typeface="Bwgrkl" panose="02000400000000000000" pitchFamily="2" charset="0"/>
              </a:rPr>
              <a:t>sma</a:t>
            </a:r>
            <a:r>
              <a:rPr lang="en-US" altLang="en-US" sz="3600" b="1" dirty="0">
                <a:latin typeface="Bwgrkl" panose="02000400000000000000" pitchFamily="2" charset="0"/>
              </a:rPr>
              <a:t> </a:t>
            </a:r>
            <a:r>
              <a:rPr lang="en-US" altLang="en-US" sz="3600" b="1" i="1" dirty="0">
                <a:latin typeface="Cambria" panose="02040503050406030204" pitchFamily="18" charset="0"/>
                <a:ea typeface="Cambria" panose="02040503050406030204" pitchFamily="18" charset="0"/>
              </a:rPr>
              <a:t>(</a:t>
            </a:r>
            <a:r>
              <a:rPr lang="en-US" altLang="en-US" sz="3600" b="1" i="1" dirty="0" err="1">
                <a:latin typeface="Cambria" panose="02040503050406030204" pitchFamily="18" charset="0"/>
                <a:ea typeface="Cambria" panose="02040503050406030204" pitchFamily="18" charset="0"/>
              </a:rPr>
              <a:t>chrisma</a:t>
            </a:r>
            <a:r>
              <a:rPr lang="en-US" altLang="en-US" sz="3600" b="1" i="1" dirty="0">
                <a:latin typeface="Cambria" panose="02040503050406030204" pitchFamily="18" charset="0"/>
                <a:ea typeface="Cambria" panose="02040503050406030204" pitchFamily="18" charset="0"/>
              </a:rPr>
              <a:t>)</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372591"/>
          </a:xfrm>
        </p:spPr>
        <p:txBody>
          <a:bodyPr>
            <a:normAutofit/>
          </a:bodyPr>
          <a:lstStyle/>
          <a:p>
            <a:pPr marL="0" indent="0">
              <a:lnSpc>
                <a:spcPct val="90000"/>
              </a:lnSpc>
              <a:buNone/>
            </a:pPr>
            <a:r>
              <a:rPr lang="en-US" altLang="en-US" sz="3200" i="1" dirty="0">
                <a:latin typeface="Cambria" panose="02040503050406030204" pitchFamily="18" charset="0"/>
                <a:ea typeface="Cambria" panose="02040503050406030204" pitchFamily="18" charset="0"/>
              </a:rPr>
              <a:t>In light of this, the . . . anointing . . . is best interpreted as a reference to the Holy Spirit, with whom they had been endowed by God (when they first believed), and who confirms to them the truth of the message that they heard at that time. </a:t>
            </a:r>
            <a:endParaRPr lang="en-US" altLang="en-US" sz="3200" b="1" i="1" dirty="0">
              <a:solidFill>
                <a:srgbClr val="000066"/>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33EFAE2E-77B9-4DFF-93DC-73BBEFF9BA1D}"/>
              </a:ext>
            </a:extLst>
          </p:cNvPr>
          <p:cNvSpPr txBox="1"/>
          <p:nvPr/>
        </p:nvSpPr>
        <p:spPr>
          <a:xfrm>
            <a:off x="0" y="6516368"/>
            <a:ext cx="9144000" cy="3416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Colin G. Kruse, </a:t>
            </a:r>
            <a:r>
              <a:rPr kumimoji="0" lang="en-US" altLang="en-US" sz="1800" b="0" i="1" u="none" strike="noStrike" kern="1200" cap="none" spc="0" normalizeH="0" baseline="0" noProof="0" dirty="0">
                <a:ln>
                  <a:noFill/>
                </a:ln>
                <a:solidFill>
                  <a:prstClr val="black"/>
                </a:solidFill>
                <a:effectLst/>
                <a:uLnTx/>
                <a:uFillTx/>
                <a:latin typeface="Calibri"/>
                <a:ea typeface="+mn-ea"/>
                <a:cs typeface="+mn-cs"/>
              </a:rPr>
              <a:t>The Letters of John</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The New Pillar Commentary, 2000, pp.102-103</a:t>
            </a:r>
            <a:endPar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5659261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52937"/>
            <a:ext cx="8213902" cy="4205059"/>
          </a:xfrm>
        </p:spPr>
        <p:txBody>
          <a:bodyPr>
            <a:normAutofit fontScale="77500" lnSpcReduction="2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Let what you heard from the beginning abide in you. If what you heard from the beginning abides in you, then you too will abide in the Son and in the Father.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t>
            </a:r>
            <a:r>
              <a:rPr lang="en-US" i="1" dirty="0">
                <a:solidFill>
                  <a:srgbClr val="FF0000"/>
                </a:solidFill>
                <a:latin typeface="Cambria" panose="02040503050406030204" pitchFamily="18" charset="0"/>
                <a:ea typeface="Cambria" panose="02040503050406030204" pitchFamily="18" charset="0"/>
              </a:rPr>
              <a:t>anointing </a:t>
            </a:r>
            <a:r>
              <a:rPr lang="en-US" i="1" dirty="0">
                <a:solidFill>
                  <a:srgbClr val="0000FF"/>
                </a:solidFill>
                <a:latin typeface="Cambria" panose="02040503050406030204" pitchFamily="18" charset="0"/>
                <a:ea typeface="Cambria" panose="02040503050406030204" pitchFamily="18" charset="0"/>
              </a:rPr>
              <a:t>that you received </a:t>
            </a:r>
            <a:r>
              <a:rPr lang="en-US" i="1" dirty="0">
                <a:solidFill>
                  <a:srgbClr val="FF0000"/>
                </a:solidFill>
                <a:latin typeface="Cambria" panose="02040503050406030204" pitchFamily="18" charset="0"/>
                <a:ea typeface="Cambria" panose="02040503050406030204" pitchFamily="18" charset="0"/>
              </a:rPr>
              <a:t>from </a:t>
            </a:r>
            <a:r>
              <a:rPr lang="en-US" b="1" i="1" dirty="0">
                <a:solidFill>
                  <a:srgbClr val="FF0000"/>
                </a:solidFill>
                <a:latin typeface="Cambria" panose="02040503050406030204" pitchFamily="18" charset="0"/>
                <a:ea typeface="Cambria" panose="02040503050406030204" pitchFamily="18" charset="0"/>
              </a:rPr>
              <a:t>him</a:t>
            </a:r>
            <a:r>
              <a:rPr lang="en-US" i="1" dirty="0">
                <a:solidFill>
                  <a:srgbClr val="FF0000"/>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abides in you, and you have no need that anyone should teach you. But as </a:t>
            </a:r>
            <a:r>
              <a:rPr lang="en-US" b="1" i="1" dirty="0">
                <a:solidFill>
                  <a:srgbClr val="FF0000"/>
                </a:solidFill>
                <a:latin typeface="Cambria" panose="02040503050406030204" pitchFamily="18" charset="0"/>
                <a:ea typeface="Cambria" panose="02040503050406030204" pitchFamily="18" charset="0"/>
              </a:rPr>
              <a:t>his</a:t>
            </a:r>
            <a:r>
              <a:rPr lang="en-US" i="1" dirty="0">
                <a:solidFill>
                  <a:srgbClr val="FF0000"/>
                </a:solidFill>
                <a:latin typeface="Cambria" panose="02040503050406030204" pitchFamily="18" charset="0"/>
                <a:ea typeface="Cambria" panose="02040503050406030204" pitchFamily="18" charset="0"/>
              </a:rPr>
              <a:t> anointing </a:t>
            </a:r>
            <a:r>
              <a:rPr lang="en-US" i="1" dirty="0">
                <a:solidFill>
                  <a:srgbClr val="0000FF"/>
                </a:solidFill>
                <a:latin typeface="Cambria" panose="02040503050406030204" pitchFamily="18" charset="0"/>
                <a:ea typeface="Cambria" panose="02040503050406030204" pitchFamily="18" charset="0"/>
              </a:rPr>
              <a:t>teaches you about everything, and is true, and is no lie--just as it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him, so that when he appears we 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2406348"/>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3400" dirty="0">
                <a:solidFill>
                  <a:srgbClr val="000000"/>
                </a:solidFill>
                <a:latin typeface="Calibri" panose="020F0502020204030204" pitchFamily="34" charset="0"/>
                <a:cs typeface="Calibri" panose="020F0502020204030204" pitchFamily="34" charset="0"/>
              </a:rPr>
              <a:t>Notice that the “</a:t>
            </a:r>
            <a:r>
              <a:rPr lang="en-US" sz="3600" i="1" dirty="0">
                <a:solidFill>
                  <a:srgbClr val="0000FF"/>
                </a:solidFill>
                <a:latin typeface="Cambria" panose="02040503050406030204" pitchFamily="18" charset="0"/>
                <a:ea typeface="Cambria" panose="02040503050406030204" pitchFamily="18" charset="0"/>
              </a:rPr>
              <a:t>anointing</a:t>
            </a:r>
            <a:r>
              <a:rPr lang="en-US" altLang="en-US" sz="3400" dirty="0">
                <a:solidFill>
                  <a:srgbClr val="000000"/>
                </a:solidFill>
                <a:latin typeface="Calibri" panose="020F0502020204030204" pitchFamily="34" charset="0"/>
                <a:cs typeface="Calibri" panose="020F0502020204030204" pitchFamily="34" charset="0"/>
              </a:rPr>
              <a:t>” (indwelling Holy Spirit) is “</a:t>
            </a:r>
            <a:r>
              <a:rPr lang="en-US" altLang="en-US" sz="3600" i="1" dirty="0">
                <a:solidFill>
                  <a:srgbClr val="0000FF"/>
                </a:solidFill>
                <a:latin typeface="Cambria" panose="02040503050406030204" pitchFamily="18" charset="0"/>
                <a:ea typeface="Cambria" panose="02040503050406030204" pitchFamily="18" charset="0"/>
              </a:rPr>
              <a:t>from </a:t>
            </a:r>
            <a:r>
              <a:rPr lang="en-US" altLang="en-US" sz="3600" b="1" i="1" dirty="0">
                <a:solidFill>
                  <a:srgbClr val="0000FF"/>
                </a:solidFill>
                <a:latin typeface="Cambria" panose="02040503050406030204" pitchFamily="18" charset="0"/>
                <a:ea typeface="Cambria" panose="02040503050406030204" pitchFamily="18" charset="0"/>
              </a:rPr>
              <a:t>him</a:t>
            </a:r>
            <a:r>
              <a:rPr lang="en-US" altLang="en-US" sz="3400" dirty="0">
                <a:solidFill>
                  <a:srgbClr val="000000"/>
                </a:solidFill>
                <a:latin typeface="Calibri" panose="020F0502020204030204" pitchFamily="34" charset="0"/>
                <a:cs typeface="Calibri" panose="020F0502020204030204" pitchFamily="34" charset="0"/>
              </a:rPr>
              <a:t>”. Likewise, the next sentence refers to “</a:t>
            </a:r>
            <a:r>
              <a:rPr lang="en-US" altLang="en-US" sz="3600" b="1" i="1" dirty="0">
                <a:solidFill>
                  <a:srgbClr val="0000FF"/>
                </a:solidFill>
                <a:latin typeface="Cambria" panose="02040503050406030204" pitchFamily="18" charset="0"/>
                <a:ea typeface="Cambria" panose="02040503050406030204" pitchFamily="18" charset="0"/>
              </a:rPr>
              <a:t>his</a:t>
            </a:r>
            <a:r>
              <a:rPr lang="en-US" altLang="en-US" sz="3600" i="1" dirty="0">
                <a:solidFill>
                  <a:srgbClr val="0000FF"/>
                </a:solidFill>
                <a:latin typeface="Cambria" panose="02040503050406030204" pitchFamily="18" charset="0"/>
                <a:ea typeface="Cambria" panose="02040503050406030204" pitchFamily="18" charset="0"/>
              </a:rPr>
              <a:t> anointing</a:t>
            </a:r>
            <a:r>
              <a:rPr lang="en-US" altLang="en-US" sz="3400" dirty="0">
                <a:solidFill>
                  <a:srgbClr val="000000"/>
                </a:solidFill>
                <a:latin typeface="Calibri" panose="020F0502020204030204" pitchFamily="34" charset="0"/>
                <a:cs typeface="Calibri" panose="020F0502020204030204" pitchFamily="34" charset="0"/>
              </a:rPr>
              <a:t>”. To whom does “</a:t>
            </a:r>
            <a:r>
              <a:rPr lang="en-US" altLang="en-US" sz="3600" i="1" dirty="0">
                <a:solidFill>
                  <a:srgbClr val="0000FF"/>
                </a:solidFill>
                <a:latin typeface="Cambria" panose="02040503050406030204" pitchFamily="18" charset="0"/>
                <a:ea typeface="Cambria" panose="02040503050406030204" pitchFamily="18" charset="0"/>
              </a:rPr>
              <a:t>him</a:t>
            </a:r>
            <a:r>
              <a:rPr lang="en-US" altLang="en-US" sz="3400" dirty="0">
                <a:solidFill>
                  <a:srgbClr val="000000"/>
                </a:solidFill>
                <a:latin typeface="Calibri" panose="020F0502020204030204" pitchFamily="34" charset="0"/>
                <a:cs typeface="Calibri" panose="020F0502020204030204" pitchFamily="34" charset="0"/>
              </a:rPr>
              <a:t>” / “</a:t>
            </a:r>
            <a:r>
              <a:rPr lang="en-US" altLang="en-US" sz="3600" i="1" dirty="0">
                <a:solidFill>
                  <a:srgbClr val="0000FF"/>
                </a:solidFill>
                <a:latin typeface="Cambria" panose="02040503050406030204" pitchFamily="18" charset="0"/>
                <a:ea typeface="Cambria" panose="02040503050406030204" pitchFamily="18" charset="0"/>
              </a:rPr>
              <a:t>his</a:t>
            </a:r>
            <a:r>
              <a:rPr lang="en-US" altLang="en-US" sz="3400" dirty="0">
                <a:solidFill>
                  <a:srgbClr val="000000"/>
                </a:solidFill>
                <a:latin typeface="Calibri" panose="020F0502020204030204" pitchFamily="34" charset="0"/>
                <a:cs typeface="Calibri" panose="020F0502020204030204" pitchFamily="34" charset="0"/>
              </a:rPr>
              <a:t>” refer? </a:t>
            </a:r>
            <a:br>
              <a:rPr lang="en-US" altLang="en-US" sz="3400" dirty="0">
                <a:solidFill>
                  <a:srgbClr val="000000"/>
                </a:solidFill>
                <a:latin typeface="Calibri" panose="020F0502020204030204" pitchFamily="34" charset="0"/>
                <a:cs typeface="Calibri" panose="020F0502020204030204" pitchFamily="34" charset="0"/>
              </a:rPr>
            </a:br>
            <a:r>
              <a:rPr lang="en-US" altLang="en-US" sz="3400" dirty="0">
                <a:solidFill>
                  <a:srgbClr val="000000"/>
                </a:solidFill>
                <a:latin typeface="Calibri" panose="020F0502020204030204" pitchFamily="34" charset="0"/>
                <a:cs typeface="Calibri" panose="020F0502020204030204" pitchFamily="34" charset="0"/>
              </a:rPr>
              <a:t>In answering this question, you might recall that in 2:20 we showed that the anointing was said to be from </a:t>
            </a:r>
            <a:r>
              <a:rPr lang="en-US" altLang="en-US" sz="3400" b="1" i="1" dirty="0">
                <a:solidFill>
                  <a:srgbClr val="000000"/>
                </a:solidFill>
                <a:latin typeface="Calibri" panose="020F0502020204030204" pitchFamily="34" charset="0"/>
                <a:cs typeface="Calibri" panose="020F0502020204030204" pitchFamily="34" charset="0"/>
              </a:rPr>
              <a:t>Jesus</a:t>
            </a:r>
            <a:r>
              <a:rPr lang="en-US" altLang="en-US" sz="3400" dirty="0">
                <a:solidFill>
                  <a:srgbClr val="000000"/>
                </a:solidFill>
                <a:latin typeface="Calibri" panose="020F0502020204030204" pitchFamily="34" charset="0"/>
                <a:cs typeface="Calibri" panose="020F0502020204030204" pitchFamily="34" charset="0"/>
              </a:rPr>
              <a:t> (referred to there as the “</a:t>
            </a:r>
            <a:r>
              <a:rPr lang="en-US" altLang="en-US" sz="3600" i="1" dirty="0">
                <a:solidFill>
                  <a:srgbClr val="0000FF"/>
                </a:solidFill>
                <a:latin typeface="Cambria" panose="02040503050406030204" pitchFamily="18" charset="0"/>
                <a:ea typeface="Cambria" panose="02040503050406030204" pitchFamily="18" charset="0"/>
              </a:rPr>
              <a:t>Holy One</a:t>
            </a:r>
            <a:r>
              <a:rPr lang="en-US" altLang="en-US" sz="3400" dirty="0">
                <a:solidFill>
                  <a:srgbClr val="000000"/>
                </a:solidFill>
                <a:latin typeface="Calibri" panose="020F0502020204030204" pitchFamily="34" charset="0"/>
                <a:cs typeface="Calibri" panose="020F0502020204030204" pitchFamily="34" charset="0"/>
              </a:rPr>
              <a:t>”).</a:t>
            </a:r>
            <a:endParaRPr lang="en-US" sz="3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5841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52937"/>
            <a:ext cx="8213902" cy="4205059"/>
          </a:xfrm>
        </p:spPr>
        <p:txBody>
          <a:bodyPr>
            <a:normAutofit fontScale="77500" lnSpcReduction="2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Let what you heard from the beginning abide in you. If what you heard from the beginning abides in you, then you too will abide in the Son and in the Father.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a:t>
            </a:r>
            <a:r>
              <a:rPr lang="en-US" i="1" dirty="0">
                <a:solidFill>
                  <a:srgbClr val="FF0000"/>
                </a:solidFill>
                <a:latin typeface="Cambria" panose="02040503050406030204" pitchFamily="18" charset="0"/>
                <a:ea typeface="Cambria" panose="02040503050406030204" pitchFamily="18" charset="0"/>
              </a:rPr>
              <a:t>he</a:t>
            </a:r>
            <a:r>
              <a:rPr lang="en-US" i="1" dirty="0">
                <a:solidFill>
                  <a:srgbClr val="0000FF"/>
                </a:solidFill>
                <a:latin typeface="Cambria" panose="02040503050406030204" pitchFamily="18" charset="0"/>
                <a:ea typeface="Cambria" panose="02040503050406030204" pitchFamily="18" charset="0"/>
              </a:rPr>
              <a:t>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a:t>
            </a:r>
            <a:r>
              <a:rPr lang="en-US" i="1" dirty="0">
                <a:solidFill>
                  <a:srgbClr val="FF0000"/>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that you received from </a:t>
            </a:r>
            <a:r>
              <a:rPr lang="en-US" i="1" dirty="0">
                <a:solidFill>
                  <a:srgbClr val="FF0000"/>
                </a:solidFill>
                <a:latin typeface="Cambria" panose="02040503050406030204" pitchFamily="18" charset="0"/>
                <a:ea typeface="Cambria" panose="02040503050406030204" pitchFamily="18" charset="0"/>
              </a:rPr>
              <a:t>him</a:t>
            </a:r>
            <a:r>
              <a:rPr lang="en-US" i="1" dirty="0">
                <a:solidFill>
                  <a:srgbClr val="0000FF"/>
                </a:solidFill>
                <a:latin typeface="Cambria" panose="02040503050406030204" pitchFamily="18" charset="0"/>
                <a:ea typeface="Cambria" panose="02040503050406030204" pitchFamily="18" charset="0"/>
              </a:rPr>
              <a:t> abides in you, and you have no need that anyone should teach you. But as </a:t>
            </a:r>
            <a:r>
              <a:rPr lang="en-US" i="1" dirty="0">
                <a:solidFill>
                  <a:srgbClr val="FF0000"/>
                </a:solidFill>
                <a:latin typeface="Cambria" panose="02040503050406030204" pitchFamily="18" charset="0"/>
                <a:ea typeface="Cambria" panose="02040503050406030204" pitchFamily="18" charset="0"/>
              </a:rPr>
              <a:t>his</a:t>
            </a:r>
            <a:r>
              <a:rPr lang="en-US" i="1" dirty="0">
                <a:solidFill>
                  <a:srgbClr val="0000FF"/>
                </a:solidFill>
                <a:latin typeface="Cambria" panose="02040503050406030204" pitchFamily="18" charset="0"/>
                <a:ea typeface="Cambria" panose="02040503050406030204" pitchFamily="18" charset="0"/>
              </a:rPr>
              <a:t> anointing teaches you about everything, and is true, and is no lie--just as it has taught you, abide in </a:t>
            </a:r>
            <a:r>
              <a:rPr lang="en-US" i="1" dirty="0">
                <a:solidFill>
                  <a:srgbClr val="FF0000"/>
                </a:solidFill>
                <a:latin typeface="Cambria" panose="02040503050406030204" pitchFamily="18" charset="0"/>
                <a:ea typeface="Cambria" panose="02040503050406030204" pitchFamily="18" charset="0"/>
              </a:rPr>
              <a:t>him</a:t>
            </a:r>
            <a:r>
              <a:rPr lang="en-US" i="1" dirty="0">
                <a:solidFill>
                  <a:srgbClr val="0000FF"/>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a:t>
            </a:r>
            <a:r>
              <a:rPr lang="en-US" i="1" dirty="0">
                <a:solidFill>
                  <a:srgbClr val="FF0000"/>
                </a:solidFill>
                <a:latin typeface="Cambria" panose="02040503050406030204" pitchFamily="18" charset="0"/>
                <a:ea typeface="Cambria" panose="02040503050406030204" pitchFamily="18" charset="0"/>
              </a:rPr>
              <a:t>him</a:t>
            </a:r>
            <a:r>
              <a:rPr lang="en-US" i="1" dirty="0">
                <a:solidFill>
                  <a:srgbClr val="0000FF"/>
                </a:solidFill>
                <a:latin typeface="Cambria" panose="02040503050406030204" pitchFamily="18" charset="0"/>
                <a:ea typeface="Cambria" panose="02040503050406030204" pitchFamily="18" charset="0"/>
              </a:rPr>
              <a:t>, so that when </a:t>
            </a:r>
            <a:r>
              <a:rPr lang="en-US" i="1" dirty="0">
                <a:solidFill>
                  <a:srgbClr val="FF0000"/>
                </a:solidFill>
                <a:latin typeface="Cambria" panose="02040503050406030204" pitchFamily="18" charset="0"/>
                <a:ea typeface="Cambria" panose="02040503050406030204" pitchFamily="18" charset="0"/>
              </a:rPr>
              <a:t>he</a:t>
            </a:r>
            <a:r>
              <a:rPr lang="en-US" i="1" dirty="0">
                <a:solidFill>
                  <a:srgbClr val="0000FF"/>
                </a:solidFill>
                <a:latin typeface="Cambria" panose="02040503050406030204" pitchFamily="18" charset="0"/>
                <a:ea typeface="Cambria" panose="02040503050406030204" pitchFamily="18" charset="0"/>
              </a:rPr>
              <a:t> appears we may have confidence and not shrink from </a:t>
            </a:r>
            <a:r>
              <a:rPr lang="en-US" i="1" dirty="0">
                <a:solidFill>
                  <a:srgbClr val="FF0000"/>
                </a:solidFill>
                <a:latin typeface="Cambria" panose="02040503050406030204" pitchFamily="18" charset="0"/>
                <a:ea typeface="Cambria" panose="02040503050406030204" pitchFamily="18" charset="0"/>
              </a:rPr>
              <a:t>him</a:t>
            </a:r>
            <a:r>
              <a:rPr lang="en-US" i="1" dirty="0">
                <a:solidFill>
                  <a:srgbClr val="0000FF"/>
                </a:solidFill>
                <a:latin typeface="Cambria" panose="02040503050406030204" pitchFamily="18" charset="0"/>
                <a:ea typeface="Cambria" panose="02040503050406030204" pitchFamily="18" charset="0"/>
              </a:rPr>
              <a:t> in shame at </a:t>
            </a:r>
            <a:r>
              <a:rPr lang="en-US" i="1" dirty="0">
                <a:solidFill>
                  <a:srgbClr val="FF0000"/>
                </a:solidFill>
                <a:latin typeface="Cambria" panose="02040503050406030204" pitchFamily="18" charset="0"/>
                <a:ea typeface="Cambria" panose="02040503050406030204" pitchFamily="18" charset="0"/>
              </a:rPr>
              <a:t>his</a:t>
            </a:r>
            <a:r>
              <a:rPr lang="en-US" i="1" dirty="0">
                <a:solidFill>
                  <a:srgbClr val="0000FF"/>
                </a:solidFill>
                <a:latin typeface="Cambria" panose="02040503050406030204" pitchFamily="18" charset="0"/>
                <a:ea typeface="Cambria" panose="02040503050406030204" pitchFamily="18" charset="0"/>
              </a:rPr>
              <a:t>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2406348"/>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3400" dirty="0">
                <a:solidFill>
                  <a:srgbClr val="000000"/>
                </a:solidFill>
                <a:latin typeface="Calibri" panose="020F0502020204030204" pitchFamily="34" charset="0"/>
                <a:cs typeface="Calibri" panose="020F0502020204030204" pitchFamily="34" charset="0"/>
              </a:rPr>
              <a:t>Notice also that </a:t>
            </a:r>
            <a:r>
              <a:rPr lang="en-US" altLang="en-US" sz="3400" b="1" i="1" dirty="0">
                <a:solidFill>
                  <a:srgbClr val="000000"/>
                </a:solidFill>
                <a:latin typeface="Calibri" panose="020F0502020204030204" pitchFamily="34" charset="0"/>
                <a:cs typeface="Calibri" panose="020F0502020204030204" pitchFamily="34" charset="0"/>
              </a:rPr>
              <a:t>every</a:t>
            </a:r>
            <a:r>
              <a:rPr lang="en-US" altLang="en-US" sz="3400" dirty="0">
                <a:solidFill>
                  <a:srgbClr val="000000"/>
                </a:solidFill>
                <a:latin typeface="Calibri" panose="020F0502020204030204" pitchFamily="34" charset="0"/>
                <a:cs typeface="Calibri" panose="020F0502020204030204" pitchFamily="34" charset="0"/>
              </a:rPr>
              <a:t> reference to “</a:t>
            </a:r>
            <a:r>
              <a:rPr lang="en-US" sz="3600" i="1" dirty="0">
                <a:solidFill>
                  <a:srgbClr val="0000FF"/>
                </a:solidFill>
                <a:latin typeface="Cambria" panose="02040503050406030204" pitchFamily="18" charset="0"/>
                <a:ea typeface="Cambria" panose="02040503050406030204" pitchFamily="18" charset="0"/>
              </a:rPr>
              <a:t>he</a:t>
            </a:r>
            <a:r>
              <a:rPr lang="en-US" altLang="en-US" sz="3400" dirty="0">
                <a:solidFill>
                  <a:srgbClr val="000000"/>
                </a:solidFill>
                <a:latin typeface="Calibri" panose="020F0502020204030204" pitchFamily="34" charset="0"/>
                <a:cs typeface="Calibri" panose="020F0502020204030204" pitchFamily="34" charset="0"/>
              </a:rPr>
              <a:t>”, “</a:t>
            </a:r>
            <a:r>
              <a:rPr lang="en-US" altLang="en-US" sz="3600" i="1" dirty="0">
                <a:solidFill>
                  <a:srgbClr val="0000FF"/>
                </a:solidFill>
                <a:latin typeface="Cambria" panose="02040503050406030204" pitchFamily="18" charset="0"/>
                <a:ea typeface="Cambria" panose="02040503050406030204" pitchFamily="18" charset="0"/>
              </a:rPr>
              <a:t>him</a:t>
            </a:r>
            <a:r>
              <a:rPr lang="en-US" altLang="en-US" sz="3400" dirty="0">
                <a:solidFill>
                  <a:srgbClr val="000000"/>
                </a:solidFill>
                <a:latin typeface="Calibri" panose="020F0502020204030204" pitchFamily="34" charset="0"/>
                <a:cs typeface="Calibri" panose="020F0502020204030204" pitchFamily="34" charset="0"/>
              </a:rPr>
              <a:t>”, or “</a:t>
            </a:r>
            <a:r>
              <a:rPr lang="en-US" altLang="en-US" sz="3600" i="1" dirty="0">
                <a:solidFill>
                  <a:srgbClr val="0000FF"/>
                </a:solidFill>
                <a:latin typeface="Cambria" panose="02040503050406030204" pitchFamily="18" charset="0"/>
                <a:ea typeface="Cambria" panose="02040503050406030204" pitchFamily="18" charset="0"/>
              </a:rPr>
              <a:t>his</a:t>
            </a:r>
            <a:r>
              <a:rPr lang="en-US" altLang="en-US" sz="3400" dirty="0">
                <a:solidFill>
                  <a:srgbClr val="000000"/>
                </a:solidFill>
                <a:latin typeface="Calibri" panose="020F0502020204030204" pitchFamily="34" charset="0"/>
                <a:cs typeface="Calibri" panose="020F0502020204030204" pitchFamily="34" charset="0"/>
              </a:rPr>
              <a:t>” in this section seems to be a reference to </a:t>
            </a:r>
            <a:r>
              <a:rPr lang="en-US" altLang="en-US" sz="3400" b="1" i="1" dirty="0">
                <a:solidFill>
                  <a:srgbClr val="000000"/>
                </a:solidFill>
                <a:latin typeface="Calibri" panose="020F0502020204030204" pitchFamily="34" charset="0"/>
                <a:cs typeface="Calibri" panose="020F0502020204030204" pitchFamily="34" charset="0"/>
              </a:rPr>
              <a:t>Jesus</a:t>
            </a:r>
            <a:r>
              <a:rPr lang="en-US" altLang="en-US" sz="3400" dirty="0">
                <a:solidFill>
                  <a:srgbClr val="000000"/>
                </a:solidFill>
                <a:latin typeface="Calibri" panose="020F0502020204030204" pitchFamily="34" charset="0"/>
                <a:cs typeface="Calibri" panose="020F0502020204030204" pitchFamily="34" charset="0"/>
              </a:rPr>
              <a:t>. Therefore, it seems that both here and in 2:20, the “</a:t>
            </a:r>
            <a:r>
              <a:rPr lang="en-US" altLang="en-US" sz="3600" i="1" dirty="0">
                <a:solidFill>
                  <a:srgbClr val="0000FF"/>
                </a:solidFill>
                <a:latin typeface="Cambria" panose="02040503050406030204" pitchFamily="18" charset="0"/>
                <a:ea typeface="Cambria" panose="02040503050406030204" pitchFamily="18" charset="0"/>
              </a:rPr>
              <a:t>anointing</a:t>
            </a:r>
            <a:r>
              <a:rPr lang="en-US" altLang="en-US" sz="3400" dirty="0">
                <a:solidFill>
                  <a:srgbClr val="000000"/>
                </a:solidFill>
                <a:latin typeface="Calibri" panose="020F0502020204030204" pitchFamily="34" charset="0"/>
                <a:cs typeface="Calibri" panose="020F0502020204030204" pitchFamily="34" charset="0"/>
              </a:rPr>
              <a:t>” (i.e., indwelling Holy Spirit) is said to be from Jesus, who had promised to send the Holy Spirit (John 15:26; 16:7, 12-15).</a:t>
            </a:r>
            <a:endParaRPr lang="en-US" sz="3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93770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52937"/>
            <a:ext cx="8213902" cy="4205059"/>
          </a:xfrm>
        </p:spPr>
        <p:txBody>
          <a:bodyPr>
            <a:normAutofit fontScale="77500" lnSpcReduction="2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Let what you heard from the beginning abide in you. If what you heard from the beginning abides in you, then you too will abide in the Son and in the Father.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a:t>
            </a:r>
            <a:r>
              <a:rPr lang="en-US" i="1" dirty="0">
                <a:solidFill>
                  <a:srgbClr val="FF0000"/>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that you received from him abides in you, and </a:t>
            </a:r>
            <a:r>
              <a:rPr lang="en-US" i="1" dirty="0">
                <a:solidFill>
                  <a:srgbClr val="FF0000"/>
                </a:solidFill>
                <a:latin typeface="Cambria" panose="02040503050406030204" pitchFamily="18" charset="0"/>
                <a:ea typeface="Cambria" panose="02040503050406030204" pitchFamily="18" charset="0"/>
              </a:rPr>
              <a:t>you have no need that anyone should teach you. But as his anointing teaches you about everything</a:t>
            </a:r>
            <a:r>
              <a:rPr lang="en-US" i="1" dirty="0">
                <a:solidFill>
                  <a:srgbClr val="0000FF"/>
                </a:solidFill>
                <a:latin typeface="Cambria" panose="02040503050406030204" pitchFamily="18" charset="0"/>
                <a:ea typeface="Cambria" panose="02040503050406030204" pitchFamily="18" charset="0"/>
              </a:rPr>
              <a:t>, and is true, and is no lie--just as it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him, so that when he appears we 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2406348"/>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3000" dirty="0">
                <a:solidFill>
                  <a:srgbClr val="000000"/>
                </a:solidFill>
                <a:latin typeface="Calibri" panose="020F0502020204030204" pitchFamily="34" charset="0"/>
                <a:cs typeface="Calibri" panose="020F0502020204030204" pitchFamily="34" charset="0"/>
              </a:rPr>
              <a:t>Because the indwelling Holy Spirit (i.e., “</a:t>
            </a:r>
            <a:r>
              <a:rPr lang="en-US" altLang="en-US" sz="3000" i="1" dirty="0">
                <a:solidFill>
                  <a:srgbClr val="0000FF"/>
                </a:solidFill>
                <a:latin typeface="Cambria" panose="02040503050406030204" pitchFamily="18" charset="0"/>
                <a:ea typeface="Cambria" panose="02040503050406030204" pitchFamily="18" charset="0"/>
              </a:rPr>
              <a:t>anointing</a:t>
            </a:r>
            <a:r>
              <a:rPr lang="en-US" altLang="en-US" sz="3000" dirty="0">
                <a:solidFill>
                  <a:srgbClr val="000000"/>
                </a:solidFill>
                <a:latin typeface="Calibri" panose="020F0502020204030204" pitchFamily="34" charset="0"/>
                <a:cs typeface="Calibri" panose="020F0502020204030204" pitchFamily="34" charset="0"/>
              </a:rPr>
              <a:t>”) from Jesus “</a:t>
            </a:r>
            <a:r>
              <a:rPr lang="en-US" altLang="en-US" sz="3000" i="1" dirty="0">
                <a:solidFill>
                  <a:srgbClr val="0000FF"/>
                </a:solidFill>
                <a:latin typeface="Cambria" panose="02040503050406030204" pitchFamily="18" charset="0"/>
                <a:ea typeface="Cambria" panose="02040503050406030204" pitchFamily="18" charset="0"/>
              </a:rPr>
              <a:t>abides</a:t>
            </a:r>
            <a:r>
              <a:rPr lang="en-US" altLang="en-US" sz="3000" dirty="0">
                <a:solidFill>
                  <a:srgbClr val="000000"/>
                </a:solidFill>
                <a:latin typeface="Calibri" panose="020F0502020204030204" pitchFamily="34" charset="0"/>
                <a:cs typeface="Calibri" panose="020F0502020204030204" pitchFamily="34" charset="0"/>
              </a:rPr>
              <a:t>” in them, John tells his readers that “</a:t>
            </a:r>
            <a:r>
              <a:rPr lang="en-US" altLang="en-US" sz="3000" i="1" dirty="0">
                <a:solidFill>
                  <a:srgbClr val="0000FF"/>
                </a:solidFill>
                <a:latin typeface="Cambria" panose="02040503050406030204" pitchFamily="18" charset="0"/>
                <a:ea typeface="Cambria" panose="02040503050406030204" pitchFamily="18" charset="0"/>
              </a:rPr>
              <a:t>you do not need anyone to teach you. But as his anointing teaches you about everything…</a:t>
            </a:r>
            <a:r>
              <a:rPr lang="en-US" altLang="en-US" sz="3000" dirty="0">
                <a:solidFill>
                  <a:srgbClr val="000000"/>
                </a:solidFill>
                <a:latin typeface="Calibri" panose="020F0502020204030204" pitchFamily="34" charset="0"/>
                <a:cs typeface="Calibri" panose="020F0502020204030204" pitchFamily="34" charset="0"/>
              </a:rPr>
              <a:t>”!</a:t>
            </a:r>
            <a:endParaRPr lang="en-US" sz="3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8812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526616"/>
          </a:xfrm>
        </p:spPr>
        <p:txBody>
          <a:bodyPr vert="horz" lIns="91440" tIns="45720" rIns="91440" bIns="45720" rtlCol="0" anchor="t">
            <a:noAutofit/>
          </a:bodyPr>
          <a:lstStyle/>
          <a:p>
            <a:pPr algn="l">
              <a:lnSpc>
                <a:spcPct val="90000"/>
              </a:lnSpc>
            </a:pPr>
            <a:r>
              <a:rPr lang="en-US" altLang="en-US" sz="2800" dirty="0"/>
              <a:t>What does John mean when he tells his readers, “</a:t>
            </a:r>
            <a:r>
              <a:rPr lang="en-US" altLang="en-US" sz="2800" i="1" dirty="0">
                <a:solidFill>
                  <a:srgbClr val="0000FF"/>
                </a:solidFill>
                <a:latin typeface="Cambria" panose="02040503050406030204" pitchFamily="18" charset="0"/>
                <a:ea typeface="Cambria" panose="02040503050406030204" pitchFamily="18" charset="0"/>
              </a:rPr>
              <a:t>you do not need anyone to teach you… his anointing teaches you about everything</a:t>
            </a:r>
            <a:r>
              <a:rPr lang="en-US" altLang="en-US" sz="2800" dirty="0"/>
              <a:t>” (1 John 2:27)?  </a:t>
            </a:r>
            <a:endParaRPr lang="en-US" sz="2800"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455976"/>
            <a:ext cx="8229600" cy="5402024"/>
          </a:xfrm>
        </p:spPr>
        <p:txBody>
          <a:bodyPr>
            <a:normAutofit lnSpcReduction="10000"/>
          </a:bodyPr>
          <a:lstStyle/>
          <a:p>
            <a:pPr>
              <a:lnSpc>
                <a:spcPct val="80000"/>
              </a:lnSpc>
            </a:pPr>
            <a:r>
              <a:rPr lang="en-US" altLang="en-US" dirty="0"/>
              <a:t>When you first read this, it could almost </a:t>
            </a:r>
            <a:r>
              <a:rPr lang="en-US" altLang="en-US" b="1" i="1" dirty="0"/>
              <a:t>sound</a:t>
            </a:r>
            <a:r>
              <a:rPr lang="en-US" altLang="en-US" dirty="0"/>
              <a:t> like John is telling his readers that because “</a:t>
            </a:r>
            <a:r>
              <a:rPr lang="en-US" altLang="en-US" i="1" dirty="0">
                <a:solidFill>
                  <a:srgbClr val="0000FF"/>
                </a:solidFill>
                <a:latin typeface="Cambria" panose="02040503050406030204" pitchFamily="18" charset="0"/>
                <a:ea typeface="Cambria" panose="02040503050406030204" pitchFamily="18" charset="0"/>
              </a:rPr>
              <a:t>his</a:t>
            </a:r>
            <a:r>
              <a:rPr lang="en-US" altLang="en-US" dirty="0"/>
              <a:t> </a:t>
            </a:r>
            <a:r>
              <a:rPr lang="en-US" altLang="en-US" i="1" dirty="0">
                <a:solidFill>
                  <a:srgbClr val="0000FF"/>
                </a:solidFill>
                <a:latin typeface="Cambria" panose="02040503050406030204" pitchFamily="18" charset="0"/>
                <a:ea typeface="Cambria" panose="02040503050406030204" pitchFamily="18" charset="0"/>
              </a:rPr>
              <a:t>anointing</a:t>
            </a:r>
            <a:r>
              <a:rPr lang="en-US" altLang="en-US" dirty="0"/>
              <a:t>” (Jesus’ indwelling Holy Spirit) teaches them “</a:t>
            </a:r>
            <a:r>
              <a:rPr lang="en-US" altLang="en-US" i="1" dirty="0">
                <a:solidFill>
                  <a:srgbClr val="0000FF"/>
                </a:solidFill>
                <a:latin typeface="Cambria" panose="02040503050406030204" pitchFamily="18" charset="0"/>
                <a:ea typeface="Cambria" panose="02040503050406030204" pitchFamily="18" charset="0"/>
              </a:rPr>
              <a:t>about everything</a:t>
            </a:r>
            <a:r>
              <a:rPr lang="en-US" altLang="en-US" dirty="0"/>
              <a:t>”, they know all there is to know and they no longer need a human teacher of any kind.</a:t>
            </a:r>
          </a:p>
          <a:p>
            <a:pPr>
              <a:lnSpc>
                <a:spcPct val="80000"/>
              </a:lnSpc>
            </a:pPr>
            <a:r>
              <a:rPr lang="en-US" altLang="en-US" dirty="0"/>
              <a:t>I have occasionally run into Christians who take what they think John is saying here and apply it to themselves and conclude that they don’t need to sit under teaching in a local church – they already know everything they need to know because they have an anointing from the Holy Spirit.</a:t>
            </a:r>
          </a:p>
          <a:p>
            <a:pPr>
              <a:lnSpc>
                <a:spcPct val="80000"/>
              </a:lnSpc>
            </a:pPr>
            <a:r>
              <a:rPr lang="en-US" altLang="en-US" dirty="0"/>
              <a:t>I think we all know that’s </a:t>
            </a:r>
            <a:r>
              <a:rPr lang="en-US" altLang="en-US" b="1" i="1" dirty="0"/>
              <a:t>not</a:t>
            </a:r>
            <a:r>
              <a:rPr lang="en-US" altLang="en-US" dirty="0"/>
              <a:t> what John means here. Why else would God have given us the scriptures and given as members in the local church (including pastors) who have been gifted as </a:t>
            </a:r>
            <a:r>
              <a:rPr lang="en-US" altLang="en-US" b="1" i="1" dirty="0"/>
              <a:t>teachers?</a:t>
            </a:r>
            <a:r>
              <a:rPr lang="en-US" altLang="en-US" dirty="0"/>
              <a:t> (Ephesians 4:11, Romans 12:6-7; 2 Timothy 2:24)</a:t>
            </a:r>
          </a:p>
          <a:p>
            <a:pPr>
              <a:lnSpc>
                <a:spcPct val="80000"/>
              </a:lnSpc>
            </a:pPr>
            <a:endParaRPr lang="en-US" altLang="en-US" dirty="0"/>
          </a:p>
          <a:p>
            <a:pPr>
              <a:lnSpc>
                <a:spcPct val="80000"/>
              </a:lnSpc>
            </a:pPr>
            <a:endParaRPr lang="en-US" altLang="en-US" dirty="0"/>
          </a:p>
          <a:p>
            <a:pPr>
              <a:lnSpc>
                <a:spcPct val="80000"/>
              </a:lnSpc>
            </a:pPr>
            <a:endParaRPr lang="en-US" altLang="en-US" dirty="0"/>
          </a:p>
          <a:p>
            <a:pPr>
              <a:lnSpc>
                <a:spcPct val="80000"/>
              </a:lnSpc>
            </a:pPr>
            <a:endParaRPr lang="en-US" altLang="en-US" dirty="0"/>
          </a:p>
        </p:txBody>
      </p:sp>
    </p:spTree>
    <p:extLst>
      <p:ext uri="{BB962C8B-B14F-4D97-AF65-F5344CB8AC3E}">
        <p14:creationId xmlns:p14="http://schemas.microsoft.com/office/powerpoint/2010/main" val="8998144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526616"/>
          </a:xfrm>
        </p:spPr>
        <p:txBody>
          <a:bodyPr vert="horz" lIns="91440" tIns="45720" rIns="91440" bIns="45720" rtlCol="0" anchor="t">
            <a:noAutofit/>
          </a:bodyPr>
          <a:lstStyle/>
          <a:p>
            <a:pPr algn="l">
              <a:lnSpc>
                <a:spcPct val="90000"/>
              </a:lnSpc>
            </a:pPr>
            <a:r>
              <a:rPr lang="en-US" altLang="en-US" sz="2800" dirty="0"/>
              <a:t>What does John mean when he tells his readers, “</a:t>
            </a:r>
            <a:r>
              <a:rPr lang="en-US" altLang="en-US" sz="2800" i="1" dirty="0">
                <a:solidFill>
                  <a:srgbClr val="0000FF"/>
                </a:solidFill>
                <a:latin typeface="Cambria" panose="02040503050406030204" pitchFamily="18" charset="0"/>
                <a:ea typeface="Cambria" panose="02040503050406030204" pitchFamily="18" charset="0"/>
              </a:rPr>
              <a:t>you do not need anyone to teach you… his anointing teaches you about everything</a:t>
            </a:r>
            <a:r>
              <a:rPr lang="en-US" altLang="en-US" sz="2800" dirty="0"/>
              <a:t>” (1 John 2:27)?  </a:t>
            </a:r>
            <a:endParaRPr lang="en-US" sz="2800"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455976"/>
            <a:ext cx="8229600" cy="5402024"/>
          </a:xfrm>
        </p:spPr>
        <p:txBody>
          <a:bodyPr>
            <a:normAutofit/>
          </a:bodyPr>
          <a:lstStyle/>
          <a:p>
            <a:r>
              <a:rPr lang="en-US" altLang="en-US" sz="2800" i="1" dirty="0">
                <a:latin typeface="Cambria" panose="02040503050406030204" pitchFamily="18" charset="0"/>
                <a:ea typeface="Cambria" panose="02040503050406030204" pitchFamily="18" charset="0"/>
              </a:rPr>
              <a:t>The reference to ‘all things’ here needs to be understood in the context, where the subject under discussion is the denial that Jesus is the Christ, God’s Son come in the flesh. </a:t>
            </a:r>
            <a:r>
              <a:rPr lang="en-US" altLang="en-US" sz="2800" dirty="0"/>
              <a:t>(Kruse, p. 108) </a:t>
            </a:r>
          </a:p>
          <a:p>
            <a:r>
              <a:rPr lang="en-US" altLang="en-US" sz="2800" i="1" dirty="0">
                <a:latin typeface="Cambria" panose="02040503050406030204" pitchFamily="18" charset="0"/>
                <a:ea typeface="Cambria" panose="02040503050406030204" pitchFamily="18" charset="0"/>
              </a:rPr>
              <a:t>Consequently, John must mean that his readers need no additional teaching such as the supposedly advanced teaching offered by the Gnostics. What they had already been taught under the influence of the Spirit was complete, and nothing more could be added to it. </a:t>
            </a:r>
            <a:r>
              <a:rPr lang="en-US" altLang="en-US" sz="2800" dirty="0"/>
              <a:t>(Burdick, p. 206)</a:t>
            </a:r>
          </a:p>
        </p:txBody>
      </p:sp>
    </p:spTree>
    <p:extLst>
      <p:ext uri="{BB962C8B-B14F-4D97-AF65-F5344CB8AC3E}">
        <p14:creationId xmlns:p14="http://schemas.microsoft.com/office/powerpoint/2010/main" val="39900852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526616"/>
          </a:xfrm>
        </p:spPr>
        <p:txBody>
          <a:bodyPr vert="horz" lIns="91440" tIns="45720" rIns="91440" bIns="45720" rtlCol="0" anchor="t">
            <a:noAutofit/>
          </a:bodyPr>
          <a:lstStyle/>
          <a:p>
            <a:pPr algn="l">
              <a:lnSpc>
                <a:spcPct val="90000"/>
              </a:lnSpc>
            </a:pPr>
            <a:r>
              <a:rPr lang="en-US" altLang="en-US" sz="3200" dirty="0"/>
              <a:t>Okay, but how did the Holy Spirit “teach” John’s readers the truth about Jesus, etc.? What did that look like?  </a:t>
            </a:r>
            <a:endParaRPr lang="en-US" sz="3200"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199" y="1455976"/>
            <a:ext cx="8514125" cy="5402024"/>
          </a:xfrm>
        </p:spPr>
        <p:txBody>
          <a:bodyPr>
            <a:normAutofit fontScale="92500" lnSpcReduction="10000"/>
          </a:bodyPr>
          <a:lstStyle/>
          <a:p>
            <a:pPr>
              <a:lnSpc>
                <a:spcPct val="90000"/>
              </a:lnSpc>
            </a:pPr>
            <a:r>
              <a:rPr lang="en-US" altLang="en-US" sz="2800" dirty="0"/>
              <a:t>John does not elaborate on how this took place, so we can’t be certain of what John has in mind beyond what we see in the immediate context of his letter.</a:t>
            </a:r>
          </a:p>
          <a:p>
            <a:pPr>
              <a:lnSpc>
                <a:spcPct val="90000"/>
              </a:lnSpc>
            </a:pPr>
            <a:r>
              <a:rPr lang="en-US" altLang="en-US" sz="2800" dirty="0"/>
              <a:t>But we </a:t>
            </a:r>
            <a:r>
              <a:rPr lang="en-US" altLang="en-US" sz="2800" b="1" i="1" dirty="0"/>
              <a:t>can</a:t>
            </a:r>
            <a:r>
              <a:rPr lang="en-US" altLang="en-US" sz="2800" dirty="0"/>
              <a:t> look at other scriptures that speak of the Spirit’s work in the heart of believers and see how some of these things might fit what John describes.</a:t>
            </a:r>
          </a:p>
          <a:p>
            <a:pPr>
              <a:lnSpc>
                <a:spcPct val="90000"/>
              </a:lnSpc>
            </a:pPr>
            <a:r>
              <a:rPr lang="en-US" altLang="en-US" sz="2800" dirty="0"/>
              <a:t>During His earthly ministry Jesus promised the </a:t>
            </a:r>
            <a:r>
              <a:rPr lang="en-US" altLang="en-US" sz="2800" b="1" i="1" dirty="0"/>
              <a:t>apostles</a:t>
            </a:r>
            <a:r>
              <a:rPr lang="en-US" altLang="en-US" sz="2800" dirty="0"/>
              <a:t> that “…</a:t>
            </a:r>
            <a:r>
              <a:rPr lang="en-US" altLang="en-US" sz="2800" i="1" dirty="0">
                <a:solidFill>
                  <a:srgbClr val="0000FF"/>
                </a:solidFill>
                <a:latin typeface="Cambria" panose="02040503050406030204" pitchFamily="18" charset="0"/>
                <a:ea typeface="Cambria" panose="02040503050406030204" pitchFamily="18" charset="0"/>
              </a:rPr>
              <a:t>the Holy Spirit, whom the Father will send in my name, he will </a:t>
            </a:r>
            <a:r>
              <a:rPr lang="en-US" altLang="en-US" sz="2800" b="1" i="1" dirty="0">
                <a:solidFill>
                  <a:srgbClr val="0000FF"/>
                </a:solidFill>
                <a:latin typeface="Cambria" panose="02040503050406030204" pitchFamily="18" charset="0"/>
                <a:ea typeface="Cambria" panose="02040503050406030204" pitchFamily="18" charset="0"/>
              </a:rPr>
              <a:t>teach you all things and bring to your remembrance all that I have said to you</a:t>
            </a:r>
            <a:r>
              <a:rPr lang="en-US" altLang="en-US" sz="2800" i="1" dirty="0">
                <a:solidFill>
                  <a:srgbClr val="0000FF"/>
                </a:solidFill>
                <a:latin typeface="Cambria" panose="02040503050406030204" pitchFamily="18" charset="0"/>
                <a:ea typeface="Cambria" panose="02040503050406030204" pitchFamily="18" charset="0"/>
              </a:rPr>
              <a:t>.</a:t>
            </a:r>
            <a:r>
              <a:rPr lang="en-US" altLang="en-US" sz="2800" dirty="0"/>
              <a:t>” (John 14:26).</a:t>
            </a:r>
          </a:p>
          <a:p>
            <a:pPr>
              <a:lnSpc>
                <a:spcPct val="90000"/>
              </a:lnSpc>
            </a:pPr>
            <a:r>
              <a:rPr lang="en-US" altLang="en-US" sz="2800" dirty="0"/>
              <a:t>From this we see that one of the ways that the Holy Spirit taught the </a:t>
            </a:r>
            <a:r>
              <a:rPr lang="en-US" altLang="en-US" sz="2800" b="1" i="1" dirty="0"/>
              <a:t>apostles</a:t>
            </a:r>
            <a:r>
              <a:rPr lang="en-US" altLang="en-US" sz="2800" dirty="0"/>
              <a:t> was to </a:t>
            </a:r>
            <a:r>
              <a:rPr lang="en-US" altLang="en-US" sz="2800" b="1" i="1" dirty="0"/>
              <a:t>remind</a:t>
            </a:r>
            <a:r>
              <a:rPr lang="en-US" altLang="en-US" sz="2800" dirty="0"/>
              <a:t> them what they had been taught by Jesus during his earthly ministry (and perhaps illuminating their minds to understand those memories in a fuller way).</a:t>
            </a:r>
          </a:p>
        </p:txBody>
      </p:sp>
    </p:spTree>
    <p:extLst>
      <p:ext uri="{BB962C8B-B14F-4D97-AF65-F5344CB8AC3E}">
        <p14:creationId xmlns:p14="http://schemas.microsoft.com/office/powerpoint/2010/main" val="128860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174154"/>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2221246"/>
            <a:ext cx="8840750" cy="4636754"/>
          </a:xfrm>
        </p:spPr>
        <p:txBody>
          <a:bodyPr>
            <a:normAutofit fontScale="92500" lnSpcReduction="2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confession of sin (1:8-2:2)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actual obedience (2:3-6)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love of one's brother (2:7-11)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[Parenthetical Passage in (2:12-14)]</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a:t>
            </a:r>
            <a:r>
              <a:rPr lang="en-US" altLang="en-US" b="1" dirty="0">
                <a:solidFill>
                  <a:schemeClr val="bg1">
                    <a:lumMod val="75000"/>
                  </a:schemeClr>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loving the World (2:15-17)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Contrast Between False Teachers and True Believers (2:18-21)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chemeClr val="bg1">
                    <a:lumMod val="85000"/>
                  </a:schemeClr>
                </a:solidFill>
                <a:effectLst>
                  <a:glow rad="228600">
                    <a:schemeClr val="tx1">
                      <a:alpha val="40000"/>
                    </a:schemeClr>
                  </a:glow>
                </a:effectLst>
                <a:latin typeface="+mj-lt"/>
              </a:rPr>
              <a:t>Christological Test (2:22-23)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rgbClr val="FFFF00"/>
                </a:solidFill>
                <a:effectLst>
                  <a:glow rad="228600">
                    <a:schemeClr val="tx1">
                      <a:alpha val="40000"/>
                    </a:schemeClr>
                  </a:glow>
                </a:effectLst>
                <a:latin typeface="+mj-lt"/>
              </a:rPr>
              <a:t>Exhortation to Continue in the Truth </a:t>
            </a:r>
            <a:r>
              <a:rPr lang="en-US" altLang="en-US" dirty="0">
                <a:solidFill>
                  <a:srgbClr val="FFFFFF"/>
                </a:solidFill>
                <a:effectLst>
                  <a:glow rad="228600">
                    <a:schemeClr val="tx1">
                      <a:alpha val="40000"/>
                    </a:schemeClr>
                  </a:glow>
                </a:effectLst>
                <a:latin typeface="+mj-lt"/>
              </a:rPr>
              <a:t>(2:24-28)</a:t>
            </a:r>
          </a:p>
        </p:txBody>
      </p:sp>
    </p:spTree>
    <p:extLst>
      <p:ext uri="{BB962C8B-B14F-4D97-AF65-F5344CB8AC3E}">
        <p14:creationId xmlns:p14="http://schemas.microsoft.com/office/powerpoint/2010/main" val="36063265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526616"/>
          </a:xfrm>
        </p:spPr>
        <p:txBody>
          <a:bodyPr vert="horz" lIns="91440" tIns="45720" rIns="91440" bIns="45720" rtlCol="0" anchor="t">
            <a:noAutofit/>
          </a:bodyPr>
          <a:lstStyle/>
          <a:p>
            <a:pPr algn="l">
              <a:lnSpc>
                <a:spcPct val="90000"/>
              </a:lnSpc>
            </a:pPr>
            <a:r>
              <a:rPr lang="en-US" altLang="en-US" sz="3200" dirty="0"/>
              <a:t>Okay, but how did the Holy Spirit “teach” John’s readers the truth about Jesus, etc.? What did that look like?  </a:t>
            </a:r>
            <a:endParaRPr lang="en-US" sz="3200"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455976"/>
            <a:ext cx="8229600" cy="5402024"/>
          </a:xfrm>
        </p:spPr>
        <p:txBody>
          <a:bodyPr>
            <a:normAutofit lnSpcReduction="10000"/>
          </a:bodyPr>
          <a:lstStyle/>
          <a:p>
            <a:pPr>
              <a:lnSpc>
                <a:spcPct val="90000"/>
              </a:lnSpc>
            </a:pPr>
            <a:r>
              <a:rPr lang="en-US" altLang="en-US" sz="2400" dirty="0"/>
              <a:t>It would not be possible for those who were </a:t>
            </a:r>
            <a:r>
              <a:rPr lang="en-US" altLang="en-US" sz="2400" b="1" i="1" dirty="0"/>
              <a:t>not </a:t>
            </a:r>
            <a:r>
              <a:rPr lang="en-US" altLang="en-US" sz="2400" dirty="0"/>
              <a:t>Christ’s apostles to </a:t>
            </a:r>
            <a:r>
              <a:rPr lang="en-US" altLang="en-US" sz="2400" b="1" i="1" dirty="0"/>
              <a:t>remember</a:t>
            </a:r>
            <a:r>
              <a:rPr lang="en-US" altLang="en-US" sz="2400" dirty="0"/>
              <a:t> things Jesus had taught them, since they weren’t there!</a:t>
            </a:r>
          </a:p>
          <a:p>
            <a:pPr>
              <a:lnSpc>
                <a:spcPct val="90000"/>
              </a:lnSpc>
            </a:pPr>
            <a:r>
              <a:rPr lang="en-US" altLang="en-US" sz="2400" dirty="0"/>
              <a:t>But, the </a:t>
            </a:r>
            <a:r>
              <a:rPr lang="en-US" altLang="en-US" sz="2400" b="1" i="1" dirty="0"/>
              <a:t>apostles</a:t>
            </a:r>
            <a:r>
              <a:rPr lang="en-US" altLang="en-US" sz="2400" dirty="0"/>
              <a:t> who </a:t>
            </a:r>
            <a:r>
              <a:rPr lang="en-US" altLang="en-US" sz="2400" b="1" i="1" dirty="0"/>
              <a:t>had</a:t>
            </a:r>
            <a:r>
              <a:rPr lang="en-US" altLang="en-US" sz="2400" dirty="0"/>
              <a:t> seen and heard Jesus, were charged with </a:t>
            </a:r>
            <a:r>
              <a:rPr lang="en-US" altLang="en-US" sz="2400" b="1" i="1" dirty="0"/>
              <a:t>reporting</a:t>
            </a:r>
            <a:r>
              <a:rPr lang="en-US" altLang="en-US" sz="2400" dirty="0"/>
              <a:t> those things that they had seen and heard so that others could know. John describes this process in the this letter:</a:t>
            </a:r>
          </a:p>
          <a:p>
            <a:pPr lvl="1"/>
            <a:r>
              <a:rPr lang="en-US" altLang="en-US" sz="2000" b="1" dirty="0"/>
              <a:t>1 John 1:2b-3, 5 - </a:t>
            </a:r>
            <a:r>
              <a:rPr lang="en-US" sz="2000" b="0" i="0" u="none" strike="noStrike" baseline="0" dirty="0">
                <a:latin typeface="Arial" panose="020B0604020202020204" pitchFamily="34" charset="0"/>
              </a:rPr>
              <a:t> </a:t>
            </a:r>
            <a:r>
              <a:rPr lang="en-US" sz="2000" b="0" i="1" u="none" strike="noStrike" baseline="0" dirty="0">
                <a:solidFill>
                  <a:srgbClr val="0000FF"/>
                </a:solidFill>
                <a:latin typeface="Cambria" panose="02040503050406030204" pitchFamily="18" charset="0"/>
                <a:ea typeface="Cambria" panose="02040503050406030204" pitchFamily="18" charset="0"/>
              </a:rPr>
              <a:t>[Jesus] was made manifest, and we [apostles] have seen it, and testify to it and proclaim to you the eternal life, which was with the Father and was made manifest to us-- </a:t>
            </a:r>
            <a:r>
              <a:rPr lang="en-US" sz="2000" b="0" i="0" u="none" strike="noStrike" baseline="30000" dirty="0">
                <a:latin typeface="Arial" panose="020B0604020202020204" pitchFamily="34" charset="0"/>
              </a:rPr>
              <a:t>3</a:t>
            </a:r>
            <a:r>
              <a:rPr lang="en-US" sz="2000" b="0" i="0" u="none" strike="noStrike" baseline="0" dirty="0">
                <a:latin typeface="Arial" panose="020B0604020202020204" pitchFamily="34" charset="0"/>
              </a:rPr>
              <a:t> </a:t>
            </a:r>
            <a:r>
              <a:rPr lang="en-US" sz="2100" b="1" i="1" dirty="0">
                <a:solidFill>
                  <a:srgbClr val="0000FF"/>
                </a:solidFill>
                <a:latin typeface="Cambria" panose="02040503050406030204" pitchFamily="18" charset="0"/>
                <a:ea typeface="Cambria" panose="02040503050406030204" pitchFamily="18" charset="0"/>
              </a:rPr>
              <a:t>that which we [apostles] have seen and heard we proclaim also to you</a:t>
            </a:r>
            <a:r>
              <a:rPr lang="en-US" sz="2100" i="1" dirty="0">
                <a:solidFill>
                  <a:srgbClr val="0000FF"/>
                </a:solidFill>
                <a:latin typeface="Cambria" panose="02040503050406030204" pitchFamily="18" charset="0"/>
                <a:ea typeface="Cambria" panose="02040503050406030204" pitchFamily="18" charset="0"/>
              </a:rPr>
              <a:t>, so that you too may have fellowship with us; and indeed our fellowship is with the Father and with his Son Jesus Christ… </a:t>
            </a:r>
            <a:r>
              <a:rPr lang="en-US" sz="2000" b="0" i="0" u="none" strike="noStrike" baseline="30000" dirty="0">
                <a:latin typeface="Arial" panose="020B0604020202020204" pitchFamily="34" charset="0"/>
              </a:rPr>
              <a:t>5</a:t>
            </a:r>
            <a:r>
              <a:rPr lang="en-US" sz="2000" b="0" i="0" u="none" strike="noStrike" baseline="0" dirty="0">
                <a:latin typeface="Arial" panose="020B0604020202020204" pitchFamily="34" charset="0"/>
              </a:rPr>
              <a:t> </a:t>
            </a:r>
            <a:r>
              <a:rPr lang="en-US" sz="2100" i="1" dirty="0">
                <a:solidFill>
                  <a:srgbClr val="0000FF"/>
                </a:solidFill>
                <a:latin typeface="Cambria" panose="02040503050406030204" pitchFamily="18" charset="0"/>
                <a:ea typeface="Cambria" panose="02040503050406030204" pitchFamily="18" charset="0"/>
              </a:rPr>
              <a:t>This is the message </a:t>
            </a:r>
            <a:r>
              <a:rPr lang="en-US" sz="2100" b="1" i="1" dirty="0">
                <a:solidFill>
                  <a:srgbClr val="0000FF"/>
                </a:solidFill>
                <a:latin typeface="Cambria" panose="02040503050406030204" pitchFamily="18" charset="0"/>
                <a:ea typeface="Cambria" panose="02040503050406030204" pitchFamily="18" charset="0"/>
              </a:rPr>
              <a:t>we have heard from him and proclaim to you</a:t>
            </a:r>
            <a:r>
              <a:rPr lang="en-US" sz="2100" i="1" dirty="0">
                <a:solidFill>
                  <a:srgbClr val="0000FF"/>
                </a:solidFill>
                <a:latin typeface="Cambria" panose="02040503050406030204" pitchFamily="18" charset="0"/>
                <a:ea typeface="Cambria" panose="02040503050406030204" pitchFamily="18" charset="0"/>
              </a:rPr>
              <a:t>…</a:t>
            </a:r>
            <a:endParaRPr lang="en-US" altLang="en-US" sz="2100" i="1" dirty="0">
              <a:solidFill>
                <a:srgbClr val="0000FF"/>
              </a:solidFill>
              <a:latin typeface="Cambria" panose="02040503050406030204" pitchFamily="18" charset="0"/>
              <a:ea typeface="Cambria" panose="02040503050406030204" pitchFamily="18" charset="0"/>
            </a:endParaRPr>
          </a:p>
          <a:p>
            <a:pPr>
              <a:lnSpc>
                <a:spcPct val="90000"/>
              </a:lnSpc>
            </a:pPr>
            <a:r>
              <a:rPr lang="en-US" altLang="en-US" sz="2400" dirty="0"/>
              <a:t>So the Holy Spirit could teach John’s readers by bringing to their minds the things which John and the other apostles had proclaimed to them.</a:t>
            </a:r>
          </a:p>
        </p:txBody>
      </p:sp>
    </p:spTree>
    <p:extLst>
      <p:ext uri="{BB962C8B-B14F-4D97-AF65-F5344CB8AC3E}">
        <p14:creationId xmlns:p14="http://schemas.microsoft.com/office/powerpoint/2010/main" val="902836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526616"/>
          </a:xfrm>
        </p:spPr>
        <p:txBody>
          <a:bodyPr vert="horz" lIns="91440" tIns="45720" rIns="91440" bIns="45720" rtlCol="0" anchor="t">
            <a:noAutofit/>
          </a:bodyPr>
          <a:lstStyle/>
          <a:p>
            <a:pPr algn="l">
              <a:lnSpc>
                <a:spcPct val="90000"/>
              </a:lnSpc>
            </a:pPr>
            <a:r>
              <a:rPr lang="en-US" altLang="en-US" sz="3200" dirty="0"/>
              <a:t>Okay, but how did the Holy Spirit “teach” John’s readers the truth about Jesus, etc.? What did that look like?  </a:t>
            </a:r>
            <a:endParaRPr lang="en-US" sz="3200"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455976"/>
            <a:ext cx="8229600" cy="5402024"/>
          </a:xfrm>
        </p:spPr>
        <p:txBody>
          <a:bodyPr>
            <a:normAutofit/>
          </a:bodyPr>
          <a:lstStyle/>
          <a:p>
            <a:pPr>
              <a:lnSpc>
                <a:spcPct val="90000"/>
              </a:lnSpc>
            </a:pPr>
            <a:r>
              <a:rPr lang="en-US" altLang="en-US" sz="2800" dirty="0"/>
              <a:t>There are other ways in which it can be said that the Holy Spirit “</a:t>
            </a:r>
            <a:r>
              <a:rPr lang="en-US" altLang="en-US" sz="2800" i="1" dirty="0">
                <a:solidFill>
                  <a:srgbClr val="0000FF"/>
                </a:solidFill>
                <a:latin typeface="Cambria" panose="02040503050406030204" pitchFamily="18" charset="0"/>
                <a:ea typeface="Cambria" panose="02040503050406030204" pitchFamily="18" charset="0"/>
              </a:rPr>
              <a:t>teaches</a:t>
            </a:r>
            <a:r>
              <a:rPr lang="en-US" altLang="en-US" sz="2800" dirty="0"/>
              <a:t>” believers. It is possible that John had some of these things in mind when he speaks of the Holy Spirit teaching his readers:</a:t>
            </a:r>
          </a:p>
          <a:p>
            <a:pPr lvl="1">
              <a:lnSpc>
                <a:spcPct val="90000"/>
              </a:lnSpc>
            </a:pPr>
            <a:r>
              <a:rPr lang="en-US" altLang="en-US" sz="2400" dirty="0"/>
              <a:t>The Spirit gives men </a:t>
            </a:r>
            <a:r>
              <a:rPr lang="en-US" altLang="en-US" sz="2400" b="1" i="1" dirty="0"/>
              <a:t>conviction</a:t>
            </a:r>
            <a:r>
              <a:rPr lang="en-US" altLang="en-US" sz="2400" dirty="0"/>
              <a:t> concerning the truth of the Gospel (1 Thessalonians 1:4).</a:t>
            </a:r>
          </a:p>
          <a:p>
            <a:pPr lvl="1">
              <a:lnSpc>
                <a:spcPct val="90000"/>
              </a:lnSpc>
            </a:pPr>
            <a:r>
              <a:rPr lang="en-US" altLang="en-US" sz="2400" dirty="0"/>
              <a:t>The Spirit gives believers </a:t>
            </a:r>
            <a:r>
              <a:rPr lang="en-US" altLang="en-US" sz="2400" b="1" i="1" dirty="0"/>
              <a:t>understanding</a:t>
            </a:r>
            <a:r>
              <a:rPr lang="en-US" altLang="en-US" sz="2400" dirty="0"/>
              <a:t> of His inspired teachings given through the apostles (1Cor 2:9-16)</a:t>
            </a:r>
          </a:p>
          <a:p>
            <a:pPr lvl="1">
              <a:lnSpc>
                <a:spcPct val="90000"/>
              </a:lnSpc>
            </a:pPr>
            <a:r>
              <a:rPr lang="en-US" altLang="en-US" sz="2400" dirty="0"/>
              <a:t>The Spirit puts within believers the </a:t>
            </a:r>
            <a:r>
              <a:rPr lang="en-US" altLang="en-US" sz="2400" b="1" i="1" dirty="0"/>
              <a:t>desire and ability to serve and obey God</a:t>
            </a:r>
            <a:r>
              <a:rPr lang="en-US" altLang="en-US" sz="2400" dirty="0"/>
              <a:t>, producing the fruit of the Spirit and thus giving </a:t>
            </a:r>
            <a:r>
              <a:rPr lang="en-US" altLang="en-US" sz="2400" b="1" i="1" dirty="0"/>
              <a:t>internal confirmation</a:t>
            </a:r>
            <a:r>
              <a:rPr lang="en-US" altLang="en-US" sz="2400" dirty="0"/>
              <a:t> to the believer that he belongs to God (Romans 8:5-16, Galatians 4:6; 5:16-26)</a:t>
            </a:r>
          </a:p>
        </p:txBody>
      </p:sp>
    </p:spTree>
    <p:extLst>
      <p:ext uri="{BB962C8B-B14F-4D97-AF65-F5344CB8AC3E}">
        <p14:creationId xmlns:p14="http://schemas.microsoft.com/office/powerpoint/2010/main" val="2221584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52937"/>
            <a:ext cx="8213902" cy="4205059"/>
          </a:xfrm>
        </p:spPr>
        <p:txBody>
          <a:bodyPr>
            <a:normAutofit fontScale="77500" lnSpcReduction="2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Let what you heard from the beginning abide in you. If what you heard from the beginning abides in you, then you too will abide in the Son and in the Father.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a:t>
            </a:r>
            <a:r>
              <a:rPr lang="en-US" i="1" dirty="0">
                <a:solidFill>
                  <a:srgbClr val="FF0000"/>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that you received from him abides in you, and </a:t>
            </a:r>
            <a:r>
              <a:rPr lang="en-US" i="1" dirty="0">
                <a:solidFill>
                  <a:srgbClr val="FF0000"/>
                </a:solidFill>
                <a:latin typeface="Cambria" panose="02040503050406030204" pitchFamily="18" charset="0"/>
                <a:ea typeface="Cambria" panose="02040503050406030204" pitchFamily="18" charset="0"/>
              </a:rPr>
              <a:t>you have no need that anyone should teach you. But as his anointing teaches you about everything</a:t>
            </a:r>
            <a:r>
              <a:rPr lang="en-US" i="1" dirty="0">
                <a:solidFill>
                  <a:srgbClr val="0000FF"/>
                </a:solidFill>
                <a:latin typeface="Cambria" panose="02040503050406030204" pitchFamily="18" charset="0"/>
                <a:ea typeface="Cambria" panose="02040503050406030204" pitchFamily="18" charset="0"/>
              </a:rPr>
              <a:t>, and is true, and is no lie--just as it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him, so that when he appears we 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2406348"/>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defRPr/>
            </a:pPr>
            <a:r>
              <a:rPr kumimoji="0" lang="en-US" altLang="en-US"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reminds his readers that they do not need for anyone to teach them a </a:t>
            </a:r>
            <a:r>
              <a:rPr kumimoji="0" lang="en-US" altLang="en-US" sz="30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new</a:t>
            </a:r>
            <a:r>
              <a:rPr kumimoji="0" lang="en-US" altLang="en-US"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Gospel – they have learned all they need to know about the true Gospel as the indwelling Holy Spirit illumined </a:t>
            </a:r>
            <a:r>
              <a:rPr lang="en-US" altLang="en-US" sz="3000" dirty="0">
                <a:solidFill>
                  <a:srgbClr val="000000"/>
                </a:solidFill>
                <a:latin typeface="Calibri" panose="020F0502020204030204" pitchFamily="34" charset="0"/>
                <a:cs typeface="Calibri" panose="020F0502020204030204" pitchFamily="34" charset="0"/>
              </a:rPr>
              <a:t>their minds to understand it from the apostles’ teaching. </a:t>
            </a: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00585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52937"/>
            <a:ext cx="8213902" cy="4205059"/>
          </a:xfrm>
        </p:spPr>
        <p:txBody>
          <a:bodyPr>
            <a:normAutofit fontScale="77500" lnSpcReduction="2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Let what you heard from the beginning abide in you. If what you heard from the beginning abides in you, then you too will abide in the Son and in the Father.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a:t>
            </a:r>
            <a:r>
              <a:rPr lang="en-US" i="1" dirty="0">
                <a:solidFill>
                  <a:srgbClr val="FF0000"/>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that you received from him abides in you, and you have no need that anyone should teach you. But as his anointing teaches you about everything, </a:t>
            </a:r>
            <a:r>
              <a:rPr lang="en-US" i="1" dirty="0">
                <a:solidFill>
                  <a:srgbClr val="FF0000"/>
                </a:solidFill>
                <a:latin typeface="Cambria" panose="02040503050406030204" pitchFamily="18" charset="0"/>
                <a:ea typeface="Cambria" panose="02040503050406030204" pitchFamily="18" charset="0"/>
              </a:rPr>
              <a:t>and is true, and is no lie</a:t>
            </a:r>
            <a:r>
              <a:rPr lang="en-US" i="1" dirty="0">
                <a:solidFill>
                  <a:srgbClr val="0000FF"/>
                </a:solidFill>
                <a:latin typeface="Cambria" panose="02040503050406030204" pitchFamily="18" charset="0"/>
                <a:ea typeface="Cambria" panose="02040503050406030204" pitchFamily="18" charset="0"/>
              </a:rPr>
              <a:t>--just as it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him, so that when he appears we 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2406348"/>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Here he asserts that what the anointing, the Holy Spirit, teaches them is true, and is not a lie. </a:t>
            </a:r>
            <a:r>
              <a:rPr kumimoji="0" lang="en-US" altLang="en-US"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(Kruse, p. 109) . </a:t>
            </a: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54490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52937"/>
            <a:ext cx="8213902" cy="4205059"/>
          </a:xfrm>
        </p:spPr>
        <p:txBody>
          <a:bodyPr>
            <a:normAutofit fontScale="77500" lnSpcReduction="2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Let what you heard from the beginning abide in you. If what you heard from the beginning abides in you, then you too will abide in the Son and in the Father.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a:t>
            </a:r>
            <a:r>
              <a:rPr lang="en-US" i="1" dirty="0">
                <a:solidFill>
                  <a:srgbClr val="FF0000"/>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that you received from him abides in you, and you have no need that anyone should teach you. But as his anointing teaches you about everything, </a:t>
            </a:r>
            <a:r>
              <a:rPr lang="en-US" i="1" dirty="0">
                <a:solidFill>
                  <a:srgbClr val="FF0000"/>
                </a:solidFill>
                <a:latin typeface="Cambria" panose="02040503050406030204" pitchFamily="18" charset="0"/>
                <a:ea typeface="Cambria" panose="02040503050406030204" pitchFamily="18" charset="0"/>
              </a:rPr>
              <a:t>and is true, and is no lie</a:t>
            </a:r>
            <a:r>
              <a:rPr lang="en-US" i="1" dirty="0">
                <a:solidFill>
                  <a:srgbClr val="0000FF"/>
                </a:solidFill>
                <a:latin typeface="Cambria" panose="02040503050406030204" pitchFamily="18" charset="0"/>
                <a:ea typeface="Cambria" panose="02040503050406030204" pitchFamily="18" charset="0"/>
              </a:rPr>
              <a:t>--</a:t>
            </a:r>
            <a:r>
              <a:rPr lang="en-US" i="1" dirty="0">
                <a:solidFill>
                  <a:srgbClr val="FF0000"/>
                </a:solidFill>
                <a:latin typeface="Cambria" panose="02040503050406030204" pitchFamily="18" charset="0"/>
                <a:ea typeface="Cambria" panose="02040503050406030204" pitchFamily="18" charset="0"/>
              </a:rPr>
              <a:t>just as </a:t>
            </a:r>
            <a:r>
              <a:rPr lang="en-US" b="1" i="1" dirty="0">
                <a:solidFill>
                  <a:srgbClr val="FF0000"/>
                </a:solidFill>
                <a:latin typeface="Cambria" panose="02040503050406030204" pitchFamily="18" charset="0"/>
                <a:ea typeface="Cambria" panose="02040503050406030204" pitchFamily="18" charset="0"/>
              </a:rPr>
              <a:t>it </a:t>
            </a:r>
            <a:r>
              <a:rPr lang="en-US" i="1" dirty="0">
                <a:solidFill>
                  <a:srgbClr val="FF0000"/>
                </a:solidFill>
                <a:latin typeface="Cambria" panose="02040503050406030204" pitchFamily="18" charset="0"/>
                <a:ea typeface="Cambria" panose="02040503050406030204" pitchFamily="18" charset="0"/>
              </a:rPr>
              <a:t>[or “</a:t>
            </a:r>
            <a:r>
              <a:rPr lang="en-US" b="1" i="1" dirty="0">
                <a:solidFill>
                  <a:srgbClr val="FF0000"/>
                </a:solidFill>
                <a:latin typeface="Cambria" panose="02040503050406030204" pitchFamily="18" charset="0"/>
                <a:ea typeface="Cambria" panose="02040503050406030204" pitchFamily="18" charset="0"/>
              </a:rPr>
              <a:t>he</a:t>
            </a:r>
            <a:r>
              <a:rPr lang="en-US" i="1" dirty="0">
                <a:solidFill>
                  <a:srgbClr val="FF0000"/>
                </a:solidFill>
                <a:latin typeface="Cambria" panose="02040503050406030204" pitchFamily="18" charset="0"/>
                <a:ea typeface="Cambria" panose="02040503050406030204" pitchFamily="18" charset="0"/>
              </a:rPr>
              <a:t>”, NEB]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him, so that when he appears we 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586221"/>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defRPr/>
            </a:pPr>
            <a:r>
              <a:rPr kumimoji="0" lang="en-US" altLang="en-US" sz="24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As translated in the ESV, “</a:t>
            </a:r>
            <a:r>
              <a:rPr lang="en-US" altLang="en-US" sz="2400" i="1" dirty="0">
                <a:solidFill>
                  <a:srgbClr val="0000FF"/>
                </a:solidFill>
                <a:latin typeface="Cambria" panose="02040503050406030204" pitchFamily="18" charset="0"/>
                <a:ea typeface="Cambria" panose="02040503050406030204" pitchFamily="18" charset="0"/>
                <a:cs typeface="Calibri" panose="020F0502020204030204" pitchFamily="34" charset="0"/>
              </a:rPr>
              <a:t>it</a:t>
            </a:r>
            <a:r>
              <a:rPr kumimoji="0" lang="en-US" altLang="en-US" sz="24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here would seem to refer to the Holy Spirit’s teaching (implied by “</a:t>
            </a:r>
            <a:r>
              <a:rPr lang="en-US" altLang="en-US" sz="2400" i="1" dirty="0">
                <a:solidFill>
                  <a:srgbClr val="0000FF"/>
                </a:solidFill>
                <a:latin typeface="Cambria" panose="02040503050406030204" pitchFamily="18" charset="0"/>
                <a:ea typeface="Cambria" panose="02040503050406030204" pitchFamily="18" charset="0"/>
                <a:cs typeface="Calibri" panose="020F0502020204030204" pitchFamily="34" charset="0"/>
              </a:rPr>
              <a:t>anointing</a:t>
            </a:r>
            <a:r>
              <a:rPr kumimoji="0" lang="en-US" altLang="en-US" sz="24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earlier in the verse). The word “it” could instead be translated “he” (as in the NEB). In that case, the reference here could be to Christ’s teaching (John 15:4 – </a:t>
            </a:r>
            <a:r>
              <a:rPr kumimoji="0" lang="en-US" altLang="en-US" sz="2400" b="0"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en-US" altLang="en-US" sz="24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Abide in me, and I in you</a:t>
            </a:r>
            <a:r>
              <a:rPr kumimoji="0" lang="en-US" altLang="en-US" sz="24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rather than the Holy Spirit’s. The fact that “taught” is in the aorist tense tends to support this idea</a:t>
            </a:r>
            <a:r>
              <a:rPr lang="en-US" altLang="en-US" sz="2400" dirty="0">
                <a:solidFill>
                  <a:srgbClr val="000000"/>
                </a:solidFill>
                <a:latin typeface="Calibri" panose="020F0502020204030204" pitchFamily="34" charset="0"/>
                <a:cs typeface="Calibri" panose="020F0502020204030204" pitchFamily="34" charset="0"/>
              </a:rPr>
              <a:t>.</a:t>
            </a:r>
            <a:r>
              <a:rPr kumimoji="0" lang="en-US" altLang="en-US" sz="24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(Burdick, p.207)</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3712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52937"/>
            <a:ext cx="8213902" cy="4205059"/>
          </a:xfrm>
        </p:spPr>
        <p:txBody>
          <a:bodyPr>
            <a:normAutofit fontScale="77500" lnSpcReduction="2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Let what you heard from the beginning abide in you. If what you heard from the beginning abides in you, then you too will abide in the Son and in the Father.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a:t>
            </a:r>
            <a:r>
              <a:rPr lang="en-US" i="1" dirty="0">
                <a:solidFill>
                  <a:srgbClr val="FF0000"/>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that you received from him abides in you, and you have no need that anyone should teach you. But as his anointing teaches you about everything, and is true, and is no lie--just as it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And now, little children</a:t>
            </a:r>
            <a:r>
              <a:rPr lang="en-US" i="1" dirty="0">
                <a:solidFill>
                  <a:srgbClr val="0000FF"/>
                </a:solidFill>
                <a:latin typeface="Cambria" panose="02040503050406030204" pitchFamily="18" charset="0"/>
                <a:ea typeface="Cambria" panose="02040503050406030204" pitchFamily="18" charset="0"/>
              </a:rPr>
              <a:t>, abide in him, so that when he appears we 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2406348"/>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6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The words “and now” indicate that the author is completing a line of thought and preparing to move to a new subject. . . By repeating the command to keep on dwelling in Christ (cf. v. 27) John rounds off the section dealing with the Christological test of one’s salvation (2:18-28). </a:t>
            </a:r>
            <a:r>
              <a:rPr kumimoji="0" lang="en-US" altLang="en-US" sz="2600" b="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(Burdick, p.208)</a:t>
            </a:r>
            <a:endParaRPr kumimoji="0" lang="en-US" sz="2600" b="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6675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52937"/>
            <a:ext cx="8213902" cy="4205059"/>
          </a:xfrm>
        </p:spPr>
        <p:txBody>
          <a:bodyPr>
            <a:normAutofit fontScale="77500" lnSpcReduction="2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Let what you heard from the beginning abide in you. If what you heard from the beginning abides in you, then you too will abide in the Son and in the Father.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a:t>
            </a:r>
            <a:r>
              <a:rPr lang="en-US" i="1" dirty="0">
                <a:solidFill>
                  <a:srgbClr val="FF0000"/>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that you received from him abides in you, and you have no need that anyone should teach you. But as his anointing teaches you about everything, and is true, and is no lie--just as it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him, </a:t>
            </a:r>
            <a:r>
              <a:rPr lang="en-US" i="1" dirty="0">
                <a:solidFill>
                  <a:srgbClr val="FF0000"/>
                </a:solidFill>
                <a:latin typeface="Cambria" panose="02040503050406030204" pitchFamily="18" charset="0"/>
                <a:ea typeface="Cambria" panose="02040503050406030204" pitchFamily="18" charset="0"/>
              </a:rPr>
              <a:t>so that when he appears </a:t>
            </a:r>
            <a:r>
              <a:rPr lang="en-US" b="1" i="1" dirty="0">
                <a:solidFill>
                  <a:srgbClr val="FF0000"/>
                </a:solidFill>
                <a:latin typeface="Cambria" panose="02040503050406030204" pitchFamily="18" charset="0"/>
                <a:ea typeface="Cambria" panose="02040503050406030204" pitchFamily="18" charset="0"/>
              </a:rPr>
              <a:t>we </a:t>
            </a:r>
            <a:r>
              <a:rPr lang="en-US" i="1" dirty="0">
                <a:solidFill>
                  <a:srgbClr val="FF0000"/>
                </a:solidFill>
                <a:latin typeface="Cambria" panose="02040503050406030204" pitchFamily="18" charset="0"/>
                <a:ea typeface="Cambria" panose="02040503050406030204" pitchFamily="18" charset="0"/>
              </a:rPr>
              <a:t>may have confidence and not shrink from him in shame at his coming.</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2406348"/>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6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Here John gives his readers a final exhortation to remain in Christ (by remaining committed to the true Gospel) and points out that if they do so they will be unashamed when they stand before Christ at His Second Coming. John includes himself (“</a:t>
            </a:r>
            <a:r>
              <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we</a:t>
            </a:r>
            <a:r>
              <a:rPr kumimoji="0" lang="en-US" altLang="en-US" sz="26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as a fellow Christian who will stand before Christ.</a:t>
            </a:r>
            <a:endParaRPr kumimoji="0" lang="en-US" sz="2600" b="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32288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174154"/>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2221246"/>
            <a:ext cx="8840750" cy="4636754"/>
          </a:xfrm>
        </p:spPr>
        <p:txBody>
          <a:bodyPr>
            <a:normAutofit fontScale="92500" lnSpcReduction="2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confession of sin (1:8-2:2)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actual obedience (2:3-6)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love of one's brother (2:7-11)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[Parenthetical Passage in (2:12-14)]</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a:t>
            </a:r>
            <a:r>
              <a:rPr lang="en-US" altLang="en-US" b="1" dirty="0">
                <a:solidFill>
                  <a:schemeClr val="bg1">
                    <a:lumMod val="75000"/>
                  </a:schemeClr>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loving the World (2:15-17)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Contrast Between False Teachers and True Believers (2:18-21)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chemeClr val="bg1">
                    <a:lumMod val="85000"/>
                  </a:schemeClr>
                </a:solidFill>
                <a:effectLst>
                  <a:glow rad="228600">
                    <a:schemeClr val="tx1">
                      <a:alpha val="40000"/>
                    </a:schemeClr>
                  </a:glow>
                </a:effectLst>
                <a:latin typeface="+mj-lt"/>
              </a:rPr>
              <a:t>Christological Test (2:22-23)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rgbClr val="FFFF00"/>
                </a:solidFill>
                <a:effectLst>
                  <a:glow rad="228600">
                    <a:schemeClr val="tx1">
                      <a:alpha val="40000"/>
                    </a:schemeClr>
                  </a:glow>
                </a:effectLst>
                <a:latin typeface="+mj-lt"/>
              </a:rPr>
              <a:t>Exhortation to Continue in the Truth </a:t>
            </a:r>
            <a:r>
              <a:rPr lang="en-US" altLang="en-US" dirty="0">
                <a:solidFill>
                  <a:srgbClr val="FFFFFF"/>
                </a:solidFill>
                <a:effectLst>
                  <a:glow rad="228600">
                    <a:schemeClr val="tx1">
                      <a:alpha val="40000"/>
                    </a:schemeClr>
                  </a:glow>
                </a:effectLst>
                <a:latin typeface="+mj-lt"/>
              </a:rPr>
              <a:t>(2:24-28)</a:t>
            </a:r>
          </a:p>
        </p:txBody>
      </p:sp>
    </p:spTree>
    <p:extLst>
      <p:ext uri="{BB962C8B-B14F-4D97-AF65-F5344CB8AC3E}">
        <p14:creationId xmlns:p14="http://schemas.microsoft.com/office/powerpoint/2010/main" val="1561990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441313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a:bodyPr>
          <a:lstStyle/>
          <a:p>
            <a:r>
              <a:rPr lang="en-US" dirty="0"/>
              <a:t>Have you know professing Christians, or perhaps have you yourself been tempted to believe that “once saved always saved” means that once a person has made a profession of faith, they are saved – no matter how they live their life? In light of our passage today, what do you think the Apostle John would say to such a person?</a:t>
            </a:r>
          </a:p>
          <a:p>
            <a:r>
              <a:rPr lang="en-US" dirty="0"/>
              <a:t>Have you known professing Christians, or perhaps have you yourself been tempted to believe that, because we have the indwelling Holy Spirit, we don’t need to learn anything from other Christians, or those in a local church who have been gifted as teachers? Do you think the apostle John would condone such an outlook? Why or why not?</a:t>
            </a:r>
          </a:p>
          <a:p>
            <a:pPr lvl="0"/>
            <a:endParaRPr lang="en-US" dirty="0"/>
          </a:p>
        </p:txBody>
      </p:sp>
    </p:spTree>
    <p:extLst>
      <p:ext uri="{BB962C8B-B14F-4D97-AF65-F5344CB8AC3E}">
        <p14:creationId xmlns:p14="http://schemas.microsoft.com/office/powerpoint/2010/main" val="1686386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597256"/>
          </a:xfrm>
        </p:spPr>
        <p:txBody>
          <a:bodyPr/>
          <a:lstStyle/>
          <a:p>
            <a:r>
              <a:rPr lang="en-US" altLang="en-US" sz="5400" b="1" dirty="0"/>
              <a:t>1 John 2:24-28</a:t>
            </a:r>
            <a:br>
              <a:rPr lang="en-US" altLang="en-US" sz="8000" b="1" dirty="0">
                <a:latin typeface="Calibri" panose="020F0502020204030204" pitchFamily="34" charset="0"/>
                <a:cs typeface="Calibri" panose="020F0502020204030204" pitchFamily="34" charset="0"/>
              </a:rPr>
            </a:br>
            <a:r>
              <a:rPr lang="en-US" altLang="en-US" sz="4000" dirty="0">
                <a:latin typeface="Calibri" panose="020F0502020204030204" pitchFamily="34" charset="0"/>
                <a:cs typeface="Calibri" panose="020F0502020204030204" pitchFamily="34" charset="0"/>
              </a:rPr>
              <a:t>Exhortation to Continue in the Truth </a:t>
            </a:r>
            <a:endParaRPr lang="en-US" altLang="en-US" sz="80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48275"/>
            <a:ext cx="8213902" cy="5209723"/>
          </a:xfrm>
        </p:spPr>
        <p:txBody>
          <a:bodyPr>
            <a:normAutofit fontScale="85000" lnSpcReduction="10000"/>
          </a:bodyPr>
          <a:lstStyle/>
          <a:p>
            <a:pPr algn="l" rtl="0"/>
            <a:r>
              <a:rPr lang="en-US" i="1" baseline="30000" dirty="0">
                <a:latin typeface="Cambria" panose="02040503050406030204" pitchFamily="18" charset="0"/>
                <a:ea typeface="Cambria" panose="02040503050406030204" pitchFamily="18" charset="0"/>
              </a:rPr>
              <a:t>24</a:t>
            </a:r>
            <a:r>
              <a:rPr lang="en-US" i="1" dirty="0">
                <a:solidFill>
                  <a:srgbClr val="0000FF"/>
                </a:solidFill>
                <a:latin typeface="Cambria" panose="02040503050406030204" pitchFamily="18" charset="0"/>
                <a:ea typeface="Cambria" panose="02040503050406030204" pitchFamily="18" charset="0"/>
              </a:rPr>
              <a:t> Let what you heard from the beginning abide in you. If what you heard from the beginning abides in you, then you too will abide in the Son and in the Father. </a:t>
            </a:r>
            <a:r>
              <a:rPr lang="en-US" i="1" baseline="30000" dirty="0">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And this is the promise that he made to us--eternal life. </a:t>
            </a:r>
            <a:r>
              <a:rPr lang="en-US" i="1" baseline="30000" dirty="0">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I write these things to you about those who are trying to deceive you. </a:t>
            </a:r>
            <a:r>
              <a:rPr lang="en-US" i="1" baseline="30000" dirty="0">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But the anointing that you received from him abides in you, and you have no need that anyone should teach you. But as his anointing teaches you about everything, and is true, and is no lie--just as it has taught you, abide in him. </a:t>
            </a:r>
            <a:r>
              <a:rPr lang="en-US" i="1" baseline="30000" dirty="0">
                <a:latin typeface="Cambria" panose="02040503050406030204" pitchFamily="18" charset="0"/>
                <a:ea typeface="Cambria" panose="02040503050406030204" pitchFamily="18" charset="0"/>
              </a:rPr>
              <a:t>28</a:t>
            </a:r>
            <a:r>
              <a:rPr lang="en-US" i="1" dirty="0">
                <a:solidFill>
                  <a:srgbClr val="0000FF"/>
                </a:solidFill>
                <a:latin typeface="Cambria" panose="02040503050406030204" pitchFamily="18" charset="0"/>
                <a:ea typeface="Cambria" panose="02040503050406030204" pitchFamily="18" charset="0"/>
              </a:rPr>
              <a:t> And now, little children, abide in him, so that when he appears we may have confidence and not shrink from him in shame at his coming.</a:t>
            </a:r>
          </a:p>
        </p:txBody>
      </p:sp>
    </p:spTree>
    <p:extLst>
      <p:ext uri="{BB962C8B-B14F-4D97-AF65-F5344CB8AC3E}">
        <p14:creationId xmlns:p14="http://schemas.microsoft.com/office/powerpoint/2010/main" val="4058331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A6B6E-4985-421F-87E4-C2C4966C4069}"/>
              </a:ext>
            </a:extLst>
          </p:cNvPr>
          <p:cNvSpPr>
            <a:spLocks noGrp="1"/>
          </p:cNvSpPr>
          <p:nvPr>
            <p:ph type="ctrTitle"/>
          </p:nvPr>
        </p:nvSpPr>
        <p:spPr>
          <a:xfrm>
            <a:off x="168753" y="0"/>
            <a:ext cx="8881060" cy="4878108"/>
          </a:xfrm>
        </p:spPr>
        <p:txBody>
          <a:bodyPr anchor="ctr">
            <a:normAutofit/>
          </a:bodyPr>
          <a:lstStyle/>
          <a:p>
            <a:r>
              <a:rPr kumimoji="0" lang="en-US" altLang="en-US" sz="89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1 John 2:24-28</a:t>
            </a:r>
            <a:br>
              <a:rPr kumimoji="0" lang="en-US" altLang="en-US" sz="54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Exhortation to Continue in the Truth </a:t>
            </a:r>
            <a:endParaRPr lang="en-US" sz="6000" b="1" dirty="0">
              <a:effectLst>
                <a:outerShdw blurRad="63500" dist="38100" dir="2700000" algn="tl">
                  <a:schemeClr val="tx1"/>
                </a:outerShdw>
              </a:effectLst>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3AF1306-11ED-4358-B720-7D917F082B6E}"/>
              </a:ext>
            </a:extLst>
          </p:cNvPr>
          <p:cNvSpPr>
            <a:spLocks noGrp="1"/>
          </p:cNvSpPr>
          <p:nvPr>
            <p:ph type="subTitle" idx="1"/>
          </p:nvPr>
        </p:nvSpPr>
        <p:spPr>
          <a:xfrm>
            <a:off x="463087" y="5345118"/>
            <a:ext cx="8217826" cy="952991"/>
          </a:xfrm>
        </p:spPr>
        <p:txBody>
          <a:bodyPr anchor="ctr">
            <a:noAutofit/>
          </a:bodyPr>
          <a:lstStyle/>
          <a:p>
            <a:r>
              <a:rPr kumimoji="0" lang="en-US" altLang="en-US" sz="9600" b="1" i="0" u="none" strike="noStrike" kern="1200" cap="none" spc="0" normalizeH="0" baseline="30000" noProof="0" dirty="0">
                <a:ln>
                  <a:noFill/>
                </a:ln>
                <a:solidFill>
                  <a:srgbClr val="FFFFFF"/>
                </a:solidFill>
                <a:effectLst>
                  <a:outerShdw blurRad="63500" dist="38100" dir="2700000" algn="tl">
                    <a:srgbClr val="000000"/>
                  </a:outerShdw>
                </a:effectLst>
                <a:uLnTx/>
                <a:uFillTx/>
                <a:latin typeface="+mj-lt"/>
              </a:rPr>
              <a:t>High Level Overview</a:t>
            </a:r>
            <a:endParaRPr lang="en-US" sz="6000" dirty="0">
              <a:effectLst>
                <a:outerShdw blurRad="63500" dist="38100" dir="2700000" algn="tl">
                  <a:srgbClr val="000000"/>
                </a:outerShdw>
              </a:effectLst>
              <a:latin typeface="+mj-lt"/>
            </a:endParaRPr>
          </a:p>
        </p:txBody>
      </p:sp>
      <p:sp>
        <p:nvSpPr>
          <p:cNvPr id="7" name="TextBox 6">
            <a:extLst>
              <a:ext uri="{FF2B5EF4-FFF2-40B4-BE49-F238E27FC236}">
                <a16:creationId xmlns:a16="http://schemas.microsoft.com/office/drawing/2014/main" id="{CA7AEBE2-5D87-403E-ADB4-476CA43675AE}"/>
              </a:ext>
            </a:extLst>
          </p:cNvPr>
          <p:cNvSpPr txBox="1"/>
          <p:nvPr/>
        </p:nvSpPr>
        <p:spPr>
          <a:xfrm>
            <a:off x="0" y="6488668"/>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glow rad="63500">
                    <a:srgbClr val="9BBB59">
                      <a:satMod val="175000"/>
                      <a:alpha val="40000"/>
                    </a:srgbClr>
                  </a:glow>
                  <a:outerShdw dist="50800" dir="5400000" algn="ctr" rotWithShape="0">
                    <a:prstClr val="black"/>
                  </a:outerShdw>
                </a:effectLst>
                <a:uLnTx/>
                <a:uFillTx/>
                <a:latin typeface="Calibri"/>
                <a:ea typeface="+mn-ea"/>
                <a:cs typeface="+mn-cs"/>
                <a:hlinkClick r:id="rId3">
                  <a:extLst>
                    <a:ext uri="{A12FA001-AC4F-418D-AE19-62706E023703}">
                      <ahyp:hlinkClr xmlns:ahyp="http://schemas.microsoft.com/office/drawing/2018/hyperlinkcolor" val="tx"/>
                    </a:ext>
                  </a:extLst>
                </a:hlinkClick>
              </a:rPr>
              <a:t>https://imgur.com/gallery/kOGmSB0</a:t>
            </a:r>
            <a:r>
              <a:rPr kumimoji="0" lang="en-US" sz="2000" b="0" i="0" u="none" strike="noStrike" kern="1200" cap="none" spc="0" normalizeH="0" baseline="0" noProof="0" dirty="0">
                <a:ln>
                  <a:noFill/>
                </a:ln>
                <a:solidFill>
                  <a:prstClr val="black"/>
                </a:solidFill>
                <a:effectLst>
                  <a:glow rad="63500">
                    <a:srgbClr val="9BBB59">
                      <a:satMod val="175000"/>
                      <a:alpha val="40000"/>
                    </a:srgbClr>
                  </a:glow>
                  <a:outerShdw dist="50800" dir="5400000" algn="ctr" rotWithShape="0">
                    <a:prstClr val="black"/>
                  </a:outerShdw>
                </a:effectLst>
                <a:uLnTx/>
                <a:uFillTx/>
                <a:latin typeface="Calibri"/>
                <a:ea typeface="+mn-ea"/>
                <a:cs typeface="+mn-cs"/>
              </a:rPr>
              <a:t> </a:t>
            </a:r>
          </a:p>
        </p:txBody>
      </p:sp>
    </p:spTree>
    <p:extLst>
      <p:ext uri="{BB962C8B-B14F-4D97-AF65-F5344CB8AC3E}">
        <p14:creationId xmlns:p14="http://schemas.microsoft.com/office/powerpoint/2010/main" val="2471289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2"/>
            <a:ext cx="8319863" cy="1510915"/>
          </a:xfrm>
        </p:spPr>
        <p:txBody>
          <a:bodyPr anchor="t">
            <a:normAutofit/>
          </a:bodyPr>
          <a:lstStyle/>
          <a:p>
            <a:pPr algn="l"/>
            <a:r>
              <a:rPr lang="en-US" altLang="en-US" sz="2800" dirty="0"/>
              <a:t>In vss. 24-25, John exhorts his readers to remain committed to the Gospel and reminds them of the benefits of doing so.</a:t>
            </a:r>
            <a:endParaRPr lang="en-US" altLang="en-US" sz="2800" dirty="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10917"/>
            <a:ext cx="8213902" cy="5347081"/>
          </a:xfrm>
        </p:spPr>
        <p:txBody>
          <a:bodyPr>
            <a:normAutofit fontScale="92500"/>
          </a:bodyPr>
          <a:lstStyle/>
          <a:p>
            <a:pPr algn="l"/>
            <a:r>
              <a:rPr lang="en-US" sz="2800" b="1" i="1" baseline="30000" dirty="0">
                <a:solidFill>
                  <a:schemeClr val="tx1"/>
                </a:solidFill>
                <a:latin typeface="Cambria" panose="02040503050406030204" pitchFamily="18" charset="0"/>
                <a:ea typeface="Cambria" panose="02040503050406030204" pitchFamily="18" charset="0"/>
              </a:rPr>
              <a:t>24</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Let what you heard from the beginning abide in you. If what you heard from the beginning abides in you, then you too will abide in the Son and in the Father. </a:t>
            </a:r>
            <a:r>
              <a:rPr lang="en-US" sz="2800" b="1" i="1" baseline="30000" dirty="0">
                <a:solidFill>
                  <a:schemeClr val="tx1"/>
                </a:solidFill>
                <a:latin typeface="Cambria" panose="02040503050406030204" pitchFamily="18" charset="0"/>
                <a:ea typeface="Cambria" panose="02040503050406030204" pitchFamily="18" charset="0"/>
              </a:rPr>
              <a:t>25</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And this is the promise that he made to us--eternal life. </a:t>
            </a:r>
            <a:r>
              <a:rPr lang="en-US" sz="2800" b="1" i="1" baseline="30000" dirty="0">
                <a:solidFill>
                  <a:schemeClr val="tx1"/>
                </a:solidFill>
                <a:latin typeface="Cambria" panose="02040503050406030204" pitchFamily="18" charset="0"/>
                <a:ea typeface="Cambria" panose="02040503050406030204" pitchFamily="18" charset="0"/>
              </a:rPr>
              <a:t>26</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I write these things to you about those who are trying to deceive you.</a:t>
            </a:r>
            <a:r>
              <a:rPr lang="en-US" sz="2800" i="1" dirty="0">
                <a:solidFill>
                  <a:srgbClr val="0000FF"/>
                </a:solidFill>
                <a:latin typeface="Cambria" panose="02040503050406030204" pitchFamily="18" charset="0"/>
                <a:ea typeface="Cambria" panose="02040503050406030204" pitchFamily="18" charset="0"/>
              </a:rPr>
              <a:t> </a:t>
            </a:r>
            <a:r>
              <a:rPr lang="en-US" sz="2800" b="1" i="1" baseline="30000" dirty="0">
                <a:solidFill>
                  <a:schemeClr val="tx1"/>
                </a:solidFill>
                <a:latin typeface="Cambria" panose="02040503050406030204" pitchFamily="18" charset="0"/>
                <a:ea typeface="Cambria" panose="02040503050406030204" pitchFamily="18" charset="0"/>
              </a:rPr>
              <a:t>27</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But the anointing that you received from him abides in you, and you have no need that anyone should teach you. But as his anointing teaches you about everything, and is true, and is no lie--just as it has taught you, abide in him.</a:t>
            </a:r>
            <a:r>
              <a:rPr lang="en-US" sz="2800" i="1" dirty="0">
                <a:solidFill>
                  <a:srgbClr val="0000FF"/>
                </a:solidFill>
                <a:latin typeface="Cambria" panose="02040503050406030204" pitchFamily="18" charset="0"/>
                <a:ea typeface="Cambria" panose="02040503050406030204" pitchFamily="18" charset="0"/>
              </a:rPr>
              <a:t> </a:t>
            </a:r>
            <a:r>
              <a:rPr lang="en-US" sz="2800" b="1" i="1" baseline="30000" dirty="0">
                <a:solidFill>
                  <a:schemeClr val="tx1"/>
                </a:solidFill>
                <a:latin typeface="Cambria" panose="02040503050406030204" pitchFamily="18" charset="0"/>
                <a:ea typeface="Cambria" panose="02040503050406030204" pitchFamily="18" charset="0"/>
              </a:rPr>
              <a:t>28</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And now, little children, abide in him, so that when he appears we may have confidence and not shrink from him in shame at his coming.</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a:p>
            <a:pPr algn="l"/>
            <a:endPar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endParaRPr>
          </a:p>
          <a:p>
            <a:pPr algn="l" rtl="0"/>
            <a:endParaRPr lang="en-US" alt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014200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2"/>
            <a:ext cx="8319863" cy="1546238"/>
          </a:xfrm>
        </p:spPr>
        <p:txBody>
          <a:bodyPr anchor="t">
            <a:normAutofit/>
          </a:bodyPr>
          <a:lstStyle/>
          <a:p>
            <a:pPr algn="l"/>
            <a:r>
              <a:rPr lang="en-US" altLang="en-US" sz="2800" dirty="0"/>
              <a:t>In vs. 26, John states that his purpose in writing is to counter the false teaching of those who are trying to lead his readers astray.</a:t>
            </a:r>
            <a:endParaRPr lang="en-US" altLang="en-US" sz="2800" dirty="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20803"/>
            <a:ext cx="8213902" cy="5237196"/>
          </a:xfrm>
        </p:spPr>
        <p:txBody>
          <a:bodyPr>
            <a:normAutofit fontScale="92500" lnSpcReduction="10000"/>
          </a:bodyPr>
          <a:lstStyle/>
          <a:p>
            <a:pPr algn="l"/>
            <a:r>
              <a:rPr lang="en-US" sz="2800" b="1" i="1" baseline="30000" dirty="0">
                <a:solidFill>
                  <a:schemeClr val="tx1"/>
                </a:solidFill>
                <a:latin typeface="Cambria" panose="02040503050406030204" pitchFamily="18" charset="0"/>
                <a:ea typeface="Cambria" panose="02040503050406030204" pitchFamily="18" charset="0"/>
              </a:rPr>
              <a:t>24</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Let what you heard from the beginning abide in you. If what you heard from the beginning abides in you, then you too will abide in the Son and in the Father. </a:t>
            </a:r>
            <a:r>
              <a:rPr lang="en-US" sz="2800" b="1" i="1" baseline="30000" dirty="0">
                <a:solidFill>
                  <a:schemeClr val="tx1"/>
                </a:solidFill>
                <a:latin typeface="Cambria" panose="02040503050406030204" pitchFamily="18" charset="0"/>
                <a:ea typeface="Cambria" panose="02040503050406030204" pitchFamily="18" charset="0"/>
              </a:rPr>
              <a:t>25</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And this is the promise that he made to us--eternal life. </a:t>
            </a:r>
            <a:r>
              <a:rPr lang="en-US" sz="2800" b="1" i="1" baseline="30000" dirty="0">
                <a:solidFill>
                  <a:schemeClr val="tx1"/>
                </a:solidFill>
                <a:latin typeface="Cambria" panose="02040503050406030204" pitchFamily="18" charset="0"/>
                <a:ea typeface="Cambria" panose="02040503050406030204" pitchFamily="18" charset="0"/>
              </a:rPr>
              <a:t>26</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I write these things to you about those who are trying to deceive you. </a:t>
            </a:r>
            <a:r>
              <a:rPr lang="en-US" sz="2800" b="1" i="1" baseline="30000" dirty="0">
                <a:solidFill>
                  <a:schemeClr val="tx1"/>
                </a:solidFill>
                <a:latin typeface="Cambria" panose="02040503050406030204" pitchFamily="18" charset="0"/>
                <a:ea typeface="Cambria" panose="02040503050406030204" pitchFamily="18" charset="0"/>
              </a:rPr>
              <a:t>27</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But the anointing that you received from him abides in you, and you have no need that anyone should teach you. But as his anointing teaches you about everything, and is true, and is no lie--just as it has taught you, abide in him.</a:t>
            </a:r>
            <a:r>
              <a:rPr lang="en-US" sz="2800" i="1" dirty="0">
                <a:solidFill>
                  <a:srgbClr val="0000FF"/>
                </a:solidFill>
                <a:latin typeface="Cambria" panose="02040503050406030204" pitchFamily="18" charset="0"/>
                <a:ea typeface="Cambria" panose="02040503050406030204" pitchFamily="18" charset="0"/>
              </a:rPr>
              <a:t> </a:t>
            </a:r>
            <a:r>
              <a:rPr lang="en-US" sz="2800" b="1" i="1" baseline="30000" dirty="0">
                <a:solidFill>
                  <a:schemeClr val="tx1"/>
                </a:solidFill>
                <a:latin typeface="Cambria" panose="02040503050406030204" pitchFamily="18" charset="0"/>
                <a:ea typeface="Cambria" panose="02040503050406030204" pitchFamily="18" charset="0"/>
              </a:rPr>
              <a:t>28</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And now, little children, abide in him, so that when he appears we may have confidence and not shrink from him in shame at his coming.</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a:p>
            <a:pPr algn="l"/>
            <a:endPar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endParaRPr>
          </a:p>
          <a:p>
            <a:pPr algn="l" rtl="0"/>
            <a:endParaRPr lang="en-US" alt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913411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2"/>
            <a:ext cx="8319863" cy="1546238"/>
          </a:xfrm>
        </p:spPr>
        <p:txBody>
          <a:bodyPr anchor="t">
            <a:normAutofit/>
          </a:bodyPr>
          <a:lstStyle/>
          <a:p>
            <a:pPr algn="l"/>
            <a:r>
              <a:rPr lang="en-US" altLang="en-US" sz="2800" dirty="0"/>
              <a:t>In vs. 27, John expresses </a:t>
            </a:r>
            <a:r>
              <a:rPr lang="en-US" altLang="en-US" sz="2800" b="1" i="1" dirty="0"/>
              <a:t>confidence</a:t>
            </a:r>
            <a:r>
              <a:rPr lang="en-US" altLang="en-US" sz="2800" dirty="0"/>
              <a:t> that his readers will </a:t>
            </a:r>
            <a:r>
              <a:rPr lang="en-US" altLang="en-US" sz="2800" b="1" i="1" dirty="0"/>
              <a:t>remain</a:t>
            </a:r>
            <a:r>
              <a:rPr lang="en-US" altLang="en-US" sz="2800" dirty="0"/>
              <a:t> in Christ, because they have the indwelling Holy Spirit at work within them.</a:t>
            </a:r>
            <a:endParaRPr lang="en-US" altLang="en-US" sz="2800" dirty="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20803"/>
            <a:ext cx="8213902" cy="5237196"/>
          </a:xfrm>
        </p:spPr>
        <p:txBody>
          <a:bodyPr>
            <a:normAutofit fontScale="92500" lnSpcReduction="10000"/>
          </a:bodyPr>
          <a:lstStyle/>
          <a:p>
            <a:pPr algn="l"/>
            <a:r>
              <a:rPr lang="en-US" sz="2800" b="1" i="1" baseline="30000" dirty="0">
                <a:solidFill>
                  <a:schemeClr val="tx1"/>
                </a:solidFill>
                <a:latin typeface="Cambria" panose="02040503050406030204" pitchFamily="18" charset="0"/>
                <a:ea typeface="Cambria" panose="02040503050406030204" pitchFamily="18" charset="0"/>
              </a:rPr>
              <a:t>24</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Let what you heard from the beginning abide in you. If what you heard from the beginning abides in you, then you too will abide in the Son and in the Father. </a:t>
            </a:r>
            <a:r>
              <a:rPr lang="en-US" sz="2800" b="1" i="1" baseline="30000" dirty="0">
                <a:solidFill>
                  <a:schemeClr val="tx1"/>
                </a:solidFill>
                <a:latin typeface="Cambria" panose="02040503050406030204" pitchFamily="18" charset="0"/>
                <a:ea typeface="Cambria" panose="02040503050406030204" pitchFamily="18" charset="0"/>
              </a:rPr>
              <a:t>25</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And this is the promise that he made to us--eternal life. </a:t>
            </a:r>
            <a:r>
              <a:rPr lang="en-US" sz="2800" b="1" i="1" baseline="30000" dirty="0">
                <a:solidFill>
                  <a:schemeClr val="tx1"/>
                </a:solidFill>
                <a:latin typeface="Cambria" panose="02040503050406030204" pitchFamily="18" charset="0"/>
                <a:ea typeface="Cambria" panose="02040503050406030204" pitchFamily="18" charset="0"/>
              </a:rPr>
              <a:t>26</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I write these things to you about those who are trying to deceive you. </a:t>
            </a:r>
            <a:r>
              <a:rPr lang="en-US" sz="2800" b="1" i="1" baseline="30000" dirty="0">
                <a:solidFill>
                  <a:schemeClr val="tx1"/>
                </a:solidFill>
                <a:latin typeface="Cambria" panose="02040503050406030204" pitchFamily="18" charset="0"/>
                <a:ea typeface="Cambria" panose="02040503050406030204" pitchFamily="18" charset="0"/>
              </a:rPr>
              <a:t>27</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But the anointing that you received from him abides in you, and you have no need that anyone should teach you. But as his anointing teaches you about everything, and is true, and is no lie--just as it has taught you, abide in him. </a:t>
            </a:r>
            <a:r>
              <a:rPr lang="en-US" sz="2800" b="1" i="1" baseline="30000" dirty="0">
                <a:solidFill>
                  <a:schemeClr val="tx1"/>
                </a:solidFill>
                <a:latin typeface="Cambria" panose="02040503050406030204" pitchFamily="18" charset="0"/>
                <a:ea typeface="Cambria" panose="02040503050406030204" pitchFamily="18" charset="0"/>
              </a:rPr>
              <a:t>28</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And now, little children, abide in him, so that when he appears we may have confidence and not shrink from him in shame at his coming.</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a:p>
            <a:pPr algn="l"/>
            <a:endPar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endParaRPr>
          </a:p>
          <a:p>
            <a:pPr algn="l" rtl="0"/>
            <a:endParaRPr lang="en-US" alt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682563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1"/>
            <a:ext cx="8319863" cy="2036795"/>
          </a:xfrm>
        </p:spPr>
        <p:txBody>
          <a:bodyPr anchor="t">
            <a:normAutofit/>
          </a:bodyPr>
          <a:lstStyle/>
          <a:p>
            <a:pPr algn="l"/>
            <a:r>
              <a:rPr lang="en-US" altLang="en-US" sz="2800" dirty="0"/>
              <a:t>In vs. 28, John again exhorts his readers to remain in Christ (by remaining committed to the teachings of the gospel) so that they will be </a:t>
            </a:r>
            <a:r>
              <a:rPr lang="en-US" altLang="en-US" sz="2800" b="1" i="1" dirty="0"/>
              <a:t>confident</a:t>
            </a:r>
            <a:r>
              <a:rPr lang="en-US" altLang="en-US" sz="2800" dirty="0"/>
              <a:t> and </a:t>
            </a:r>
            <a:r>
              <a:rPr lang="en-US" altLang="en-US" sz="2800" b="1" i="1" dirty="0"/>
              <a:t>unashamed</a:t>
            </a:r>
            <a:r>
              <a:rPr lang="en-US" altLang="en-US" sz="2800" dirty="0"/>
              <a:t> when they see Christ at His (second) coming.</a:t>
            </a:r>
            <a:endParaRPr lang="en-US" altLang="en-US" sz="2800" dirty="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36797"/>
            <a:ext cx="8213902" cy="4821202"/>
          </a:xfrm>
        </p:spPr>
        <p:txBody>
          <a:bodyPr>
            <a:normAutofit fontScale="92500" lnSpcReduction="10000"/>
          </a:bodyPr>
          <a:lstStyle/>
          <a:p>
            <a:pPr algn="l"/>
            <a:r>
              <a:rPr lang="en-US" sz="2800" b="1" i="1" baseline="30000" dirty="0">
                <a:solidFill>
                  <a:schemeClr val="tx1"/>
                </a:solidFill>
                <a:latin typeface="Cambria" panose="02040503050406030204" pitchFamily="18" charset="0"/>
                <a:ea typeface="Cambria" panose="02040503050406030204" pitchFamily="18" charset="0"/>
              </a:rPr>
              <a:t>24</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Let what you heard from the beginning abide in you. If what you heard from the beginning abides in you, then you too will abide in the Son and in the Father. </a:t>
            </a:r>
            <a:r>
              <a:rPr lang="en-US" sz="2800" b="1" i="1" baseline="30000" dirty="0">
                <a:solidFill>
                  <a:schemeClr val="tx1"/>
                </a:solidFill>
                <a:latin typeface="Cambria" panose="02040503050406030204" pitchFamily="18" charset="0"/>
                <a:ea typeface="Cambria" panose="02040503050406030204" pitchFamily="18" charset="0"/>
              </a:rPr>
              <a:t>25</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And this is the promise that he made to us--eternal life. </a:t>
            </a:r>
            <a:r>
              <a:rPr lang="en-US" sz="2800" b="1" i="1" baseline="30000" dirty="0">
                <a:solidFill>
                  <a:schemeClr val="tx1"/>
                </a:solidFill>
                <a:latin typeface="Cambria" panose="02040503050406030204" pitchFamily="18" charset="0"/>
                <a:ea typeface="Cambria" panose="02040503050406030204" pitchFamily="18" charset="0"/>
              </a:rPr>
              <a:t>26</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I write these things to you about those who are trying to deceive you. </a:t>
            </a:r>
            <a:r>
              <a:rPr lang="en-US" sz="2800" b="1" i="1" baseline="30000" dirty="0">
                <a:solidFill>
                  <a:schemeClr val="tx1"/>
                </a:solidFill>
                <a:latin typeface="Cambria" panose="02040503050406030204" pitchFamily="18" charset="0"/>
                <a:ea typeface="Cambria" panose="02040503050406030204" pitchFamily="18" charset="0"/>
              </a:rPr>
              <a:t>27</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But the anointing that you received from him abides in you, and you have no need that anyone should teach you. But as his anointing teaches you about everything, and is true, and is no lie--just as it has taught you, abide in him. </a:t>
            </a:r>
            <a:r>
              <a:rPr lang="en-US" sz="2800" b="1" i="1" baseline="30000" dirty="0">
                <a:solidFill>
                  <a:schemeClr val="tx1"/>
                </a:solidFill>
                <a:latin typeface="Cambria" panose="02040503050406030204" pitchFamily="18" charset="0"/>
                <a:ea typeface="Cambria" panose="02040503050406030204" pitchFamily="18" charset="0"/>
              </a:rPr>
              <a:t>28</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And now, little children, abide in him, so that when he appears we may have confidence and not shrink from him in shame at his coming.</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2:24-28)</a:t>
            </a:r>
          </a:p>
          <a:p>
            <a:pPr algn="l"/>
            <a:endPar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endParaRPr>
          </a:p>
          <a:p>
            <a:pPr algn="l" rtl="0"/>
            <a:endParaRPr lang="en-US" alt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72150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32612</TotalTime>
  <Words>6720</Words>
  <Application>Microsoft Office PowerPoint</Application>
  <PresentationFormat>On-screen Show (4:3)</PresentationFormat>
  <Paragraphs>173</Paragraphs>
  <Slides>39</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Bwgrkl</vt:lpstr>
      <vt:lpstr>Calibri</vt:lpstr>
      <vt:lpstr>Cambria</vt:lpstr>
      <vt:lpstr>Coronet</vt:lpstr>
      <vt:lpstr>Times New Roman</vt:lpstr>
      <vt:lpstr>140_Office Theme</vt:lpstr>
      <vt:lpstr>1_Office Theme</vt:lpstr>
      <vt:lpstr>Custom Design</vt:lpstr>
      <vt:lpstr>The Book of 1 John</vt:lpstr>
      <vt:lpstr>Outline of 1 John</vt:lpstr>
      <vt:lpstr>1:5-2:28 The First Presentation of the Three Tests of FELLOWSHIP WITH GOD: RIGHTEOUSNESS, LOVE and BELIEF in Jesus</vt:lpstr>
      <vt:lpstr>1 John 2:24-28 Exhortation to Continue in the Truth </vt:lpstr>
      <vt:lpstr>1 John 2:24-28 Exhortation to Continue in the Truth </vt:lpstr>
      <vt:lpstr>In vss. 24-25, John exhorts his readers to remain committed to the Gospel and reminds them of the benefits of doing so.</vt:lpstr>
      <vt:lpstr>In vs. 26, John states that his purpose in writing is to counter the false teaching of those who are trying to lead his readers astray.</vt:lpstr>
      <vt:lpstr>In vs. 27, John expresses confidence that his readers will remain in Christ, because they have the indwelling Holy Spirit at work within them.</vt:lpstr>
      <vt:lpstr>In vs. 28, John again exhorts his readers to remain in Christ (by remaining committed to the teachings of the gospel) so that they will be confident and unashamed when they see Christ at His (second) coming.</vt:lpstr>
      <vt:lpstr>John begins with an exhortation: Let what you heard from the beginning abide in you. </vt:lpstr>
      <vt:lpstr>What is it that John’s readers had “heard from the beginning” (1 John 2:24)? </vt:lpstr>
      <vt:lpstr>What is it that John’s readers had “heard from the beginning” (1 John 2:24)? </vt:lpstr>
      <vt:lpstr>John, therefore, is exhorting his readers to see to it that the apostle’s teaching about Jesus (as contained in the gospel message that they believed since the beginning of their Christian faith) continues to “abide” in them.</vt:lpstr>
      <vt:lpstr>abide(s) (review) me,nw (meno)</vt:lpstr>
      <vt:lpstr>Furthermore, “They must let it abide in them. It would not do so automatically” (Stott, p. 112)</vt:lpstr>
      <vt:lpstr>The [Greek] verb meno (to abide) appears six times in various forms in 1 John 2:24-28. It would therefore seem that the concept of remaining is crucial in this section. (Burdick, p.216 )</vt:lpstr>
      <vt:lpstr>PowerPoint Presentation</vt:lpstr>
      <vt:lpstr>PowerPoint Presentation</vt:lpstr>
      <vt:lpstr>And this is the promise that he made to us--eternal life. (1 John 2:25)</vt:lpstr>
      <vt:lpstr>PowerPoint Presentation</vt:lpstr>
      <vt:lpstr>PowerPoint Presentation</vt:lpstr>
      <vt:lpstr>anointing (review) cri/sma (chrisma)</vt:lpstr>
      <vt:lpstr>anointing (review) cri/sma (chrisma)</vt:lpstr>
      <vt:lpstr>PowerPoint Presentation</vt:lpstr>
      <vt:lpstr>PowerPoint Presentation</vt:lpstr>
      <vt:lpstr>PowerPoint Presentation</vt:lpstr>
      <vt:lpstr>What does John mean when he tells his readers, “you do not need anyone to teach you… his anointing teaches you about everything” (1 John 2:27)?  </vt:lpstr>
      <vt:lpstr>What does John mean when he tells his readers, “you do not need anyone to teach you… his anointing teaches you about everything” (1 John 2:27)?  </vt:lpstr>
      <vt:lpstr>Okay, but how did the Holy Spirit “teach” John’s readers the truth about Jesus, etc.? What did that look like?  </vt:lpstr>
      <vt:lpstr>Okay, but how did the Holy Spirit “teach” John’s readers the truth about Jesus, etc.? What did that look like?  </vt:lpstr>
      <vt:lpstr>Okay, but how did the Holy Spirit “teach” John’s readers the truth about Jesus, etc.? What did that look like?  </vt:lpstr>
      <vt:lpstr>PowerPoint Presentation</vt:lpstr>
      <vt:lpstr>PowerPoint Presentation</vt:lpstr>
      <vt:lpstr>PowerPoint Presentation</vt:lpstr>
      <vt:lpstr>PowerPoint Presentation</vt:lpstr>
      <vt:lpstr>PowerPoint Presentation</vt:lpstr>
      <vt:lpstr>1:5-2:28 The First Presentation of the Three Tests of FELLOWSHIP WITH GOD: RIGHTEOUSNESS, LOVE and BELIEF in Jesus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459</cp:revision>
  <cp:lastPrinted>2021-12-26T15:26:14Z</cp:lastPrinted>
  <dcterms:created xsi:type="dcterms:W3CDTF">2021-10-27T02:35:00Z</dcterms:created>
  <dcterms:modified xsi:type="dcterms:W3CDTF">2021-12-29T19:07:06Z</dcterms:modified>
</cp:coreProperties>
</file>