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2.xml" ContentType="application/vnd.openxmlformats-officedocument.presentationml.notesSl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4.xml" ContentType="application/vnd.openxmlformats-officedocument.presentationml.notesSlide+xml"/>
  <Override PartName="/ppt/theme/themeOverride25.xml" ContentType="application/vnd.openxmlformats-officedocument.themeOverride+xml"/>
  <Override PartName="/ppt/notesSlides/notesSlide5.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notesSlides/notesSlide6.xml" ContentType="application/vnd.openxmlformats-officedocument.presentationml.notesSl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7.xml" ContentType="application/vnd.openxmlformats-officedocument.presentationml.notesSlide+xml"/>
  <Override PartName="/ppt/theme/themeOverride36.xml" ContentType="application/vnd.openxmlformats-officedocument.themeOverride+xml"/>
  <Override PartName="/ppt/notesSlides/notesSlide8.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9"/>
  </p:notesMasterIdLst>
  <p:sldIdLst>
    <p:sldId id="5130" r:id="rId4"/>
    <p:sldId id="5187" r:id="rId5"/>
    <p:sldId id="5131" r:id="rId6"/>
    <p:sldId id="5132" r:id="rId7"/>
    <p:sldId id="5134" r:id="rId8"/>
    <p:sldId id="5135" r:id="rId9"/>
    <p:sldId id="5136" r:id="rId10"/>
    <p:sldId id="5138" r:id="rId11"/>
    <p:sldId id="5137" r:id="rId12"/>
    <p:sldId id="5139" r:id="rId13"/>
    <p:sldId id="5140" r:id="rId14"/>
    <p:sldId id="5141" r:id="rId15"/>
    <p:sldId id="5142" r:id="rId16"/>
    <p:sldId id="5144" r:id="rId17"/>
    <p:sldId id="5143" r:id="rId18"/>
    <p:sldId id="5145" r:id="rId19"/>
    <p:sldId id="5147" r:id="rId20"/>
    <p:sldId id="5148" r:id="rId21"/>
    <p:sldId id="5151" r:id="rId22"/>
    <p:sldId id="5152" r:id="rId23"/>
    <p:sldId id="5154" r:id="rId24"/>
    <p:sldId id="5157" r:id="rId25"/>
    <p:sldId id="5158" r:id="rId26"/>
    <p:sldId id="5161" r:id="rId27"/>
    <p:sldId id="5162" r:id="rId28"/>
    <p:sldId id="5163" r:id="rId29"/>
    <p:sldId id="5164" r:id="rId30"/>
    <p:sldId id="5165" r:id="rId31"/>
    <p:sldId id="5166" r:id="rId32"/>
    <p:sldId id="5167" r:id="rId33"/>
    <p:sldId id="5168" r:id="rId34"/>
    <p:sldId id="5170" r:id="rId35"/>
    <p:sldId id="5171" r:id="rId36"/>
    <p:sldId id="5173" r:id="rId37"/>
    <p:sldId id="5175" r:id="rId38"/>
    <p:sldId id="5176" r:id="rId39"/>
    <p:sldId id="5177" r:id="rId40"/>
    <p:sldId id="5179" r:id="rId41"/>
    <p:sldId id="5180" r:id="rId42"/>
    <p:sldId id="5181" r:id="rId43"/>
    <p:sldId id="5182" r:id="rId44"/>
    <p:sldId id="5184" r:id="rId45"/>
    <p:sldId id="5185" r:id="rId46"/>
    <p:sldId id="5188" r:id="rId47"/>
    <p:sldId id="5189" r:id="rId4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8000"/>
    <a:srgbClr val="00B000"/>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7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2/10/2022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74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21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13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66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00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16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46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83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2/10/2022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43.xml"/><Relationship Id="rId4" Type="http://schemas.openxmlformats.org/officeDocument/2006/relationships/hyperlink" Target="https://www.weareteachers.com/moving-beyond-classroom-discussion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217263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56125"/>
            <a:ext cx="8280618" cy="5201874"/>
          </a:xfrm>
        </p:spPr>
        <p:txBody>
          <a:bodyPr>
            <a:normAutofit lnSpcReduction="10000"/>
          </a:bodyPr>
          <a:lstStyle/>
          <a:p>
            <a:pPr algn="l">
              <a:lnSpc>
                <a:spcPct val="80000"/>
              </a:lnSpc>
              <a:spcBef>
                <a:spcPts val="0"/>
              </a:spcBef>
            </a:pPr>
            <a:r>
              <a:rPr lang="en-US" b="1" i="1" baseline="30000" dirty="0">
                <a:solidFill>
                  <a:schemeClr val="tx1"/>
                </a:solidFill>
                <a:latin typeface="Cambria" panose="02040503050406030204" pitchFamily="18" charset="0"/>
                <a:ea typeface="Cambria" panose="02040503050406030204" pitchFamily="18" charset="0"/>
              </a:rPr>
              <a:t>7</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b="1" i="1" baseline="30000" dirty="0">
                <a:solidFill>
                  <a:schemeClr val="tx1"/>
                </a:solidFill>
                <a:latin typeface="Cambria" panose="02040503050406030204" pitchFamily="18" charset="0"/>
                <a:ea typeface="Cambria" panose="02040503050406030204" pitchFamily="18" charset="0"/>
              </a:rPr>
              <a:t>8</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Anyone who does not love does not know God, because God is love. </a:t>
            </a:r>
            <a:r>
              <a:rPr lang="en-US" b="1" i="1" baseline="30000" dirty="0">
                <a:solidFill>
                  <a:schemeClr val="tx1"/>
                </a:solidFill>
                <a:latin typeface="Cambria" panose="02040503050406030204" pitchFamily="18" charset="0"/>
                <a:ea typeface="Cambria" panose="02040503050406030204" pitchFamily="18" charset="0"/>
              </a:rPr>
              <a:t>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b="1" i="1" baseline="30000" dirty="0">
                <a:solidFill>
                  <a:schemeClr val="tx1"/>
                </a:solidFill>
                <a:latin typeface="Cambria" panose="02040503050406030204" pitchFamily="18" charset="0"/>
                <a:ea typeface="Cambria" panose="02040503050406030204" pitchFamily="18" charset="0"/>
              </a:rPr>
              <a:t>10</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In this is love, not that we have loved God but that he loved us and sent his Son to be the propitiation for our sins. </a:t>
            </a:r>
            <a:r>
              <a:rPr lang="en-US" b="1" i="1" baseline="30000" dirty="0">
                <a:solidFill>
                  <a:schemeClr val="tx1"/>
                </a:solidFill>
                <a:latin typeface="Cambria" panose="02040503050406030204" pitchFamily="18" charset="0"/>
                <a:ea typeface="Cambria" panose="02040503050406030204" pitchFamily="18" charset="0"/>
              </a:rPr>
              <a:t>11</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Beloved, if God so loved us, we also ought to love one another. </a:t>
            </a:r>
            <a:r>
              <a:rPr lang="en-US" b="1" i="1" baseline="30000" dirty="0">
                <a:solidFill>
                  <a:schemeClr val="tx1"/>
                </a:solidFill>
                <a:latin typeface="Cambria" panose="02040503050406030204" pitchFamily="18" charset="0"/>
                <a:ea typeface="Cambria" panose="02040503050406030204" pitchFamily="18" charset="0"/>
              </a:rPr>
              <a:t>12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No one has ever seen God; if we love one another, God abides in us and his love is perfected in us. </a:t>
            </a:r>
          </a:p>
          <a:p>
            <a:pPr algn="l">
              <a:lnSpc>
                <a:spcPct val="80000"/>
              </a:lnSpc>
              <a:spcBef>
                <a:spcPts val="600"/>
              </a:spcBef>
            </a:pP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endPar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1420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lang="en-US" altLang="en-US" sz="3200" dirty="0">
                <a:solidFill>
                  <a:schemeClr val="tx1"/>
                </a:solidFill>
              </a:rPr>
              <a:t>We love one another because: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800" dirty="0">
                <a:solidFill>
                  <a:schemeClr val="tx1"/>
                </a:solidFill>
              </a:rPr>
              <a:t>God is love (4:8-9)</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800" dirty="0">
                <a:solidFill>
                  <a:schemeClr val="tx1"/>
                </a:solidFill>
              </a:rPr>
              <a:t>God loved us (4:10-11)</a:t>
            </a:r>
          </a:p>
        </p:txBody>
      </p:sp>
    </p:spTree>
    <p:extLst>
      <p:ext uri="{BB962C8B-B14F-4D97-AF65-F5344CB8AC3E}">
        <p14:creationId xmlns:p14="http://schemas.microsoft.com/office/powerpoint/2010/main" val="3808501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56125"/>
            <a:ext cx="8280618" cy="5201874"/>
          </a:xfrm>
        </p:spPr>
        <p:txBody>
          <a:bodyPr>
            <a:normAutofit lnSpcReduction="10000"/>
          </a:bodyPr>
          <a:lstStyle/>
          <a:p>
            <a:pPr algn="l">
              <a:lnSpc>
                <a:spcPct val="80000"/>
              </a:lnSpc>
              <a:spcBef>
                <a:spcPts val="0"/>
              </a:spcBef>
            </a:pPr>
            <a:r>
              <a:rPr lang="en-US" b="1" i="1" baseline="30000" dirty="0">
                <a:solidFill>
                  <a:schemeClr val="tx1"/>
                </a:solidFill>
                <a:latin typeface="Cambria" panose="02040503050406030204" pitchFamily="18" charset="0"/>
                <a:ea typeface="Cambria" panose="02040503050406030204" pitchFamily="18" charset="0"/>
              </a:rPr>
              <a:t>7</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b="1" i="1" baseline="30000" dirty="0">
                <a:solidFill>
                  <a:schemeClr val="tx1"/>
                </a:solidFill>
                <a:latin typeface="Cambria" panose="02040503050406030204" pitchFamily="18" charset="0"/>
                <a:ea typeface="Cambria" panose="02040503050406030204" pitchFamily="18" charset="0"/>
              </a:rPr>
              <a:t>8</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Anyone who does not love does not know God, because God is love. </a:t>
            </a:r>
            <a:r>
              <a:rPr lang="en-US" b="1" i="1" baseline="30000" dirty="0">
                <a:solidFill>
                  <a:schemeClr val="tx1"/>
                </a:solidFill>
                <a:latin typeface="Cambria" panose="02040503050406030204" pitchFamily="18" charset="0"/>
                <a:ea typeface="Cambria" panose="02040503050406030204" pitchFamily="18" charset="0"/>
              </a:rPr>
              <a:t>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b="1" i="1" baseline="30000" dirty="0">
                <a:solidFill>
                  <a:schemeClr val="tx1"/>
                </a:solidFill>
                <a:latin typeface="Cambria" panose="02040503050406030204" pitchFamily="18" charset="0"/>
                <a:ea typeface="Cambria" panose="02040503050406030204" pitchFamily="18" charset="0"/>
              </a:rPr>
              <a:t>10</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b="1" i="1" baseline="30000" dirty="0">
                <a:solidFill>
                  <a:schemeClr val="tx1"/>
                </a:solidFill>
                <a:latin typeface="Cambria" panose="02040503050406030204" pitchFamily="18" charset="0"/>
                <a:ea typeface="Cambria" panose="02040503050406030204" pitchFamily="18" charset="0"/>
              </a:rPr>
              <a:t>11</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God so loved us, we also ought to love one another. </a:t>
            </a:r>
            <a:r>
              <a:rPr lang="en-US" b="1" i="1" baseline="30000" dirty="0">
                <a:solidFill>
                  <a:schemeClr val="tx1"/>
                </a:solidFill>
                <a:latin typeface="Cambria" panose="02040503050406030204" pitchFamily="18" charset="0"/>
                <a:ea typeface="Cambria" panose="02040503050406030204" pitchFamily="18" charset="0"/>
              </a:rPr>
              <a:t>12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No one has ever seen God; if we love one another, God abides in us and his love is perfected in us. </a:t>
            </a:r>
          </a:p>
          <a:p>
            <a:pPr algn="l">
              <a:lnSpc>
                <a:spcPct val="80000"/>
              </a:lnSpc>
              <a:spcBef>
                <a:spcPts val="600"/>
              </a:spcBef>
            </a:pP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endPar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6286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lang="en-US" altLang="en-US" sz="3200" dirty="0">
                <a:solidFill>
                  <a:schemeClr val="tx1"/>
                </a:solidFill>
              </a:rPr>
              <a:t>We love one another because: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800" dirty="0">
                <a:solidFill>
                  <a:schemeClr val="tx1"/>
                </a:solidFill>
              </a:rPr>
              <a:t>God is love (4:8-9)</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800" dirty="0">
                <a:solidFill>
                  <a:schemeClr val="tx1"/>
                </a:solidFill>
              </a:rPr>
              <a:t>God loved us (4:10-11)</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800" dirty="0">
                <a:solidFill>
                  <a:schemeClr val="tx1"/>
                </a:solidFill>
              </a:rPr>
              <a:t>God dwells in us and His love is perfected in us (4:12)</a:t>
            </a:r>
            <a:endParaRPr kumimoji="0" lang="en-US" altLang="en-US" sz="28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038679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28948"/>
            <a:ext cx="8213902" cy="4829052"/>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Beloved, let us </a:t>
            </a:r>
            <a:r>
              <a:rPr lang="en-US" sz="2800" b="1" i="1" dirty="0">
                <a:solidFill>
                  <a:srgbClr val="FF0000"/>
                </a:solidFill>
                <a:latin typeface="Cambria" panose="02040503050406030204" pitchFamily="18" charset="0"/>
                <a:ea typeface="Cambria" panose="02040503050406030204" pitchFamily="18" charset="0"/>
              </a:rPr>
              <a:t>love</a:t>
            </a:r>
            <a:r>
              <a:rPr lang="en-US" sz="2800" i="1" dirty="0">
                <a:solidFill>
                  <a:srgbClr val="FF0000"/>
                </a:solidFill>
                <a:latin typeface="Cambria" panose="02040503050406030204" pitchFamily="18" charset="0"/>
                <a:ea typeface="Cambria" panose="02040503050406030204" pitchFamily="18" charset="0"/>
              </a:rPr>
              <a:t> one another</a:t>
            </a:r>
            <a:r>
              <a:rPr lang="en-US" sz="2800" i="1" dirty="0">
                <a:solidFill>
                  <a:srgbClr val="0000FF"/>
                </a:solidFill>
                <a:latin typeface="Cambria" panose="02040503050406030204" pitchFamily="18" charset="0"/>
                <a:ea typeface="Cambria" panose="02040503050406030204" pitchFamily="18" charset="0"/>
              </a:rPr>
              <a:t>,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99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As we’ve seen with other commands throughout this letter, “</a:t>
            </a:r>
            <a:r>
              <a:rPr lang="en-US" altLang="en-US" i="1" dirty="0">
                <a:solidFill>
                  <a:srgbClr val="0000FF"/>
                </a:solidFill>
                <a:latin typeface="Cambria" panose="02040503050406030204" pitchFamily="18" charset="0"/>
                <a:ea typeface="Cambria" panose="02040503050406030204" pitchFamily="18" charset="0"/>
                <a:cs typeface="Calibri" panose="020F0502020204030204" pitchFamily="34" charset="0"/>
              </a:rPr>
              <a:t>love</a:t>
            </a:r>
            <a:r>
              <a:rPr lang="en-US" altLang="en-US" dirty="0">
                <a:solidFill>
                  <a:srgbClr val="000000"/>
                </a:solidFill>
                <a:latin typeface="Calibri" panose="020F0502020204030204" pitchFamily="34" charset="0"/>
                <a:cs typeface="Calibri" panose="020F0502020204030204" pitchFamily="34" charset="0"/>
              </a:rPr>
              <a:t>” is a </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present tense verb which indicates that believers are to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habitually</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love one another. </a:t>
            </a:r>
          </a:p>
        </p:txBody>
      </p:sp>
    </p:spTree>
    <p:extLst>
      <p:ext uri="{BB962C8B-B14F-4D97-AF65-F5344CB8AC3E}">
        <p14:creationId xmlns:p14="http://schemas.microsoft.com/office/powerpoint/2010/main" val="412238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84333"/>
            <a:ext cx="8213902" cy="4173666"/>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a:t>
            </a:r>
            <a:r>
              <a:rPr lang="en-US" sz="2800" i="1" dirty="0">
                <a:solidFill>
                  <a:srgbClr val="FF0000"/>
                </a:solidFill>
                <a:latin typeface="Cambria" panose="02040503050406030204" pitchFamily="18" charset="0"/>
                <a:ea typeface="Cambria" panose="02040503050406030204" pitchFamily="18" charset="0"/>
              </a:rPr>
              <a:t>let us love </a:t>
            </a:r>
            <a:r>
              <a:rPr lang="en-US" sz="2800" i="1" dirty="0">
                <a:solidFill>
                  <a:srgbClr val="0000FF"/>
                </a:solidFill>
                <a:latin typeface="Cambria" panose="02040503050406030204" pitchFamily="18" charset="0"/>
                <a:ea typeface="Cambria" panose="02040503050406030204" pitchFamily="18" charset="0"/>
              </a:rPr>
              <a:t>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57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Greek word (</a:t>
            </a:r>
            <a:r>
              <a:rPr lang="el-GR" sz="2600" b="0" i="0" u="none" strike="noStrike" baseline="0" dirty="0">
                <a:latin typeface="Times New Roman" panose="02020603050405020304" pitchFamily="18" charset="0"/>
              </a:rPr>
              <a:t>ἀγαπῶμεν</a:t>
            </a:r>
            <a:r>
              <a:rPr lang="en-US" sz="2600" b="0" i="0" u="none" strike="noStrike" baseline="0" dirty="0">
                <a:latin typeface="Times New Roman" panose="02020603050405020304" pitchFamily="18" charset="0"/>
              </a:rPr>
              <a:t> </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altLang="en-US" sz="26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agapomen</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which is translated here as “</a:t>
            </a: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let us love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can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also</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mean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we love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it’s up to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translator</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decide which meaning John intended.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Most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translations (like our ESV) have opted to translate this word as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let us love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But I think a good case can be made to translate it </a:t>
            </a:r>
            <a:r>
              <a:rPr lang="en-US" altLang="en-US" sz="2600" dirty="0">
                <a:solidFill>
                  <a:srgbClr val="000000"/>
                </a:solidFill>
                <a:latin typeface="Calibri" panose="020F0502020204030204" pitchFamily="34" charset="0"/>
                <a:cs typeface="Calibri" panose="020F0502020204030204" pitchFamily="34" charset="0"/>
              </a:rPr>
              <a:t>as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we love</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21350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60786"/>
            <a:ext cx="8213902" cy="4197214"/>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a:t>
            </a:r>
            <a:r>
              <a:rPr lang="en-US" sz="2800" b="1" i="1" dirty="0">
                <a:solidFill>
                  <a:srgbClr val="FF0000"/>
                </a:solidFill>
                <a:latin typeface="Cambria" panose="02040503050406030204" pitchFamily="18" charset="0"/>
                <a:ea typeface="Cambria" panose="02040503050406030204" pitchFamily="18" charset="0"/>
              </a:rPr>
              <a:t>we</a:t>
            </a:r>
            <a:r>
              <a:rPr lang="en-US" sz="2800" i="1" dirty="0">
                <a:solidFill>
                  <a:srgbClr val="FF0000"/>
                </a:solidFill>
                <a:latin typeface="Cambria" panose="02040503050406030204" pitchFamily="18" charset="0"/>
                <a:ea typeface="Cambria" panose="02040503050406030204" pitchFamily="18" charset="0"/>
              </a:rPr>
              <a:t> love </a:t>
            </a:r>
            <a:r>
              <a:rPr lang="en-US" sz="2800" i="1" dirty="0">
                <a:solidFill>
                  <a:srgbClr val="0000FF"/>
                </a:solidFill>
                <a:latin typeface="Cambria" panose="02040503050406030204" pitchFamily="18" charset="0"/>
                <a:ea typeface="Cambria" panose="02040503050406030204" pitchFamily="18" charset="0"/>
              </a:rPr>
              <a:t>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33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To translate the verb “</a:t>
            </a:r>
            <a:r>
              <a:rPr lang="en-US" sz="2600" i="1" dirty="0">
                <a:solidFill>
                  <a:srgbClr val="0000FF"/>
                </a:solidFill>
                <a:latin typeface="Cambria" panose="02040503050406030204" pitchFamily="18" charset="0"/>
                <a:ea typeface="Cambria" panose="02040503050406030204" pitchFamily="18" charset="0"/>
              </a:rPr>
              <a:t>let us love</a:t>
            </a:r>
            <a:r>
              <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would seem to suggest that by loving we’re somehow born of God and come to know God. Actually the sequence is just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reverse</a:t>
            </a:r>
            <a:r>
              <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It is only those who are born of God and know God that are therefore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able</a:t>
            </a:r>
            <a:r>
              <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to love. Therefore I believe the verb here should be translated “</a:t>
            </a:r>
            <a:r>
              <a:rPr lang="en-US" altLang="en-US" sz="2600" i="1" dirty="0">
                <a:solidFill>
                  <a:srgbClr val="0000FF"/>
                </a:solidFill>
                <a:latin typeface="Cambria" panose="02040503050406030204" pitchFamily="18" charset="0"/>
                <a:ea typeface="Cambria" panose="02040503050406030204" pitchFamily="18" charset="0"/>
              </a:rPr>
              <a:t>we love</a:t>
            </a:r>
            <a:r>
              <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rather than “</a:t>
            </a:r>
            <a:r>
              <a:rPr lang="en-US" altLang="en-US" sz="2600" i="1" dirty="0">
                <a:solidFill>
                  <a:srgbClr val="0000FF"/>
                </a:solidFill>
                <a:latin typeface="Cambria" panose="02040503050406030204" pitchFamily="18" charset="0"/>
                <a:ea typeface="Cambria" panose="02040503050406030204" pitchFamily="18" charset="0"/>
              </a:rPr>
              <a:t>let us love</a:t>
            </a:r>
            <a:r>
              <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altLang="en-US" sz="260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332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27060"/>
            <a:ext cx="8213902" cy="4730940"/>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a:t>
            </a:r>
            <a:r>
              <a:rPr lang="en-US" sz="2800" i="1" dirty="0">
                <a:solidFill>
                  <a:srgbClr val="FF0000"/>
                </a:solidFill>
                <a:latin typeface="Cambria" panose="02040503050406030204" pitchFamily="18" charset="0"/>
                <a:ea typeface="Cambria" panose="02040503050406030204" pitchFamily="18" charset="0"/>
              </a:rPr>
              <a:t>for love is from God</a:t>
            </a:r>
            <a:r>
              <a:rPr lang="en-US" sz="2800" i="1" dirty="0">
                <a:solidFill>
                  <a:srgbClr val="0000FF"/>
                </a:solidFill>
                <a:latin typeface="Cambria" panose="02040503050406030204" pitchFamily="18" charset="0"/>
                <a:ea typeface="Cambria" panose="02040503050406030204" pitchFamily="18" charset="0"/>
              </a:rPr>
              <a:t>,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07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love John describes here is not just a general love that all human beings might have for one another. </a:t>
            </a:r>
            <a:r>
              <a:rPr lang="en-US" altLang="en-US" sz="2600" dirty="0">
                <a:solidFill>
                  <a:srgbClr val="000000"/>
                </a:solidFill>
                <a:latin typeface="Calibri" panose="020F0502020204030204" pitchFamily="34" charset="0"/>
                <a:cs typeface="Calibri" panose="020F0502020204030204" pitchFamily="34" charset="0"/>
              </a:rPr>
              <a:t>Instead it is </a:t>
            </a:r>
            <a:r>
              <a:rPr lang="en-US" altLang="en-US" sz="2600" b="1" i="1" dirty="0">
                <a:solidFill>
                  <a:srgbClr val="000000"/>
                </a:solidFill>
                <a:latin typeface="Calibri" panose="020F0502020204030204" pitchFamily="34" charset="0"/>
                <a:cs typeface="Calibri" panose="020F0502020204030204" pitchFamily="34" charset="0"/>
              </a:rPr>
              <a:t>the</a:t>
            </a:r>
            <a:r>
              <a:rPr lang="en-US" altLang="en-US" sz="2600" dirty="0">
                <a:solidFill>
                  <a:srgbClr val="000000"/>
                </a:solidFill>
                <a:latin typeface="Calibri" panose="020F0502020204030204" pitchFamily="34" charset="0"/>
                <a:cs typeface="Calibri" panose="020F0502020204030204" pitchFamily="34" charset="0"/>
              </a:rPr>
              <a:t> love which is distinctly divine in source and nature – the self-giving love John has set forth throughout this letter as uniquely Christian</a:t>
            </a: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94089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21246"/>
            <a:ext cx="8213902" cy="4636754"/>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Beloved, we love one another, for love is from God</a:t>
            </a:r>
            <a:r>
              <a:rPr lang="en-US" sz="2800" i="1" dirty="0">
                <a:solidFill>
                  <a:srgbClr val="0000FF"/>
                </a:solidFill>
                <a:latin typeface="Cambria" panose="02040503050406030204" pitchFamily="18" charset="0"/>
                <a:ea typeface="Cambria" panose="02040503050406030204" pitchFamily="18" charset="0"/>
              </a:rPr>
              <a:t>,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Taking into account all that has been said so far, Burdick gives the following expanded paraphrase of vs.7a:</a:t>
            </a:r>
            <a:b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Dear friends, we believers are habitually manifesting love to everyone in our fellowship because God enables us to love with spontaneous, self-giving love. </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(pp.360-361)</a:t>
            </a:r>
          </a:p>
        </p:txBody>
      </p:sp>
    </p:spTree>
    <p:extLst>
      <p:ext uri="{BB962C8B-B14F-4D97-AF65-F5344CB8AC3E}">
        <p14:creationId xmlns:p14="http://schemas.microsoft.com/office/powerpoint/2010/main" val="1724050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60197"/>
            <a:ext cx="8213902" cy="4997804"/>
          </a:xfrm>
        </p:spPr>
        <p:txBody>
          <a:bodyPr>
            <a:normAutofit fontScale="925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a:t>
            </a:r>
            <a:r>
              <a:rPr lang="en-US" sz="2800" i="1" dirty="0">
                <a:solidFill>
                  <a:srgbClr val="FF0000"/>
                </a:solidFill>
                <a:latin typeface="Cambria" panose="02040503050406030204" pitchFamily="18" charset="0"/>
                <a:ea typeface="Cambria" panose="02040503050406030204" pitchFamily="18" charset="0"/>
              </a:rPr>
              <a:t>for love is from God, and whoever loves has been born of God and knows God</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6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we love other believers with this self-giving love, we demonstrate that God has given us a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new birth </a:t>
            </a:r>
            <a:r>
              <a:rPr lang="en-US" altLang="en-US" sz="2800" dirty="0">
                <a:solidFill>
                  <a:srgbClr val="000000"/>
                </a:solidFill>
                <a:latin typeface="Calibri" panose="020F0502020204030204" pitchFamily="34" charset="0"/>
                <a:cs typeface="Calibri" panose="020F0502020204030204" pitchFamily="34" charset="0"/>
              </a:rPr>
              <a:t>(“</a:t>
            </a:r>
            <a:r>
              <a:rPr lang="en-US" sz="2800" i="1" dirty="0">
                <a:solidFill>
                  <a:srgbClr val="0000FF"/>
                </a:solidFill>
                <a:latin typeface="Cambria" panose="02040503050406030204" pitchFamily="18" charset="0"/>
                <a:ea typeface="Cambria" panose="02040503050406030204" pitchFamily="18" charset="0"/>
              </a:rPr>
              <a:t>born of God </a:t>
            </a:r>
            <a:r>
              <a:rPr lang="en-US" altLang="en-US" sz="2800" dirty="0">
                <a:solidFill>
                  <a:srgbClr val="000000"/>
                </a:solidFill>
                <a:latin typeface="Calibri" panose="020F0502020204030204" pitchFamily="34" charset="0"/>
                <a:cs typeface="Calibri" panose="020F0502020204030204" pitchFamily="34" charset="0"/>
              </a:rPr>
              <a:t>”) and that we truly </a:t>
            </a:r>
            <a:r>
              <a:rPr lang="en-US" altLang="en-US" sz="2800" b="1" i="1" dirty="0">
                <a:solidFill>
                  <a:srgbClr val="000000"/>
                </a:solidFill>
                <a:latin typeface="Calibri" panose="020F0502020204030204" pitchFamily="34" charset="0"/>
                <a:cs typeface="Calibri" panose="020F0502020204030204" pitchFamily="34" charset="0"/>
              </a:rPr>
              <a:t>know</a:t>
            </a:r>
            <a:r>
              <a:rPr lang="en-US" altLang="en-US" sz="2800" dirty="0">
                <a:solidFill>
                  <a:srgbClr val="000000"/>
                </a:solidFill>
                <a:latin typeface="Calibri" panose="020F0502020204030204" pitchFamily="34" charset="0"/>
                <a:cs typeface="Calibri" panose="020F0502020204030204" pitchFamily="34" charset="0"/>
              </a:rPr>
              <a:t> God  because such love </a:t>
            </a:r>
            <a:r>
              <a:rPr lang="en-US" altLang="en-US" sz="2800" b="1" i="1" dirty="0">
                <a:solidFill>
                  <a:srgbClr val="000000"/>
                </a:solidFill>
                <a:latin typeface="Calibri" panose="020F0502020204030204" pitchFamily="34" charset="0"/>
                <a:cs typeface="Calibri" panose="020F0502020204030204" pitchFamily="34" charset="0"/>
              </a:rPr>
              <a:t>comes from </a:t>
            </a:r>
            <a:r>
              <a:rPr lang="en-US" altLang="en-US" sz="2800" dirty="0">
                <a:solidFill>
                  <a:srgbClr val="000000"/>
                </a:solidFill>
                <a:latin typeface="Calibri" panose="020F0502020204030204" pitchFamily="34" charset="0"/>
                <a:cs typeface="Calibri" panose="020F0502020204030204" pitchFamily="34" charset="0"/>
              </a:rPr>
              <a:t>God (“</a:t>
            </a:r>
            <a:r>
              <a:rPr lang="en-US" sz="2800" i="1" dirty="0">
                <a:solidFill>
                  <a:srgbClr val="0000FF"/>
                </a:solidFill>
                <a:latin typeface="Cambria" panose="02040503050406030204" pitchFamily="18" charset="0"/>
                <a:ea typeface="Cambria" panose="02040503050406030204" pitchFamily="18" charset="0"/>
              </a:rPr>
              <a:t>love is from God </a:t>
            </a:r>
            <a:r>
              <a:rPr lang="en-US" altLang="en-US" sz="2800" dirty="0">
                <a:solidFill>
                  <a:srgbClr val="000000"/>
                </a:solidFill>
                <a:latin typeface="Calibri" panose="020F0502020204030204" pitchFamily="34" charset="0"/>
                <a:cs typeface="Calibri" panose="020F0502020204030204" pitchFamily="34" charset="0"/>
              </a:rPr>
              <a: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38144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75599"/>
            <a:ext cx="8213902" cy="5382402"/>
          </a:xfrm>
        </p:spPr>
        <p:txBody>
          <a:bodyPr>
            <a:normAutofit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Anyone who does not love does not know God, because God is love.</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37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other hand,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absence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of self-giving love for fellow believers is evidence that a person does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know God, because “</a:t>
            </a:r>
            <a:r>
              <a:rPr lang="en-US" sz="2800" i="1" dirty="0">
                <a:solidFill>
                  <a:srgbClr val="0000FF"/>
                </a:solidFill>
                <a:latin typeface="Cambria" panose="02040503050406030204" pitchFamily="18" charset="0"/>
                <a:ea typeface="Cambria" panose="02040503050406030204" pitchFamily="18" charset="0"/>
              </a:rPr>
              <a:t>God </a:t>
            </a:r>
            <a:r>
              <a:rPr lang="en-US" sz="2800" b="1" i="1" dirty="0">
                <a:solidFill>
                  <a:srgbClr val="0000FF"/>
                </a:solidFill>
                <a:latin typeface="Cambria" panose="02040503050406030204" pitchFamily="18" charset="0"/>
                <a:ea typeface="Cambria" panose="02040503050406030204" pitchFamily="18" charset="0"/>
              </a:rPr>
              <a:t>is</a:t>
            </a:r>
            <a:r>
              <a:rPr lang="en-US" sz="2800" i="1" dirty="0">
                <a:solidFill>
                  <a:srgbClr val="0000FF"/>
                </a:solidFill>
                <a:latin typeface="Cambria" panose="02040503050406030204" pitchFamily="18" charset="0"/>
                <a:ea typeface="Cambria" panose="02040503050406030204" pitchFamily="18" charset="0"/>
              </a:rPr>
              <a:t> love</a:t>
            </a:r>
            <a:r>
              <a:rPr lang="en-US" altLang="en-US" sz="2800" dirty="0">
                <a:solidFill>
                  <a:srgbClr val="000000"/>
                </a:solidFill>
                <a:latin typeface="Calibri" panose="020F0502020204030204" pitchFamily="34" charset="0"/>
                <a:cs typeface="Calibri" panose="020F0502020204030204" pitchFamily="34" charset="0"/>
              </a:rPr>
              <a:t>.”</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52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God is love…</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230088"/>
          </a:xfrm>
        </p:spPr>
        <p:txBody>
          <a:bodyPr>
            <a:normAutofit/>
          </a:bodyPr>
          <a:lstStyle/>
          <a:p>
            <a:r>
              <a:rPr lang="en-US" altLang="en-US" sz="3200" i="1" dirty="0">
                <a:latin typeface="Cambria" panose="02040503050406030204" pitchFamily="18" charset="0"/>
                <a:ea typeface="Cambria" panose="02040503050406030204" pitchFamily="18" charset="0"/>
              </a:rPr>
              <a:t>The fact that [“love”] has no article emphasizes </a:t>
            </a:r>
            <a:r>
              <a:rPr lang="en-US" altLang="en-US" sz="3200" b="1" i="1" dirty="0">
                <a:latin typeface="Cambria" panose="02040503050406030204" pitchFamily="18" charset="0"/>
                <a:ea typeface="Cambria" panose="02040503050406030204" pitchFamily="18" charset="0"/>
              </a:rPr>
              <a:t>quality</a:t>
            </a:r>
            <a:r>
              <a:rPr lang="en-US" altLang="en-US" sz="3200" i="1" dirty="0">
                <a:latin typeface="Cambria" panose="02040503050406030204" pitchFamily="18" charset="0"/>
                <a:ea typeface="Cambria" panose="02040503050406030204" pitchFamily="18" charset="0"/>
              </a:rPr>
              <a:t> rather than </a:t>
            </a:r>
            <a:r>
              <a:rPr lang="en-US" altLang="en-US" sz="3200" b="1" i="1" dirty="0">
                <a:latin typeface="Cambria" panose="02040503050406030204" pitchFamily="18" charset="0"/>
                <a:ea typeface="Cambria" panose="02040503050406030204" pitchFamily="18" charset="0"/>
              </a:rPr>
              <a:t>identity</a:t>
            </a:r>
            <a:r>
              <a:rPr lang="en-US" altLang="en-US" sz="3200" i="1" dirty="0">
                <a:latin typeface="Cambria" panose="02040503050406030204" pitchFamily="18" charset="0"/>
                <a:ea typeface="Cambria" panose="02040503050406030204" pitchFamily="18" charset="0"/>
              </a:rPr>
              <a:t>.  Thus it is not the </a:t>
            </a:r>
            <a:r>
              <a:rPr lang="en-US" altLang="en-US" sz="3200" b="1" i="1" dirty="0">
                <a:latin typeface="Cambria" panose="02040503050406030204" pitchFamily="18" charset="0"/>
                <a:ea typeface="Cambria" panose="02040503050406030204" pitchFamily="18" charset="0"/>
              </a:rPr>
              <a:t>identity</a:t>
            </a:r>
            <a:r>
              <a:rPr lang="en-US" altLang="en-US" sz="3200" i="1" dirty="0">
                <a:latin typeface="Cambria" panose="02040503050406030204" pitchFamily="18" charset="0"/>
                <a:ea typeface="Cambria" panose="02040503050406030204" pitchFamily="18" charset="0"/>
              </a:rPr>
              <a:t> of God that John is declaring, but His </a:t>
            </a:r>
            <a:r>
              <a:rPr lang="en-US" altLang="en-US" sz="3200" b="1" i="1" dirty="0">
                <a:latin typeface="Cambria" panose="02040503050406030204" pitchFamily="18" charset="0"/>
                <a:ea typeface="Cambria" panose="02040503050406030204" pitchFamily="18" charset="0"/>
              </a:rPr>
              <a:t>essential quality</a:t>
            </a:r>
            <a:r>
              <a:rPr lang="en-US" altLang="en-US" sz="3200" i="1" dirty="0">
                <a:latin typeface="Cambria" panose="02040503050406030204" pitchFamily="18" charset="0"/>
                <a:ea typeface="Cambria" panose="02040503050406030204" pitchFamily="18" charset="0"/>
              </a:rPr>
              <a:t>. God in His essence is love. </a:t>
            </a:r>
            <a:r>
              <a:rPr lang="en-US" altLang="en-US" sz="3200" dirty="0"/>
              <a:t>(Burdick, p.319)</a:t>
            </a:r>
          </a:p>
          <a:p>
            <a:r>
              <a:rPr lang="en-US" altLang="en-US" sz="3200" dirty="0"/>
              <a:t>There are three other statements in scripture concerning what God is in substance and nature: </a:t>
            </a:r>
          </a:p>
          <a:p>
            <a:pPr lvl="1"/>
            <a:r>
              <a:rPr lang="en-US" altLang="en-US" sz="2800" dirty="0"/>
              <a:t>God is “</a:t>
            </a:r>
            <a:r>
              <a:rPr lang="en-US" altLang="en-US" sz="2800" i="1" dirty="0">
                <a:solidFill>
                  <a:srgbClr val="0000FF"/>
                </a:solidFill>
                <a:latin typeface="Cambria" panose="02040503050406030204" pitchFamily="18" charset="0"/>
                <a:ea typeface="Cambria" panose="02040503050406030204" pitchFamily="18" charset="0"/>
              </a:rPr>
              <a:t>spirit</a:t>
            </a:r>
            <a:r>
              <a:rPr lang="en-US" altLang="en-US" sz="2800" dirty="0"/>
              <a:t>” (John 4:24), </a:t>
            </a:r>
          </a:p>
          <a:p>
            <a:pPr lvl="1"/>
            <a:r>
              <a:rPr lang="en-US" altLang="en-US" sz="2800" dirty="0"/>
              <a:t>God is “</a:t>
            </a:r>
            <a:r>
              <a:rPr lang="en-US" altLang="en-US" sz="2800" i="1" dirty="0">
                <a:solidFill>
                  <a:srgbClr val="0000FF"/>
                </a:solidFill>
                <a:latin typeface="Cambria" panose="02040503050406030204" pitchFamily="18" charset="0"/>
                <a:ea typeface="Cambria" panose="02040503050406030204" pitchFamily="18" charset="0"/>
              </a:rPr>
              <a:t>light</a:t>
            </a:r>
            <a:r>
              <a:rPr lang="en-US" altLang="en-US" sz="2800" dirty="0"/>
              <a:t>” (1 John 1:5), </a:t>
            </a:r>
          </a:p>
          <a:p>
            <a:pPr lvl="1"/>
            <a:r>
              <a:rPr lang="en-US" altLang="en-US" sz="2800" dirty="0"/>
              <a:t>God is a “</a:t>
            </a:r>
            <a:r>
              <a:rPr lang="en-US" altLang="en-US" sz="2800" i="1" dirty="0">
                <a:solidFill>
                  <a:srgbClr val="0000FF"/>
                </a:solidFill>
                <a:latin typeface="Cambria" panose="02040503050406030204" pitchFamily="18" charset="0"/>
                <a:ea typeface="Cambria" panose="02040503050406030204" pitchFamily="18" charset="0"/>
              </a:rPr>
              <a:t>consuming fire</a:t>
            </a:r>
            <a:r>
              <a:rPr lang="en-US" altLang="en-US" sz="2800" dirty="0"/>
              <a:t>” (Heb 12:29 from Deut 4:24).</a:t>
            </a:r>
          </a:p>
          <a:p>
            <a:pPr>
              <a:lnSpc>
                <a:spcPct val="80000"/>
              </a:lnSpc>
            </a:pPr>
            <a:endParaRPr lang="en-US" altLang="en-US" dirty="0"/>
          </a:p>
        </p:txBody>
      </p:sp>
    </p:spTree>
    <p:extLst>
      <p:ext uri="{BB962C8B-B14F-4D97-AF65-F5344CB8AC3E}">
        <p14:creationId xmlns:p14="http://schemas.microsoft.com/office/powerpoint/2010/main" val="381530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1:1-4 -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1110140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God is love…</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5745415"/>
          </a:xfrm>
        </p:spPr>
        <p:txBody>
          <a:bodyPr>
            <a:normAutofit/>
          </a:bodyPr>
          <a:lstStyle/>
          <a:p>
            <a:pPr>
              <a:lnSpc>
                <a:spcPct val="90000"/>
              </a:lnSpc>
            </a:pPr>
            <a:r>
              <a:rPr lang="en-US" altLang="en-US" dirty="0"/>
              <a:t>“</a:t>
            </a:r>
            <a:r>
              <a:rPr lang="en-US" altLang="en-US" i="1" dirty="0">
                <a:solidFill>
                  <a:srgbClr val="0000FF"/>
                </a:solidFill>
                <a:latin typeface="Cambria" panose="02040503050406030204" pitchFamily="18" charset="0"/>
                <a:ea typeface="Cambria" panose="02040503050406030204" pitchFamily="18" charset="0"/>
              </a:rPr>
              <a:t>God is love</a:t>
            </a:r>
            <a:r>
              <a:rPr lang="en-US" altLang="en-US" dirty="0"/>
              <a:t>” is repeated twice in this letter (4:8, 16). and is perhaps the most comprehensive and sublime of all biblical affirmations about God’s being. </a:t>
            </a:r>
          </a:p>
          <a:p>
            <a:pPr>
              <a:lnSpc>
                <a:spcPct val="90000"/>
              </a:lnSpc>
            </a:pPr>
            <a:r>
              <a:rPr lang="en-US" altLang="en-US" dirty="0"/>
              <a:t>The words “</a:t>
            </a:r>
            <a:r>
              <a:rPr lang="en-US" altLang="en-US" i="1" dirty="0">
                <a:solidFill>
                  <a:srgbClr val="0000FF"/>
                </a:solidFill>
                <a:latin typeface="Cambria" panose="02040503050406030204" pitchFamily="18" charset="0"/>
                <a:ea typeface="Cambria" panose="02040503050406030204" pitchFamily="18" charset="0"/>
              </a:rPr>
              <a:t>God is love</a:t>
            </a:r>
            <a:r>
              <a:rPr lang="en-US" altLang="en-US" dirty="0"/>
              <a:t>” don’t just mean that loving is only one of God’s activities but rather </a:t>
            </a:r>
            <a:r>
              <a:rPr lang="en-US" altLang="en-US" b="1" i="1" dirty="0"/>
              <a:t>all</a:t>
            </a:r>
            <a:r>
              <a:rPr lang="en-US" altLang="en-US" dirty="0"/>
              <a:t> of his activity is loving activity and that therefore even if he </a:t>
            </a:r>
            <a:r>
              <a:rPr lang="en-US" altLang="en-US" b="1" i="1" dirty="0"/>
              <a:t>judges</a:t>
            </a:r>
            <a:r>
              <a:rPr lang="en-US" altLang="en-US" dirty="0"/>
              <a:t>, he judges in </a:t>
            </a:r>
            <a:r>
              <a:rPr lang="en-US" altLang="en-US" b="1" i="1" dirty="0"/>
              <a:t>love</a:t>
            </a:r>
            <a:r>
              <a:rPr lang="en-US" altLang="en-US" dirty="0"/>
              <a:t>.</a:t>
            </a:r>
          </a:p>
          <a:p>
            <a:pPr>
              <a:lnSpc>
                <a:spcPct val="90000"/>
              </a:lnSpc>
            </a:pPr>
            <a:r>
              <a:rPr lang="en-US" altLang="en-US" dirty="0"/>
              <a:t>God who is </a:t>
            </a:r>
            <a:r>
              <a:rPr lang="en-US" altLang="en-US" b="1" i="1" dirty="0"/>
              <a:t>love</a:t>
            </a:r>
            <a:r>
              <a:rPr lang="en-US" altLang="en-US" dirty="0"/>
              <a:t> is </a:t>
            </a:r>
            <a:r>
              <a:rPr lang="en-US" altLang="en-US" b="1" i="1" dirty="0"/>
              <a:t>light</a:t>
            </a:r>
            <a:r>
              <a:rPr lang="en-US" altLang="en-US" dirty="0"/>
              <a:t> and </a:t>
            </a:r>
            <a:r>
              <a:rPr lang="en-US" altLang="en-US" b="1" i="1" dirty="0"/>
              <a:t>fire</a:t>
            </a:r>
            <a:r>
              <a:rPr lang="en-US" altLang="en-US" dirty="0"/>
              <a:t> as well. Far from </a:t>
            </a:r>
            <a:r>
              <a:rPr lang="en-US" altLang="en-US" b="1" i="1" dirty="0"/>
              <a:t>condoning</a:t>
            </a:r>
            <a:r>
              <a:rPr lang="en-US" altLang="en-US" dirty="0"/>
              <a:t> sin, His love found a way to </a:t>
            </a:r>
            <a:r>
              <a:rPr lang="en-US" altLang="en-US" b="1" i="1" dirty="0"/>
              <a:t>expose</a:t>
            </a:r>
            <a:r>
              <a:rPr lang="en-US" altLang="en-US" dirty="0"/>
              <a:t> it (because He is light) and to </a:t>
            </a:r>
            <a:r>
              <a:rPr lang="en-US" altLang="en-US" b="1" i="1" dirty="0"/>
              <a:t>consume</a:t>
            </a:r>
            <a:r>
              <a:rPr lang="en-US" altLang="en-US" dirty="0"/>
              <a:t> it (because He is fire) without </a:t>
            </a:r>
            <a:r>
              <a:rPr lang="en-US" altLang="en-US" b="1" i="1" dirty="0"/>
              <a:t>destroying</a:t>
            </a:r>
            <a:r>
              <a:rPr lang="en-US" altLang="en-US" dirty="0"/>
              <a:t> the sinner, but rather </a:t>
            </a:r>
            <a:r>
              <a:rPr lang="en-US" altLang="en-US" b="1" i="1" dirty="0"/>
              <a:t>saving</a:t>
            </a:r>
            <a:r>
              <a:rPr lang="en-US" altLang="en-US" dirty="0"/>
              <a:t> him. </a:t>
            </a:r>
          </a:p>
          <a:p>
            <a:pPr>
              <a:lnSpc>
                <a:spcPct val="80000"/>
              </a:lnSpc>
            </a:pPr>
            <a:endParaRPr lang="en-US" altLang="en-US" dirty="0"/>
          </a:p>
        </p:txBody>
      </p:sp>
      <p:sp>
        <p:nvSpPr>
          <p:cNvPr id="4" name="TextBox 3">
            <a:extLst>
              <a:ext uri="{FF2B5EF4-FFF2-40B4-BE49-F238E27FC236}">
                <a16:creationId xmlns:a16="http://schemas.microsoft.com/office/drawing/2014/main" id="{A96017D8-7F88-40E7-BE0B-A05E340D3272}"/>
              </a:ext>
            </a:extLst>
          </p:cNvPr>
          <p:cNvSpPr txBox="1"/>
          <p:nvPr/>
        </p:nvSpPr>
        <p:spPr>
          <a:xfrm>
            <a:off x="0" y="6519446"/>
            <a:ext cx="9144001" cy="369332"/>
          </a:xfrm>
          <a:prstGeom prst="rect">
            <a:avLst/>
          </a:prstGeom>
          <a:noFill/>
        </p:spPr>
        <p:txBody>
          <a:bodyPr wrap="square" rtlCol="0">
            <a:spAutoFit/>
          </a:bodyPr>
          <a:lstStyle/>
          <a:p>
            <a:r>
              <a:rPr lang="en-US" altLang="en-US" dirty="0">
                <a:latin typeface="Calibri" panose="020F0502020204030204" pitchFamily="34" charset="0"/>
                <a:cs typeface="Calibri" panose="020F0502020204030204" pitchFamily="34" charset="0"/>
              </a:rPr>
              <a:t>John R. W. Stott, The Epistles of John – </a:t>
            </a:r>
            <a:r>
              <a:rPr lang="en-US" altLang="en-US" i="1" dirty="0">
                <a:latin typeface="Calibri" panose="020F0502020204030204" pitchFamily="34" charset="0"/>
                <a:cs typeface="Calibri" panose="020F0502020204030204" pitchFamily="34" charset="0"/>
              </a:rPr>
              <a:t>An Introduction and Commentary</a:t>
            </a:r>
            <a:r>
              <a:rPr lang="en-US" altLang="en-US" dirty="0">
                <a:latin typeface="Calibri" panose="020F0502020204030204" pitchFamily="34" charset="0"/>
                <a:cs typeface="Calibri" panose="020F0502020204030204" pitchFamily="34" charset="0"/>
              </a:rPr>
              <a:t>, 1979, pp.160-161</a:t>
            </a:r>
            <a:endParaRPr lang="en-US" dirty="0"/>
          </a:p>
        </p:txBody>
      </p:sp>
    </p:spTree>
    <p:extLst>
      <p:ext uri="{BB962C8B-B14F-4D97-AF65-F5344CB8AC3E}">
        <p14:creationId xmlns:p14="http://schemas.microsoft.com/office/powerpoint/2010/main" val="2647549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40721"/>
            <a:ext cx="8213902" cy="4817279"/>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In this the love of God was made manifest among us, that God sent his only Son into the world</a:t>
            </a:r>
            <a:r>
              <a:rPr lang="en-US" sz="2800" i="1" dirty="0">
                <a:solidFill>
                  <a:srgbClr val="0000FF"/>
                </a:solidFill>
                <a:latin typeface="Cambria" panose="02040503050406030204" pitchFamily="18" charset="0"/>
                <a:ea typeface="Cambria" panose="02040503050406030204" pitchFamily="18" charset="0"/>
              </a:rPr>
              <a:t>,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moves immediately from the abstract statement “</a:t>
            </a:r>
            <a:r>
              <a:rPr lang="en-US" sz="2800" i="1" dirty="0">
                <a:solidFill>
                  <a:srgbClr val="0000FF"/>
                </a:solidFill>
                <a:latin typeface="Cambria" panose="02040503050406030204" pitchFamily="18" charset="0"/>
                <a:ea typeface="Cambria" panose="02040503050406030204" pitchFamily="18" charset="0"/>
              </a:rPr>
              <a:t>God is love</a:t>
            </a: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manifestation</a:t>
            </a: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that love through Christ. It is in the </a:t>
            </a:r>
            <a:r>
              <a:rPr kumimoji="0" lang="en-US" altLang="en-US" sz="2800" b="1" i="1"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incarnation</a:t>
            </a: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that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true</a:t>
            </a: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nature of God’s love can best be seen.</a:t>
            </a:r>
          </a:p>
        </p:txBody>
      </p:sp>
    </p:spTree>
    <p:extLst>
      <p:ext uri="{BB962C8B-B14F-4D97-AF65-F5344CB8AC3E}">
        <p14:creationId xmlns:p14="http://schemas.microsoft.com/office/powerpoint/2010/main" val="1977470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74300"/>
            <a:ext cx="8213902" cy="4483700"/>
          </a:xfrm>
        </p:spPr>
        <p:txBody>
          <a:bodyPr>
            <a:normAutofit fontScale="92500" lnSpcReduction="10000"/>
          </a:bodyPr>
          <a:lstStyle/>
          <a:p>
            <a:pPr algn="l" rtl="0"/>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In this the love of God was </a:t>
            </a:r>
            <a:r>
              <a:rPr lang="en-US" sz="2800" b="1" i="1" dirty="0">
                <a:solidFill>
                  <a:srgbClr val="FF0000"/>
                </a:solidFill>
                <a:latin typeface="Cambria" panose="02040503050406030204" pitchFamily="18" charset="0"/>
                <a:ea typeface="Cambria" panose="02040503050406030204" pitchFamily="18" charset="0"/>
              </a:rPr>
              <a:t>made manifest </a:t>
            </a:r>
            <a:r>
              <a:rPr lang="en-US" sz="2800" i="1" dirty="0">
                <a:solidFill>
                  <a:srgbClr val="FF0000"/>
                </a:solidFill>
                <a:latin typeface="Cambria" panose="02040503050406030204" pitchFamily="18" charset="0"/>
                <a:ea typeface="Cambria" panose="02040503050406030204" pitchFamily="18" charset="0"/>
              </a:rPr>
              <a:t>among us, that God sent his only Son into the world</a:t>
            </a:r>
            <a:r>
              <a:rPr lang="en-US" sz="2800" i="1" dirty="0">
                <a:solidFill>
                  <a:srgbClr val="0000FF"/>
                </a:solidFill>
                <a:latin typeface="Cambria" panose="02040503050406030204" pitchFamily="18" charset="0"/>
                <a:ea typeface="Cambria" panose="02040503050406030204" pitchFamily="18" charset="0"/>
              </a:rPr>
              <a:t>,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6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it says that the love of God was “</a:t>
            </a:r>
            <a:r>
              <a:rPr lang="en-US" sz="2800" i="1" dirty="0">
                <a:solidFill>
                  <a:srgbClr val="0000FF"/>
                </a:solidFill>
                <a:latin typeface="Cambria" panose="02040503050406030204" pitchFamily="18" charset="0"/>
                <a:ea typeface="Cambria" panose="02040503050406030204" pitchFamily="18" charset="0"/>
              </a:rPr>
              <a:t>made manifest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it suggests that God’s love had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previously existed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but at the time of the incarnation it was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manifested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men. That which had existed eternally was made known in time. </a:t>
            </a:r>
          </a:p>
        </p:txBody>
      </p:sp>
    </p:spTree>
    <p:extLst>
      <p:ext uri="{BB962C8B-B14F-4D97-AF65-F5344CB8AC3E}">
        <p14:creationId xmlns:p14="http://schemas.microsoft.com/office/powerpoint/2010/main" val="1166374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38390"/>
            <a:ext cx="8213902" cy="5319610"/>
          </a:xfrm>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t>
            </a:r>
            <a:r>
              <a:rPr lang="en-US" sz="2800" i="1" dirty="0">
                <a:solidFill>
                  <a:srgbClr val="FF0000"/>
                </a:solidFill>
                <a:latin typeface="Cambria" panose="02040503050406030204" pitchFamily="18" charset="0"/>
                <a:ea typeface="Cambria" panose="02040503050406030204" pitchFamily="18" charset="0"/>
              </a:rPr>
              <a:t>among us</a:t>
            </a:r>
            <a:r>
              <a:rPr lang="en-US" sz="2800" i="1" dirty="0">
                <a:solidFill>
                  <a:srgbClr val="0000FF"/>
                </a:solidFill>
                <a:latin typeface="Cambria" panose="02040503050406030204" pitchFamily="18" charset="0"/>
                <a:ea typeface="Cambria" panose="02040503050406030204" pitchFamily="18" charset="0"/>
              </a:rPr>
              <a:t>,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9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manifestation of God’s love was not an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internal</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experience, “in us,” but an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objective historical event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that happened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among us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640929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714252"/>
            <a:ext cx="8213902" cy="6143748"/>
          </a:xfrm>
        </p:spPr>
        <p:txBody>
          <a:bodyPr>
            <a:normAutofit/>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a:t>
            </a:r>
            <a:r>
              <a:rPr lang="en-US" sz="2800" i="1" dirty="0">
                <a:solidFill>
                  <a:srgbClr val="FF0000"/>
                </a:solidFill>
                <a:latin typeface="Cambria" panose="02040503050406030204" pitchFamily="18" charset="0"/>
                <a:ea typeface="Cambria" panose="02040503050406030204" pitchFamily="18" charset="0"/>
              </a:rPr>
              <a:t>that God sent his </a:t>
            </a:r>
            <a:r>
              <a:rPr lang="en-US" sz="2800" b="1" i="1" dirty="0">
                <a:solidFill>
                  <a:srgbClr val="FF0000"/>
                </a:solidFill>
                <a:latin typeface="Cambria" panose="02040503050406030204" pitchFamily="18" charset="0"/>
                <a:ea typeface="Cambria" panose="02040503050406030204" pitchFamily="18" charset="0"/>
              </a:rPr>
              <a:t>only</a:t>
            </a:r>
            <a:r>
              <a:rPr lang="en-US" sz="2800" i="1" dirty="0">
                <a:solidFill>
                  <a:srgbClr val="FF0000"/>
                </a:solidFill>
                <a:latin typeface="Cambria" panose="02040503050406030204" pitchFamily="18" charset="0"/>
                <a:ea typeface="Cambria" panose="02040503050406030204" pitchFamily="18" charset="0"/>
              </a:rPr>
              <a:t> Son into the world</a:t>
            </a:r>
            <a:r>
              <a:rPr lang="en-US" sz="2800" i="1" dirty="0">
                <a:solidFill>
                  <a:srgbClr val="0000FF"/>
                </a:solidFill>
                <a:latin typeface="Cambria" panose="02040503050406030204" pitchFamily="18" charset="0"/>
                <a:ea typeface="Cambria" panose="02040503050406030204" pitchFamily="18" charset="0"/>
              </a:rPr>
              <a:t>,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66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 John 4:9b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God sent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his </a:t>
            </a:r>
            <a:r>
              <a:rPr kumimoji="0" lang="en-US" sz="2800" b="1"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only</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Son into the world</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19105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3200" dirty="0"/>
              <a:t>“</a:t>
            </a:r>
            <a:r>
              <a:rPr kumimoji="0" lang="en-US" sz="3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only</a:t>
            </a:r>
            <a:r>
              <a:rPr lang="en-US" altLang="en-US" sz="3200" dirty="0"/>
              <a:t>” </a:t>
            </a:r>
            <a:r>
              <a:rPr lang="en-US" altLang="en-US" sz="3200" b="1" dirty="0" err="1">
                <a:latin typeface="Bwgrkl" panose="02000400000000000000" pitchFamily="2" charset="0"/>
              </a:rPr>
              <a:t>monogenh,j</a:t>
            </a:r>
            <a:r>
              <a:rPr lang="en-US" altLang="en-US" sz="3200" b="1" dirty="0">
                <a:latin typeface="Bwgrkl" panose="02000400000000000000" pitchFamily="2" charset="0"/>
              </a:rPr>
              <a:t> </a:t>
            </a:r>
            <a:r>
              <a:rPr lang="en-US" altLang="en-US" sz="3200" i="1" dirty="0" err="1">
                <a:latin typeface="Cambria" panose="02040503050406030204" pitchFamily="18" charset="0"/>
                <a:ea typeface="Cambria" panose="02040503050406030204" pitchFamily="18" charset="0"/>
              </a:rPr>
              <a:t>monogenes</a:t>
            </a:r>
            <a:endParaRPr lang="en-US" sz="32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77044"/>
            <a:ext cx="8229600" cy="5623756"/>
          </a:xfrm>
        </p:spPr>
        <p:txBody>
          <a:bodyPr>
            <a:normAutofit lnSpcReduction="10000"/>
          </a:bodyPr>
          <a:lstStyle/>
          <a:p>
            <a:pPr>
              <a:lnSpc>
                <a:spcPct val="80000"/>
              </a:lnSpc>
            </a:pPr>
            <a:r>
              <a:rPr lang="en-US" altLang="en-US" b="1" dirty="0"/>
              <a:t>NASB</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only begotten</a:t>
            </a:r>
            <a:r>
              <a:rPr lang="en-US" altLang="en-US" dirty="0"/>
              <a:t>”</a:t>
            </a:r>
          </a:p>
          <a:p>
            <a:pPr>
              <a:lnSpc>
                <a:spcPct val="80000"/>
              </a:lnSpc>
            </a:pPr>
            <a:r>
              <a:rPr lang="en-US" altLang="en-US" dirty="0"/>
              <a:t>Etymologically the term comes from </a:t>
            </a:r>
            <a:r>
              <a:rPr lang="en-US" altLang="en-US" i="1" dirty="0" err="1"/>
              <a:t>monos</a:t>
            </a:r>
            <a:r>
              <a:rPr lang="en-US" altLang="en-US" dirty="0"/>
              <a:t>, “only,” “single” and </a:t>
            </a:r>
            <a:r>
              <a:rPr lang="en-US" altLang="en-US" i="1" dirty="0"/>
              <a:t>genos</a:t>
            </a:r>
            <a:r>
              <a:rPr lang="en-US" altLang="en-US" dirty="0"/>
              <a:t>, “kind”. Although remotely related to </a:t>
            </a:r>
            <a:r>
              <a:rPr lang="en-US" altLang="en-US" i="1" dirty="0" err="1"/>
              <a:t>gennao</a:t>
            </a:r>
            <a:r>
              <a:rPr lang="en-US" altLang="en-US" dirty="0"/>
              <a:t>, “to bear”, the word </a:t>
            </a:r>
            <a:r>
              <a:rPr lang="en-US" altLang="en-US" i="1" dirty="0" err="1"/>
              <a:t>monogenes</a:t>
            </a:r>
            <a:r>
              <a:rPr lang="en-US" altLang="en-US" dirty="0"/>
              <a:t> is </a:t>
            </a:r>
            <a:r>
              <a:rPr lang="en-US" altLang="en-US" b="1" i="1" dirty="0"/>
              <a:t>always</a:t>
            </a:r>
            <a:r>
              <a:rPr lang="en-US" altLang="en-US" dirty="0"/>
              <a:t> used to speak of </a:t>
            </a:r>
            <a:r>
              <a:rPr lang="en-US" altLang="en-US" b="1" i="1" dirty="0"/>
              <a:t>uniqueness</a:t>
            </a:r>
            <a:r>
              <a:rPr lang="en-US" altLang="en-US" dirty="0"/>
              <a:t> rather than </a:t>
            </a:r>
            <a:r>
              <a:rPr lang="en-US" altLang="en-US" b="1" i="1" dirty="0"/>
              <a:t>origin</a:t>
            </a:r>
            <a:r>
              <a:rPr lang="en-US" altLang="en-US" dirty="0"/>
              <a:t>.</a:t>
            </a:r>
          </a:p>
          <a:p>
            <a:pPr>
              <a:lnSpc>
                <a:spcPct val="80000"/>
              </a:lnSpc>
            </a:pPr>
            <a:r>
              <a:rPr lang="en-US" altLang="en-US" dirty="0"/>
              <a:t>Moulton and Milligan cite a passage from a third century tablet in which </a:t>
            </a:r>
            <a:r>
              <a:rPr lang="en-US" altLang="en-US" b="1" i="1" dirty="0"/>
              <a:t>God</a:t>
            </a:r>
            <a:r>
              <a:rPr lang="en-US" altLang="en-US" dirty="0"/>
              <a:t> is called </a:t>
            </a:r>
            <a:r>
              <a:rPr lang="en-US" altLang="en-US" i="1" dirty="0" err="1"/>
              <a:t>monogene</a:t>
            </a:r>
            <a:r>
              <a:rPr lang="en-US" altLang="en-US" i="1" dirty="0"/>
              <a:t>.</a:t>
            </a:r>
          </a:p>
          <a:p>
            <a:pPr>
              <a:lnSpc>
                <a:spcPct val="80000"/>
              </a:lnSpc>
            </a:pPr>
            <a:r>
              <a:rPr lang="en-US" altLang="en-US" dirty="0"/>
              <a:t>In 1 Clement 25:2 the term is used to describe a unique bird called the phoenix. “There is a bird called the phoenix. This bird, the </a:t>
            </a:r>
            <a:r>
              <a:rPr lang="en-US" altLang="en-US" b="1" i="1" dirty="0"/>
              <a:t>only one of its kind </a:t>
            </a:r>
            <a:r>
              <a:rPr lang="en-US" altLang="en-US" dirty="0"/>
              <a:t>(</a:t>
            </a:r>
            <a:r>
              <a:rPr lang="en-US" altLang="en-US" i="1" dirty="0" err="1"/>
              <a:t>monogenes</a:t>
            </a:r>
            <a:r>
              <a:rPr lang="en-US" altLang="en-US" dirty="0"/>
              <a:t>), lives five hundred years.”</a:t>
            </a:r>
          </a:p>
          <a:p>
            <a:pPr>
              <a:lnSpc>
                <a:spcPct val="80000"/>
              </a:lnSpc>
            </a:pPr>
            <a:r>
              <a:rPr lang="en-US" altLang="en-US" dirty="0"/>
              <a:t>In Hebrews 11:17 Isaac is called </a:t>
            </a:r>
            <a:r>
              <a:rPr lang="en-US" altLang="en-US" i="1" dirty="0" err="1"/>
              <a:t>monogene</a:t>
            </a:r>
            <a:r>
              <a:rPr lang="en-US" altLang="en-US" dirty="0"/>
              <a:t>, although he was not the only begotten son of Abraham. He was however unique, one of a kind, since he was the child of promise who came by miraculous birth.</a:t>
            </a:r>
          </a:p>
        </p:txBody>
      </p:sp>
      <p:sp>
        <p:nvSpPr>
          <p:cNvPr id="4" name="TextBox 3">
            <a:extLst>
              <a:ext uri="{FF2B5EF4-FFF2-40B4-BE49-F238E27FC236}">
                <a16:creationId xmlns:a16="http://schemas.microsoft.com/office/drawing/2014/main" id="{3F64D11B-BA85-450F-81E9-A51C61409A09}"/>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Donald W. Burdick,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Moody Press, 1985, p. 321</a:t>
            </a:r>
          </a:p>
        </p:txBody>
      </p:sp>
    </p:spTree>
    <p:extLst>
      <p:ext uri="{BB962C8B-B14F-4D97-AF65-F5344CB8AC3E}">
        <p14:creationId xmlns:p14="http://schemas.microsoft.com/office/powerpoint/2010/main" val="3147256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3200" dirty="0"/>
              <a:t>“</a:t>
            </a:r>
            <a:r>
              <a:rPr kumimoji="0" lang="en-US" sz="32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only</a:t>
            </a:r>
            <a:r>
              <a:rPr lang="en-US" altLang="en-US" sz="3200" dirty="0"/>
              <a:t>” </a:t>
            </a:r>
            <a:r>
              <a:rPr lang="en-US" altLang="en-US" sz="3200" b="1" dirty="0" err="1">
                <a:latin typeface="Bwgrkl" panose="02000400000000000000" pitchFamily="2" charset="0"/>
              </a:rPr>
              <a:t>monogenh,j</a:t>
            </a:r>
            <a:r>
              <a:rPr lang="en-US" altLang="en-US" sz="3200" b="1" dirty="0">
                <a:latin typeface="Bwgrkl" panose="02000400000000000000" pitchFamily="2" charset="0"/>
              </a:rPr>
              <a:t> </a:t>
            </a:r>
            <a:r>
              <a:rPr lang="en-US" altLang="en-US" sz="3200" i="1" dirty="0" err="1">
                <a:latin typeface="Cambria" panose="02040503050406030204" pitchFamily="18" charset="0"/>
                <a:ea typeface="Cambria" panose="02040503050406030204" pitchFamily="18" charset="0"/>
              </a:rPr>
              <a:t>monogenes</a:t>
            </a:r>
            <a:endParaRPr lang="en-US" sz="32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77044"/>
            <a:ext cx="8229600" cy="5623756"/>
          </a:xfrm>
        </p:spPr>
        <p:txBody>
          <a:bodyPr>
            <a:normAutofit fontScale="92500" lnSpcReduction="20000"/>
          </a:bodyPr>
          <a:lstStyle/>
          <a:p>
            <a:pPr>
              <a:lnSpc>
                <a:spcPct val="90000"/>
              </a:lnSpc>
            </a:pPr>
            <a:r>
              <a:rPr lang="en-US" altLang="en-US" sz="3200" dirty="0"/>
              <a:t>In the Old Testament, </a:t>
            </a:r>
            <a:r>
              <a:rPr lang="en-US" altLang="en-US" sz="3200" i="1" dirty="0" err="1"/>
              <a:t>monogenes</a:t>
            </a:r>
            <a:r>
              <a:rPr lang="en-US" altLang="en-US" sz="3200" dirty="0"/>
              <a:t> often translates a Hebrew word that means “only, solitary, only one”.</a:t>
            </a:r>
          </a:p>
          <a:p>
            <a:pPr>
              <a:lnSpc>
                <a:spcPct val="90000"/>
              </a:lnSpc>
            </a:pPr>
            <a:r>
              <a:rPr lang="en-US" altLang="en-US" sz="3200" dirty="0"/>
              <a:t>The same Hebrew term is, on other occasions, translated as “</a:t>
            </a:r>
            <a:r>
              <a:rPr lang="en-US" altLang="en-US" sz="3200" i="1" dirty="0">
                <a:solidFill>
                  <a:srgbClr val="0000FF"/>
                </a:solidFill>
                <a:latin typeface="Cambria" panose="02040503050406030204" pitchFamily="18" charset="0"/>
                <a:ea typeface="Cambria" panose="02040503050406030204" pitchFamily="18" charset="0"/>
              </a:rPr>
              <a:t>beloved</a:t>
            </a:r>
            <a:r>
              <a:rPr lang="en-US" altLang="en-US" sz="3200" dirty="0"/>
              <a:t>”. </a:t>
            </a:r>
          </a:p>
          <a:p>
            <a:pPr>
              <a:lnSpc>
                <a:spcPct val="90000"/>
              </a:lnSpc>
            </a:pPr>
            <a:r>
              <a:rPr lang="en-US" altLang="en-US" sz="3200" dirty="0"/>
              <a:t>Joseph </a:t>
            </a:r>
            <a:r>
              <a:rPr lang="en-US" altLang="en-US" sz="3200" dirty="0" err="1"/>
              <a:t>Bonsirven</a:t>
            </a:r>
            <a:r>
              <a:rPr lang="en-US" altLang="en-US" sz="3200" dirty="0"/>
              <a:t>, a </a:t>
            </a:r>
            <a:r>
              <a:rPr lang="en-US" sz="3200" dirty="0"/>
              <a:t>New Testament exegete and Rabbinic scholar,</a:t>
            </a:r>
            <a:r>
              <a:rPr lang="en-US" altLang="en-US" sz="3200" dirty="0"/>
              <a:t> says that this untranslatable word carries the ideas of unique Son of God, His beloved, and One who is equal to God.</a:t>
            </a:r>
          </a:p>
          <a:p>
            <a:pPr>
              <a:lnSpc>
                <a:spcPct val="90000"/>
              </a:lnSpc>
            </a:pPr>
            <a:r>
              <a:rPr lang="en-US" altLang="en-US" sz="3200" dirty="0"/>
              <a:t>The NASB is one of the very few modern versions that still has “</a:t>
            </a:r>
            <a:r>
              <a:rPr lang="en-US" altLang="en-US" sz="3200" i="1" dirty="0">
                <a:solidFill>
                  <a:srgbClr val="0000FF"/>
                </a:solidFill>
                <a:latin typeface="Cambria" panose="02040503050406030204" pitchFamily="18" charset="0"/>
                <a:ea typeface="Cambria" panose="02040503050406030204" pitchFamily="18" charset="0"/>
              </a:rPr>
              <a:t>only begotten</a:t>
            </a:r>
            <a:r>
              <a:rPr lang="en-US" altLang="en-US" sz="3200" dirty="0"/>
              <a:t>”.</a:t>
            </a:r>
          </a:p>
          <a:p>
            <a:pPr lvl="1">
              <a:lnSpc>
                <a:spcPct val="90000"/>
              </a:lnSpc>
            </a:pPr>
            <a:r>
              <a:rPr lang="en-US" altLang="en-US" sz="2800" dirty="0"/>
              <a:t>“</a:t>
            </a:r>
            <a:r>
              <a:rPr lang="en-US" altLang="en-US" sz="3200" i="1" dirty="0">
                <a:solidFill>
                  <a:srgbClr val="0000FF"/>
                </a:solidFill>
                <a:latin typeface="Cambria" panose="02040503050406030204" pitchFamily="18" charset="0"/>
                <a:ea typeface="Cambria" panose="02040503050406030204" pitchFamily="18" charset="0"/>
              </a:rPr>
              <a:t>Only Son</a:t>
            </a:r>
            <a:r>
              <a:rPr lang="en-US" altLang="en-US" sz="2800" dirty="0"/>
              <a:t>” is found in TEV, RSV, NEB, Phillips, Williams, Beck, and Montgomery.</a:t>
            </a:r>
          </a:p>
          <a:p>
            <a:pPr lvl="1">
              <a:lnSpc>
                <a:spcPct val="90000"/>
              </a:lnSpc>
            </a:pPr>
            <a:r>
              <a:rPr lang="en-US" altLang="en-US" sz="2800" dirty="0"/>
              <a:t>The NIV has “</a:t>
            </a:r>
            <a:r>
              <a:rPr lang="en-US" altLang="en-US" sz="3200" i="1" dirty="0">
                <a:solidFill>
                  <a:srgbClr val="0000FF"/>
                </a:solidFill>
                <a:latin typeface="Cambria" panose="02040503050406030204" pitchFamily="18" charset="0"/>
                <a:ea typeface="Cambria" panose="02040503050406030204" pitchFamily="18" charset="0"/>
              </a:rPr>
              <a:t>one and only Son</a:t>
            </a:r>
            <a:r>
              <a:rPr lang="en-US" altLang="en-US" sz="2800" dirty="0"/>
              <a:t>” with a footnote, “Or his only begotten Son”</a:t>
            </a:r>
          </a:p>
        </p:txBody>
      </p:sp>
      <p:sp>
        <p:nvSpPr>
          <p:cNvPr id="4" name="TextBox 3">
            <a:extLst>
              <a:ext uri="{FF2B5EF4-FFF2-40B4-BE49-F238E27FC236}">
                <a16:creationId xmlns:a16="http://schemas.microsoft.com/office/drawing/2014/main" id="{3F64D11B-BA85-450F-81E9-A51C61409A09}"/>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Donald W. Burdick, </a:t>
            </a:r>
            <a:r>
              <a:rPr kumimoji="0" lang="en-US" altLang="en-US" sz="1800" b="0" i="1" u="none" strike="noStrike" kern="1200" cap="none" spc="0" normalizeH="0" baseline="0" noProof="0" dirty="0">
                <a:ln>
                  <a:noFill/>
                </a:ln>
                <a:solidFill>
                  <a:prstClr val="black"/>
                </a:solidFill>
                <a:effectLst/>
                <a:uLnTx/>
                <a:uFillTx/>
                <a:latin typeface="Calibri"/>
                <a:ea typeface="+mn-ea"/>
                <a:cs typeface="+mn-cs"/>
              </a:rPr>
              <a:t>The Letters of John</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Moody Press, 1985, p. 321</a:t>
            </a:r>
          </a:p>
        </p:txBody>
      </p:sp>
    </p:spTree>
    <p:extLst>
      <p:ext uri="{BB962C8B-B14F-4D97-AF65-F5344CB8AC3E}">
        <p14:creationId xmlns:p14="http://schemas.microsoft.com/office/powerpoint/2010/main" val="3255640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20951"/>
            <a:ext cx="8213902" cy="5037049"/>
          </a:xfrm>
        </p:spPr>
        <p:txBody>
          <a:bodyPr>
            <a:normAutofit fontScale="925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a:t>
            </a:r>
            <a:r>
              <a:rPr lang="en-US" sz="2800" i="1" dirty="0">
                <a:solidFill>
                  <a:srgbClr val="FF0000"/>
                </a:solidFill>
                <a:latin typeface="Cambria" panose="02040503050406030204" pitchFamily="18" charset="0"/>
                <a:ea typeface="Cambria" panose="02040503050406030204" pitchFamily="18" charset="0"/>
              </a:rPr>
              <a:t>God sent his only Son into the </a:t>
            </a:r>
            <a:r>
              <a:rPr lang="en-US" sz="2800" b="1" i="1" dirty="0">
                <a:solidFill>
                  <a:srgbClr val="FF0000"/>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78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ea typeface="Cambria" panose="02040503050406030204" pitchFamily="18" charset="0"/>
                <a:cs typeface="Calibri" panose="020F0502020204030204" pitchFamily="34" charset="0"/>
              </a:rPr>
              <a:t>The word </a:t>
            </a:r>
            <a:r>
              <a:rPr lang="en-US" altLang="en-US" sz="2800" i="1" dirty="0">
                <a:latin typeface="Cambria" panose="02040503050406030204" pitchFamily="18" charset="0"/>
                <a:ea typeface="Cambria" panose="02040503050406030204" pitchFamily="18" charset="0"/>
              </a:rPr>
              <a:t>“</a:t>
            </a:r>
            <a:r>
              <a:rPr lang="en-US" altLang="en-US" sz="2800" i="1" dirty="0">
                <a:solidFill>
                  <a:srgbClr val="0000FF"/>
                </a:solidFill>
                <a:latin typeface="Cambria" panose="02040503050406030204" pitchFamily="18" charset="0"/>
                <a:ea typeface="Cambria" panose="02040503050406030204" pitchFamily="18" charset="0"/>
              </a:rPr>
              <a:t>world</a:t>
            </a:r>
            <a:r>
              <a:rPr lang="en-US" altLang="en-US" sz="2800" i="1" dirty="0">
                <a:latin typeface="Cambria" panose="02040503050406030204" pitchFamily="18" charset="0"/>
                <a:ea typeface="Cambria" panose="02040503050406030204" pitchFamily="18" charset="0"/>
              </a:rPr>
              <a:t>” </a:t>
            </a:r>
            <a:r>
              <a:rPr lang="en-US" altLang="en-US" sz="2800" dirty="0">
                <a:latin typeface="Calibri" panose="020F0502020204030204" pitchFamily="34" charset="0"/>
                <a:ea typeface="Cambria" panose="02040503050406030204" pitchFamily="18" charset="0"/>
                <a:cs typeface="Calibri" panose="020F0502020204030204" pitchFamily="34" charset="0"/>
              </a:rPr>
              <a:t>refers here to the place where people live. God sent Christ to live among us on this earth and there to accomplish the work assigned to Him. </a:t>
            </a:r>
            <a:endParaRPr kumimoji="0" lang="en-US" altLang="en-US" sz="280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3622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24876"/>
            <a:ext cx="8213902" cy="5033124"/>
          </a:xfrm>
        </p:spPr>
        <p:txBody>
          <a:bodyPr>
            <a:normAutofit fontScale="925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a:t>
            </a:r>
            <a:r>
              <a:rPr lang="en-US" sz="2800" i="1" dirty="0">
                <a:solidFill>
                  <a:srgbClr val="FF0000"/>
                </a:solidFill>
                <a:latin typeface="Cambria" panose="02040503050406030204" pitchFamily="18" charset="0"/>
                <a:ea typeface="Cambria" panose="02040503050406030204" pitchFamily="18" charset="0"/>
              </a:rPr>
              <a:t>so that we might live through him</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87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ea typeface="Cambria" panose="02040503050406030204" pitchFamily="18" charset="0"/>
                <a:cs typeface="Calibri" panose="020F0502020204030204" pitchFamily="34" charset="0"/>
              </a:rPr>
              <a:t>The clause translated “</a:t>
            </a:r>
            <a:r>
              <a:rPr lang="en-US" altLang="en-US" sz="2800" i="1" dirty="0">
                <a:solidFill>
                  <a:srgbClr val="0000FF"/>
                </a:solidFill>
                <a:latin typeface="Cambria" panose="02040503050406030204" pitchFamily="18" charset="0"/>
                <a:ea typeface="Cambria" panose="02040503050406030204" pitchFamily="18" charset="0"/>
              </a:rPr>
              <a:t>that we might live through Him</a:t>
            </a:r>
            <a:r>
              <a:rPr lang="en-US" altLang="en-US" sz="2800" dirty="0">
                <a:latin typeface="Calibri" panose="020F0502020204030204" pitchFamily="34" charset="0"/>
                <a:ea typeface="Cambria" panose="02040503050406030204" pitchFamily="18" charset="0"/>
                <a:cs typeface="Calibri" panose="020F0502020204030204" pitchFamily="34" charset="0"/>
              </a:rPr>
              <a:t>” expresses the </a:t>
            </a:r>
            <a:r>
              <a:rPr lang="en-US" altLang="en-US" sz="2800" b="1" i="1" dirty="0">
                <a:latin typeface="Calibri" panose="020F0502020204030204" pitchFamily="34" charset="0"/>
                <a:ea typeface="Cambria" panose="02040503050406030204" pitchFamily="18" charset="0"/>
                <a:cs typeface="Calibri" panose="020F0502020204030204" pitchFamily="34" charset="0"/>
              </a:rPr>
              <a:t>purpose</a:t>
            </a:r>
            <a:r>
              <a:rPr lang="en-US" altLang="en-US" sz="2800" dirty="0">
                <a:latin typeface="Calibri" panose="020F0502020204030204" pitchFamily="34" charset="0"/>
                <a:ea typeface="Cambria" panose="02040503050406030204" pitchFamily="18" charset="0"/>
                <a:cs typeface="Calibri" panose="020F0502020204030204" pitchFamily="34" charset="0"/>
              </a:rPr>
              <a:t> for which God sent His Son. It was that He might give spiritual life to people who were dead in their trespasses and sin. </a:t>
            </a:r>
          </a:p>
        </p:txBody>
      </p:sp>
    </p:spTree>
    <p:extLst>
      <p:ext uri="{BB962C8B-B14F-4D97-AF65-F5344CB8AC3E}">
        <p14:creationId xmlns:p14="http://schemas.microsoft.com/office/powerpoint/2010/main" val="2433510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063530"/>
            <a:ext cx="8213902" cy="5794470"/>
          </a:xfrm>
        </p:spPr>
        <p:txBody>
          <a:bodyPr>
            <a:normAutofit/>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In this is </a:t>
            </a:r>
            <a:r>
              <a:rPr lang="en-US" sz="2800" b="1" i="1" dirty="0">
                <a:solidFill>
                  <a:srgbClr val="FF0000"/>
                </a:solidFill>
                <a:latin typeface="Cambria" panose="02040503050406030204" pitchFamily="18" charset="0"/>
                <a:ea typeface="Cambria" panose="02040503050406030204" pitchFamily="18" charset="0"/>
              </a:rPr>
              <a:t>love</a:t>
            </a:r>
            <a:r>
              <a:rPr lang="en-US" sz="2800" i="1" dirty="0">
                <a:solidFill>
                  <a:srgbClr val="0000FF"/>
                </a:solidFill>
                <a:latin typeface="Cambria" panose="02040503050406030204" pitchFamily="18" charset="0"/>
                <a:ea typeface="Cambria" panose="02040503050406030204" pitchFamily="18" charset="0"/>
              </a:rPr>
              <a:t>,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00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a:t>
            </a:r>
            <a:r>
              <a:rPr lang="en-US" sz="2800" i="1" dirty="0">
                <a:solidFill>
                  <a:srgbClr val="0000FF"/>
                </a:solidFill>
                <a:latin typeface="Cambria" panose="02040503050406030204" pitchFamily="18" charset="0"/>
                <a:ea typeface="Cambria" panose="02040503050406030204" pitchFamily="18" charset="0"/>
              </a:rPr>
              <a:t>love</a:t>
            </a: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mentioned here is the same distinctive Christian love spoken of earlier.</a:t>
            </a:r>
          </a:p>
        </p:txBody>
      </p:sp>
    </p:spTree>
    <p:extLst>
      <p:ext uri="{BB962C8B-B14F-4D97-AF65-F5344CB8AC3E}">
        <p14:creationId xmlns:p14="http://schemas.microsoft.com/office/powerpoint/2010/main" val="406001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lang="en-US" altLang="en-US" i="1" dirty="0">
                <a:solidFill>
                  <a:srgbClr val="00FF00"/>
                </a:solidFill>
                <a:effectLst>
                  <a:glow rad="228600">
                    <a:schemeClr val="tx1">
                      <a:alpha val="40000"/>
                    </a:schemeClr>
                  </a:glow>
                </a:effectLst>
                <a:latin typeface="Arial"/>
              </a:rPr>
              <a:t>FELLOWSHIP WITH GOD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848157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91592"/>
            <a:ext cx="8213902" cy="4966408"/>
          </a:xfrm>
        </p:spPr>
        <p:txBody>
          <a:bodyPr>
            <a:normAutofit fontScale="925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a:t>
            </a:r>
            <a:r>
              <a:rPr lang="en-US" sz="2800" b="1" i="1" dirty="0">
                <a:solidFill>
                  <a:srgbClr val="FF0000"/>
                </a:solidFill>
                <a:latin typeface="Cambria" panose="02040503050406030204" pitchFamily="18" charset="0"/>
                <a:ea typeface="Cambria" panose="02040503050406030204" pitchFamily="18" charset="0"/>
              </a:rPr>
              <a:t>not</a:t>
            </a:r>
            <a:r>
              <a:rPr lang="en-US" sz="2800" i="1" dirty="0">
                <a:solidFill>
                  <a:srgbClr val="FF0000"/>
                </a:solidFill>
                <a:latin typeface="Cambria" panose="02040503050406030204" pitchFamily="18" charset="0"/>
                <a:ea typeface="Cambria" panose="02040503050406030204" pitchFamily="18" charset="0"/>
              </a:rPr>
              <a:t> that we have loved God </a:t>
            </a:r>
            <a:r>
              <a:rPr lang="en-US" sz="2800" i="1" dirty="0">
                <a:solidFill>
                  <a:srgbClr val="0000FF"/>
                </a:solidFill>
                <a:latin typeface="Cambria" panose="02040503050406030204" pitchFamily="18" charset="0"/>
                <a:ea typeface="Cambria" panose="02040503050406030204" pitchFamily="18" charset="0"/>
              </a:rPr>
              <a:t>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89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ea typeface="Cambria" panose="02040503050406030204" pitchFamily="18" charset="0"/>
                <a:cs typeface="Calibri" panose="020F0502020204030204" pitchFamily="34" charset="0"/>
              </a:rPr>
              <a:t>John first states what this distinctive love is </a:t>
            </a:r>
            <a:r>
              <a:rPr lang="en-US" altLang="en-US" sz="2800" b="1" i="1" dirty="0">
                <a:latin typeface="Calibri" panose="020F0502020204030204" pitchFamily="34" charset="0"/>
                <a:ea typeface="Cambria" panose="02040503050406030204" pitchFamily="18" charset="0"/>
                <a:cs typeface="Calibri" panose="020F0502020204030204" pitchFamily="34" charset="0"/>
              </a:rPr>
              <a:t>not</a:t>
            </a:r>
            <a:r>
              <a:rPr lang="en-US" altLang="en-US" sz="2800" b="1" dirty="0">
                <a:latin typeface="Calibri" panose="020F0502020204030204" pitchFamily="34" charset="0"/>
                <a:ea typeface="Cambria" panose="02040503050406030204" pitchFamily="18" charset="0"/>
                <a:cs typeface="Calibri" panose="020F0502020204030204" pitchFamily="34" charset="0"/>
              </a:rPr>
              <a:t> </a:t>
            </a:r>
            <a:r>
              <a:rPr lang="en-US" altLang="en-US" sz="2800" dirty="0">
                <a:latin typeface="Calibri" panose="020F0502020204030204" pitchFamily="34" charset="0"/>
                <a:ea typeface="Cambria" panose="02040503050406030204" pitchFamily="18" charset="0"/>
                <a:cs typeface="Calibri" panose="020F0502020204030204" pitchFamily="34" charset="0"/>
              </a:rPr>
              <a:t>–</a:t>
            </a:r>
            <a:r>
              <a:rPr lang="en-US" altLang="en-US" sz="2800" b="1" dirty="0">
                <a:latin typeface="Calibri" panose="020F0502020204030204" pitchFamily="34" charset="0"/>
                <a:ea typeface="Cambria" panose="02040503050406030204" pitchFamily="18" charset="0"/>
                <a:cs typeface="Calibri" panose="020F0502020204030204" pitchFamily="34" charset="0"/>
              </a:rPr>
              <a:t> </a:t>
            </a:r>
            <a:r>
              <a:rPr lang="en-US" altLang="en-US" sz="2800" dirty="0">
                <a:latin typeface="Calibri" panose="020F0502020204030204" pitchFamily="34" charset="0"/>
                <a:ea typeface="Cambria" panose="02040503050406030204" pitchFamily="18" charset="0"/>
                <a:cs typeface="Calibri" panose="020F0502020204030204" pitchFamily="34" charset="0"/>
              </a:rPr>
              <a:t>it does </a:t>
            </a:r>
            <a:r>
              <a:rPr lang="en-US" altLang="en-US" sz="2800" b="1" i="1" dirty="0">
                <a:latin typeface="Calibri" panose="020F0502020204030204" pitchFamily="34" charset="0"/>
                <a:ea typeface="Cambria" panose="02040503050406030204" pitchFamily="18" charset="0"/>
                <a:cs typeface="Calibri" panose="020F0502020204030204" pitchFamily="34" charset="0"/>
              </a:rPr>
              <a:t>not</a:t>
            </a:r>
            <a:r>
              <a:rPr lang="en-US" altLang="en-US" sz="2800" dirty="0">
                <a:latin typeface="Calibri" panose="020F0502020204030204" pitchFamily="34" charset="0"/>
                <a:ea typeface="Cambria" panose="02040503050406030204" pitchFamily="18" charset="0"/>
                <a:cs typeface="Calibri" panose="020F0502020204030204" pitchFamily="34" charset="0"/>
              </a:rPr>
              <a:t> originate with man. A few verses later, </a:t>
            </a:r>
            <a:r>
              <a:rPr lang="en-US" altLang="en-US" sz="2800" dirty="0">
                <a:latin typeface="+mj-lt"/>
                <a:ea typeface="Cambria" panose="02040503050406030204" pitchFamily="18" charset="0"/>
              </a:rPr>
              <a:t>John puts it like this:</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mj-lt"/>
                <a:ea typeface="Cambria" panose="02040503050406030204" pitchFamily="18" charset="0"/>
              </a:rPr>
              <a:t>1 John 4:19 - </a:t>
            </a:r>
            <a:r>
              <a:rPr lang="en-US" altLang="en-US" sz="2600" b="1" i="1" dirty="0">
                <a:solidFill>
                  <a:srgbClr val="0000FF"/>
                </a:solidFill>
                <a:latin typeface="Cambria" panose="02040503050406030204" pitchFamily="18" charset="0"/>
                <a:ea typeface="Cambria" panose="02040503050406030204" pitchFamily="18" charset="0"/>
              </a:rPr>
              <a:t>We</a:t>
            </a:r>
            <a:r>
              <a:rPr lang="en-US" altLang="en-US" sz="2600" i="1" dirty="0">
                <a:solidFill>
                  <a:srgbClr val="0000FF"/>
                </a:solidFill>
                <a:latin typeface="Cambria" panose="02040503050406030204" pitchFamily="18" charset="0"/>
                <a:ea typeface="Cambria" panose="02040503050406030204" pitchFamily="18" charset="0"/>
              </a:rPr>
              <a:t> love because He </a:t>
            </a:r>
            <a:r>
              <a:rPr lang="en-US" altLang="en-US" sz="2600" b="1" i="1" dirty="0">
                <a:solidFill>
                  <a:srgbClr val="0000FF"/>
                </a:solidFill>
                <a:latin typeface="Cambria" panose="02040503050406030204" pitchFamily="18" charset="0"/>
                <a:ea typeface="Cambria" panose="02040503050406030204" pitchFamily="18" charset="0"/>
              </a:rPr>
              <a:t>first</a:t>
            </a:r>
            <a:r>
              <a:rPr lang="en-US" altLang="en-US" sz="2600" i="1" dirty="0">
                <a:solidFill>
                  <a:srgbClr val="0000FF"/>
                </a:solidFill>
                <a:latin typeface="Cambria" panose="02040503050406030204" pitchFamily="18" charset="0"/>
                <a:ea typeface="Cambria" panose="02040503050406030204" pitchFamily="18" charset="0"/>
              </a:rPr>
              <a:t> loved us.</a:t>
            </a:r>
            <a:endParaRPr kumimoji="0" lang="en-US" altLang="en-US" sz="26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8317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48127"/>
            <a:ext cx="8213902" cy="5409873"/>
          </a:xfrm>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a:t>
            </a:r>
            <a:r>
              <a:rPr lang="en-US" sz="2800" i="1" dirty="0">
                <a:solidFill>
                  <a:srgbClr val="FF0000"/>
                </a:solidFill>
                <a:latin typeface="Cambria" panose="02040503050406030204" pitchFamily="18" charset="0"/>
                <a:ea typeface="Cambria" panose="02040503050406030204" pitchFamily="18" charset="0"/>
              </a:rPr>
              <a:t>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39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ea typeface="Cambria" panose="02040503050406030204" pitchFamily="18" charset="0"/>
                <a:cs typeface="Calibri" panose="020F0502020204030204" pitchFamily="34" charset="0"/>
              </a:rPr>
              <a:t>It is not in the </a:t>
            </a:r>
            <a:r>
              <a:rPr lang="en-US" altLang="en-US" sz="2800" b="1" i="1" dirty="0">
                <a:latin typeface="Calibri" panose="020F0502020204030204" pitchFamily="34" charset="0"/>
                <a:ea typeface="Cambria" panose="02040503050406030204" pitchFamily="18" charset="0"/>
                <a:cs typeface="Calibri" panose="020F0502020204030204" pitchFamily="34" charset="0"/>
              </a:rPr>
              <a:t>Christian’s</a:t>
            </a:r>
            <a:r>
              <a:rPr lang="en-US" altLang="en-US" sz="2800" dirty="0">
                <a:latin typeface="Calibri" panose="020F0502020204030204" pitchFamily="34" charset="0"/>
                <a:ea typeface="Cambria" panose="02040503050406030204" pitchFamily="18" charset="0"/>
                <a:cs typeface="Calibri" panose="020F0502020204030204" pitchFamily="34" charset="0"/>
              </a:rPr>
              <a:t> love for </a:t>
            </a:r>
            <a:r>
              <a:rPr lang="en-US" altLang="en-US" sz="2800" b="1" i="1" dirty="0">
                <a:latin typeface="Calibri" panose="020F0502020204030204" pitchFamily="34" charset="0"/>
                <a:ea typeface="Cambria" panose="02040503050406030204" pitchFamily="18" charset="0"/>
                <a:cs typeface="Calibri" panose="020F0502020204030204" pitchFamily="34" charset="0"/>
              </a:rPr>
              <a:t>God</a:t>
            </a:r>
            <a:r>
              <a:rPr lang="en-US" altLang="en-US" sz="2800" dirty="0">
                <a:latin typeface="Calibri" panose="020F0502020204030204" pitchFamily="34" charset="0"/>
                <a:ea typeface="Cambria" panose="02040503050406030204" pitchFamily="18" charset="0"/>
                <a:cs typeface="Calibri" panose="020F0502020204030204" pitchFamily="34" charset="0"/>
              </a:rPr>
              <a:t> that we see what genuine love really is; on the </a:t>
            </a:r>
            <a:r>
              <a:rPr lang="en-US" altLang="en-US" sz="2800" b="1" i="1" dirty="0">
                <a:latin typeface="Calibri" panose="020F0502020204030204" pitchFamily="34" charset="0"/>
                <a:ea typeface="Cambria" panose="02040503050406030204" pitchFamily="18" charset="0"/>
                <a:cs typeface="Calibri" panose="020F0502020204030204" pitchFamily="34" charset="0"/>
              </a:rPr>
              <a:t>contrary</a:t>
            </a:r>
            <a:r>
              <a:rPr lang="en-US" altLang="en-US" sz="2800" dirty="0">
                <a:latin typeface="Calibri" panose="020F0502020204030204" pitchFamily="34" charset="0"/>
                <a:ea typeface="Cambria" panose="02040503050406030204" pitchFamily="18" charset="0"/>
                <a:cs typeface="Calibri" panose="020F0502020204030204" pitchFamily="34" charset="0"/>
              </a:rPr>
              <a:t> genuine love is seen in </a:t>
            </a:r>
            <a:r>
              <a:rPr lang="en-US" altLang="en-US" sz="2800" b="1" i="1" dirty="0">
                <a:latin typeface="Calibri" panose="020F0502020204030204" pitchFamily="34" charset="0"/>
                <a:ea typeface="Cambria" panose="02040503050406030204" pitchFamily="18" charset="0"/>
                <a:cs typeface="Calibri" panose="020F0502020204030204" pitchFamily="34" charset="0"/>
              </a:rPr>
              <a:t>God</a:t>
            </a:r>
            <a:r>
              <a:rPr lang="en-US" altLang="en-US" sz="2800" dirty="0">
                <a:latin typeface="Calibri" panose="020F0502020204030204" pitchFamily="34" charset="0"/>
                <a:ea typeface="Cambria" panose="02040503050406030204" pitchFamily="18" charset="0"/>
                <a:cs typeface="Calibri" panose="020F0502020204030204" pitchFamily="34" charset="0"/>
              </a:rPr>
              <a:t> sending his Son for </a:t>
            </a:r>
            <a:r>
              <a:rPr lang="en-US" altLang="en-US" sz="2800" b="1" i="1" dirty="0">
                <a:latin typeface="Calibri" panose="020F0502020204030204" pitchFamily="34" charset="0"/>
                <a:ea typeface="Cambria" panose="02040503050406030204" pitchFamily="18" charset="0"/>
                <a:cs typeface="Calibri" panose="020F0502020204030204" pitchFamily="34" charset="0"/>
              </a:rPr>
              <a:t>us</a:t>
            </a:r>
            <a:r>
              <a:rPr lang="en-US" altLang="en-US" sz="2800" dirty="0">
                <a:latin typeface="Calibri" panose="020F0502020204030204" pitchFamily="34" charset="0"/>
                <a:ea typeface="Cambria" panose="02040503050406030204" pitchFamily="18" charset="0"/>
                <a:cs typeface="Calibri" panose="020F0502020204030204" pitchFamily="34" charset="0"/>
              </a:rPr>
              <a:t>.</a:t>
            </a:r>
            <a:endParaRPr kumimoji="0" lang="en-US" altLang="en-US" sz="26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382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1214"/>
            <a:ext cx="8213902" cy="4946786"/>
          </a:xfrm>
        </p:spPr>
        <p:txBody>
          <a:bodyPr>
            <a:normAutofit fontScale="925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a:t>
            </a:r>
            <a:r>
              <a:rPr lang="en-US" sz="2800" i="1" dirty="0">
                <a:solidFill>
                  <a:srgbClr val="FF0000"/>
                </a:solidFill>
                <a:latin typeface="Cambria" panose="02040503050406030204" pitchFamily="18" charset="0"/>
                <a:ea typeface="Cambria" panose="02040503050406030204" pitchFamily="18" charset="0"/>
              </a:rPr>
              <a:t>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8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ea typeface="Cambria" panose="02040503050406030204" pitchFamily="18" charset="0"/>
                <a:cs typeface="Calibri" panose="020F0502020204030204" pitchFamily="34" charset="0"/>
              </a:rPr>
              <a:t>Not only did God manifest His love in the </a:t>
            </a:r>
            <a:r>
              <a:rPr lang="en-US" altLang="en-US" sz="2800" b="1" i="1" dirty="0">
                <a:latin typeface="Calibri" panose="020F0502020204030204" pitchFamily="34" charset="0"/>
                <a:ea typeface="Cambria" panose="02040503050406030204" pitchFamily="18" charset="0"/>
                <a:cs typeface="Calibri" panose="020F0502020204030204" pitchFamily="34" charset="0"/>
              </a:rPr>
              <a:t>sending</a:t>
            </a:r>
            <a:r>
              <a:rPr lang="en-US" altLang="en-US" sz="2800" dirty="0">
                <a:latin typeface="Calibri" panose="020F0502020204030204" pitchFamily="34" charset="0"/>
                <a:ea typeface="Cambria" panose="02040503050406030204" pitchFamily="18" charset="0"/>
                <a:cs typeface="Calibri" panose="020F0502020204030204" pitchFamily="34" charset="0"/>
              </a:rPr>
              <a:t> of His Son, but in the </a:t>
            </a:r>
            <a:r>
              <a:rPr lang="en-US" altLang="en-US" sz="2800" b="1" i="1" dirty="0">
                <a:latin typeface="Calibri" panose="020F0502020204030204" pitchFamily="34" charset="0"/>
                <a:ea typeface="Cambria" panose="02040503050406030204" pitchFamily="18" charset="0"/>
                <a:cs typeface="Calibri" panose="020F0502020204030204" pitchFamily="34" charset="0"/>
              </a:rPr>
              <a:t>mission</a:t>
            </a:r>
            <a:r>
              <a:rPr lang="en-US" altLang="en-US" sz="2800" dirty="0">
                <a:latin typeface="Calibri" panose="020F0502020204030204" pitchFamily="34" charset="0"/>
                <a:ea typeface="Cambria" panose="02040503050406030204" pitchFamily="18" charset="0"/>
                <a:cs typeface="Calibri" panose="020F0502020204030204" pitchFamily="34" charset="0"/>
              </a:rPr>
              <a:t> the Son came to fulfill, namely the mission of “</a:t>
            </a:r>
            <a:r>
              <a:rPr lang="en-US" sz="2800" i="1" dirty="0">
                <a:solidFill>
                  <a:srgbClr val="0000FF"/>
                </a:solidFill>
                <a:latin typeface="Cambria" panose="02040503050406030204" pitchFamily="18" charset="0"/>
                <a:ea typeface="Cambria" panose="02040503050406030204" pitchFamily="18" charset="0"/>
              </a:rPr>
              <a:t>propitiation</a:t>
            </a:r>
            <a:r>
              <a:rPr lang="en-US" altLang="en-US" sz="2800" dirty="0">
                <a:latin typeface="Calibri" panose="020F0502020204030204" pitchFamily="34" charset="0"/>
                <a:ea typeface="Cambria" panose="02040503050406030204" pitchFamily="18" charset="0"/>
                <a:cs typeface="Calibri" panose="020F0502020204030204" pitchFamily="34" charset="0"/>
              </a:rPr>
              <a:t>”. His love provided the legal basis on which forgiveness could be offered. </a:t>
            </a:r>
            <a:endParaRPr kumimoji="0" lang="en-US" altLang="en-US" sz="26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8772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3600" dirty="0"/>
              <a:t>(review) “</a:t>
            </a:r>
            <a:r>
              <a:rPr lang="en-US" altLang="en-US" sz="3600" i="1" dirty="0">
                <a:solidFill>
                  <a:srgbClr val="0000FF"/>
                </a:solidFill>
                <a:latin typeface="Cambria" panose="02040503050406030204" pitchFamily="18" charset="0"/>
                <a:ea typeface="Cambria" panose="02040503050406030204" pitchFamily="18" charset="0"/>
              </a:rPr>
              <a:t>propitiation</a:t>
            </a:r>
            <a:r>
              <a:rPr lang="en-US" altLang="en-US" sz="3600" dirty="0"/>
              <a:t>” - </a:t>
            </a:r>
            <a:r>
              <a:rPr lang="en-US" altLang="en-US" sz="3600" b="1" dirty="0" err="1">
                <a:latin typeface="Bwgrkl" panose="02000400000000000000" pitchFamily="2" charset="0"/>
              </a:rPr>
              <a:t>i`lasmo,j</a:t>
            </a:r>
            <a:r>
              <a:rPr lang="en-US" altLang="en-US" sz="3600" dirty="0"/>
              <a:t> (</a:t>
            </a:r>
            <a:r>
              <a:rPr lang="en-US" altLang="en-US" sz="3600" i="1" dirty="0" err="1">
                <a:latin typeface="Times New Roman" panose="02020603050405020304" pitchFamily="18" charset="0"/>
              </a:rPr>
              <a:t>hilasmos</a:t>
            </a:r>
            <a:r>
              <a:rPr lang="en-US" altLang="en-US" sz="3600" dirty="0"/>
              <a:t>)</a:t>
            </a:r>
            <a:endParaRPr lang="en-US" sz="36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907504"/>
          </a:xfrm>
        </p:spPr>
        <p:txBody>
          <a:bodyPr>
            <a:normAutofit/>
          </a:bodyPr>
          <a:lstStyle/>
          <a:p>
            <a:pPr>
              <a:lnSpc>
                <a:spcPct val="90000"/>
              </a:lnSpc>
            </a:pPr>
            <a:r>
              <a:rPr lang="en-US" altLang="en-US" dirty="0"/>
              <a:t>The Greek word translated “</a:t>
            </a:r>
            <a:r>
              <a:rPr lang="en-US" altLang="en-US" i="1" dirty="0">
                <a:solidFill>
                  <a:srgbClr val="0000FF"/>
                </a:solidFill>
                <a:latin typeface="Cambria" panose="02040503050406030204" pitchFamily="18" charset="0"/>
                <a:ea typeface="Cambria" panose="02040503050406030204" pitchFamily="18" charset="0"/>
              </a:rPr>
              <a:t>propitiation</a:t>
            </a:r>
            <a:r>
              <a:rPr lang="en-US" altLang="en-US" dirty="0"/>
              <a:t>” here is found only </a:t>
            </a:r>
            <a:r>
              <a:rPr lang="en-US" altLang="en-US" b="1" i="1" dirty="0"/>
              <a:t>two</a:t>
            </a:r>
            <a:r>
              <a:rPr lang="en-US" altLang="en-US" dirty="0"/>
              <a:t> times in the New Testament – here and in 1 John 2:2.</a:t>
            </a:r>
          </a:p>
          <a:p>
            <a:pPr>
              <a:lnSpc>
                <a:spcPct val="90000"/>
              </a:lnSpc>
            </a:pPr>
            <a:r>
              <a:rPr lang="en-US" altLang="en-US" b="1" dirty="0"/>
              <a:t>Lexical Definitions:</a:t>
            </a:r>
          </a:p>
          <a:p>
            <a:pPr lvl="1">
              <a:lnSpc>
                <a:spcPct val="90000"/>
              </a:lnSpc>
            </a:pPr>
            <a:r>
              <a:rPr lang="en-US" altLang="en-US" b="1" i="1" dirty="0"/>
              <a:t>Louw-Nida</a:t>
            </a:r>
            <a:r>
              <a:rPr lang="en-US" altLang="en-US" dirty="0"/>
              <a:t>– </a:t>
            </a:r>
            <a:r>
              <a:rPr lang="en-US" i="1" dirty="0">
                <a:latin typeface="Times New Roman" panose="02020603050405020304" pitchFamily="18" charset="0"/>
              </a:rPr>
              <a:t>the means by which sins are forgiven  </a:t>
            </a:r>
          </a:p>
          <a:p>
            <a:pPr lvl="1">
              <a:lnSpc>
                <a:spcPct val="90000"/>
              </a:lnSpc>
            </a:pPr>
            <a:r>
              <a:rPr lang="en-US" altLang="en-US" b="1" i="1" dirty="0"/>
              <a:t>Liddell-Scott </a:t>
            </a:r>
            <a:r>
              <a:rPr lang="en-US" altLang="en-US" dirty="0"/>
              <a:t>– </a:t>
            </a:r>
            <a:r>
              <a:rPr lang="en-US" altLang="en-US" i="1" dirty="0">
                <a:latin typeface="Times New Roman" panose="02020603050405020304" pitchFamily="18" charset="0"/>
              </a:rPr>
              <a:t>a means of appeasing</a:t>
            </a:r>
          </a:p>
          <a:p>
            <a:pPr lvl="1">
              <a:lnSpc>
                <a:spcPct val="90000"/>
              </a:lnSpc>
            </a:pPr>
            <a:r>
              <a:rPr lang="en-US" altLang="en-US" b="1" i="1" dirty="0"/>
              <a:t>Friberg – </a:t>
            </a:r>
            <a:r>
              <a:rPr lang="en-US" i="1" dirty="0">
                <a:latin typeface="Times New Roman" panose="02020603050405020304" pitchFamily="18" charset="0"/>
              </a:rPr>
              <a:t>the means of forgiveness, way of reconciling </a:t>
            </a:r>
            <a:r>
              <a:rPr lang="en-US" altLang="en-US" i="1" dirty="0">
                <a:latin typeface="Times New Roman" panose="02020603050405020304" pitchFamily="18" charset="0"/>
              </a:rPr>
              <a:t> </a:t>
            </a:r>
          </a:p>
          <a:p>
            <a:pPr>
              <a:lnSpc>
                <a:spcPct val="90000"/>
              </a:lnSpc>
            </a:pPr>
            <a:r>
              <a:rPr lang="en-US" altLang="en-US" b="1" dirty="0"/>
              <a:t>Note in NIV Study Bible: </a:t>
            </a:r>
            <a:r>
              <a:rPr lang="en-US" altLang="en-US" dirty="0"/>
              <a:t>“</a:t>
            </a:r>
            <a:r>
              <a:rPr lang="en-US" altLang="en-US" i="1" dirty="0">
                <a:latin typeface="Cambria" panose="02040503050406030204" pitchFamily="18" charset="0"/>
                <a:ea typeface="Cambria" panose="02040503050406030204" pitchFamily="18" charset="0"/>
              </a:rPr>
              <a:t>God’s holiness demands punishment for man’s sin. God, therefore, out of love (4:10; John 3:16), sent His Son to make substitutionary atonement for the believer’s sin. In this way the Father’s wrath is propitiated (satisfied, appeased); his wrath against the Christian’s sin has been turned away and directed towards Christ.”</a:t>
            </a:r>
          </a:p>
        </p:txBody>
      </p:sp>
    </p:spTree>
    <p:extLst>
      <p:ext uri="{BB962C8B-B14F-4D97-AF65-F5344CB8AC3E}">
        <p14:creationId xmlns:p14="http://schemas.microsoft.com/office/powerpoint/2010/main" val="72068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645828"/>
            <a:ext cx="8213902" cy="3212172"/>
          </a:xfrm>
        </p:spPr>
        <p:txBody>
          <a:bodyPr>
            <a:normAutofit fontScale="77500" lnSpcReduction="2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Beloved, if God </a:t>
            </a:r>
            <a:r>
              <a:rPr lang="en-US" sz="2800" b="1" i="1" dirty="0">
                <a:solidFill>
                  <a:srgbClr val="FF0000"/>
                </a:solidFill>
                <a:latin typeface="Cambria" panose="02040503050406030204" pitchFamily="18" charset="0"/>
                <a:ea typeface="Cambria" panose="02040503050406030204" pitchFamily="18" charset="0"/>
              </a:rPr>
              <a:t>so</a:t>
            </a:r>
            <a:r>
              <a:rPr lang="en-US" sz="2800" i="1" dirty="0">
                <a:solidFill>
                  <a:srgbClr val="FF0000"/>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364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The Greek adverb translated “</a:t>
            </a:r>
            <a:r>
              <a:rPr lang="en-US" sz="2400" i="1" dirty="0">
                <a:solidFill>
                  <a:srgbClr val="0000FF"/>
                </a:solidFill>
                <a:latin typeface="Cambria" panose="02040503050406030204" pitchFamily="18" charset="0"/>
                <a:ea typeface="Cambria" panose="02040503050406030204" pitchFamily="18" charset="0"/>
              </a:rPr>
              <a:t>so</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is a pointed reference to verses 9-10, especially to the two facts of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incarnation</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and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propitiation</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Although the adverb “</a:t>
            </a:r>
            <a:r>
              <a:rPr lang="en-US" sz="2800" i="1" dirty="0">
                <a:solidFill>
                  <a:srgbClr val="0000FF"/>
                </a:solidFill>
                <a:latin typeface="Cambria" panose="02040503050406030204" pitchFamily="18" charset="0"/>
                <a:ea typeface="Cambria" panose="02040503050406030204" pitchFamily="18" charset="0"/>
              </a:rPr>
              <a:t>so</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could refer to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extent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or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manner</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it would seem that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extent</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is the most natural way to take the word: God loved us even to the point of providing the means of propitiating His own righteous wrath against our sin – thus setting the example of the extent we must be willing to go in loving one another. </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95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30984"/>
            <a:ext cx="8213902" cy="4727015"/>
          </a:xfrm>
        </p:spPr>
        <p:txBody>
          <a:bodyPr>
            <a:normAutofit fontScale="92500"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a:t>
            </a:r>
            <a:r>
              <a:rPr lang="en-US" sz="2800" b="1" i="1" dirty="0">
                <a:solidFill>
                  <a:srgbClr val="0000FF"/>
                </a:solidFill>
                <a:latin typeface="Cambria" panose="02040503050406030204" pitchFamily="18" charset="0"/>
                <a:ea typeface="Cambria" panose="02040503050406030204" pitchFamily="18" charset="0"/>
              </a:rPr>
              <a:t>love</a:t>
            </a:r>
            <a:r>
              <a:rPr lang="en-US" sz="2800" i="1" dirty="0">
                <a:solidFill>
                  <a:srgbClr val="0000FF"/>
                </a:solidFill>
                <a:latin typeface="Cambria" panose="02040503050406030204" pitchFamily="18" charset="0"/>
                <a:ea typeface="Cambria" panose="02040503050406030204" pitchFamily="18" charset="0"/>
              </a:rPr>
              <a:t>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No one has ever seen God</a:t>
            </a:r>
            <a:r>
              <a:rPr lang="en-US" sz="2800" i="1" dirty="0">
                <a:solidFill>
                  <a:srgbClr val="0000FF"/>
                </a:solidFill>
                <a:latin typeface="Cambria" panose="02040503050406030204" pitchFamily="18" charset="0"/>
                <a:ea typeface="Cambria" panose="02040503050406030204" pitchFamily="18" charset="0"/>
              </a:rPr>
              <a:t>;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3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The word </a:t>
            </a:r>
            <a:r>
              <a:rPr lang="en-US" altLang="en-US" sz="2600" dirty="0">
                <a:solidFill>
                  <a:srgbClr val="000000"/>
                </a:solidFill>
                <a:latin typeface="Calibri" panose="020F0502020204030204" pitchFamily="34" charset="0"/>
                <a:ea typeface="Cambria" panose="02040503050406030204" pitchFamily="18" charset="0"/>
                <a:cs typeface="Calibri" panose="020F0502020204030204" pitchFamily="34" charset="0"/>
              </a:rPr>
              <a:t>“</a:t>
            </a:r>
            <a:r>
              <a:rPr lang="en-US" sz="2600" i="1" dirty="0">
                <a:solidFill>
                  <a:srgbClr val="0000FF"/>
                </a:solidFill>
                <a:latin typeface="Cambria" panose="02040503050406030204" pitchFamily="18" charset="0"/>
                <a:ea typeface="Cambria" panose="02040503050406030204" pitchFamily="18" charset="0"/>
              </a:rPr>
              <a:t>God</a:t>
            </a:r>
            <a:r>
              <a:rPr lang="en-US" altLang="en-US" sz="2600" dirty="0">
                <a:solidFill>
                  <a:srgbClr val="000000"/>
                </a:solidFill>
                <a:latin typeface="Calibri" panose="020F0502020204030204" pitchFamily="34" charset="0"/>
                <a:ea typeface="Cambria" panose="02040503050406030204" pitchFamily="18" charset="0"/>
                <a:cs typeface="Calibri" panose="020F0502020204030204" pitchFamily="34" charset="0"/>
              </a:rPr>
              <a:t>”</a:t>
            </a: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en-US" altLang="en-US" sz="2600" dirty="0">
                <a:solidFill>
                  <a:srgbClr val="000000"/>
                </a:solidFill>
                <a:latin typeface="Calibri" panose="020F0502020204030204" pitchFamily="34" charset="0"/>
                <a:ea typeface="Cambria" panose="02040503050406030204" pitchFamily="18" charset="0"/>
                <a:cs typeface="Calibri" panose="020F0502020204030204" pitchFamily="34" charset="0"/>
              </a:rPr>
              <a:t>appears without an article and therefore refers to God in His </a:t>
            </a:r>
            <a:r>
              <a:rPr lang="en-US" altLang="en-US" sz="2600" b="1" i="1" dirty="0">
                <a:solidFill>
                  <a:srgbClr val="000000"/>
                </a:solidFill>
                <a:latin typeface="Calibri" panose="020F0502020204030204" pitchFamily="34" charset="0"/>
                <a:ea typeface="Cambria" panose="02040503050406030204" pitchFamily="18" charset="0"/>
                <a:cs typeface="Calibri" panose="020F0502020204030204" pitchFamily="34" charset="0"/>
              </a:rPr>
              <a:t>essence or deity</a:t>
            </a:r>
            <a:r>
              <a:rPr lang="en-US" altLang="en-US" sz="2600" dirty="0">
                <a:solidFill>
                  <a:srgbClr val="000000"/>
                </a:solidFill>
                <a:latin typeface="Calibri" panose="020F0502020204030204" pitchFamily="34" charset="0"/>
                <a:ea typeface="Cambria" panose="02040503050406030204" pitchFamily="18" charset="0"/>
                <a:cs typeface="Calibri" panose="020F0502020204030204" pitchFamily="34" charset="0"/>
              </a:rPr>
              <a:t>. In addition, the negative “</a:t>
            </a:r>
            <a:r>
              <a:rPr lang="en-US" altLang="en-US" sz="2600" i="1" dirty="0">
                <a:solidFill>
                  <a:srgbClr val="0000FF"/>
                </a:solidFill>
                <a:latin typeface="Cambria" panose="02040503050406030204" pitchFamily="18" charset="0"/>
                <a:ea typeface="Cambria" panose="02040503050406030204" pitchFamily="18" charset="0"/>
              </a:rPr>
              <a:t>no one</a:t>
            </a:r>
            <a:r>
              <a:rPr lang="en-US" altLang="en-US" sz="2600" dirty="0">
                <a:solidFill>
                  <a:srgbClr val="000000"/>
                </a:solidFill>
                <a:latin typeface="Calibri" panose="020F0502020204030204" pitchFamily="34" charset="0"/>
                <a:ea typeface="Cambria" panose="02040503050406030204" pitchFamily="18" charset="0"/>
                <a:cs typeface="Calibri" panose="020F0502020204030204" pitchFamily="34" charset="0"/>
              </a:rPr>
              <a:t>” is a strong denial excluding everyone. The statement, then, might be put as follows: </a:t>
            </a: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“God in His essential being no one at any time has seen.”</a:t>
            </a:r>
            <a:endParaRPr kumimoji="0" lang="en-US" altLang="en-US" sz="2600" b="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989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No one has ever seen God…</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6126088"/>
          </a:xfrm>
        </p:spPr>
        <p:txBody>
          <a:bodyPr>
            <a:normAutofit fontScale="92500" lnSpcReduction="10000"/>
          </a:bodyPr>
          <a:lstStyle/>
          <a:p>
            <a:pPr marL="0" indent="0">
              <a:lnSpc>
                <a:spcPct val="90000"/>
              </a:lnSpc>
              <a:buNone/>
            </a:pPr>
            <a:r>
              <a:rPr lang="en-US" altLang="en-US" sz="3000" dirty="0"/>
              <a:t>What about those who seem to </a:t>
            </a:r>
            <a:r>
              <a:rPr lang="en-US" altLang="en-US" sz="3000" b="1" i="1" dirty="0"/>
              <a:t>have</a:t>
            </a:r>
            <a:r>
              <a:rPr lang="en-US" altLang="en-US" sz="3000" dirty="0"/>
              <a:t> seen God?</a:t>
            </a:r>
          </a:p>
          <a:p>
            <a:pPr>
              <a:lnSpc>
                <a:spcPct val="80000"/>
              </a:lnSpc>
            </a:pPr>
            <a:r>
              <a:rPr lang="en-US" altLang="en-US" b="1" dirty="0">
                <a:latin typeface="+mj-lt"/>
              </a:rPr>
              <a:t>Exodus 33:22-23 – </a:t>
            </a:r>
            <a:r>
              <a:rPr lang="en-US" altLang="en-US" i="1" dirty="0">
                <a:solidFill>
                  <a:srgbClr val="0000FF"/>
                </a:solidFill>
                <a:latin typeface="Cambria" panose="02040503050406030204" pitchFamily="18" charset="0"/>
                <a:ea typeface="Cambria" panose="02040503050406030204" pitchFamily="18" charset="0"/>
              </a:rPr>
              <a:t>…a</a:t>
            </a:r>
            <a:r>
              <a:rPr lang="en-US" i="1" dirty="0">
                <a:solidFill>
                  <a:srgbClr val="0000FF"/>
                </a:solidFill>
                <a:latin typeface="Cambria" panose="02040503050406030204" pitchFamily="18" charset="0"/>
                <a:ea typeface="Cambria" panose="02040503050406030204" pitchFamily="18" charset="0"/>
              </a:rPr>
              <a:t>nd while my [God’s] glory passes by I will put you [Moses] in a cleft of the rock, and I will cover you with my hand until I have passed by. Then I will take away my hand, and </a:t>
            </a:r>
            <a:r>
              <a:rPr lang="en-US" b="1" i="1" dirty="0">
                <a:solidFill>
                  <a:srgbClr val="0000FF"/>
                </a:solidFill>
                <a:latin typeface="Cambria" panose="02040503050406030204" pitchFamily="18" charset="0"/>
                <a:ea typeface="Cambria" panose="02040503050406030204" pitchFamily="18" charset="0"/>
              </a:rPr>
              <a:t>you shall see my back</a:t>
            </a:r>
            <a:r>
              <a:rPr lang="en-US" i="1" dirty="0">
                <a:solidFill>
                  <a:srgbClr val="0000FF"/>
                </a:solidFill>
                <a:latin typeface="Cambria" panose="02040503050406030204" pitchFamily="18" charset="0"/>
                <a:ea typeface="Cambria" panose="02040503050406030204" pitchFamily="18" charset="0"/>
              </a:rPr>
              <a:t>, but my face shall not be seen."</a:t>
            </a:r>
            <a:endParaRPr lang="en-US" altLang="en-US" b="1" i="1" dirty="0">
              <a:solidFill>
                <a:srgbClr val="000066"/>
              </a:solidFill>
              <a:latin typeface="Times New Roman" panose="02020603050405020304" pitchFamily="18" charset="0"/>
            </a:endParaRPr>
          </a:p>
          <a:p>
            <a:pPr>
              <a:lnSpc>
                <a:spcPct val="80000"/>
              </a:lnSpc>
            </a:pPr>
            <a:r>
              <a:rPr lang="en-US" altLang="en-US" b="1" dirty="0">
                <a:latin typeface="+mj-lt"/>
              </a:rPr>
              <a:t>Judges 13:20-22 </a:t>
            </a:r>
            <a:r>
              <a:rPr lang="en-US" altLang="en-US" b="1" dirty="0"/>
              <a:t>–</a:t>
            </a:r>
            <a:r>
              <a:rPr lang="en-US" altLang="en-US" b="1" dirty="0">
                <a:latin typeface="+mj-lt"/>
              </a:rPr>
              <a:t> </a:t>
            </a:r>
            <a:r>
              <a:rPr lang="en-US" i="1" dirty="0">
                <a:solidFill>
                  <a:srgbClr val="0000FF"/>
                </a:solidFill>
                <a:latin typeface="Cambria" panose="02040503050406030204" pitchFamily="18" charset="0"/>
                <a:ea typeface="Cambria" panose="02040503050406030204" pitchFamily="18" charset="0"/>
              </a:rPr>
              <a:t>And when the flame went up toward heaven from the altar, the angel of the LORD went up in the flame of the altar. Now Manoah and his wife were watching, and they fell on their faces to the ground. The angel of the LORD appeared no more to Manoah and to his wife. Then Manoah knew that he was the angel of the LORD. And Manoah said to his wife, “We shall surely die, for </a:t>
            </a:r>
            <a:r>
              <a:rPr lang="en-US" b="1" i="1" dirty="0">
                <a:solidFill>
                  <a:srgbClr val="0000FF"/>
                </a:solidFill>
                <a:latin typeface="Cambria" panose="02040503050406030204" pitchFamily="18" charset="0"/>
                <a:ea typeface="Cambria" panose="02040503050406030204" pitchFamily="18" charset="0"/>
              </a:rPr>
              <a:t>we have seen God</a:t>
            </a:r>
            <a:r>
              <a:rPr lang="en-US" i="1" dirty="0">
                <a:solidFill>
                  <a:srgbClr val="0000FF"/>
                </a:solidFill>
                <a:latin typeface="Cambria" panose="02040503050406030204" pitchFamily="18" charset="0"/>
                <a:ea typeface="Cambria" panose="02040503050406030204" pitchFamily="18" charset="0"/>
              </a:rPr>
              <a:t>.”</a:t>
            </a:r>
            <a:endParaRPr lang="en-US" altLang="en-US" i="1" dirty="0">
              <a:solidFill>
                <a:srgbClr val="0000FF"/>
              </a:solidFill>
              <a:latin typeface="Cambria" panose="02040503050406030204" pitchFamily="18" charset="0"/>
              <a:ea typeface="Cambria" panose="02040503050406030204" pitchFamily="18" charset="0"/>
            </a:endParaRPr>
          </a:p>
          <a:p>
            <a:pPr>
              <a:lnSpc>
                <a:spcPct val="80000"/>
              </a:lnSpc>
            </a:pPr>
            <a:r>
              <a:rPr lang="en-US" altLang="en-US" b="1" dirty="0">
                <a:latin typeface="+mj-lt"/>
              </a:rPr>
              <a:t>Isaiah 6:1,5 </a:t>
            </a:r>
            <a:r>
              <a:rPr lang="en-US" altLang="en-US" b="1" dirty="0"/>
              <a:t>–</a:t>
            </a:r>
            <a:r>
              <a:rPr lang="en-US" altLang="en-US" b="1" dirty="0">
                <a:latin typeface="+mj-lt"/>
              </a:rPr>
              <a:t> </a:t>
            </a:r>
            <a:r>
              <a:rPr lang="en-US" i="1" dirty="0">
                <a:solidFill>
                  <a:srgbClr val="0000FF"/>
                </a:solidFill>
                <a:latin typeface="Cambria" panose="02040503050406030204" pitchFamily="18" charset="0"/>
                <a:ea typeface="Cambria" panose="02040503050406030204" pitchFamily="18" charset="0"/>
              </a:rPr>
              <a:t>In the year that King Uzziah died </a:t>
            </a:r>
            <a:r>
              <a:rPr lang="en-US" b="1" i="1" dirty="0">
                <a:solidFill>
                  <a:srgbClr val="0000FF"/>
                </a:solidFill>
                <a:latin typeface="Cambria" panose="02040503050406030204" pitchFamily="18" charset="0"/>
                <a:ea typeface="Cambria" panose="02040503050406030204" pitchFamily="18" charset="0"/>
              </a:rPr>
              <a:t>I saw the Lord sitting upon a throne</a:t>
            </a:r>
            <a:r>
              <a:rPr lang="en-US" i="1" dirty="0">
                <a:solidFill>
                  <a:srgbClr val="0000FF"/>
                </a:solidFill>
                <a:latin typeface="Cambria" panose="02040503050406030204" pitchFamily="18" charset="0"/>
                <a:ea typeface="Cambria" panose="02040503050406030204" pitchFamily="18" charset="0"/>
              </a:rPr>
              <a:t>, high and lifted up; and the train of his robe filled the temple…</a:t>
            </a:r>
            <a:r>
              <a:rPr lang="en-US" altLang="en-US" i="1" dirty="0">
                <a:solidFill>
                  <a:srgbClr val="0000FF"/>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And I said: “Woe is me! For I am lost; for I am a man of unclean lips, and I dwell in the midst of a people of unclean lips; for </a:t>
            </a:r>
            <a:r>
              <a:rPr lang="en-US" b="1" i="1" dirty="0">
                <a:solidFill>
                  <a:srgbClr val="0000FF"/>
                </a:solidFill>
                <a:latin typeface="Cambria" panose="02040503050406030204" pitchFamily="18" charset="0"/>
                <a:ea typeface="Cambria" panose="02040503050406030204" pitchFamily="18" charset="0"/>
              </a:rPr>
              <a:t>my eyes have seen the King, the LORD of hosts!</a:t>
            </a:r>
            <a:r>
              <a:rPr lang="en-US" i="1" dirty="0">
                <a:solidFill>
                  <a:srgbClr val="0000FF"/>
                </a:solidFill>
                <a:latin typeface="Cambria" panose="02040503050406030204" pitchFamily="18" charset="0"/>
                <a:ea typeface="Cambria" panose="02040503050406030204" pitchFamily="18" charset="0"/>
              </a:rPr>
              <a:t>”</a:t>
            </a:r>
            <a:endParaRPr lang="en-US" altLang="en-US" b="1" i="1" dirty="0">
              <a:solidFill>
                <a:srgbClr val="000066"/>
              </a:solidFill>
              <a:latin typeface="Times New Roman" panose="02020603050405020304" pitchFamily="18" charset="0"/>
            </a:endParaRPr>
          </a:p>
          <a:p>
            <a:pPr>
              <a:lnSpc>
                <a:spcPct val="90000"/>
              </a:lnSpc>
            </a:pPr>
            <a:endParaRPr lang="en-US" altLang="en-US" dirty="0"/>
          </a:p>
        </p:txBody>
      </p:sp>
    </p:spTree>
    <p:extLst>
      <p:ext uri="{BB962C8B-B14F-4D97-AF65-F5344CB8AC3E}">
        <p14:creationId xmlns:p14="http://schemas.microsoft.com/office/powerpoint/2010/main" val="1342283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No one has ever seen God…</a:t>
            </a:r>
            <a:endParaRPr lang="en-US" sz="40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27914"/>
            <a:ext cx="8184469" cy="5969109"/>
          </a:xfrm>
        </p:spPr>
        <p:txBody>
          <a:bodyPr>
            <a:normAutofit lnSpcReduction="10000"/>
          </a:bodyPr>
          <a:lstStyle/>
          <a:p>
            <a:pPr marL="0" indent="0">
              <a:lnSpc>
                <a:spcPct val="90000"/>
              </a:lnSpc>
              <a:buNone/>
            </a:pPr>
            <a:r>
              <a:rPr lang="en-US" altLang="en-US" sz="3000" dirty="0"/>
              <a:t>What about those who seem to </a:t>
            </a:r>
            <a:r>
              <a:rPr lang="en-US" altLang="en-US" sz="3000" b="1" i="1" dirty="0"/>
              <a:t>have</a:t>
            </a:r>
            <a:r>
              <a:rPr lang="en-US" altLang="en-US" sz="3000" dirty="0"/>
              <a:t> seen God?</a:t>
            </a:r>
          </a:p>
          <a:p>
            <a:pPr>
              <a:lnSpc>
                <a:spcPct val="80000"/>
              </a:lnSpc>
            </a:pPr>
            <a:r>
              <a:rPr lang="en-US" altLang="en-US" dirty="0">
                <a:latin typeface="+mj-lt"/>
              </a:rPr>
              <a:t>In 1 John 4:12, the word God appears without an article and thus refers to God in His </a:t>
            </a:r>
            <a:r>
              <a:rPr lang="en-US" altLang="en-US" b="1" i="1" dirty="0">
                <a:latin typeface="+mj-lt"/>
              </a:rPr>
              <a:t>essence or deity</a:t>
            </a:r>
            <a:r>
              <a:rPr lang="en-US" altLang="en-US" dirty="0">
                <a:latin typeface="+mj-lt"/>
              </a:rPr>
              <a:t>.</a:t>
            </a:r>
          </a:p>
          <a:p>
            <a:pPr>
              <a:lnSpc>
                <a:spcPct val="80000"/>
              </a:lnSpc>
            </a:pPr>
            <a:r>
              <a:rPr lang="en-US" altLang="en-US" dirty="0">
                <a:latin typeface="+mj-lt"/>
              </a:rPr>
              <a:t>Since God is Spirit (John 4:24), physical eyes cannot see Him (1Tim 1:17; 6:16), certainly not His essential nature, God as God.</a:t>
            </a:r>
          </a:p>
          <a:p>
            <a:pPr lvl="1">
              <a:lnSpc>
                <a:spcPct val="80000"/>
              </a:lnSpc>
            </a:pPr>
            <a:r>
              <a:rPr lang="en-US" altLang="en-US" b="1" dirty="0">
                <a:latin typeface="+mj-lt"/>
              </a:rPr>
              <a:t>John 4:24 – </a:t>
            </a:r>
            <a:r>
              <a:rPr lang="en-US" b="1" i="1" dirty="0">
                <a:solidFill>
                  <a:srgbClr val="0000FF"/>
                </a:solidFill>
                <a:latin typeface="Cambria" panose="02040503050406030204" pitchFamily="18" charset="0"/>
                <a:ea typeface="Cambria" panose="02040503050406030204" pitchFamily="18" charset="0"/>
              </a:rPr>
              <a:t>God is spirit</a:t>
            </a:r>
            <a:r>
              <a:rPr lang="en-US" i="1" dirty="0">
                <a:solidFill>
                  <a:srgbClr val="0000FF"/>
                </a:solidFill>
                <a:latin typeface="Cambria" panose="02040503050406030204" pitchFamily="18" charset="0"/>
                <a:ea typeface="Cambria" panose="02040503050406030204" pitchFamily="18" charset="0"/>
              </a:rPr>
              <a:t>, and those who worship him must worship in spirit and truth.</a:t>
            </a:r>
            <a:endParaRPr lang="en-US" altLang="en-US" i="1" dirty="0">
              <a:solidFill>
                <a:srgbClr val="0000FF"/>
              </a:solidFill>
              <a:latin typeface="Cambria" panose="02040503050406030204" pitchFamily="18" charset="0"/>
              <a:ea typeface="Cambria" panose="02040503050406030204" pitchFamily="18" charset="0"/>
            </a:endParaRPr>
          </a:p>
          <a:p>
            <a:pPr lvl="1">
              <a:lnSpc>
                <a:spcPct val="80000"/>
              </a:lnSpc>
            </a:pPr>
            <a:r>
              <a:rPr lang="en-US" altLang="en-US" b="1" dirty="0">
                <a:latin typeface="+mj-lt"/>
              </a:rPr>
              <a:t>1 Timothy 1:17 </a:t>
            </a:r>
            <a:r>
              <a:rPr lang="en-US" altLang="en-US" sz="2000" b="1" dirty="0"/>
              <a:t>–</a:t>
            </a:r>
            <a:r>
              <a:rPr lang="en-US" altLang="en-US" dirty="0">
                <a:latin typeface="+mj-lt"/>
              </a:rPr>
              <a:t> </a:t>
            </a:r>
            <a:r>
              <a:rPr lang="en-US" i="1" dirty="0">
                <a:solidFill>
                  <a:srgbClr val="0000FF"/>
                </a:solidFill>
                <a:latin typeface="Cambria" panose="02040503050406030204" pitchFamily="18" charset="0"/>
                <a:ea typeface="Cambria" panose="02040503050406030204" pitchFamily="18" charset="0"/>
              </a:rPr>
              <a:t>To the King of ages, immortal, </a:t>
            </a:r>
            <a:r>
              <a:rPr lang="en-US" b="1" i="1" dirty="0">
                <a:solidFill>
                  <a:srgbClr val="0000FF"/>
                </a:solidFill>
                <a:latin typeface="Cambria" panose="02040503050406030204" pitchFamily="18" charset="0"/>
                <a:ea typeface="Cambria" panose="02040503050406030204" pitchFamily="18" charset="0"/>
              </a:rPr>
              <a:t>invisible</a:t>
            </a:r>
            <a:r>
              <a:rPr lang="en-US" i="1" dirty="0">
                <a:solidFill>
                  <a:srgbClr val="0000FF"/>
                </a:solidFill>
                <a:latin typeface="Cambria" panose="02040503050406030204" pitchFamily="18" charset="0"/>
                <a:ea typeface="Cambria" panose="02040503050406030204" pitchFamily="18" charset="0"/>
              </a:rPr>
              <a:t>, the only God, be honor and glory forever and ever. Amen. </a:t>
            </a:r>
          </a:p>
          <a:p>
            <a:pPr lvl="1">
              <a:lnSpc>
                <a:spcPct val="80000"/>
              </a:lnSpc>
            </a:pPr>
            <a:r>
              <a:rPr lang="en-US" altLang="en-US" b="1" dirty="0">
                <a:latin typeface="+mj-lt"/>
              </a:rPr>
              <a:t>1 Timothy 6:16 </a:t>
            </a:r>
            <a:r>
              <a:rPr lang="en-US" altLang="en-US" sz="2000" b="1" dirty="0"/>
              <a:t>–</a:t>
            </a:r>
            <a:r>
              <a:rPr lang="en-US" altLang="en-US" dirty="0">
                <a:latin typeface="+mj-lt"/>
              </a:rPr>
              <a:t> </a:t>
            </a:r>
            <a:r>
              <a:rPr lang="en-US" altLang="en-US" i="1" dirty="0">
                <a:solidFill>
                  <a:srgbClr val="0000FF"/>
                </a:solidFill>
                <a:latin typeface="Cambria" panose="02040503050406030204" pitchFamily="18" charset="0"/>
                <a:ea typeface="Cambria" panose="02040503050406030204" pitchFamily="18" charset="0"/>
              </a:rPr>
              <a:t>[God] </a:t>
            </a:r>
            <a:r>
              <a:rPr lang="en-US" i="1" dirty="0">
                <a:solidFill>
                  <a:srgbClr val="0000FF"/>
                </a:solidFill>
                <a:latin typeface="Cambria" panose="02040503050406030204" pitchFamily="18" charset="0"/>
                <a:ea typeface="Cambria" panose="02040503050406030204" pitchFamily="18" charset="0"/>
              </a:rPr>
              <a:t>who alone has immortality, who dwells in unapproachable light, </a:t>
            </a:r>
            <a:r>
              <a:rPr lang="en-US" b="1" i="1" dirty="0">
                <a:solidFill>
                  <a:srgbClr val="0000FF"/>
                </a:solidFill>
                <a:latin typeface="Cambria" panose="02040503050406030204" pitchFamily="18" charset="0"/>
                <a:ea typeface="Cambria" panose="02040503050406030204" pitchFamily="18" charset="0"/>
              </a:rPr>
              <a:t>whom no one has ever seen or can see</a:t>
            </a:r>
            <a:r>
              <a:rPr lang="en-US" i="1" dirty="0">
                <a:solidFill>
                  <a:srgbClr val="0000FF"/>
                </a:solidFill>
                <a:latin typeface="Cambria" panose="02040503050406030204" pitchFamily="18" charset="0"/>
                <a:ea typeface="Cambria" panose="02040503050406030204" pitchFamily="18" charset="0"/>
              </a:rPr>
              <a:t>. To him be honor and eternal dominion. Amen.</a:t>
            </a:r>
            <a:endParaRPr lang="en-US" altLang="en-US" i="1" dirty="0">
              <a:solidFill>
                <a:srgbClr val="0000FF"/>
              </a:solidFill>
              <a:latin typeface="Cambria" panose="02040503050406030204" pitchFamily="18" charset="0"/>
              <a:ea typeface="Cambria" panose="02040503050406030204" pitchFamily="18" charset="0"/>
            </a:endParaRPr>
          </a:p>
          <a:p>
            <a:pPr>
              <a:lnSpc>
                <a:spcPct val="90000"/>
              </a:lnSpc>
            </a:pPr>
            <a:r>
              <a:rPr lang="en-US" altLang="en-US" dirty="0"/>
              <a:t>The Old Testament theophanies were revelations of God in human disguise; they were not visions of God in His essence (which is what is indicated in 1 John 4:12).</a:t>
            </a:r>
          </a:p>
          <a:p>
            <a:pPr>
              <a:lnSpc>
                <a:spcPct val="90000"/>
              </a:lnSpc>
            </a:pPr>
            <a:endParaRPr lang="en-US" altLang="en-US" dirty="0"/>
          </a:p>
        </p:txBody>
      </p:sp>
      <p:sp>
        <p:nvSpPr>
          <p:cNvPr id="4" name="TextBox 3">
            <a:extLst>
              <a:ext uri="{FF2B5EF4-FFF2-40B4-BE49-F238E27FC236}">
                <a16:creationId xmlns:a16="http://schemas.microsoft.com/office/drawing/2014/main" id="{C066C87F-7819-4651-AAAE-940C83A89254}"/>
              </a:ext>
            </a:extLst>
          </p:cNvPr>
          <p:cNvSpPr txBox="1"/>
          <p:nvPr/>
        </p:nvSpPr>
        <p:spPr>
          <a:xfrm>
            <a:off x="0" y="6488668"/>
            <a:ext cx="9144000" cy="369332"/>
          </a:xfrm>
          <a:prstGeom prst="rect">
            <a:avLst/>
          </a:prstGeom>
          <a:noFill/>
        </p:spPr>
        <p:txBody>
          <a:bodyPr wrap="square" rtlCol="0">
            <a:spAutoFit/>
          </a:bodyPr>
          <a:lstStyle/>
          <a:p>
            <a:pPr lvl="0">
              <a:defRPr/>
            </a:pPr>
            <a:r>
              <a:rPr lang="en-US" altLang="en-US" sz="1800" dirty="0"/>
              <a:t>Donald W. Burdick, </a:t>
            </a:r>
            <a:r>
              <a:rPr lang="en-US" altLang="en-US" sz="1800" i="1" dirty="0"/>
              <a:t>The Letters of John</a:t>
            </a:r>
            <a:r>
              <a:rPr lang="en-US" altLang="en-US" sz="1800" dirty="0"/>
              <a:t>, Moody Press, 1985, pp</a:t>
            </a:r>
            <a:r>
              <a:rPr lang="en-US" altLang="en-US" dirty="0"/>
              <a:t>. 325</a:t>
            </a:r>
            <a:endParaRPr lang="en-US" altLang="en-US" sz="1800" dirty="0"/>
          </a:p>
        </p:txBody>
      </p:sp>
    </p:spTree>
    <p:extLst>
      <p:ext uri="{BB962C8B-B14F-4D97-AF65-F5344CB8AC3E}">
        <p14:creationId xmlns:p14="http://schemas.microsoft.com/office/powerpoint/2010/main" val="3607140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55976"/>
            <a:ext cx="8213902" cy="5402023"/>
          </a:xfrm>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No one has ever seen God</a:t>
            </a:r>
            <a:r>
              <a:rPr lang="en-US" sz="2800" i="1" dirty="0">
                <a:solidFill>
                  <a:srgbClr val="0000FF"/>
                </a:solidFill>
                <a:latin typeface="Cambria" panose="02040503050406030204" pitchFamily="18" charset="0"/>
                <a:ea typeface="Cambria" panose="02040503050406030204" pitchFamily="18" charset="0"/>
              </a:rPr>
              <a:t>; if we love one another, God abides in us 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41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This striking denial is made all the more striking by its abrupt insertion, seemingly with no connection to what goes before of comes after. </a:t>
            </a:r>
            <a:r>
              <a:rPr kumimoji="0" lang="en-US" altLang="en-US" sz="28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(Burdick, p.325)</a:t>
            </a:r>
            <a:endParaRPr kumimoji="0" lang="en-US" altLang="en-US" sz="2800"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8181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9851"/>
            <a:ext cx="8213902" cy="4668148"/>
          </a:xfrm>
        </p:spPr>
        <p:txBody>
          <a:bodyPr>
            <a:normAutofit fontScale="92500"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No one has ever seen God; if we love one another, God abides in us </a:t>
            </a:r>
            <a:r>
              <a:rPr lang="en-US" sz="2800" i="1" dirty="0">
                <a:solidFill>
                  <a:srgbClr val="0000FF"/>
                </a:solidFill>
                <a:latin typeface="Cambria" panose="02040503050406030204" pitchFamily="18" charset="0"/>
                <a:ea typeface="Cambria" panose="02040503050406030204" pitchFamily="18" charset="0"/>
              </a:rPr>
              <a:t>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5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purpose and function of this statement must be discerned from the context. . . On one hand, no one has ever seen God; on the other hand God indwells those who love one another. In some sense, loving one another must replace seeing God in His essential being. </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(Burdick, p.325)</a:t>
            </a:r>
            <a:endParaRPr kumimoji="0" lang="en-US" altLang="en-US" sz="2600"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385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271526"/>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a:ea typeface="+mj-ea"/>
                <a:cs typeface="+mj-cs"/>
              </a:rPr>
              <a:t>4:7-5:21</a:t>
            </a:r>
            <a:br>
              <a:rPr kumimoji="0" lang="en-US" altLang="en-US" sz="3200" b="0" i="0" u="none" strike="noStrike" kern="1200" cap="none" spc="0" normalizeH="0" baseline="0" noProof="0" dirty="0">
                <a:ln>
                  <a:noFill/>
                </a:ln>
                <a:solidFill>
                  <a:srgbClr val="FFFFFF"/>
                </a:solidFill>
                <a:effectLst/>
                <a:uLnTx/>
                <a:uFillTx/>
                <a:latin typeface="Arial"/>
                <a:ea typeface="+mj-ea"/>
                <a:cs typeface="+mj-cs"/>
              </a:rPr>
            </a:b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The </a:t>
            </a:r>
            <a:r>
              <a:rPr kumimoji="0" lang="en-US" altLang="en-US" sz="3200" b="1" i="1" u="none" strike="noStrike" kern="1200" cap="none" spc="0" normalizeH="0" baseline="0" noProof="0" dirty="0">
                <a:ln>
                  <a:noFill/>
                </a:ln>
                <a:solidFill>
                  <a:srgbClr val="FF0066"/>
                </a:solidFill>
                <a:effectLst/>
                <a:uLnTx/>
                <a:uFillTx/>
                <a:latin typeface="Arial"/>
                <a:ea typeface="+mj-ea"/>
                <a:cs typeface="+mj-cs"/>
              </a:rPr>
              <a:t>Third</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RIGHTEOUSNESS</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LOVE</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and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BELIEF</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in Jesus</a:t>
            </a:r>
            <a:r>
              <a:rPr kumimoji="0" lang="en-US" altLang="en-US" sz="3200" b="0" i="0" u="none" strike="noStrike" kern="1200" cap="none" spc="0" normalizeH="0" baseline="0" noProof="0" dirty="0">
                <a:ln>
                  <a:noFill/>
                </a:ln>
                <a:solidFill>
                  <a:srgbClr val="FFFF00"/>
                </a:solidFill>
                <a:effectLst/>
                <a:uLnTx/>
                <a:uFillTx/>
                <a:latin typeface="Arial"/>
                <a:ea typeface="+mj-ea"/>
                <a:cs typeface="+mj-cs"/>
              </a:rPr>
              <a:t> </a:t>
            </a:r>
            <a:endParaRPr lang="en-US" sz="60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1518767"/>
            <a:ext cx="8578516" cy="5290177"/>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Arial"/>
                <a:ea typeface="+mn-ea"/>
                <a:cs typeface="+mn-cs"/>
              </a:rPr>
              <a:t>4:7-5:3a –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4:7-12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 Source of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4:13-16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of </a:t>
            </a:r>
            <a:r>
              <a:rPr lang="en-US" altLang="en-US" b="1" i="1" dirty="0">
                <a:solidFill>
                  <a:srgbClr val="00FF00"/>
                </a:solidFill>
                <a:latin typeface="Arial"/>
              </a:rPr>
              <a:t>LOVE</a:t>
            </a:r>
            <a:r>
              <a:rPr lang="en-US" altLang="en-US" dirty="0">
                <a:solidFill>
                  <a:srgbClr val="FFFF00"/>
                </a:solidFill>
                <a:latin typeface="Arial"/>
              </a:rPr>
              <a:t> and </a:t>
            </a:r>
            <a:r>
              <a:rPr lang="en-US" altLang="en-US" b="1" i="1" dirty="0">
                <a:solidFill>
                  <a:srgbClr val="00FF00"/>
                </a:solidFill>
                <a:latin typeface="Arial"/>
              </a:rPr>
              <a:t>BELIEF</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4:17-5:1 –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 Effect and Motives of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5:2-3a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of</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and</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Arial"/>
                <a:ea typeface="+mn-ea"/>
                <a:cs typeface="+mn-cs"/>
              </a:rPr>
              <a:t>5:3b-21 –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5:3b-4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0" u="none" strike="noStrike" kern="1200" cap="none" spc="0" normalizeH="0" baseline="0" noProof="0" dirty="0">
                <a:ln>
                  <a:noFill/>
                </a:ln>
                <a:solidFill>
                  <a:srgbClr val="FF0066"/>
                </a:solidFill>
                <a:effectLst/>
                <a:uLnTx/>
                <a:uFillTx/>
                <a:latin typeface="Arial"/>
                <a:ea typeface="+mn-ea"/>
                <a:cs typeface="+mn-cs"/>
              </a:rPr>
              <a:t>Synthesis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of</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BELIEF</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and</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in belief lies the power of obedience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5:5-12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Contents, Basis, and Issue of Christian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5:13-21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The Certainties of Christian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BELIEF</a:t>
            </a:r>
            <a:endPar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p:txBody>
      </p:sp>
    </p:spTree>
    <p:extLst>
      <p:ext uri="{BB962C8B-B14F-4D97-AF65-F5344CB8AC3E}">
        <p14:creationId xmlns:p14="http://schemas.microsoft.com/office/powerpoint/2010/main" val="899801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46682"/>
            <a:ext cx="8213902" cy="4711317"/>
          </a:xfrm>
        </p:spPr>
        <p:txBody>
          <a:bodyPr>
            <a:normAutofit fontScale="92500"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a:t>
            </a:r>
            <a:r>
              <a:rPr lang="en-US" sz="2800" i="1" dirty="0">
                <a:solidFill>
                  <a:srgbClr val="FF0000"/>
                </a:solidFill>
                <a:latin typeface="Cambria" panose="02040503050406030204" pitchFamily="18" charset="0"/>
                <a:ea typeface="Cambria" panose="02040503050406030204" pitchFamily="18" charset="0"/>
              </a:rPr>
              <a:t> </a:t>
            </a:r>
            <a:r>
              <a:rPr lang="en-US" sz="2800" i="1" dirty="0">
                <a:solidFill>
                  <a:srgbClr val="0000FF"/>
                </a:solidFill>
                <a:latin typeface="Cambria" panose="02040503050406030204" pitchFamily="18" charset="0"/>
                <a:ea typeface="Cambria" panose="02040503050406030204" pitchFamily="18" charset="0"/>
              </a:rPr>
              <a:t>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No one has ever seen God; if we love one another, God abides in us </a:t>
            </a:r>
            <a:r>
              <a:rPr lang="en-US" sz="2800" i="1" dirty="0">
                <a:solidFill>
                  <a:srgbClr val="0000FF"/>
                </a:solidFill>
                <a:latin typeface="Cambria" panose="02040503050406030204" pitchFamily="18" charset="0"/>
                <a:ea typeface="Cambria" panose="02040503050406030204" pitchFamily="18" charset="0"/>
              </a:rPr>
              <a:t>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2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Putting together what we observe in the context, we can conclude that what John is saying is this:</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Although God cannot be seen in His essence, since He is love (v. 8), He can be seen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indirectly</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in His people when they love one another.</a:t>
            </a:r>
            <a:endParaRPr kumimoji="0" lang="en-US" altLang="en-US" sz="2600"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770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09178"/>
            <a:ext cx="8213902" cy="5048821"/>
          </a:xfrm>
        </p:spPr>
        <p:txBody>
          <a:bodyPr>
            <a:normAutofit fontScale="925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No one has ever seen God; if we love one another, God abides in us </a:t>
            </a:r>
            <a:r>
              <a:rPr lang="en-US" sz="2800" i="1" dirty="0">
                <a:solidFill>
                  <a:srgbClr val="0000FF"/>
                </a:solidFill>
                <a:latin typeface="Cambria" panose="02040503050406030204" pitchFamily="18" charset="0"/>
                <a:ea typeface="Cambria" panose="02040503050406030204" pitchFamily="18" charset="0"/>
              </a:rPr>
              <a:t>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0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Here, to our astonishment and confusion . . . the unseen God who was once revealed in </a:t>
            </a:r>
            <a:r>
              <a:rPr kumimoji="0" lang="en-US" altLang="en-US" sz="26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His Son </a:t>
            </a: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[John 1:18], is now revealed in </a:t>
            </a:r>
            <a:r>
              <a:rPr kumimoji="0" lang="en-US" altLang="en-US" sz="26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His people </a:t>
            </a:r>
            <a:r>
              <a:rPr kumimoji="0" lang="en-US" altLang="en-US" sz="26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 . when they love one another. </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(Stott, p. 164)</a:t>
            </a:r>
            <a:endParaRPr kumimoji="0" lang="en-US" altLang="en-US" sz="2600"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8252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16731"/>
            <a:ext cx="8213902" cy="5441268"/>
          </a:xfrm>
        </p:spPr>
        <p:txBody>
          <a:bodyPr>
            <a:normAutofit lnSpcReduction="100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a:t>
            </a:r>
            <a:r>
              <a:rPr lang="en-US" sz="2800" i="1" dirty="0">
                <a:solidFill>
                  <a:srgbClr val="FF0000"/>
                </a:solidFill>
                <a:latin typeface="Cambria" panose="02040503050406030204" pitchFamily="18" charset="0"/>
                <a:ea typeface="Cambria" panose="02040503050406030204" pitchFamily="18" charset="0"/>
              </a:rPr>
              <a:t>if we love one another, God abides in us </a:t>
            </a:r>
            <a:r>
              <a:rPr lang="en-US" sz="2800" i="1" dirty="0">
                <a:solidFill>
                  <a:srgbClr val="0000FF"/>
                </a:solidFill>
                <a:latin typeface="Cambria" panose="02040503050406030204" pitchFamily="18" charset="0"/>
                <a:ea typeface="Cambria" panose="02040503050406030204" pitchFamily="18" charset="0"/>
              </a:rPr>
              <a:t>and his love is perfected in us.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34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The conditional clause “</a:t>
            </a:r>
            <a:r>
              <a:rPr lang="en-US" sz="2600" i="1" dirty="0">
                <a:solidFill>
                  <a:srgbClr val="0000FF"/>
                </a:solidFill>
                <a:latin typeface="Cambria" panose="02040503050406030204" pitchFamily="18" charset="0"/>
                <a:ea typeface="Cambria" panose="02040503050406030204" pitchFamily="18" charset="0"/>
              </a:rPr>
              <a:t>if we love one another</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is not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condition</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or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means</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of God’s indwelling; it is the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evidence</a:t>
            </a: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that God lives in us.</a:t>
            </a:r>
            <a:endParaRPr kumimoji="0" lang="en-US" altLang="en-US" sz="2600"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1854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34613"/>
            <a:ext cx="8213902" cy="5123386"/>
          </a:xfrm>
        </p:spPr>
        <p:txBody>
          <a:bodyPr>
            <a:normAutofit fontScale="92500"/>
          </a:bodyPr>
          <a:lstStyle/>
          <a:p>
            <a:pPr algn="l"/>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Beloved, if God </a:t>
            </a:r>
            <a:r>
              <a:rPr lang="en-US" sz="2800" b="1" i="1" dirty="0">
                <a:solidFill>
                  <a:srgbClr val="0000FF"/>
                </a:solidFill>
                <a:latin typeface="Cambria" panose="02040503050406030204" pitchFamily="18" charset="0"/>
                <a:ea typeface="Cambria" panose="02040503050406030204" pitchFamily="18" charset="0"/>
              </a:rPr>
              <a:t>so</a:t>
            </a:r>
            <a:r>
              <a:rPr lang="en-US" sz="2800" i="1" dirty="0">
                <a:solidFill>
                  <a:srgbClr val="0000FF"/>
                </a:solidFill>
                <a:latin typeface="Cambria" panose="02040503050406030204" pitchFamily="18" charset="0"/>
                <a:ea typeface="Cambria" panose="02040503050406030204" pitchFamily="18" charset="0"/>
              </a:rPr>
              <a:t> loved us, we also ought to love one another.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No one has ever seen God; if we love one another, God abides in us </a:t>
            </a:r>
            <a:r>
              <a:rPr lang="en-US" sz="2800" i="1" dirty="0">
                <a:solidFill>
                  <a:srgbClr val="FF0000"/>
                </a:solidFill>
                <a:latin typeface="Cambria" panose="02040503050406030204" pitchFamily="18" charset="0"/>
                <a:ea typeface="Cambria" panose="02040503050406030204" pitchFamily="18" charset="0"/>
              </a:rPr>
              <a:t>and his love is perfected in us</a:t>
            </a:r>
            <a:r>
              <a:rPr lang="en-US" sz="2800" i="1" dirty="0">
                <a:solidFill>
                  <a:srgbClr val="0000FF"/>
                </a:solidFill>
                <a:latin typeface="Cambria" panose="02040503050406030204" pitchFamily="18" charset="0"/>
                <a:ea typeface="Cambria" panose="02040503050406030204" pitchFamily="18" charset="0"/>
              </a:rPr>
              <a:t>. </a:t>
            </a:r>
            <a:endParaRPr lang="en-US" sz="4400" i="1" dirty="0">
              <a:solidFill>
                <a:srgbClr val="0000FF"/>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3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600" b="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God’s love comes to its intended goal in us when it reaches out through us and treats another brother lovingly. To put it in other words, the circuit of God’s love is completed when we love one another. </a:t>
            </a:r>
            <a:endParaRPr kumimoji="0" lang="en-US" altLang="en-US" sz="2600" b="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322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958585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altLang="en-US" dirty="0"/>
              <a:t>Do you find comfort in the fact that the seemingly impossible requirement of having a self- sacrificing love for other believers it not something that we have “work up” within ourselves, but something that is given to us by God?</a:t>
            </a:r>
          </a:p>
          <a:p>
            <a:r>
              <a:rPr lang="en-US" altLang="en-US" dirty="0"/>
              <a:t>What does the love that we are to have for other believers look like? Can you give specific examples from your own experience?</a:t>
            </a:r>
          </a:p>
          <a:p>
            <a:r>
              <a:rPr lang="en-US" altLang="en-US" dirty="0"/>
              <a:t>Assuming the commentaries are right about the connection between God whom no one has ever seen and our love for one another – Have you ever thought about the fact that your love for other believers is a way of witnessing to and revealing the unseen God to the unbelieving world?</a:t>
            </a:r>
          </a:p>
          <a:p>
            <a:endParaRPr lang="en-US" dirty="0"/>
          </a:p>
          <a:p>
            <a:endParaRPr lang="en-US" dirty="0"/>
          </a:p>
        </p:txBody>
      </p:sp>
    </p:spTree>
    <p:extLst>
      <p:ext uri="{BB962C8B-B14F-4D97-AF65-F5344CB8AC3E}">
        <p14:creationId xmlns:p14="http://schemas.microsoft.com/office/powerpoint/2010/main" val="311072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271526"/>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a:ea typeface="+mj-ea"/>
                <a:cs typeface="+mj-cs"/>
              </a:rPr>
              <a:t>4:7-5:21</a:t>
            </a:r>
            <a:br>
              <a:rPr kumimoji="0" lang="en-US" altLang="en-US" sz="3200" b="0" i="0" u="none" strike="noStrike" kern="1200" cap="none" spc="0" normalizeH="0" baseline="0" noProof="0" dirty="0">
                <a:ln>
                  <a:noFill/>
                </a:ln>
                <a:solidFill>
                  <a:srgbClr val="FFFFFF"/>
                </a:solidFill>
                <a:effectLst/>
                <a:uLnTx/>
                <a:uFillTx/>
                <a:latin typeface="Arial"/>
                <a:ea typeface="+mj-ea"/>
                <a:cs typeface="+mj-cs"/>
              </a:rPr>
            </a:b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The </a:t>
            </a:r>
            <a:r>
              <a:rPr kumimoji="0" lang="en-US" altLang="en-US" sz="3200" b="1" i="1" u="none" strike="noStrike" kern="1200" cap="none" spc="0" normalizeH="0" baseline="0" noProof="0" dirty="0">
                <a:ln>
                  <a:noFill/>
                </a:ln>
                <a:solidFill>
                  <a:srgbClr val="FF0066"/>
                </a:solidFill>
                <a:effectLst/>
                <a:uLnTx/>
                <a:uFillTx/>
                <a:latin typeface="Arial"/>
                <a:ea typeface="+mj-ea"/>
                <a:cs typeface="+mj-cs"/>
              </a:rPr>
              <a:t>Third</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RIGHTEOUSNESS</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LOVE</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and </a:t>
            </a:r>
            <a:r>
              <a:rPr kumimoji="0" lang="en-US" altLang="en-US" sz="3200" b="1" i="1" u="none" strike="noStrike" kern="1200" cap="none" spc="0" normalizeH="0" baseline="0" noProof="0" dirty="0">
                <a:ln>
                  <a:noFill/>
                </a:ln>
                <a:solidFill>
                  <a:srgbClr val="00FF00"/>
                </a:solidFill>
                <a:effectLst/>
                <a:uLnTx/>
                <a:uFillTx/>
                <a:latin typeface="Arial"/>
                <a:ea typeface="+mj-ea"/>
                <a:cs typeface="+mj-cs"/>
              </a:rPr>
              <a:t>BELIEF</a:t>
            </a:r>
            <a:r>
              <a:rPr kumimoji="0" lang="en-US" altLang="en-US" sz="3200" b="0" i="1" u="none" strike="noStrike" kern="1200" cap="none" spc="0" normalizeH="0" baseline="0" noProof="0" dirty="0">
                <a:ln>
                  <a:noFill/>
                </a:ln>
                <a:solidFill>
                  <a:srgbClr val="FFFF00"/>
                </a:solidFill>
                <a:effectLst/>
                <a:uLnTx/>
                <a:uFillTx/>
                <a:latin typeface="Arial"/>
                <a:ea typeface="+mj-ea"/>
                <a:cs typeface="+mj-cs"/>
              </a:rPr>
              <a:t> in Jesus</a:t>
            </a:r>
            <a:r>
              <a:rPr kumimoji="0" lang="en-US" altLang="en-US" sz="3200" b="0" i="0" u="none" strike="noStrike" kern="1200" cap="none" spc="0" normalizeH="0" baseline="0" noProof="0" dirty="0">
                <a:ln>
                  <a:noFill/>
                </a:ln>
                <a:solidFill>
                  <a:srgbClr val="FFFF00"/>
                </a:solidFill>
                <a:effectLst/>
                <a:uLnTx/>
                <a:uFillTx/>
                <a:latin typeface="Arial"/>
                <a:ea typeface="+mj-ea"/>
                <a:cs typeface="+mj-cs"/>
              </a:rPr>
              <a:t> </a:t>
            </a:r>
            <a:endParaRPr lang="en-US" sz="60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1518767"/>
            <a:ext cx="8578516" cy="5290177"/>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Arial"/>
                <a:ea typeface="+mn-ea"/>
                <a:cs typeface="+mn-cs"/>
              </a:rPr>
              <a:t>4:7-5:3a –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rgbClr val="FFFFFF"/>
                </a:solidFill>
                <a:effectLst/>
                <a:uLnTx/>
                <a:uFillTx/>
                <a:latin typeface="Arial"/>
                <a:ea typeface="+mn-ea"/>
                <a:cs typeface="+mn-cs"/>
              </a:rPr>
              <a:t>4:7-12 –</a:t>
            </a:r>
            <a:r>
              <a:rPr kumimoji="0" lang="en-US" altLang="en-US" sz="2400" b="1" i="0" u="none" strike="noStrike" kern="1200" cap="none" spc="0" normalizeH="0" baseline="0" noProof="0" dirty="0">
                <a:ln>
                  <a:noFill/>
                </a:ln>
                <a:solidFill>
                  <a:srgbClr val="00FF00"/>
                </a:solidFill>
                <a:effectLst/>
                <a:uLnTx/>
                <a:uFillTx/>
                <a:latin typeface="Arial"/>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The Source of </a:t>
            </a:r>
            <a:r>
              <a:rPr kumimoji="0" lang="en-US" altLang="en-US" sz="2400" b="1" i="1" u="none" strike="noStrike" kern="1200" cap="none" spc="0" normalizeH="0" baseline="0" noProof="0" dirty="0">
                <a:ln>
                  <a:noFill/>
                </a:ln>
                <a:solidFill>
                  <a:srgbClr val="00FF00"/>
                </a:solidFill>
                <a:effectLst/>
                <a:uLnTx/>
                <a:uFillTx/>
                <a:latin typeface="Arial"/>
                <a:ea typeface="+mn-ea"/>
                <a:cs typeface="+mn-cs"/>
              </a:rPr>
              <a:t>LOVE</a:t>
            </a:r>
            <a:r>
              <a:rPr kumimoji="0" lang="en-US" altLang="en-US" sz="2400" b="0" i="0" u="none" strike="noStrike" kern="1200" cap="none" spc="0" normalizeH="0" baseline="0" noProof="0" dirty="0">
                <a:ln>
                  <a:noFill/>
                </a:ln>
                <a:solidFill>
                  <a:srgbClr val="FFFF00"/>
                </a:solidFill>
                <a:effectLst/>
                <a:uLnTx/>
                <a:uFillTx/>
                <a:latin typeface="Arial"/>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4:13-16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The </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Synthesis</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of </a:t>
            </a:r>
            <a:r>
              <a:rPr lang="en-US" altLang="en-US" b="1" i="1" dirty="0">
                <a:solidFill>
                  <a:schemeClr val="bg1">
                    <a:lumMod val="65000"/>
                  </a:schemeClr>
                </a:solidFill>
                <a:latin typeface="Arial"/>
              </a:rPr>
              <a:t>LOVE</a:t>
            </a:r>
            <a:r>
              <a:rPr lang="en-US" altLang="en-US" dirty="0">
                <a:solidFill>
                  <a:schemeClr val="bg1">
                    <a:lumMod val="65000"/>
                  </a:schemeClr>
                </a:solidFill>
                <a:latin typeface="Arial"/>
              </a:rPr>
              <a:t> and </a:t>
            </a:r>
            <a:r>
              <a:rPr lang="en-US" altLang="en-US" b="1" i="1" dirty="0">
                <a:solidFill>
                  <a:schemeClr val="bg1">
                    <a:lumMod val="65000"/>
                  </a:schemeClr>
                </a:solidFill>
                <a:latin typeface="Arial"/>
              </a:rPr>
              <a:t>BELIEF</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4:17-5:1 –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The Effect and Motives of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5:2-3a –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The</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Synthesis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of</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LOVE</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and</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chemeClr val="bg1">
                    <a:lumMod val="65000"/>
                  </a:schemeClr>
                </a:solidFill>
                <a:effectLst/>
                <a:uLnTx/>
                <a:uFillTx/>
                <a:latin typeface="Arial"/>
                <a:ea typeface="+mn-ea"/>
                <a:cs typeface="+mn-cs"/>
              </a:rPr>
              <a:t>5:3b-21 – </a:t>
            </a:r>
            <a:r>
              <a:rPr kumimoji="0" lang="en-US" altLang="en-US" sz="2800" b="1" i="1" u="none" strike="noStrike" kern="1200" cap="none" spc="0" normalizeH="0" baseline="0" noProof="0" dirty="0">
                <a:ln>
                  <a:noFill/>
                </a:ln>
                <a:solidFill>
                  <a:schemeClr val="bg1">
                    <a:lumMod val="65000"/>
                  </a:schemeClr>
                </a:solidFill>
                <a:effectLst/>
                <a:uLnTx/>
                <a:uFillTx/>
                <a:latin typeface="Arial"/>
                <a:ea typeface="+mn-ea"/>
                <a:cs typeface="+mn-cs"/>
              </a:rPr>
              <a:t>Christian</a:t>
            </a:r>
            <a:r>
              <a:rPr kumimoji="0" lang="en-US" altLang="en-US" sz="28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800" b="1" i="1" u="none" strike="noStrike" kern="1200" cap="none" spc="0" normalizeH="0" baseline="0" noProof="0" dirty="0">
                <a:ln>
                  <a:noFill/>
                </a:ln>
                <a:solidFill>
                  <a:schemeClr val="bg1">
                    <a:lumMod val="65000"/>
                  </a:schemeClr>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5:3b-4 –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The</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Synthesis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of</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BELIEF</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and</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RIGHTEOUSNESS</a:t>
            </a: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in belief lies the power of obedience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5:5-12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The Contents, Basis, and Issue of Christian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65000"/>
                  </a:schemeClr>
                </a:solidFill>
                <a:effectLst/>
                <a:uLnTx/>
                <a:uFillTx/>
                <a:latin typeface="Arial"/>
                <a:ea typeface="+mn-ea"/>
                <a:cs typeface="+mn-cs"/>
              </a:rPr>
              <a:t>5:13-21 –</a:t>
            </a:r>
            <a:r>
              <a:rPr kumimoji="0" lang="en-US" altLang="en-US" sz="2400" b="0" i="0" u="none" strike="noStrike" kern="1200" cap="none" spc="0" normalizeH="0" baseline="0" noProof="0" dirty="0">
                <a:ln>
                  <a:noFill/>
                </a:ln>
                <a:solidFill>
                  <a:schemeClr val="bg1">
                    <a:lumMod val="65000"/>
                  </a:schemeClr>
                </a:solidFill>
                <a:effectLst/>
                <a:uLnTx/>
                <a:uFillTx/>
                <a:latin typeface="Arial"/>
                <a:ea typeface="+mn-ea"/>
                <a:cs typeface="+mn-cs"/>
              </a:rPr>
              <a:t> The Certainties of Christian </a:t>
            </a:r>
            <a:r>
              <a:rPr kumimoji="0" lang="en-US" altLang="en-US" sz="2400" b="1" i="1" u="none" strike="noStrike" kern="1200" cap="none" spc="0" normalizeH="0" baseline="0" noProof="0" dirty="0">
                <a:ln>
                  <a:noFill/>
                </a:ln>
                <a:solidFill>
                  <a:schemeClr val="bg1">
                    <a:lumMod val="65000"/>
                  </a:schemeClr>
                </a:solidFill>
                <a:effectLst/>
                <a:uLnTx/>
                <a:uFillTx/>
                <a:latin typeface="Arial"/>
                <a:ea typeface="+mn-ea"/>
                <a:cs typeface="+mn-cs"/>
              </a:rPr>
              <a:t>BELIEF</a:t>
            </a:r>
            <a:endPar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p:txBody>
      </p:sp>
    </p:spTree>
    <p:extLst>
      <p:ext uri="{BB962C8B-B14F-4D97-AF65-F5344CB8AC3E}">
        <p14:creationId xmlns:p14="http://schemas.microsoft.com/office/powerpoint/2010/main" val="1263491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036057"/>
          </a:xfrm>
        </p:spPr>
        <p:txBody>
          <a:bodyPr/>
          <a:lstStyle/>
          <a:p>
            <a:r>
              <a:rPr lang="en-US" altLang="en-US" sz="3600" b="1" dirty="0"/>
              <a:t>1 John 4:7-12</a:t>
            </a:r>
            <a:br>
              <a:rPr lang="en-US" altLang="en-US" sz="6600" b="1" dirty="0">
                <a:latin typeface="Calibri" panose="020F0502020204030204" pitchFamily="34" charset="0"/>
                <a:cs typeface="Calibri" panose="020F0502020204030204" pitchFamily="34" charset="0"/>
              </a:rPr>
            </a:br>
            <a:r>
              <a:rPr lang="en-US" altLang="en-US" sz="3200" dirty="0"/>
              <a:t>The Source of Love</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036058"/>
            <a:ext cx="8213902" cy="5821941"/>
          </a:xfrm>
        </p:spPr>
        <p:txBody>
          <a:bodyPr>
            <a:normAutofit lnSpcReduction="10000"/>
          </a:bodyPr>
          <a:lstStyle/>
          <a:p>
            <a:pPr algn="l" rtl="0"/>
            <a:r>
              <a:rPr lang="en-US" i="1" baseline="30000" dirty="0">
                <a:latin typeface="Cambria" panose="02040503050406030204" pitchFamily="18" charset="0"/>
                <a:ea typeface="Cambria" panose="02040503050406030204" pitchFamily="18" charset="0"/>
              </a:rPr>
              <a:t>7</a:t>
            </a:r>
            <a:r>
              <a:rPr lang="en-US" i="1" dirty="0">
                <a:solidFill>
                  <a:srgbClr val="0000FF"/>
                </a:solidFill>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i="1" baseline="30000" dirty="0">
                <a:latin typeface="Cambria" panose="02040503050406030204" pitchFamily="18" charset="0"/>
                <a:ea typeface="Cambria" panose="02040503050406030204" pitchFamily="18" charset="0"/>
              </a:rPr>
              <a:t>8</a:t>
            </a:r>
            <a:r>
              <a:rPr lang="en-US" i="1" dirty="0">
                <a:solidFill>
                  <a:srgbClr val="0000FF"/>
                </a:solidFill>
                <a:latin typeface="Cambria" panose="02040503050406030204" pitchFamily="18" charset="0"/>
                <a:ea typeface="Cambria" panose="02040503050406030204" pitchFamily="18" charset="0"/>
              </a:rPr>
              <a:t> Anyone who does not love does not know God, because God is love. </a:t>
            </a:r>
            <a:r>
              <a:rPr lang="en-US" i="1" baseline="30000" dirty="0">
                <a:latin typeface="Cambria" panose="02040503050406030204" pitchFamily="18" charset="0"/>
                <a:ea typeface="Cambria" panose="02040503050406030204" pitchFamily="18" charset="0"/>
              </a:rPr>
              <a:t>9</a:t>
            </a:r>
            <a:r>
              <a:rPr lang="en-US" i="1" dirty="0">
                <a:solidFill>
                  <a:srgbClr val="0000FF"/>
                </a:solidFill>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i="1" baseline="30000" dirty="0">
                <a:latin typeface="Cambria" panose="02040503050406030204" pitchFamily="18" charset="0"/>
                <a:ea typeface="Cambria" panose="02040503050406030204" pitchFamily="18" charset="0"/>
              </a:rPr>
              <a:t>10</a:t>
            </a:r>
            <a:r>
              <a:rPr lang="en-US" i="1" dirty="0">
                <a:solidFill>
                  <a:srgbClr val="0000FF"/>
                </a:solidFill>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i="1" baseline="30000" dirty="0">
                <a:latin typeface="Cambria" panose="02040503050406030204" pitchFamily="18" charset="0"/>
                <a:ea typeface="Cambria" panose="02040503050406030204" pitchFamily="18" charset="0"/>
              </a:rPr>
              <a:t>11</a:t>
            </a:r>
            <a:r>
              <a:rPr lang="en-US" i="1" dirty="0">
                <a:solidFill>
                  <a:srgbClr val="0000FF"/>
                </a:solidFill>
                <a:latin typeface="Cambria" panose="02040503050406030204" pitchFamily="18" charset="0"/>
                <a:ea typeface="Cambria" panose="02040503050406030204" pitchFamily="18" charset="0"/>
              </a:rPr>
              <a:t> Beloved, if God so loved us, we also ought to love one another. </a:t>
            </a:r>
            <a:r>
              <a:rPr lang="en-US" i="1" baseline="30000" dirty="0">
                <a:latin typeface="Cambria" panose="02040503050406030204" pitchFamily="18" charset="0"/>
                <a:ea typeface="Cambria" panose="02040503050406030204" pitchFamily="18" charset="0"/>
              </a:rPr>
              <a:t>12</a:t>
            </a:r>
            <a:r>
              <a:rPr lang="en-US" i="1" dirty="0">
                <a:solidFill>
                  <a:srgbClr val="0000FF"/>
                </a:solidFill>
                <a:latin typeface="Cambria" panose="02040503050406030204" pitchFamily="18" charset="0"/>
                <a:ea typeface="Cambria" panose="02040503050406030204" pitchFamily="18" charset="0"/>
              </a:rPr>
              <a:t> No one has ever seen God; if we love one another, God abides in us and his love is perfected in us. </a:t>
            </a:r>
            <a:endParaRPr lang="en-US" sz="48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3212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96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4:7-12</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The Source of Love</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1880444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95073"/>
            <a:ext cx="8280618" cy="5562926"/>
          </a:xfrm>
        </p:spPr>
        <p:txBody>
          <a:bodyPr>
            <a:normAutofit lnSpcReduction="10000"/>
          </a:bodyPr>
          <a:lstStyle/>
          <a:p>
            <a:pPr algn="l">
              <a:lnSpc>
                <a:spcPct val="80000"/>
              </a:lnSpc>
              <a:spcBef>
                <a:spcPts val="0"/>
              </a:spcBef>
            </a:pPr>
            <a:r>
              <a:rPr lang="en-US" b="1" i="1" baseline="30000" dirty="0">
                <a:solidFill>
                  <a:schemeClr val="tx1"/>
                </a:solidFill>
                <a:latin typeface="Cambria" panose="02040503050406030204" pitchFamily="18" charset="0"/>
                <a:ea typeface="Cambria" panose="02040503050406030204" pitchFamily="18" charset="0"/>
              </a:rPr>
              <a:t>7</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Beloved, let us love one another, for love is from God, and whoever loves has been born of God and knows God. </a:t>
            </a:r>
            <a:r>
              <a:rPr lang="en-US" b="1" i="1" baseline="30000" dirty="0">
                <a:solidFill>
                  <a:schemeClr val="tx1"/>
                </a:solidFill>
                <a:latin typeface="Cambria" panose="02040503050406030204" pitchFamily="18" charset="0"/>
                <a:ea typeface="Cambria" panose="02040503050406030204" pitchFamily="18" charset="0"/>
              </a:rPr>
              <a:t>8</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Anyone who does not love does not know God, because God is love. </a:t>
            </a:r>
            <a:r>
              <a:rPr lang="en-US" b="1" i="1" baseline="30000" dirty="0">
                <a:solidFill>
                  <a:schemeClr val="tx1"/>
                </a:solidFill>
                <a:latin typeface="Cambria" panose="02040503050406030204" pitchFamily="18" charset="0"/>
                <a:ea typeface="Cambria" panose="02040503050406030204" pitchFamily="18" charset="0"/>
              </a:rPr>
              <a:t>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In this the love of God was made manifest among us, that God sent his only Son into the world, so that we might live through him. </a:t>
            </a:r>
            <a:r>
              <a:rPr lang="en-US" b="1" i="1" baseline="30000" dirty="0">
                <a:solidFill>
                  <a:schemeClr val="tx1"/>
                </a:solidFill>
                <a:latin typeface="Cambria" panose="02040503050406030204" pitchFamily="18" charset="0"/>
                <a:ea typeface="Cambria" panose="02040503050406030204" pitchFamily="18" charset="0"/>
              </a:rPr>
              <a:t>10</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b="1" i="1" baseline="30000" dirty="0">
                <a:solidFill>
                  <a:schemeClr val="tx1"/>
                </a:solidFill>
                <a:latin typeface="Cambria" panose="02040503050406030204" pitchFamily="18" charset="0"/>
                <a:ea typeface="Cambria" panose="02040503050406030204" pitchFamily="18" charset="0"/>
              </a:rPr>
              <a:t>11</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God so loved us, we also ought to love one another. </a:t>
            </a:r>
            <a:r>
              <a:rPr lang="en-US" b="1" i="1" baseline="30000" dirty="0">
                <a:solidFill>
                  <a:schemeClr val="tx1"/>
                </a:solidFill>
                <a:latin typeface="Cambria" panose="02040503050406030204" pitchFamily="18" charset="0"/>
                <a:ea typeface="Cambria" panose="02040503050406030204" pitchFamily="18" charset="0"/>
              </a:rPr>
              <a:t>12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No one has ever seen God; if we love one another, God abides in us and his love is perfected in us. </a:t>
            </a:r>
          </a:p>
          <a:p>
            <a:pPr algn="l">
              <a:lnSpc>
                <a:spcPct val="80000"/>
              </a:lnSpc>
              <a:spcBef>
                <a:spcPts val="600"/>
              </a:spcBef>
            </a:pP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endPar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1891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black"/>
                </a:solidFill>
                <a:effectLst/>
                <a:uLnTx/>
                <a:uFillTx/>
                <a:latin typeface="Calibri"/>
                <a:ea typeface="+mn-ea"/>
                <a:cs typeface="+mn-cs"/>
              </a:rPr>
              <a:t>True born again believers love one another with a </a:t>
            </a:r>
            <a:r>
              <a:rPr kumimoji="0" lang="en-US" altLang="en-US" sz="3200" b="1" i="1" u="none" strike="noStrike" kern="1200" cap="none" spc="0" normalizeH="0" baseline="0" noProof="0" dirty="0">
                <a:ln>
                  <a:noFill/>
                </a:ln>
                <a:solidFill>
                  <a:prstClr val="black"/>
                </a:solidFill>
                <a:effectLst/>
                <a:uLnTx/>
                <a:uFillTx/>
                <a:latin typeface="Calibri"/>
                <a:ea typeface="+mn-ea"/>
                <a:cs typeface="+mn-cs"/>
              </a:rPr>
              <a:t>love</a:t>
            </a:r>
            <a:r>
              <a:rPr kumimoji="0" lang="en-US" altLang="en-US" sz="3200" b="0" i="0" u="none" strike="noStrike" kern="1200" cap="none" spc="0" normalizeH="0" baseline="0" noProof="0" dirty="0">
                <a:ln>
                  <a:noFill/>
                </a:ln>
                <a:solidFill>
                  <a:prstClr val="black"/>
                </a:solidFill>
                <a:effectLst/>
                <a:uLnTx/>
                <a:uFillTx/>
                <a:latin typeface="Calibri"/>
                <a:ea typeface="+mn-ea"/>
                <a:cs typeface="+mn-cs"/>
              </a:rPr>
              <a:t> that </a:t>
            </a:r>
            <a:r>
              <a:rPr kumimoji="0" lang="en-US" altLang="en-US" sz="3200" b="1" i="1" u="none" strike="noStrike" kern="1200" cap="none" spc="0" normalizeH="0" baseline="0" noProof="0" dirty="0">
                <a:ln>
                  <a:noFill/>
                </a:ln>
                <a:solidFill>
                  <a:prstClr val="black"/>
                </a:solidFill>
                <a:effectLst/>
                <a:uLnTx/>
                <a:uFillTx/>
                <a:latin typeface="Calibri"/>
                <a:ea typeface="+mn-ea"/>
                <a:cs typeface="+mn-cs"/>
              </a:rPr>
              <a:t>comes from God</a:t>
            </a:r>
            <a:r>
              <a:rPr kumimoji="0" lang="en-US" altLang="en-US" sz="32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656755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56125"/>
            <a:ext cx="8280618" cy="5201874"/>
          </a:xfrm>
        </p:spPr>
        <p:txBody>
          <a:bodyPr>
            <a:normAutofit lnSpcReduction="10000"/>
          </a:bodyPr>
          <a:lstStyle/>
          <a:p>
            <a:pPr algn="l">
              <a:lnSpc>
                <a:spcPct val="80000"/>
              </a:lnSpc>
              <a:spcBef>
                <a:spcPts val="0"/>
              </a:spcBef>
            </a:pPr>
            <a:r>
              <a:rPr lang="en-US" b="1" i="1" baseline="30000" dirty="0">
                <a:solidFill>
                  <a:schemeClr val="tx1"/>
                </a:solidFill>
                <a:latin typeface="Cambria" panose="02040503050406030204" pitchFamily="18" charset="0"/>
                <a:ea typeface="Cambria" panose="02040503050406030204" pitchFamily="18" charset="0"/>
              </a:rPr>
              <a:t>7</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let us love one another, for love is from God, and whoever loves has been born of God and knows God. </a:t>
            </a:r>
            <a:r>
              <a:rPr lang="en-US" b="1" i="1" baseline="30000" dirty="0">
                <a:solidFill>
                  <a:schemeClr val="tx1"/>
                </a:solidFill>
                <a:latin typeface="Cambria" panose="02040503050406030204" pitchFamily="18" charset="0"/>
                <a:ea typeface="Cambria" panose="02040503050406030204" pitchFamily="18" charset="0"/>
              </a:rPr>
              <a:t>8</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Anyone who does not love does not know God, because God is love. </a:t>
            </a:r>
            <a:r>
              <a:rPr lang="en-US" b="1" i="1" baseline="30000" dirty="0">
                <a:solidFill>
                  <a:schemeClr val="tx1"/>
                </a:solidFill>
                <a:latin typeface="Cambria" panose="02040503050406030204" pitchFamily="18" charset="0"/>
                <a:ea typeface="Cambria" panose="02040503050406030204" pitchFamily="18" charset="0"/>
              </a:rPr>
              <a:t>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In this the love of God was made manifest among us, that God sent his only Son into the world, so that we might live through him. </a:t>
            </a:r>
            <a:r>
              <a:rPr lang="en-US" b="1" i="1" baseline="30000" dirty="0">
                <a:solidFill>
                  <a:schemeClr val="tx1"/>
                </a:solidFill>
                <a:latin typeface="Cambria" panose="02040503050406030204" pitchFamily="18" charset="0"/>
                <a:ea typeface="Cambria" panose="02040503050406030204" pitchFamily="18" charset="0"/>
              </a:rPr>
              <a:t>10</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In this is love, not that we have loved God but that he loved us and sent his Son to be the propitiation for our sins. </a:t>
            </a:r>
            <a:r>
              <a:rPr lang="en-US" b="1" i="1" baseline="30000" dirty="0">
                <a:solidFill>
                  <a:schemeClr val="tx1"/>
                </a:solidFill>
                <a:latin typeface="Cambria" panose="02040503050406030204" pitchFamily="18" charset="0"/>
                <a:ea typeface="Cambria" panose="02040503050406030204" pitchFamily="18" charset="0"/>
              </a:rPr>
              <a:t>11</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God so loved us, we also ought to love one another. </a:t>
            </a:r>
            <a:r>
              <a:rPr lang="en-US" b="1" i="1" baseline="30000" dirty="0">
                <a:solidFill>
                  <a:schemeClr val="tx1"/>
                </a:solidFill>
                <a:latin typeface="Cambria" panose="02040503050406030204" pitchFamily="18" charset="0"/>
                <a:ea typeface="Cambria" panose="02040503050406030204" pitchFamily="18" charset="0"/>
              </a:rPr>
              <a:t>12</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No one has ever seen God; if we love one another, God abides in us and his love is perfected in us. </a:t>
            </a:r>
          </a:p>
          <a:p>
            <a:pPr algn="l">
              <a:lnSpc>
                <a:spcPct val="80000"/>
              </a:lnSpc>
              <a:spcBef>
                <a:spcPts val="600"/>
              </a:spcBef>
            </a:pPr>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4:7-12</a:t>
            </a:r>
            <a:endPar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8084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80000"/>
              </a:lnSpc>
              <a:spcBef>
                <a:spcPts val="0"/>
              </a:spcBef>
              <a:spcAft>
                <a:spcPts val="0"/>
              </a:spcAft>
              <a:buClrTx/>
              <a:buSzTx/>
              <a:tabLst/>
              <a:defRPr/>
            </a:pPr>
            <a:r>
              <a:rPr lang="en-US" altLang="en-US" sz="3200" dirty="0">
                <a:solidFill>
                  <a:schemeClr val="tx1"/>
                </a:solidFill>
              </a:rPr>
              <a:t>We love one another because: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800" dirty="0">
                <a:solidFill>
                  <a:schemeClr val="tx1"/>
                </a:solidFill>
              </a:rPr>
              <a:t>God is love (4:8-9)</a:t>
            </a:r>
          </a:p>
        </p:txBody>
      </p:sp>
    </p:spTree>
    <p:extLst>
      <p:ext uri="{BB962C8B-B14F-4D97-AF65-F5344CB8AC3E}">
        <p14:creationId xmlns:p14="http://schemas.microsoft.com/office/powerpoint/2010/main" val="41128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64629</TotalTime>
  <Words>7445</Words>
  <Application>Microsoft Office PowerPoint</Application>
  <PresentationFormat>On-screen Show (4:3)</PresentationFormat>
  <Paragraphs>197</Paragraphs>
  <Slides>45</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Outline of 1 John</vt:lpstr>
      <vt:lpstr>Outline of 1 John</vt:lpstr>
      <vt:lpstr>4:7-5:21 The Third Presentation of the Three Tests of FELLOWSHIP WITH GOD: RIGHTEOUSNESS, LOVE and BELIEF in Jesus </vt:lpstr>
      <vt:lpstr>4:7-5:21 The Third Presentation of the Three Tests of FELLOWSHIP WITH GOD: RIGHTEOUSNESS, LOVE and BELIEF in Jesus </vt:lpstr>
      <vt:lpstr>1 John 4:7-12 The Source of Love</vt:lpstr>
      <vt:lpstr>1 John 4:7-12 The Source of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love…</vt:lpstr>
      <vt:lpstr>God is love…</vt:lpstr>
      <vt:lpstr>PowerPoint Presentation</vt:lpstr>
      <vt:lpstr>PowerPoint Presentation</vt:lpstr>
      <vt:lpstr>PowerPoint Presentation</vt:lpstr>
      <vt:lpstr>PowerPoint Presentation</vt:lpstr>
      <vt:lpstr>“only” monogenh,j monogenes</vt:lpstr>
      <vt:lpstr>“only” monogenh,j monogenes</vt:lpstr>
      <vt:lpstr>PowerPoint Presentation</vt:lpstr>
      <vt:lpstr>PowerPoint Presentation</vt:lpstr>
      <vt:lpstr>PowerPoint Presentation</vt:lpstr>
      <vt:lpstr>PowerPoint Presentation</vt:lpstr>
      <vt:lpstr>PowerPoint Presentation</vt:lpstr>
      <vt:lpstr>PowerPoint Presentation</vt:lpstr>
      <vt:lpstr>(review) “propitiation” - i`lasmo,j (hilasmos)</vt:lpstr>
      <vt:lpstr>PowerPoint Presentation</vt:lpstr>
      <vt:lpstr>PowerPoint Presentation</vt:lpstr>
      <vt:lpstr>No one has ever seen God…</vt:lpstr>
      <vt:lpstr>No one has ever seen God…</vt:lpstr>
      <vt:lpstr>PowerPoint Presentation</vt:lpstr>
      <vt:lpstr>PowerPoint Presentation</vt:lpstr>
      <vt:lpstr>PowerPoint Presentation</vt:lpstr>
      <vt:lpstr>PowerPoint Presentation</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902</cp:revision>
  <cp:lastPrinted>2022-02-13T15:14:07Z</cp:lastPrinted>
  <dcterms:created xsi:type="dcterms:W3CDTF">2021-10-27T02:35:00Z</dcterms:created>
  <dcterms:modified xsi:type="dcterms:W3CDTF">2022-02-13T15:16:15Z</dcterms:modified>
</cp:coreProperties>
</file>