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3" r:id="rId3"/>
    <p:sldMasterId id="2147483655" r:id="rId4"/>
    <p:sldMasterId id="2147483657" r:id="rId5"/>
    <p:sldMasterId id="2147483659" r:id="rId6"/>
    <p:sldMasterId id="2147483661" r:id="rId7"/>
    <p:sldMasterId id="2147483663" r:id="rId8"/>
    <p:sldMasterId id="2147483667" r:id="rId9"/>
    <p:sldMasterId id="2147483665" r:id="rId10"/>
    <p:sldMasterId id="2147484058" r:id="rId11"/>
    <p:sldMasterId id="2147484095" r:id="rId12"/>
    <p:sldMasterId id="2147484156" r:id="rId13"/>
    <p:sldMasterId id="2147484218" r:id="rId14"/>
    <p:sldMasterId id="2147484320" r:id="rId15"/>
    <p:sldMasterId id="2147484397" r:id="rId16"/>
  </p:sldMasterIdLst>
  <p:notesMasterIdLst>
    <p:notesMasterId r:id="rId35"/>
  </p:notesMasterIdLst>
  <p:sldIdLst>
    <p:sldId id="515" r:id="rId17"/>
    <p:sldId id="485" r:id="rId18"/>
    <p:sldId id="324" r:id="rId19"/>
    <p:sldId id="333" r:id="rId20"/>
    <p:sldId id="335" r:id="rId21"/>
    <p:sldId id="337" r:id="rId22"/>
    <p:sldId id="334" r:id="rId23"/>
    <p:sldId id="517" r:id="rId24"/>
    <p:sldId id="518" r:id="rId25"/>
    <p:sldId id="327" r:id="rId26"/>
    <p:sldId id="331" r:id="rId27"/>
    <p:sldId id="356" r:id="rId28"/>
    <p:sldId id="357" r:id="rId29"/>
    <p:sldId id="358" r:id="rId30"/>
    <p:sldId id="328" r:id="rId31"/>
    <p:sldId id="330" r:id="rId32"/>
    <p:sldId id="336" r:id="rId33"/>
    <p:sldId id="516" r:id="rId34"/>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slide" Target="slides/slide1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theme" Target="../theme/theme10.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slideLayout" Target="../slideLayouts/slideLayout111.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1.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theme" Target="../theme/theme12.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slideLayout" Target="../slideLayouts/slideLayout135.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3.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 Id="rId14" Type="http://schemas.openxmlformats.org/officeDocument/2006/relationships/image" Target="../media/image15.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 Id="rId14" Type="http://schemas.openxmlformats.org/officeDocument/2006/relationships/image" Target="../media/image1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7.xml"/><Relationship Id="rId13" Type="http://schemas.openxmlformats.org/officeDocument/2006/relationships/theme" Target="../theme/theme15.xml"/><Relationship Id="rId3" Type="http://schemas.openxmlformats.org/officeDocument/2006/relationships/slideLayout" Target="../slideLayouts/slideLayout162.xml"/><Relationship Id="rId7" Type="http://schemas.openxmlformats.org/officeDocument/2006/relationships/slideLayout" Target="../slideLayouts/slideLayout166.xml"/><Relationship Id="rId12" Type="http://schemas.openxmlformats.org/officeDocument/2006/relationships/slideLayout" Target="../slideLayouts/slideLayout171.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11" Type="http://schemas.openxmlformats.org/officeDocument/2006/relationships/slideLayout" Target="../slideLayouts/slideLayout170.xml"/><Relationship Id="rId5" Type="http://schemas.openxmlformats.org/officeDocument/2006/relationships/slideLayout" Target="../slideLayouts/slideLayout164.xml"/><Relationship Id="rId10" Type="http://schemas.openxmlformats.org/officeDocument/2006/relationships/slideLayout" Target="../slideLayouts/slideLayout169.xml"/><Relationship Id="rId4" Type="http://schemas.openxmlformats.org/officeDocument/2006/relationships/slideLayout" Target="../slideLayouts/slideLayout163.xml"/><Relationship Id="rId9" Type="http://schemas.openxmlformats.org/officeDocument/2006/relationships/slideLayout" Target="../slideLayouts/slideLayout168.xml"/><Relationship Id="rId14" Type="http://schemas.openxmlformats.org/officeDocument/2006/relationships/image" Target="../media/image15.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9.xml"/><Relationship Id="rId13" Type="http://schemas.openxmlformats.org/officeDocument/2006/relationships/theme" Target="../theme/theme16.xml"/><Relationship Id="rId3" Type="http://schemas.openxmlformats.org/officeDocument/2006/relationships/slideLayout" Target="../slideLayouts/slideLayout174.xml"/><Relationship Id="rId7" Type="http://schemas.openxmlformats.org/officeDocument/2006/relationships/slideLayout" Target="../slideLayouts/slideLayout178.xml"/><Relationship Id="rId12" Type="http://schemas.openxmlformats.org/officeDocument/2006/relationships/slideLayout" Target="../slideLayouts/slideLayout183.xml"/><Relationship Id="rId2" Type="http://schemas.openxmlformats.org/officeDocument/2006/relationships/slideLayout" Target="../slideLayouts/slideLayout173.xml"/><Relationship Id="rId1" Type="http://schemas.openxmlformats.org/officeDocument/2006/relationships/slideLayout" Target="../slideLayouts/slideLayout172.xml"/><Relationship Id="rId6" Type="http://schemas.openxmlformats.org/officeDocument/2006/relationships/slideLayout" Target="../slideLayouts/slideLayout177.xml"/><Relationship Id="rId11" Type="http://schemas.openxmlformats.org/officeDocument/2006/relationships/slideLayout" Target="../slideLayouts/slideLayout182.xml"/><Relationship Id="rId5" Type="http://schemas.openxmlformats.org/officeDocument/2006/relationships/slideLayout" Target="../slideLayouts/slideLayout176.xml"/><Relationship Id="rId10" Type="http://schemas.openxmlformats.org/officeDocument/2006/relationships/slideLayout" Target="../slideLayouts/slideLayout181.xml"/><Relationship Id="rId4" Type="http://schemas.openxmlformats.org/officeDocument/2006/relationships/slideLayout" Target="../slideLayouts/slideLayout175.xml"/><Relationship Id="rId9" Type="http://schemas.openxmlformats.org/officeDocument/2006/relationships/slideLayout" Target="../slideLayouts/slideLayout180.xml"/><Relationship Id="rId14" Type="http://schemas.openxmlformats.org/officeDocument/2006/relationships/image" Target="../media/image15.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8.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0.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2.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4.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7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11.xml"/><Relationship Id="rId1" Type="http://schemas.openxmlformats.org/officeDocument/2006/relationships/themeOverride" Target="../theme/themeOverride2.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11.xml"/><Relationship Id="rId1" Type="http://schemas.openxmlformats.org/officeDocument/2006/relationships/themeOverride" Target="../theme/themeOverride3.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11.xml"/><Relationship Id="rId1" Type="http://schemas.openxmlformats.org/officeDocument/2006/relationships/themeOverride" Target="../theme/themeOverride4.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11.xml"/><Relationship Id="rId1" Type="http://schemas.openxmlformats.org/officeDocument/2006/relationships/themeOverride" Target="../theme/themeOverride5.xml"/><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01.xml"/><Relationship Id="rId1" Type="http://schemas.openxmlformats.org/officeDocument/2006/relationships/themeOverride" Target="../theme/themeOverr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01.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01.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580862075"/>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p:cNvSpPr>
            <a:spLocks noGrp="1" noChangeArrowheads="1"/>
          </p:cNvSpPr>
          <p:nvPr>
            <p:ph type="ctrTitle"/>
          </p:nvPr>
        </p:nvSpPr>
        <p:spPr>
          <a:xfrm>
            <a:off x="685800" y="914400"/>
            <a:ext cx="7772400" cy="3352799"/>
          </a:xfrm>
        </p:spPr>
        <p:txBody>
          <a:bodyPr/>
          <a:lstStyle/>
          <a:p>
            <a:pPr eaLnBrk="1" hangingPunct="1">
              <a:defRPr/>
            </a:pPr>
            <a:r>
              <a:rPr lang="en-US" sz="6000" b="1" dirty="0" smtClean="0">
                <a:effectLst>
                  <a:glow rad="101600">
                    <a:srgbClr val="FFC000">
                      <a:alpha val="60000"/>
                    </a:srgbClr>
                  </a:glow>
                  <a:outerShdw blurRad="50800" dist="38100" dir="2700000" algn="tl" rotWithShape="0">
                    <a:schemeClr val="bg1"/>
                  </a:outerShdw>
                </a:effectLst>
              </a:rPr>
              <a:t>The New Covenant </a:t>
            </a:r>
            <a:br>
              <a:rPr lang="en-US" sz="6000" b="1" dirty="0" smtClean="0">
                <a:effectLst>
                  <a:glow rad="101600">
                    <a:srgbClr val="FFC000">
                      <a:alpha val="60000"/>
                    </a:srgbClr>
                  </a:glow>
                  <a:outerShdw blurRad="50800" dist="38100" dir="2700000" algn="tl" rotWithShape="0">
                    <a:schemeClr val="bg1"/>
                  </a:outerShdw>
                </a:effectLst>
              </a:rPr>
            </a:br>
            <a:r>
              <a:rPr lang="en-US" sz="6000" b="1" dirty="0" smtClean="0">
                <a:effectLst>
                  <a:glow rad="101600">
                    <a:srgbClr val="FFC000">
                      <a:alpha val="60000"/>
                    </a:srgbClr>
                  </a:glow>
                  <a:outerShdw blurRad="50800" dist="38100" dir="2700000" algn="tl" rotWithShape="0">
                    <a:schemeClr val="bg1"/>
                  </a:outerShdw>
                </a:effectLst>
              </a:rPr>
              <a:t>Replaces </a:t>
            </a:r>
            <a:br>
              <a:rPr lang="en-US" sz="6000" b="1" dirty="0" smtClean="0">
                <a:effectLst>
                  <a:glow rad="101600">
                    <a:srgbClr val="FFC000">
                      <a:alpha val="60000"/>
                    </a:srgbClr>
                  </a:glow>
                  <a:outerShdw blurRad="50800" dist="38100" dir="2700000" algn="tl" rotWithShape="0">
                    <a:schemeClr val="bg1"/>
                  </a:outerShdw>
                </a:effectLst>
              </a:rPr>
            </a:br>
            <a:r>
              <a:rPr lang="en-US" sz="6000" b="1" dirty="0" smtClean="0">
                <a:effectLst>
                  <a:glow rad="101600">
                    <a:srgbClr val="FFC000">
                      <a:alpha val="60000"/>
                    </a:srgbClr>
                  </a:glow>
                  <a:outerShdw blurRad="50800" dist="38100" dir="2700000" algn="tl" rotWithShape="0">
                    <a:schemeClr val="bg1"/>
                  </a:outerShdw>
                </a:effectLst>
              </a:rPr>
              <a:t>The Old Covenant</a:t>
            </a: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13716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p>
        </p:txBody>
      </p:sp>
      <p:sp>
        <p:nvSpPr>
          <p:cNvPr id="192515" name="Rectangle 3"/>
          <p:cNvSpPr>
            <a:spLocks noGrp="1" noChangeArrowheads="1"/>
          </p:cNvSpPr>
          <p:nvPr>
            <p:ph type="body" sz="half" idx="1"/>
          </p:nvPr>
        </p:nvSpPr>
        <p:spPr>
          <a:xfrm>
            <a:off x="457200" y="1447800"/>
            <a:ext cx="8305800" cy="5410200"/>
          </a:xfrm>
        </p:spPr>
        <p:txBody>
          <a:bodyPr/>
          <a:lstStyle/>
          <a:p>
            <a:pPr eaLnBrk="1" hangingPunct="1">
              <a:lnSpc>
                <a:spcPct val="90000"/>
              </a:lnSpc>
            </a:pPr>
            <a:r>
              <a:rPr lang="en-US" sz="2800" b="1" dirty="0" smtClean="0">
                <a:latin typeface="Cambria" pitchFamily="18" charset="0"/>
              </a:rPr>
              <a:t>Hebrews 8:7-8,13  -</a:t>
            </a:r>
            <a:r>
              <a:rPr lang="en-US" sz="2800" i="1" dirty="0" smtClean="0">
                <a:latin typeface="Cambria" pitchFamily="18" charset="0"/>
              </a:rPr>
              <a:t> </a:t>
            </a:r>
            <a:r>
              <a:rPr lang="en-US" sz="2800" i="1" dirty="0" smtClean="0">
                <a:solidFill>
                  <a:srgbClr val="0000FF"/>
                </a:solidFill>
                <a:latin typeface="Cambria" pitchFamily="18" charset="0"/>
              </a:rPr>
              <a:t>For if that </a:t>
            </a:r>
            <a:r>
              <a:rPr lang="en-US" sz="2800" i="1" u="sng" dirty="0" smtClean="0">
                <a:solidFill>
                  <a:srgbClr val="0000FF"/>
                </a:solidFill>
                <a:latin typeface="Cambria" pitchFamily="18" charset="0"/>
              </a:rPr>
              <a:t>first</a:t>
            </a:r>
            <a:r>
              <a:rPr lang="en-US" sz="2800" i="1" dirty="0" smtClean="0">
                <a:solidFill>
                  <a:srgbClr val="0000FF"/>
                </a:solidFill>
                <a:latin typeface="Cambria" pitchFamily="18" charset="0"/>
              </a:rPr>
              <a:t> covenant had been faultless, there would have been no occasion to look for a second. </a:t>
            </a:r>
            <a:r>
              <a:rPr lang="en-US" sz="2800" i="1" baseline="30000" dirty="0" smtClean="0">
                <a:solidFill>
                  <a:srgbClr val="0000FF"/>
                </a:solidFill>
                <a:latin typeface="Cambria" pitchFamily="18" charset="0"/>
              </a:rPr>
              <a:t>8</a:t>
            </a:r>
            <a:r>
              <a:rPr lang="en-US" sz="2800" i="1" dirty="0" smtClean="0">
                <a:solidFill>
                  <a:srgbClr val="0000FF"/>
                </a:solidFill>
                <a:latin typeface="Cambria" pitchFamily="18" charset="0"/>
              </a:rPr>
              <a:t> For he finds fault with them when he says: "Behold, the days are coming, declares the Lord, when I will establish a new covenant with the house of Israel and with the house of Judah…</a:t>
            </a:r>
            <a:r>
              <a:rPr lang="en-US" sz="2800" i="1" dirty="0" smtClean="0">
                <a:latin typeface="Cambria" pitchFamily="18" charset="0"/>
              </a:rPr>
              <a:t> </a:t>
            </a:r>
            <a:r>
              <a:rPr lang="en-US" sz="2800" i="1" baseline="30000" dirty="0" smtClean="0">
                <a:solidFill>
                  <a:srgbClr val="0000FF"/>
                </a:solidFill>
                <a:latin typeface="Cambria" pitchFamily="18" charset="0"/>
              </a:rPr>
              <a:t>13</a:t>
            </a:r>
            <a:r>
              <a:rPr lang="en-US" sz="2800" i="1" u="sng" dirty="0" smtClean="0">
                <a:solidFill>
                  <a:srgbClr val="0000FF"/>
                </a:solidFill>
                <a:latin typeface="Cambria" pitchFamily="18" charset="0"/>
              </a:rPr>
              <a:t> In speaking of a new covenant, he makes the first one obsolete. And what is becoming obsolete and growing old is ready to vanish away. </a:t>
            </a:r>
          </a:p>
        </p:txBody>
      </p:sp>
      <p:pic>
        <p:nvPicPr>
          <p:cNvPr id="86020" name="Picture 6" descr="Blue Bible"/>
          <p:cNvPicPr>
            <a:picLocks noGrp="1" noChangeAspect="1" noChangeArrowheads="1"/>
          </p:cNvPicPr>
          <p:nvPr>
            <p:ph sz="half" idx="2"/>
          </p:nvPr>
        </p:nvPicPr>
        <p:blipFill>
          <a:blip r:embed="rId4" cstate="print">
            <a:clrChange>
              <a:clrFrom>
                <a:srgbClr val="010066"/>
              </a:clrFrom>
              <a:clrTo>
                <a:srgbClr val="010066">
                  <a:alpha val="0"/>
                </a:srgbClr>
              </a:clrTo>
            </a:clrChange>
          </a:blip>
          <a:srcRect/>
          <a:stretch>
            <a:fillRect/>
          </a:stretch>
        </p:blipFill>
        <p:spPr>
          <a:xfrm>
            <a:off x="7620000" y="457200"/>
            <a:ext cx="1219200" cy="901700"/>
          </a:xfrm>
        </p:spPr>
      </p:pic>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13716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p>
        </p:txBody>
      </p:sp>
      <p:sp>
        <p:nvSpPr>
          <p:cNvPr id="192515" name="Rectangle 3"/>
          <p:cNvSpPr>
            <a:spLocks noGrp="1" noChangeArrowheads="1"/>
          </p:cNvSpPr>
          <p:nvPr>
            <p:ph type="body" sz="half" idx="1"/>
          </p:nvPr>
        </p:nvSpPr>
        <p:spPr>
          <a:xfrm>
            <a:off x="457200" y="1447800"/>
            <a:ext cx="8305800" cy="5410200"/>
          </a:xfrm>
        </p:spPr>
        <p:txBody>
          <a:bodyPr>
            <a:normAutofit/>
          </a:bodyPr>
          <a:lstStyle/>
          <a:p>
            <a:pPr eaLnBrk="1" hangingPunct="1">
              <a:lnSpc>
                <a:spcPct val="90000"/>
              </a:lnSpc>
            </a:pPr>
            <a:r>
              <a:rPr lang="en-US" sz="2800" b="1" dirty="0" smtClean="0">
                <a:latin typeface="Cambria" pitchFamily="18" charset="0"/>
              </a:rPr>
              <a:t>2 Corinthians 3:6-7, 11 – </a:t>
            </a:r>
            <a:r>
              <a:rPr lang="en-US" sz="2800" i="1" u="sng" dirty="0" smtClean="0">
                <a:solidFill>
                  <a:srgbClr val="0000FF"/>
                </a:solidFill>
                <a:latin typeface="Cambria" pitchFamily="18" charset="0"/>
              </a:rPr>
              <a:t>[God] has made us</a:t>
            </a:r>
            <a:r>
              <a:rPr lang="en-US" sz="2800" i="1" dirty="0" smtClean="0">
                <a:solidFill>
                  <a:srgbClr val="0000FF"/>
                </a:solidFill>
                <a:latin typeface="Cambria" pitchFamily="18" charset="0"/>
              </a:rPr>
              <a:t> sufficient to be </a:t>
            </a:r>
            <a:r>
              <a:rPr lang="en-US" sz="2800" i="1" u="sng" dirty="0" smtClean="0">
                <a:solidFill>
                  <a:srgbClr val="0000FF"/>
                </a:solidFill>
                <a:latin typeface="Cambria" pitchFamily="18" charset="0"/>
              </a:rPr>
              <a:t>ministers of a new covenant</a:t>
            </a:r>
            <a:r>
              <a:rPr lang="en-US" sz="2800" i="1" dirty="0" smtClean="0">
                <a:solidFill>
                  <a:srgbClr val="0000FF"/>
                </a:solidFill>
                <a:latin typeface="Cambria" pitchFamily="18" charset="0"/>
              </a:rPr>
              <a:t>, not of the letter but of the Spirit. For the letter kills, but the Spirit gives life. </a:t>
            </a:r>
            <a:r>
              <a:rPr lang="en-US" sz="2800" i="1" baseline="30000" dirty="0" smtClean="0">
                <a:solidFill>
                  <a:srgbClr val="0000FF"/>
                </a:solidFill>
                <a:latin typeface="Cambria" pitchFamily="18" charset="0"/>
              </a:rPr>
              <a:t>7</a:t>
            </a:r>
            <a:r>
              <a:rPr lang="en-US" sz="2800" i="1" dirty="0" smtClean="0">
                <a:solidFill>
                  <a:srgbClr val="0000FF"/>
                </a:solidFill>
                <a:latin typeface="Cambria" pitchFamily="18" charset="0"/>
              </a:rPr>
              <a:t> Now if </a:t>
            </a:r>
            <a:r>
              <a:rPr lang="en-US" sz="2800" i="1" u="sng" dirty="0" smtClean="0">
                <a:solidFill>
                  <a:srgbClr val="0000FF"/>
                </a:solidFill>
                <a:latin typeface="Cambria" pitchFamily="18" charset="0"/>
              </a:rPr>
              <a:t>the ministry of death, carved in letters on stone</a:t>
            </a:r>
            <a:r>
              <a:rPr lang="en-US" sz="2800" i="1" dirty="0" smtClean="0">
                <a:solidFill>
                  <a:srgbClr val="0000FF"/>
                </a:solidFill>
                <a:latin typeface="Cambria" pitchFamily="18" charset="0"/>
              </a:rPr>
              <a:t>, came with such glory that the Israelites could not gaze at Moses' face because of its glory, which was being brought to an end… </a:t>
            </a:r>
            <a:r>
              <a:rPr lang="en-US" sz="2800" i="1" baseline="30000" dirty="0" smtClean="0">
                <a:solidFill>
                  <a:srgbClr val="0000FF"/>
                </a:solidFill>
                <a:latin typeface="Cambria" pitchFamily="18" charset="0"/>
              </a:rPr>
              <a:t>11</a:t>
            </a:r>
            <a:r>
              <a:rPr lang="en-US" sz="2800" i="1" dirty="0" smtClean="0">
                <a:solidFill>
                  <a:srgbClr val="0000FF"/>
                </a:solidFill>
                <a:latin typeface="Cambria" pitchFamily="18" charset="0"/>
              </a:rPr>
              <a:t> For if what </a:t>
            </a:r>
            <a:r>
              <a:rPr lang="en-US" sz="2800" i="1" u="sng" dirty="0" smtClean="0">
                <a:solidFill>
                  <a:srgbClr val="0000FF"/>
                </a:solidFill>
                <a:latin typeface="Cambria" pitchFamily="18" charset="0"/>
              </a:rPr>
              <a:t>was being brought to an end</a:t>
            </a:r>
            <a:r>
              <a:rPr lang="en-US" sz="2800" i="1" dirty="0" smtClean="0">
                <a:solidFill>
                  <a:srgbClr val="0000FF"/>
                </a:solidFill>
                <a:latin typeface="Cambria" pitchFamily="18" charset="0"/>
              </a:rPr>
              <a:t> came with glory, </a:t>
            </a:r>
            <a:r>
              <a:rPr lang="en-US" sz="2800" i="1" u="sng" dirty="0" smtClean="0">
                <a:solidFill>
                  <a:srgbClr val="0000FF"/>
                </a:solidFill>
                <a:latin typeface="Cambria" pitchFamily="18" charset="0"/>
              </a:rPr>
              <a:t>much more will what is permanent have glory</a:t>
            </a:r>
            <a:r>
              <a:rPr lang="en-US" sz="2800" i="1" dirty="0" smtClean="0">
                <a:solidFill>
                  <a:srgbClr val="0000FF"/>
                </a:solidFill>
                <a:latin typeface="Cambria" pitchFamily="18" charset="0"/>
              </a:rPr>
              <a:t>. </a:t>
            </a:r>
          </a:p>
        </p:txBody>
      </p:sp>
      <p:pic>
        <p:nvPicPr>
          <p:cNvPr id="86020" name="Picture 6" descr="Blue Bible"/>
          <p:cNvPicPr>
            <a:picLocks noGrp="1" noChangeAspect="1" noChangeArrowheads="1"/>
          </p:cNvPicPr>
          <p:nvPr>
            <p:ph sz="half" idx="2"/>
          </p:nvPr>
        </p:nvPicPr>
        <p:blipFill>
          <a:blip r:embed="rId4" cstate="print">
            <a:clrChange>
              <a:clrFrom>
                <a:srgbClr val="010066"/>
              </a:clrFrom>
              <a:clrTo>
                <a:srgbClr val="010066">
                  <a:alpha val="0"/>
                </a:srgbClr>
              </a:clrTo>
            </a:clrChange>
          </a:blip>
          <a:srcRect/>
          <a:stretch>
            <a:fillRect/>
          </a:stretch>
        </p:blipFill>
        <p:spPr>
          <a:xfrm>
            <a:off x="7620000" y="457200"/>
            <a:ext cx="1219200" cy="901700"/>
          </a:xfrm>
        </p:spPr>
      </p:pic>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13716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p>
        </p:txBody>
      </p:sp>
      <p:sp>
        <p:nvSpPr>
          <p:cNvPr id="192515" name="Rectangle 3"/>
          <p:cNvSpPr>
            <a:spLocks noGrp="1" noChangeArrowheads="1"/>
          </p:cNvSpPr>
          <p:nvPr>
            <p:ph type="body" sz="half" idx="1"/>
          </p:nvPr>
        </p:nvSpPr>
        <p:spPr>
          <a:xfrm>
            <a:off x="457200" y="1447800"/>
            <a:ext cx="8305800" cy="5410200"/>
          </a:xfrm>
        </p:spPr>
        <p:txBody>
          <a:bodyPr>
            <a:normAutofit/>
          </a:bodyPr>
          <a:lstStyle/>
          <a:p>
            <a:pPr eaLnBrk="1" hangingPunct="1">
              <a:lnSpc>
                <a:spcPct val="90000"/>
              </a:lnSpc>
            </a:pPr>
            <a:r>
              <a:rPr lang="en-US" sz="2800" b="1" dirty="0" smtClean="0">
                <a:latin typeface="Cambria" pitchFamily="18" charset="0"/>
              </a:rPr>
              <a:t>Ephesians 2:14-16 –</a:t>
            </a:r>
            <a:r>
              <a:rPr lang="en-US" sz="2800" i="1" dirty="0" smtClean="0">
                <a:latin typeface="Cambria" pitchFamily="18" charset="0"/>
              </a:rPr>
              <a:t> </a:t>
            </a:r>
            <a:r>
              <a:rPr lang="en-US" sz="2800" i="1" dirty="0" smtClean="0">
                <a:solidFill>
                  <a:srgbClr val="0000FF"/>
                </a:solidFill>
                <a:latin typeface="Cambria" pitchFamily="18" charset="0"/>
              </a:rPr>
              <a:t>For </a:t>
            </a:r>
            <a:r>
              <a:rPr lang="en-US" sz="2800" i="1" dirty="0" smtClean="0">
                <a:solidFill>
                  <a:srgbClr val="0000FF"/>
                </a:solidFill>
                <a:latin typeface="Cambria" pitchFamily="18" charset="0"/>
              </a:rPr>
              <a:t>[Christ] </a:t>
            </a:r>
            <a:r>
              <a:rPr lang="en-US" sz="2800" i="1" dirty="0" smtClean="0">
                <a:solidFill>
                  <a:srgbClr val="0000FF"/>
                </a:solidFill>
                <a:latin typeface="Cambria" pitchFamily="18" charset="0"/>
              </a:rPr>
              <a:t>himself is our peace, who has made the two </a:t>
            </a:r>
            <a:r>
              <a:rPr lang="en-US" sz="2800" i="1" dirty="0" smtClean="0">
                <a:solidFill>
                  <a:srgbClr val="0000FF"/>
                </a:solidFill>
                <a:latin typeface="Cambria" pitchFamily="18" charset="0"/>
              </a:rPr>
              <a:t>[peoples – Jews and Gentiles] </a:t>
            </a:r>
            <a:r>
              <a:rPr lang="en-US" sz="2800" i="1" dirty="0" smtClean="0">
                <a:solidFill>
                  <a:srgbClr val="0000FF"/>
                </a:solidFill>
                <a:latin typeface="Cambria" pitchFamily="18" charset="0"/>
              </a:rPr>
              <a:t>one </a:t>
            </a:r>
            <a:r>
              <a:rPr lang="en-US" sz="2800" i="1" dirty="0" smtClean="0">
                <a:solidFill>
                  <a:srgbClr val="0000FF"/>
                </a:solidFill>
                <a:latin typeface="Cambria" pitchFamily="18" charset="0"/>
              </a:rPr>
              <a:t>and has destroyed the barrier, the dividing wall of hostility,</a:t>
            </a:r>
            <a:r>
              <a:rPr lang="en-US" sz="2800" i="1" dirty="0" smtClean="0">
                <a:latin typeface="Cambria" pitchFamily="18" charset="0"/>
              </a:rPr>
              <a:t> </a:t>
            </a:r>
            <a:r>
              <a:rPr lang="en-US" sz="2800" i="1" u="sng" dirty="0" smtClean="0">
                <a:solidFill>
                  <a:srgbClr val="0000FF"/>
                </a:solidFill>
                <a:latin typeface="Cambria" pitchFamily="18" charset="0"/>
              </a:rPr>
              <a:t>by abolishing in his flesh the law with its commandments and regulations</a:t>
            </a:r>
            <a:r>
              <a:rPr lang="en-US" sz="2800" i="1" dirty="0" smtClean="0">
                <a:solidFill>
                  <a:srgbClr val="0000FF"/>
                </a:solidFill>
                <a:latin typeface="Cambria" pitchFamily="18" charset="0"/>
              </a:rPr>
              <a:t>. His purpose was to create in himself one new man out of the two, thus making peace, and in this one body to reconcile both of them to God through the cross. </a:t>
            </a:r>
            <a:r>
              <a:rPr lang="en-US" sz="2800" b="1" dirty="0" smtClean="0">
                <a:latin typeface="Cambria" pitchFamily="18" charset="0"/>
              </a:rPr>
              <a:t>(NIV)</a:t>
            </a:r>
          </a:p>
        </p:txBody>
      </p:sp>
      <p:pic>
        <p:nvPicPr>
          <p:cNvPr id="86020" name="Picture 6" descr="Blue Bible"/>
          <p:cNvPicPr>
            <a:picLocks noGrp="1" noChangeAspect="1" noChangeArrowheads="1"/>
          </p:cNvPicPr>
          <p:nvPr>
            <p:ph sz="half" idx="2"/>
          </p:nvPr>
        </p:nvPicPr>
        <p:blipFill>
          <a:blip r:embed="rId4" cstate="print">
            <a:clrChange>
              <a:clrFrom>
                <a:srgbClr val="010066"/>
              </a:clrFrom>
              <a:clrTo>
                <a:srgbClr val="010066">
                  <a:alpha val="0"/>
                </a:srgbClr>
              </a:clrTo>
            </a:clrChange>
          </a:blip>
          <a:srcRect/>
          <a:stretch>
            <a:fillRect/>
          </a:stretch>
        </p:blipFill>
        <p:spPr>
          <a:xfrm>
            <a:off x="7620000" y="457200"/>
            <a:ext cx="1219200" cy="901700"/>
          </a:xfrm>
        </p:spPr>
      </p:pic>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13716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p>
        </p:txBody>
      </p:sp>
      <p:sp>
        <p:nvSpPr>
          <p:cNvPr id="192515" name="Rectangle 3"/>
          <p:cNvSpPr>
            <a:spLocks noGrp="1" noChangeArrowheads="1"/>
          </p:cNvSpPr>
          <p:nvPr>
            <p:ph type="body" sz="half" idx="1"/>
          </p:nvPr>
        </p:nvSpPr>
        <p:spPr>
          <a:xfrm>
            <a:off x="457200" y="1447800"/>
            <a:ext cx="8305800" cy="5410200"/>
          </a:xfrm>
        </p:spPr>
        <p:txBody>
          <a:bodyPr/>
          <a:lstStyle/>
          <a:p>
            <a:pPr eaLnBrk="1" hangingPunct="1">
              <a:lnSpc>
                <a:spcPct val="90000"/>
              </a:lnSpc>
            </a:pPr>
            <a:r>
              <a:rPr lang="en-US" sz="2800" b="1" dirty="0" smtClean="0">
                <a:latin typeface="Cambria" pitchFamily="18" charset="0"/>
              </a:rPr>
              <a:t>Colossians </a:t>
            </a:r>
            <a:r>
              <a:rPr lang="en-US" sz="2800" b="1" dirty="0" smtClean="0">
                <a:latin typeface="Cambria" pitchFamily="18" charset="0"/>
              </a:rPr>
              <a:t>2:14, 16-17 </a:t>
            </a:r>
            <a:r>
              <a:rPr lang="en-US" sz="2800" b="1" dirty="0" smtClean="0">
                <a:latin typeface="Cambria" pitchFamily="18" charset="0"/>
              </a:rPr>
              <a:t>– </a:t>
            </a:r>
            <a:r>
              <a:rPr lang="en-US" sz="2800" i="1" dirty="0" smtClean="0">
                <a:solidFill>
                  <a:srgbClr val="0000FF"/>
                </a:solidFill>
                <a:latin typeface="Cambria" pitchFamily="18" charset="0"/>
              </a:rPr>
              <a:t>having</a:t>
            </a:r>
            <a:r>
              <a:rPr lang="en-US" sz="2800" i="1" dirty="0" smtClean="0">
                <a:latin typeface="Cambria" pitchFamily="18" charset="0"/>
              </a:rPr>
              <a:t> </a:t>
            </a:r>
            <a:r>
              <a:rPr lang="en-US" sz="2800" i="1" u="sng" dirty="0" smtClean="0">
                <a:solidFill>
                  <a:srgbClr val="0000FF"/>
                </a:solidFill>
                <a:latin typeface="Cambria" pitchFamily="18" charset="0"/>
              </a:rPr>
              <a:t>canceled the written code</a:t>
            </a:r>
            <a:r>
              <a:rPr lang="en-US" sz="2800" i="1" dirty="0" smtClean="0">
                <a:solidFill>
                  <a:srgbClr val="0000FF"/>
                </a:solidFill>
                <a:latin typeface="Cambria" pitchFamily="18" charset="0"/>
              </a:rPr>
              <a:t>, with its regulations, that was against us and that stood opposed to us; he took it away, nailing it to the cross . . . Therefore do not let anyone judge you by what you eat or drink, or with regard to a religious festival, a New Moon celebration or a Sabbath day. These are a shadow of the things that were to come; the reality, however, is found in Christ. </a:t>
            </a:r>
            <a:r>
              <a:rPr lang="en-US" sz="2800" b="1" dirty="0" smtClean="0">
                <a:latin typeface="Cambria" pitchFamily="18" charset="0"/>
              </a:rPr>
              <a:t>(NIV)</a:t>
            </a:r>
          </a:p>
        </p:txBody>
      </p:sp>
      <p:pic>
        <p:nvPicPr>
          <p:cNvPr id="86020" name="Picture 6" descr="Blue Bible"/>
          <p:cNvPicPr>
            <a:picLocks noGrp="1" noChangeAspect="1" noChangeArrowheads="1"/>
          </p:cNvPicPr>
          <p:nvPr>
            <p:ph sz="half" idx="2"/>
          </p:nvPr>
        </p:nvPicPr>
        <p:blipFill>
          <a:blip r:embed="rId4" cstate="print">
            <a:clrChange>
              <a:clrFrom>
                <a:srgbClr val="010066"/>
              </a:clrFrom>
              <a:clrTo>
                <a:srgbClr val="010066">
                  <a:alpha val="0"/>
                </a:srgbClr>
              </a:clrTo>
            </a:clrChange>
          </a:blip>
          <a:srcRect/>
          <a:stretch>
            <a:fillRect/>
          </a:stretch>
        </p:blipFill>
        <p:spPr>
          <a:xfrm>
            <a:off x="7620000" y="457200"/>
            <a:ext cx="1219200" cy="901700"/>
          </a:xfrm>
        </p:spPr>
      </p:pic>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12954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endParaRPr lang="en-US" dirty="0" smtClean="0"/>
          </a:p>
        </p:txBody>
      </p:sp>
      <p:sp>
        <p:nvSpPr>
          <p:cNvPr id="184323" name="Rectangle 3"/>
          <p:cNvSpPr>
            <a:spLocks noGrp="1" noChangeArrowheads="1"/>
          </p:cNvSpPr>
          <p:nvPr>
            <p:ph idx="1"/>
          </p:nvPr>
        </p:nvSpPr>
        <p:spPr>
          <a:xfrm>
            <a:off x="457200" y="1447800"/>
            <a:ext cx="8229600" cy="5410200"/>
          </a:xfrm>
        </p:spPr>
        <p:txBody>
          <a:bodyPr/>
          <a:lstStyle/>
          <a:p>
            <a:pPr eaLnBrk="1" hangingPunct="1"/>
            <a:r>
              <a:rPr lang="en-US" dirty="0" smtClean="0">
                <a:latin typeface="Calibri" pitchFamily="34" charset="0"/>
                <a:cs typeface="Calibri" pitchFamily="34" charset="0"/>
              </a:rPr>
              <a:t>In Summary, the New Testament writers tell us that the Old Covenant, including </a:t>
            </a:r>
            <a:r>
              <a:rPr lang="en-US" b="1" i="1" dirty="0" smtClean="0">
                <a:latin typeface="Calibri" pitchFamily="34" charset="0"/>
                <a:cs typeface="Calibri" pitchFamily="34" charset="0"/>
              </a:rPr>
              <a:t>all</a:t>
            </a:r>
            <a:r>
              <a:rPr lang="en-US" dirty="0" smtClean="0">
                <a:latin typeface="Calibri" pitchFamily="34" charset="0"/>
                <a:cs typeface="Calibri" pitchFamily="34" charset="0"/>
              </a:rPr>
              <a:t> of its parts (laws) which was:</a:t>
            </a:r>
          </a:p>
          <a:p>
            <a:pPr lvl="1" eaLnBrk="1" hangingPunct="1"/>
            <a:r>
              <a:rPr lang="en-US" dirty="0" smtClean="0">
                <a:latin typeface="Calibri" pitchFamily="34" charset="0"/>
                <a:cs typeface="Calibri" pitchFamily="34" charset="0"/>
              </a:rPr>
              <a:t>“Being brought to an end”</a:t>
            </a:r>
          </a:p>
          <a:p>
            <a:pPr lvl="1" eaLnBrk="1" hangingPunct="1"/>
            <a:r>
              <a:rPr lang="en-US" dirty="0" smtClean="0">
                <a:latin typeface="Calibri" pitchFamily="34" charset="0"/>
                <a:cs typeface="Calibri" pitchFamily="34" charset="0"/>
              </a:rPr>
              <a:t>“</a:t>
            </a:r>
            <a:r>
              <a:rPr lang="en-US" smtClean="0">
                <a:latin typeface="Calibri" pitchFamily="34" charset="0"/>
                <a:cs typeface="Calibri" pitchFamily="34" charset="0"/>
              </a:rPr>
              <a:t>Growing old</a:t>
            </a:r>
            <a:r>
              <a:rPr lang="en-US" dirty="0" smtClean="0">
                <a:latin typeface="Calibri" pitchFamily="34" charset="0"/>
                <a:cs typeface="Calibri" pitchFamily="34" charset="0"/>
              </a:rPr>
              <a:t>”</a:t>
            </a:r>
          </a:p>
          <a:p>
            <a:pPr lvl="1" eaLnBrk="1" hangingPunct="1"/>
            <a:r>
              <a:rPr lang="en-US" dirty="0" smtClean="0">
                <a:latin typeface="Calibri" pitchFamily="34" charset="0"/>
                <a:cs typeface="Calibri" pitchFamily="34" charset="0"/>
              </a:rPr>
              <a:t>“Soon to disappear”</a:t>
            </a:r>
          </a:p>
          <a:p>
            <a:pPr eaLnBrk="1" hangingPunct="1"/>
            <a:r>
              <a:rPr lang="en-US" dirty="0" smtClean="0">
                <a:latin typeface="Calibri" pitchFamily="34" charset="0"/>
                <a:cs typeface="Calibri" pitchFamily="34" charset="0"/>
              </a:rPr>
              <a:t>Is now:</a:t>
            </a:r>
          </a:p>
          <a:p>
            <a:pPr lvl="1" eaLnBrk="1" hangingPunct="1"/>
            <a:r>
              <a:rPr lang="en-US" dirty="0" smtClean="0">
                <a:latin typeface="Calibri" pitchFamily="34" charset="0"/>
                <a:cs typeface="Calibri" pitchFamily="34" charset="0"/>
              </a:rPr>
              <a:t>“Obsolete”</a:t>
            </a:r>
          </a:p>
          <a:p>
            <a:pPr lvl="1" eaLnBrk="1" hangingPunct="1"/>
            <a:r>
              <a:rPr lang="en-US" dirty="0" smtClean="0">
                <a:latin typeface="Calibri" pitchFamily="34" charset="0"/>
                <a:cs typeface="Calibri" pitchFamily="34" charset="0"/>
              </a:rPr>
              <a:t>“Abolished”</a:t>
            </a:r>
          </a:p>
          <a:p>
            <a:pPr lvl="1" eaLnBrk="1" hangingPunct="1"/>
            <a:r>
              <a:rPr lang="en-US" dirty="0" smtClean="0">
                <a:latin typeface="Calibri" pitchFamily="34" charset="0"/>
                <a:cs typeface="Calibri" pitchFamily="34" charset="0"/>
              </a:rPr>
              <a:t>“Cancelled”</a:t>
            </a:r>
          </a:p>
        </p:txBody>
      </p:sp>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dissolve">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23">
                                            <p:txEl>
                                              <p:pRg st="1" end="1"/>
                                            </p:txEl>
                                          </p:spTgt>
                                        </p:tgtEl>
                                        <p:attrNameLst>
                                          <p:attrName>style.visibility</p:attrName>
                                        </p:attrNameLst>
                                      </p:cBhvr>
                                      <p:to>
                                        <p:strVal val="visible"/>
                                      </p:to>
                                    </p:set>
                                    <p:animEffect transition="in" filter="dissolve">
                                      <p:cBhvr>
                                        <p:cTn id="12" dur="500"/>
                                        <p:tgtEl>
                                          <p:spTgt spid="184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23">
                                            <p:txEl>
                                              <p:pRg st="2" end="2"/>
                                            </p:txEl>
                                          </p:spTgt>
                                        </p:tgtEl>
                                        <p:attrNameLst>
                                          <p:attrName>style.visibility</p:attrName>
                                        </p:attrNameLst>
                                      </p:cBhvr>
                                      <p:to>
                                        <p:strVal val="visible"/>
                                      </p:to>
                                    </p:set>
                                    <p:animEffect transition="in" filter="dissolve">
                                      <p:cBhvr>
                                        <p:cTn id="17" dur="500"/>
                                        <p:tgtEl>
                                          <p:spTgt spid="184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23">
                                            <p:txEl>
                                              <p:pRg st="3" end="3"/>
                                            </p:txEl>
                                          </p:spTgt>
                                        </p:tgtEl>
                                        <p:attrNameLst>
                                          <p:attrName>style.visibility</p:attrName>
                                        </p:attrNameLst>
                                      </p:cBhvr>
                                      <p:to>
                                        <p:strVal val="visible"/>
                                      </p:to>
                                    </p:set>
                                    <p:animEffect transition="in" filter="dissolve">
                                      <p:cBhvr>
                                        <p:cTn id="22" dur="500"/>
                                        <p:tgtEl>
                                          <p:spTgt spid="1843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323">
                                            <p:txEl>
                                              <p:pRg st="4" end="4"/>
                                            </p:txEl>
                                          </p:spTgt>
                                        </p:tgtEl>
                                        <p:attrNameLst>
                                          <p:attrName>style.visibility</p:attrName>
                                        </p:attrNameLst>
                                      </p:cBhvr>
                                      <p:to>
                                        <p:strVal val="visible"/>
                                      </p:to>
                                    </p:set>
                                    <p:animEffect transition="in" filter="dissolve">
                                      <p:cBhvr>
                                        <p:cTn id="27" dur="500"/>
                                        <p:tgtEl>
                                          <p:spTgt spid="1843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4323">
                                            <p:txEl>
                                              <p:pRg st="5" end="5"/>
                                            </p:txEl>
                                          </p:spTgt>
                                        </p:tgtEl>
                                        <p:attrNameLst>
                                          <p:attrName>style.visibility</p:attrName>
                                        </p:attrNameLst>
                                      </p:cBhvr>
                                      <p:to>
                                        <p:strVal val="visible"/>
                                      </p:to>
                                    </p:set>
                                    <p:animEffect transition="in" filter="dissolve">
                                      <p:cBhvr>
                                        <p:cTn id="32" dur="500"/>
                                        <p:tgtEl>
                                          <p:spTgt spid="1843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4323">
                                            <p:txEl>
                                              <p:pRg st="6" end="6"/>
                                            </p:txEl>
                                          </p:spTgt>
                                        </p:tgtEl>
                                        <p:attrNameLst>
                                          <p:attrName>style.visibility</p:attrName>
                                        </p:attrNameLst>
                                      </p:cBhvr>
                                      <p:to>
                                        <p:strVal val="visible"/>
                                      </p:to>
                                    </p:set>
                                    <p:animEffect transition="in" filter="dissolve">
                                      <p:cBhvr>
                                        <p:cTn id="37" dur="500"/>
                                        <p:tgtEl>
                                          <p:spTgt spid="1843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4323">
                                            <p:txEl>
                                              <p:pRg st="7" end="7"/>
                                            </p:txEl>
                                          </p:spTgt>
                                        </p:tgtEl>
                                        <p:attrNameLst>
                                          <p:attrName>style.visibility</p:attrName>
                                        </p:attrNameLst>
                                      </p:cBhvr>
                                      <p:to>
                                        <p:strVal val="visible"/>
                                      </p:to>
                                    </p:set>
                                    <p:animEffect transition="in" filter="dissolve">
                                      <p:cBhvr>
                                        <p:cTn id="42" dur="500"/>
                                        <p:tgtEl>
                                          <p:spTgt spid="1843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12954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endParaRPr lang="en-US" dirty="0" smtClean="0"/>
          </a:p>
        </p:txBody>
      </p:sp>
      <p:sp>
        <p:nvSpPr>
          <p:cNvPr id="189443" name="Rectangle 3"/>
          <p:cNvSpPr>
            <a:spLocks noGrp="1" noChangeArrowheads="1"/>
          </p:cNvSpPr>
          <p:nvPr>
            <p:ph idx="1"/>
          </p:nvPr>
        </p:nvSpPr>
        <p:spPr>
          <a:xfrm>
            <a:off x="457200" y="1447800"/>
            <a:ext cx="8229600" cy="5410200"/>
          </a:xfrm>
        </p:spPr>
        <p:txBody>
          <a:bodyPr/>
          <a:lstStyle/>
          <a:p>
            <a:pPr eaLnBrk="1" hangingPunct="1"/>
            <a:r>
              <a:rPr lang="en-US" dirty="0" smtClean="0">
                <a:latin typeface="Calibri" pitchFamily="34" charset="0"/>
                <a:cs typeface="Calibri" pitchFamily="34" charset="0"/>
              </a:rPr>
              <a:t>The Old Covenant has been </a:t>
            </a:r>
            <a:r>
              <a:rPr lang="en-US" b="1" dirty="0" smtClean="0">
                <a:latin typeface="Calibri" pitchFamily="34" charset="0"/>
                <a:cs typeface="Calibri" pitchFamily="34" charset="0"/>
              </a:rPr>
              <a:t>replaced</a:t>
            </a:r>
            <a:r>
              <a:rPr lang="en-US" dirty="0" smtClean="0">
                <a:latin typeface="Calibri" pitchFamily="34" charset="0"/>
                <a:cs typeface="Calibri" pitchFamily="34" charset="0"/>
              </a:rPr>
              <a:t> with a new and better covenant that is more glorious and permanent!</a:t>
            </a:r>
          </a:p>
          <a:p>
            <a:pPr lvl="1" eaLnBrk="1" hangingPunct="1"/>
            <a:r>
              <a:rPr lang="en-US" b="1" dirty="0" smtClean="0">
                <a:latin typeface="Cambria" pitchFamily="18" charset="0"/>
              </a:rPr>
              <a:t>Hebrews 8:6b –</a:t>
            </a:r>
            <a:r>
              <a:rPr lang="en-US" dirty="0" smtClean="0">
                <a:latin typeface="Cambria" pitchFamily="18" charset="0"/>
              </a:rPr>
              <a:t> </a:t>
            </a:r>
            <a:r>
              <a:rPr lang="en-US" i="1" dirty="0" smtClean="0">
                <a:solidFill>
                  <a:srgbClr val="0000FF"/>
                </a:solidFill>
                <a:latin typeface="Cambria" pitchFamily="18" charset="0"/>
              </a:rPr>
              <a:t>The covenant [Jesus] mediates is better, since it is enacted on </a:t>
            </a:r>
            <a:r>
              <a:rPr lang="en-US" i="1" u="sng" dirty="0" smtClean="0">
                <a:solidFill>
                  <a:srgbClr val="0000FF"/>
                </a:solidFill>
                <a:latin typeface="Cambria" pitchFamily="18" charset="0"/>
              </a:rPr>
              <a:t>better promises</a:t>
            </a:r>
            <a:r>
              <a:rPr lang="en-US" i="1" dirty="0" smtClean="0">
                <a:solidFill>
                  <a:srgbClr val="0000FF"/>
                </a:solidFill>
                <a:latin typeface="Cambria" pitchFamily="18" charset="0"/>
              </a:rPr>
              <a:t>. </a:t>
            </a:r>
            <a:endParaRPr lang="en-US" i="1" dirty="0" smtClean="0">
              <a:latin typeface="Cambria" pitchFamily="18" charset="0"/>
            </a:endParaRPr>
          </a:p>
          <a:p>
            <a:pPr lvl="1" eaLnBrk="1" hangingPunct="1"/>
            <a:r>
              <a:rPr lang="en-US" b="1" dirty="0" smtClean="0">
                <a:latin typeface="Cambria" pitchFamily="18" charset="0"/>
              </a:rPr>
              <a:t>Hebrews 8:13a –</a:t>
            </a:r>
            <a:r>
              <a:rPr lang="en-US" i="1" dirty="0" smtClean="0">
                <a:solidFill>
                  <a:srgbClr val="0000FF"/>
                </a:solidFill>
                <a:latin typeface="Cambria" pitchFamily="18" charset="0"/>
              </a:rPr>
              <a:t> In speaking of a new covenant, </a:t>
            </a:r>
            <a:r>
              <a:rPr lang="en-US" i="1" u="sng" dirty="0" smtClean="0">
                <a:solidFill>
                  <a:srgbClr val="0000FF"/>
                </a:solidFill>
                <a:latin typeface="Cambria" pitchFamily="18" charset="0"/>
              </a:rPr>
              <a:t>he makes the first one obsolete.</a:t>
            </a:r>
            <a:endParaRPr lang="en-US" i="1" dirty="0" smtClean="0">
              <a:solidFill>
                <a:srgbClr val="0000FF"/>
              </a:solidFill>
              <a:latin typeface="Cambria" pitchFamily="18" charset="0"/>
            </a:endParaRPr>
          </a:p>
          <a:p>
            <a:pPr lvl="1" eaLnBrk="1" hangingPunct="1"/>
            <a:r>
              <a:rPr lang="en-US" b="1" dirty="0" smtClean="0">
                <a:latin typeface="Cambria" pitchFamily="18" charset="0"/>
              </a:rPr>
              <a:t>2 Corinthians 3:11 –</a:t>
            </a:r>
            <a:r>
              <a:rPr lang="en-US" dirty="0" smtClean="0">
                <a:latin typeface="Cambria" pitchFamily="18" charset="0"/>
              </a:rPr>
              <a:t> </a:t>
            </a:r>
            <a:r>
              <a:rPr lang="en-US" i="1" dirty="0" smtClean="0">
                <a:solidFill>
                  <a:srgbClr val="0000FF"/>
                </a:solidFill>
                <a:latin typeface="Cambria" pitchFamily="18" charset="0"/>
              </a:rPr>
              <a:t>For if what was being </a:t>
            </a:r>
            <a:r>
              <a:rPr lang="en-US" i="1" u="sng" dirty="0" smtClean="0">
                <a:solidFill>
                  <a:srgbClr val="0000FF"/>
                </a:solidFill>
                <a:latin typeface="Cambria" pitchFamily="18" charset="0"/>
              </a:rPr>
              <a:t>brought to an end</a:t>
            </a:r>
            <a:r>
              <a:rPr lang="en-US" i="1" dirty="0" smtClean="0">
                <a:solidFill>
                  <a:srgbClr val="0000FF"/>
                </a:solidFill>
                <a:latin typeface="Cambria" pitchFamily="18" charset="0"/>
              </a:rPr>
              <a:t> came with glory, much more will what is </a:t>
            </a:r>
            <a:r>
              <a:rPr lang="en-US" i="1" u="sng" dirty="0" smtClean="0">
                <a:solidFill>
                  <a:srgbClr val="0000FF"/>
                </a:solidFill>
                <a:latin typeface="Cambria" pitchFamily="18" charset="0"/>
              </a:rPr>
              <a:t>permanent</a:t>
            </a:r>
            <a:r>
              <a:rPr lang="en-US" i="1" dirty="0" smtClean="0">
                <a:solidFill>
                  <a:srgbClr val="0000FF"/>
                </a:solidFill>
                <a:latin typeface="Cambria" pitchFamily="18" charset="0"/>
              </a:rPr>
              <a:t> have glory. </a:t>
            </a:r>
          </a:p>
        </p:txBody>
      </p:sp>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Effect transition="in" filter="dissolve">
                                      <p:cBhvr>
                                        <p:cTn id="7" dur="500"/>
                                        <p:tgtEl>
                                          <p:spTgt spid="189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9443">
                                            <p:txEl>
                                              <p:pRg st="1" end="1"/>
                                            </p:txEl>
                                          </p:spTgt>
                                        </p:tgtEl>
                                        <p:attrNameLst>
                                          <p:attrName>style.visibility</p:attrName>
                                        </p:attrNameLst>
                                      </p:cBhvr>
                                      <p:to>
                                        <p:strVal val="visible"/>
                                      </p:to>
                                    </p:set>
                                    <p:animEffect transition="in" filter="dissolve">
                                      <p:cBhvr>
                                        <p:cTn id="12" dur="500"/>
                                        <p:tgtEl>
                                          <p:spTgt spid="189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9443">
                                            <p:txEl>
                                              <p:pRg st="2" end="2"/>
                                            </p:txEl>
                                          </p:spTgt>
                                        </p:tgtEl>
                                        <p:attrNameLst>
                                          <p:attrName>style.visibility</p:attrName>
                                        </p:attrNameLst>
                                      </p:cBhvr>
                                      <p:to>
                                        <p:strVal val="visible"/>
                                      </p:to>
                                    </p:set>
                                    <p:animEffect transition="in" filter="dissolve">
                                      <p:cBhvr>
                                        <p:cTn id="17" dur="500"/>
                                        <p:tgtEl>
                                          <p:spTgt spid="189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9443">
                                            <p:txEl>
                                              <p:pRg st="3" end="3"/>
                                            </p:txEl>
                                          </p:spTgt>
                                        </p:tgtEl>
                                        <p:attrNameLst>
                                          <p:attrName>style.visibility</p:attrName>
                                        </p:attrNameLst>
                                      </p:cBhvr>
                                      <p:to>
                                        <p:strVal val="visible"/>
                                      </p:to>
                                    </p:set>
                                    <p:animEffect transition="in" filter="dissolve">
                                      <p:cBhvr>
                                        <p:cTn id="22" dur="500"/>
                                        <p:tgtEl>
                                          <p:spTgt spid="189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40000"/>
            <a:lum/>
          </a:blip>
          <a:srcRect/>
          <a:stretch>
            <a:fillRect/>
          </a:stretch>
        </a:blip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81000" y="0"/>
            <a:ext cx="8229600" cy="1295400"/>
          </a:xfrm>
        </p:spPr>
        <p:txBody>
          <a:bodyPr/>
          <a:lstStyle/>
          <a:p>
            <a:pPr eaLnBrk="1" hangingPunct="1"/>
            <a:r>
              <a:rPr lang="en-US" b="1" dirty="0" smtClean="0">
                <a:latin typeface="Calibri" pitchFamily="34" charset="0"/>
                <a:cs typeface="Calibri" pitchFamily="34" charset="0"/>
              </a:rPr>
              <a:t>The New Covenant Replaces </a:t>
            </a:r>
            <a:br>
              <a:rPr lang="en-US" b="1" dirty="0" smtClean="0">
                <a:latin typeface="Calibri" pitchFamily="34" charset="0"/>
                <a:cs typeface="Calibri" pitchFamily="34" charset="0"/>
              </a:rPr>
            </a:br>
            <a:r>
              <a:rPr lang="en-US" b="1" dirty="0" smtClean="0">
                <a:latin typeface="Calibri" pitchFamily="34" charset="0"/>
                <a:cs typeface="Calibri" pitchFamily="34" charset="0"/>
              </a:rPr>
              <a:t>The Old Covenant</a:t>
            </a:r>
            <a:endParaRPr lang="en-US" dirty="0" smtClean="0"/>
          </a:p>
        </p:txBody>
      </p:sp>
      <p:sp>
        <p:nvSpPr>
          <p:cNvPr id="198659" name="Rectangle 3"/>
          <p:cNvSpPr>
            <a:spLocks noGrp="1" noChangeArrowheads="1"/>
          </p:cNvSpPr>
          <p:nvPr>
            <p:ph idx="1"/>
          </p:nvPr>
        </p:nvSpPr>
        <p:spPr>
          <a:xfrm>
            <a:off x="457200" y="1600200"/>
            <a:ext cx="8229600" cy="4495800"/>
          </a:xfrm>
        </p:spPr>
        <p:txBody>
          <a:bodyPr/>
          <a:lstStyle/>
          <a:p>
            <a:pPr eaLnBrk="1" hangingPunct="1">
              <a:lnSpc>
                <a:spcPct val="90000"/>
              </a:lnSpc>
              <a:buFontTx/>
              <a:buNone/>
            </a:pPr>
            <a:r>
              <a:rPr lang="en-US" sz="2400" b="1" dirty="0" smtClean="0">
                <a:latin typeface="Calibri" pitchFamily="34" charset="0"/>
                <a:cs typeface="Calibri" pitchFamily="34" charset="0"/>
              </a:rPr>
              <a:t>Martin Luther put it like this:</a:t>
            </a:r>
          </a:p>
          <a:p>
            <a:pPr eaLnBrk="1" hangingPunct="1">
              <a:lnSpc>
                <a:spcPct val="90000"/>
              </a:lnSpc>
            </a:pPr>
            <a:r>
              <a:rPr lang="en-US" sz="2400" i="1" dirty="0" smtClean="0">
                <a:latin typeface="Cambria" pitchFamily="18" charset="0"/>
              </a:rPr>
              <a:t>That Moses does not bind the Gentiles can be proved from Exodus 20, where God himself speaks, ‘I am the Lord your God, who brought you out of Egypt, out of the house of bondage.’ This text makes it clear that even the Ten Commandments do not pertain to us. For God never led us out of Egypt, but only the Jews. The sectarian spirits want to saddle us with Moses and all the commandments . We will just skip that. We will regard Moses as a teacher, but we will not regard him as our lawgiver – unless he agrees with both the New Testament and the natural law . . . Paul and the New Testament . . . abolish the Sabbath, to show us that the Sabbath was given to the Jews alone.</a:t>
            </a:r>
          </a:p>
        </p:txBody>
      </p:sp>
      <p:sp>
        <p:nvSpPr>
          <p:cNvPr id="4" name="Rectangle 3"/>
          <p:cNvSpPr/>
          <p:nvPr/>
        </p:nvSpPr>
        <p:spPr>
          <a:xfrm>
            <a:off x="0" y="6211669"/>
            <a:ext cx="9144000" cy="646331"/>
          </a:xfrm>
          <a:prstGeom prst="rect">
            <a:avLst/>
          </a:prstGeom>
        </p:spPr>
        <p:txBody>
          <a:bodyPr wrap="square">
            <a:spAutoFit/>
          </a:bodyPr>
          <a:lstStyle/>
          <a:p>
            <a:pPr lvl="1" eaLnBrk="1" hangingPunct="1">
              <a:lnSpc>
                <a:spcPct val="90000"/>
              </a:lnSpc>
            </a:pPr>
            <a:r>
              <a:rPr lang="en-US" sz="2000" i="1" dirty="0" smtClean="0">
                <a:latin typeface="Cambria" pitchFamily="18" charset="0"/>
              </a:rPr>
              <a:t>“</a:t>
            </a:r>
            <a:r>
              <a:rPr lang="en-US" sz="2000" dirty="0" smtClean="0">
                <a:latin typeface="Cambria" pitchFamily="18" charset="0"/>
              </a:rPr>
              <a:t>How Christians Should Regard Moses</a:t>
            </a:r>
            <a:r>
              <a:rPr lang="en-US" sz="2000" i="1" dirty="0" smtClean="0">
                <a:latin typeface="Cambria" pitchFamily="18" charset="0"/>
              </a:rPr>
              <a:t>,” Luther’s Works </a:t>
            </a:r>
            <a:r>
              <a:rPr lang="en-US" sz="2000" dirty="0" smtClean="0">
                <a:latin typeface="Cambria" pitchFamily="18" charset="0"/>
              </a:rPr>
              <a:t>35:165-166 (quoted in </a:t>
            </a:r>
            <a:r>
              <a:rPr lang="en-US" sz="2000" dirty="0" err="1" smtClean="0">
                <a:latin typeface="Cambria" pitchFamily="18" charset="0"/>
              </a:rPr>
              <a:t>Zaspel</a:t>
            </a:r>
            <a:r>
              <a:rPr lang="en-US" sz="2000" dirty="0" smtClean="0">
                <a:latin typeface="Cambria" pitchFamily="18" charset="0"/>
              </a:rPr>
              <a:t> and Wells </a:t>
            </a:r>
            <a:r>
              <a:rPr lang="en-US" sz="2000" i="1" dirty="0" smtClean="0">
                <a:latin typeface="Cambria" pitchFamily="18" charset="0"/>
              </a:rPr>
              <a:t>New Covenant Theology</a:t>
            </a:r>
            <a:r>
              <a:rPr lang="en-US" sz="2000" dirty="0" smtClean="0">
                <a:latin typeface="Cambria" pitchFamily="18" charset="0"/>
              </a:rPr>
              <a:t>, p.152)</a:t>
            </a:r>
          </a:p>
        </p:txBody>
      </p:sp>
    </p:spTree>
  </p:cSld>
  <p:clrMapOvr>
    <a:overrideClrMapping bg1="lt1" tx1="dk1" bg2="lt2" tx2="dk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 calcmode="lin" valueType="num">
                                      <p:cBhvr>
                                        <p:cTn id="7" dur="500" fill="hold"/>
                                        <p:tgtEl>
                                          <p:spTgt spid="1986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86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8659">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8659">
                                            <p:txEl>
                                              <p:pRg st="1" end="1"/>
                                            </p:txEl>
                                          </p:spTgt>
                                        </p:tgtEl>
                                        <p:attrNameLst>
                                          <p:attrName>style.visibility</p:attrName>
                                        </p:attrNameLst>
                                      </p:cBhvr>
                                      <p:to>
                                        <p:strVal val="visible"/>
                                      </p:to>
                                    </p:set>
                                    <p:anim calcmode="lin" valueType="num">
                                      <p:cBhvr>
                                        <p:cTn id="19" dur="500" fill="hold"/>
                                        <p:tgtEl>
                                          <p:spTgt spid="19865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9865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986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uiExpand="1"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r>
              <a:rPr lang="en-US" dirty="0" smtClean="0">
                <a:latin typeface="Calibri" pitchFamily="34" charset="0"/>
              </a:rPr>
              <a:t>Why do Christians who reject New Covenant Theology </a:t>
            </a:r>
            <a:r>
              <a:rPr lang="en-US" dirty="0">
                <a:latin typeface="Calibri" pitchFamily="34" charset="0"/>
              </a:rPr>
              <a:t>think </a:t>
            </a:r>
            <a:r>
              <a:rPr lang="en-US" dirty="0" smtClean="0">
                <a:latin typeface="Calibri" pitchFamily="34" charset="0"/>
              </a:rPr>
              <a:t>Matthew 5:17 teaches that we’re still under the Law of Moses? How would show them that they have missed the point that Jesus is actually making in that verse?</a:t>
            </a:r>
          </a:p>
          <a:p>
            <a:pPr eaLnBrk="1" hangingPunct="1">
              <a:lnSpc>
                <a:spcPct val="90000"/>
              </a:lnSpc>
              <a:defRPr/>
            </a:pPr>
            <a:r>
              <a:rPr lang="en-US" dirty="0" smtClean="0">
                <a:latin typeface="Calibri" pitchFamily="34" charset="0"/>
              </a:rPr>
              <a:t>In my experience, Christians who hear about New Covenant Theology for the first time have the greatest difficulty accepting the idea that the New Covenant replaces the Old Covenant. Why do you think that is?</a:t>
            </a: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339717028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dirty="0" smtClean="0"/>
              <a:t>A Comparison of the Old and New Covenants</a:t>
            </a:r>
          </a:p>
        </p:txBody>
      </p:sp>
      <p:sp>
        <p:nvSpPr>
          <p:cNvPr id="100356" name="Rectangle 4"/>
          <p:cNvSpPr>
            <a:spLocks noChangeArrowheads="1"/>
          </p:cNvSpPr>
          <p:nvPr/>
        </p:nvSpPr>
        <p:spPr bwMode="auto">
          <a:xfrm>
            <a:off x="304800" y="1295400"/>
            <a:ext cx="2286000" cy="5334000"/>
          </a:xfrm>
          <a:prstGeom prst="rect">
            <a:avLst/>
          </a:prstGeom>
          <a:solidFill>
            <a:srgbClr val="FFCC00"/>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Old Covenant</a:t>
            </a:r>
          </a:p>
        </p:txBody>
      </p:sp>
      <p:sp>
        <p:nvSpPr>
          <p:cNvPr id="100357" name="Rectangle 5"/>
          <p:cNvSpPr>
            <a:spLocks noChangeArrowheads="1"/>
          </p:cNvSpPr>
          <p:nvPr/>
        </p:nvSpPr>
        <p:spPr bwMode="auto">
          <a:xfrm>
            <a:off x="6553200" y="1295400"/>
            <a:ext cx="2362200" cy="5334000"/>
          </a:xfrm>
          <a:prstGeom prst="rect">
            <a:avLst/>
          </a:prstGeom>
          <a:solidFill>
            <a:srgbClr val="66FF33"/>
          </a:solidFill>
          <a:ln w="9525">
            <a:solidFill>
              <a:schemeClr val="tx1"/>
            </a:solidFill>
            <a:miter lim="800000"/>
            <a:headEnd/>
            <a:tailEnd/>
          </a:ln>
        </p:spPr>
        <p:txBody>
          <a:bodyPr anchor="ctr"/>
          <a:lstStyle/>
          <a:p>
            <a:pPr algn="ctr"/>
            <a:r>
              <a:rPr lang="en-US" sz="3600" b="1">
                <a:solidFill>
                  <a:srgbClr val="000000"/>
                </a:solidFill>
              </a:rPr>
              <a:t>The </a:t>
            </a:r>
          </a:p>
          <a:p>
            <a:pPr algn="ctr"/>
            <a:r>
              <a:rPr lang="en-US" sz="3600" b="1">
                <a:solidFill>
                  <a:srgbClr val="000000"/>
                </a:solidFill>
              </a:rPr>
              <a:t>New Covenant</a:t>
            </a:r>
          </a:p>
        </p:txBody>
      </p:sp>
      <p:sp>
        <p:nvSpPr>
          <p:cNvPr id="100358" name="AutoShape 6"/>
          <p:cNvSpPr>
            <a:spLocks noChangeArrowheads="1"/>
          </p:cNvSpPr>
          <p:nvPr/>
        </p:nvSpPr>
        <p:spPr bwMode="auto">
          <a:xfrm>
            <a:off x="2590800" y="1447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Fundamentally Different</a:t>
            </a:r>
          </a:p>
        </p:txBody>
      </p:sp>
      <p:sp>
        <p:nvSpPr>
          <p:cNvPr id="100360" name="AutoShape 8"/>
          <p:cNvSpPr>
            <a:spLocks noChangeArrowheads="1"/>
          </p:cNvSpPr>
          <p:nvPr/>
        </p:nvSpPr>
        <p:spPr bwMode="auto">
          <a:xfrm>
            <a:off x="2590800" y="28956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Superior</a:t>
            </a:r>
          </a:p>
        </p:txBody>
      </p:sp>
      <p:sp>
        <p:nvSpPr>
          <p:cNvPr id="100361" name="AutoShape 9"/>
          <p:cNvSpPr>
            <a:spLocks noChangeArrowheads="1"/>
          </p:cNvSpPr>
          <p:nvPr/>
        </p:nvSpPr>
        <p:spPr bwMode="auto">
          <a:xfrm>
            <a:off x="2590800" y="42672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Fulfills</a:t>
            </a:r>
          </a:p>
        </p:txBody>
      </p:sp>
      <p:sp>
        <p:nvSpPr>
          <p:cNvPr id="100362" name="AutoShape 10"/>
          <p:cNvSpPr>
            <a:spLocks noChangeArrowheads="1"/>
          </p:cNvSpPr>
          <p:nvPr/>
        </p:nvSpPr>
        <p:spPr bwMode="auto">
          <a:xfrm>
            <a:off x="2590800" y="5638800"/>
            <a:ext cx="3962400" cy="914400"/>
          </a:xfrm>
          <a:prstGeom prst="leftArrow">
            <a:avLst>
              <a:gd name="adj1" fmla="val 50000"/>
              <a:gd name="adj2" fmla="val 108333"/>
            </a:avLst>
          </a:prstGeom>
          <a:solidFill>
            <a:schemeClr val="accent1"/>
          </a:solidFill>
          <a:ln w="9525">
            <a:solidFill>
              <a:schemeClr val="tx1"/>
            </a:solidFill>
            <a:miter lim="800000"/>
            <a:headEnd/>
            <a:tailEnd/>
          </a:ln>
        </p:spPr>
        <p:txBody>
          <a:bodyPr wrap="none" anchor="ctr"/>
          <a:lstStyle/>
          <a:p>
            <a:pPr algn="ctr"/>
            <a:r>
              <a:rPr lang="en-US" sz="2000" b="1">
                <a:solidFill>
                  <a:srgbClr val="000000"/>
                </a:solidFill>
              </a:rPr>
              <a:t>Replaces</a:t>
            </a:r>
          </a:p>
        </p:txBody>
      </p:sp>
    </p:spTree>
    <p:extLst>
      <p:ext uri="{BB962C8B-B14F-4D97-AF65-F5344CB8AC3E}">
        <p14:creationId xmlns:p14="http://schemas.microsoft.com/office/powerpoint/2010/main" val="424387253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dissolve">
                                      <p:cBhvr>
                                        <p:cTn id="7" dur="500"/>
                                        <p:tgtEl>
                                          <p:spTgt spid="1003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7"/>
                                        </p:tgtEl>
                                        <p:attrNameLst>
                                          <p:attrName>style.visibility</p:attrName>
                                        </p:attrNameLst>
                                      </p:cBhvr>
                                      <p:to>
                                        <p:strVal val="visible"/>
                                      </p:to>
                                    </p:set>
                                    <p:animEffect transition="in" filter="dissolve">
                                      <p:cBhvr>
                                        <p:cTn id="12" dur="500"/>
                                        <p:tgtEl>
                                          <p:spTgt spid="100357"/>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100358"/>
                                        </p:tgtEl>
                                        <p:attrNameLst>
                                          <p:attrName>style.visibility</p:attrName>
                                        </p:attrNameLst>
                                      </p:cBhvr>
                                      <p:to>
                                        <p:strVal val="visible"/>
                                      </p:to>
                                    </p:set>
                                    <p:anim calcmode="lin" valueType="num">
                                      <p:cBhvr>
                                        <p:cTn id="17" dur="500" fill="hold"/>
                                        <p:tgtEl>
                                          <p:spTgt spid="100358"/>
                                        </p:tgtEl>
                                        <p:attrNameLst>
                                          <p:attrName>ppt_x</p:attrName>
                                        </p:attrNameLst>
                                      </p:cBhvr>
                                      <p:tavLst>
                                        <p:tav tm="0">
                                          <p:val>
                                            <p:strVal val="#ppt_x+#ppt_w/2"/>
                                          </p:val>
                                        </p:tav>
                                        <p:tav tm="100000">
                                          <p:val>
                                            <p:strVal val="#ppt_x"/>
                                          </p:val>
                                        </p:tav>
                                      </p:tavLst>
                                    </p:anim>
                                    <p:anim calcmode="lin" valueType="num">
                                      <p:cBhvr>
                                        <p:cTn id="18" dur="500" fill="hold"/>
                                        <p:tgtEl>
                                          <p:spTgt spid="100358"/>
                                        </p:tgtEl>
                                        <p:attrNameLst>
                                          <p:attrName>ppt_y</p:attrName>
                                        </p:attrNameLst>
                                      </p:cBhvr>
                                      <p:tavLst>
                                        <p:tav tm="0">
                                          <p:val>
                                            <p:strVal val="#ppt_y"/>
                                          </p:val>
                                        </p:tav>
                                        <p:tav tm="100000">
                                          <p:val>
                                            <p:strVal val="#ppt_y"/>
                                          </p:val>
                                        </p:tav>
                                      </p:tavLst>
                                    </p:anim>
                                    <p:anim calcmode="lin" valueType="num">
                                      <p:cBhvr>
                                        <p:cTn id="19" dur="500" fill="hold"/>
                                        <p:tgtEl>
                                          <p:spTgt spid="100358"/>
                                        </p:tgtEl>
                                        <p:attrNameLst>
                                          <p:attrName>ppt_w</p:attrName>
                                        </p:attrNameLst>
                                      </p:cBhvr>
                                      <p:tavLst>
                                        <p:tav tm="0">
                                          <p:val>
                                            <p:fltVal val="0"/>
                                          </p:val>
                                        </p:tav>
                                        <p:tav tm="100000">
                                          <p:val>
                                            <p:strVal val="#ppt_w"/>
                                          </p:val>
                                        </p:tav>
                                      </p:tavLst>
                                    </p:anim>
                                    <p:anim calcmode="lin" valueType="num">
                                      <p:cBhvr>
                                        <p:cTn id="20" dur="500" fill="hold"/>
                                        <p:tgtEl>
                                          <p:spTgt spid="10035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100360"/>
                                        </p:tgtEl>
                                        <p:attrNameLst>
                                          <p:attrName>style.visibility</p:attrName>
                                        </p:attrNameLst>
                                      </p:cBhvr>
                                      <p:to>
                                        <p:strVal val="visible"/>
                                      </p:to>
                                    </p:set>
                                    <p:anim calcmode="lin" valueType="num">
                                      <p:cBhvr>
                                        <p:cTn id="25" dur="500" fill="hold"/>
                                        <p:tgtEl>
                                          <p:spTgt spid="100360"/>
                                        </p:tgtEl>
                                        <p:attrNameLst>
                                          <p:attrName>ppt_x</p:attrName>
                                        </p:attrNameLst>
                                      </p:cBhvr>
                                      <p:tavLst>
                                        <p:tav tm="0">
                                          <p:val>
                                            <p:strVal val="#ppt_x+#ppt_w/2"/>
                                          </p:val>
                                        </p:tav>
                                        <p:tav tm="100000">
                                          <p:val>
                                            <p:strVal val="#ppt_x"/>
                                          </p:val>
                                        </p:tav>
                                      </p:tavLst>
                                    </p:anim>
                                    <p:anim calcmode="lin" valueType="num">
                                      <p:cBhvr>
                                        <p:cTn id="26" dur="500" fill="hold"/>
                                        <p:tgtEl>
                                          <p:spTgt spid="100360"/>
                                        </p:tgtEl>
                                        <p:attrNameLst>
                                          <p:attrName>ppt_y</p:attrName>
                                        </p:attrNameLst>
                                      </p:cBhvr>
                                      <p:tavLst>
                                        <p:tav tm="0">
                                          <p:val>
                                            <p:strVal val="#ppt_y"/>
                                          </p:val>
                                        </p:tav>
                                        <p:tav tm="100000">
                                          <p:val>
                                            <p:strVal val="#ppt_y"/>
                                          </p:val>
                                        </p:tav>
                                      </p:tavLst>
                                    </p:anim>
                                    <p:anim calcmode="lin" valueType="num">
                                      <p:cBhvr>
                                        <p:cTn id="27" dur="500" fill="hold"/>
                                        <p:tgtEl>
                                          <p:spTgt spid="100360"/>
                                        </p:tgtEl>
                                        <p:attrNameLst>
                                          <p:attrName>ppt_w</p:attrName>
                                        </p:attrNameLst>
                                      </p:cBhvr>
                                      <p:tavLst>
                                        <p:tav tm="0">
                                          <p:val>
                                            <p:fltVal val="0"/>
                                          </p:val>
                                        </p:tav>
                                        <p:tav tm="100000">
                                          <p:val>
                                            <p:strVal val="#ppt_w"/>
                                          </p:val>
                                        </p:tav>
                                      </p:tavLst>
                                    </p:anim>
                                    <p:anim calcmode="lin" valueType="num">
                                      <p:cBhvr>
                                        <p:cTn id="28" dur="500" fill="hold"/>
                                        <p:tgtEl>
                                          <p:spTgt spid="100360"/>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100361"/>
                                        </p:tgtEl>
                                        <p:attrNameLst>
                                          <p:attrName>style.visibility</p:attrName>
                                        </p:attrNameLst>
                                      </p:cBhvr>
                                      <p:to>
                                        <p:strVal val="visible"/>
                                      </p:to>
                                    </p:set>
                                    <p:anim calcmode="lin" valueType="num">
                                      <p:cBhvr>
                                        <p:cTn id="33" dur="500" fill="hold"/>
                                        <p:tgtEl>
                                          <p:spTgt spid="100361"/>
                                        </p:tgtEl>
                                        <p:attrNameLst>
                                          <p:attrName>ppt_x</p:attrName>
                                        </p:attrNameLst>
                                      </p:cBhvr>
                                      <p:tavLst>
                                        <p:tav tm="0">
                                          <p:val>
                                            <p:strVal val="#ppt_x+#ppt_w/2"/>
                                          </p:val>
                                        </p:tav>
                                        <p:tav tm="100000">
                                          <p:val>
                                            <p:strVal val="#ppt_x"/>
                                          </p:val>
                                        </p:tav>
                                      </p:tavLst>
                                    </p:anim>
                                    <p:anim calcmode="lin" valueType="num">
                                      <p:cBhvr>
                                        <p:cTn id="34" dur="500" fill="hold"/>
                                        <p:tgtEl>
                                          <p:spTgt spid="100361"/>
                                        </p:tgtEl>
                                        <p:attrNameLst>
                                          <p:attrName>ppt_y</p:attrName>
                                        </p:attrNameLst>
                                      </p:cBhvr>
                                      <p:tavLst>
                                        <p:tav tm="0">
                                          <p:val>
                                            <p:strVal val="#ppt_y"/>
                                          </p:val>
                                        </p:tav>
                                        <p:tav tm="100000">
                                          <p:val>
                                            <p:strVal val="#ppt_y"/>
                                          </p:val>
                                        </p:tav>
                                      </p:tavLst>
                                    </p:anim>
                                    <p:anim calcmode="lin" valueType="num">
                                      <p:cBhvr>
                                        <p:cTn id="35" dur="500" fill="hold"/>
                                        <p:tgtEl>
                                          <p:spTgt spid="100361"/>
                                        </p:tgtEl>
                                        <p:attrNameLst>
                                          <p:attrName>ppt_w</p:attrName>
                                        </p:attrNameLst>
                                      </p:cBhvr>
                                      <p:tavLst>
                                        <p:tav tm="0">
                                          <p:val>
                                            <p:fltVal val="0"/>
                                          </p:val>
                                        </p:tav>
                                        <p:tav tm="100000">
                                          <p:val>
                                            <p:strVal val="#ppt_w"/>
                                          </p:val>
                                        </p:tav>
                                      </p:tavLst>
                                    </p:anim>
                                    <p:anim calcmode="lin" valueType="num">
                                      <p:cBhvr>
                                        <p:cTn id="36" dur="500" fill="hold"/>
                                        <p:tgtEl>
                                          <p:spTgt spid="10036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2" fill="hold" grpId="0" nodeType="clickEffect">
                                  <p:stCondLst>
                                    <p:cond delay="0"/>
                                  </p:stCondLst>
                                  <p:childTnLst>
                                    <p:set>
                                      <p:cBhvr>
                                        <p:cTn id="40" dur="1" fill="hold">
                                          <p:stCondLst>
                                            <p:cond delay="0"/>
                                          </p:stCondLst>
                                        </p:cTn>
                                        <p:tgtEl>
                                          <p:spTgt spid="100362"/>
                                        </p:tgtEl>
                                        <p:attrNameLst>
                                          <p:attrName>style.visibility</p:attrName>
                                        </p:attrNameLst>
                                      </p:cBhvr>
                                      <p:to>
                                        <p:strVal val="visible"/>
                                      </p:to>
                                    </p:set>
                                    <p:anim calcmode="lin" valueType="num">
                                      <p:cBhvr>
                                        <p:cTn id="41" dur="500" fill="hold"/>
                                        <p:tgtEl>
                                          <p:spTgt spid="100362"/>
                                        </p:tgtEl>
                                        <p:attrNameLst>
                                          <p:attrName>ppt_x</p:attrName>
                                        </p:attrNameLst>
                                      </p:cBhvr>
                                      <p:tavLst>
                                        <p:tav tm="0">
                                          <p:val>
                                            <p:strVal val="#ppt_x+#ppt_w/2"/>
                                          </p:val>
                                        </p:tav>
                                        <p:tav tm="100000">
                                          <p:val>
                                            <p:strVal val="#ppt_x"/>
                                          </p:val>
                                        </p:tav>
                                      </p:tavLst>
                                    </p:anim>
                                    <p:anim calcmode="lin" valueType="num">
                                      <p:cBhvr>
                                        <p:cTn id="42" dur="500" fill="hold"/>
                                        <p:tgtEl>
                                          <p:spTgt spid="100362"/>
                                        </p:tgtEl>
                                        <p:attrNameLst>
                                          <p:attrName>ppt_y</p:attrName>
                                        </p:attrNameLst>
                                      </p:cBhvr>
                                      <p:tavLst>
                                        <p:tav tm="0">
                                          <p:val>
                                            <p:strVal val="#ppt_y"/>
                                          </p:val>
                                        </p:tav>
                                        <p:tav tm="100000">
                                          <p:val>
                                            <p:strVal val="#ppt_y"/>
                                          </p:val>
                                        </p:tav>
                                      </p:tavLst>
                                    </p:anim>
                                    <p:anim calcmode="lin" valueType="num">
                                      <p:cBhvr>
                                        <p:cTn id="43" dur="500" fill="hold"/>
                                        <p:tgtEl>
                                          <p:spTgt spid="100362"/>
                                        </p:tgtEl>
                                        <p:attrNameLst>
                                          <p:attrName>ppt_w</p:attrName>
                                        </p:attrNameLst>
                                      </p:cBhvr>
                                      <p:tavLst>
                                        <p:tav tm="0">
                                          <p:val>
                                            <p:fltVal val="0"/>
                                          </p:val>
                                        </p:tav>
                                        <p:tav tm="100000">
                                          <p:val>
                                            <p:strVal val="#ppt_w"/>
                                          </p:val>
                                        </p:tav>
                                      </p:tavLst>
                                    </p:anim>
                                    <p:anim calcmode="lin" valueType="num">
                                      <p:cBhvr>
                                        <p:cTn id="44" dur="500" fill="hold"/>
                                        <p:tgtEl>
                                          <p:spTgt spid="100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8" grpId="0" animBg="1"/>
      <p:bldP spid="100360" grpId="0" animBg="1"/>
      <p:bldP spid="100361" grpId="0" animBg="1"/>
      <p:bldP spid="1003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ctrTitle"/>
          </p:nvPr>
        </p:nvSpPr>
        <p:spPr>
          <a:xfrm>
            <a:off x="685800" y="1676400"/>
            <a:ext cx="7772400" cy="2590800"/>
          </a:xfrm>
        </p:spPr>
        <p:txBody>
          <a:bodyPr/>
          <a:lstStyle/>
          <a:p>
            <a:pPr eaLnBrk="1" hangingPunct="1">
              <a:defRPr/>
            </a:pPr>
            <a:r>
              <a:rPr lang="en-US" sz="6000" b="1" dirty="0" smtClean="0">
                <a:solidFill>
                  <a:srgbClr val="FF9900"/>
                </a:solidFill>
                <a:effectLst>
                  <a:glow rad="101600">
                    <a:schemeClr val="accent4">
                      <a:alpha val="60000"/>
                    </a:schemeClr>
                  </a:glow>
                  <a:outerShdw blurRad="76200" dist="63500" dir="2700000" algn="tl" rotWithShape="0">
                    <a:prstClr val="black"/>
                  </a:outerShdw>
                </a:effectLst>
                <a:latin typeface="Calibri" pitchFamily="34" charset="0"/>
                <a:cs typeface="Calibri" pitchFamily="34" charset="0"/>
              </a:rPr>
              <a:t>The New Covenant Fulfills </a:t>
            </a:r>
            <a:br>
              <a:rPr lang="en-US" sz="6000" b="1" dirty="0" smtClean="0">
                <a:solidFill>
                  <a:srgbClr val="FF9900"/>
                </a:solidFill>
                <a:effectLst>
                  <a:glow rad="101600">
                    <a:schemeClr val="accent4">
                      <a:alpha val="60000"/>
                    </a:schemeClr>
                  </a:glow>
                  <a:outerShdw blurRad="76200" dist="63500" dir="2700000" algn="tl" rotWithShape="0">
                    <a:prstClr val="black"/>
                  </a:outerShdw>
                </a:effectLst>
                <a:latin typeface="Calibri" pitchFamily="34" charset="0"/>
                <a:cs typeface="Calibri" pitchFamily="34" charset="0"/>
              </a:rPr>
            </a:br>
            <a:r>
              <a:rPr lang="en-US" sz="6000" b="1" dirty="0" smtClean="0">
                <a:solidFill>
                  <a:srgbClr val="FF9900"/>
                </a:solidFill>
                <a:effectLst>
                  <a:glow rad="101600">
                    <a:schemeClr val="accent4">
                      <a:alpha val="60000"/>
                    </a:schemeClr>
                  </a:glow>
                  <a:outerShdw blurRad="76200" dist="63500" dir="2700000" algn="tl" rotWithShape="0">
                    <a:prstClr val="black"/>
                  </a:outerShdw>
                </a:effectLst>
                <a:latin typeface="Calibri" pitchFamily="34" charset="0"/>
                <a:cs typeface="Calibri" pitchFamily="34" charset="0"/>
              </a:rPr>
              <a:t>The Old Covenant</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296400" cy="914400"/>
          </a:xfrm>
        </p:spPr>
        <p:txBody>
          <a:bodyPr/>
          <a:lstStyle/>
          <a:p>
            <a:pPr eaLnBrk="1" hangingPunct="1"/>
            <a:r>
              <a:rPr lang="en-US" sz="3800" b="1" dirty="0" smtClean="0">
                <a:latin typeface="Calibri" pitchFamily="34" charset="0"/>
                <a:cs typeface="Calibri" pitchFamily="34" charset="0"/>
              </a:rPr>
              <a:t>The New Covenant Fulfills the Old Covenant</a:t>
            </a:r>
          </a:p>
        </p:txBody>
      </p:sp>
      <p:sp>
        <p:nvSpPr>
          <p:cNvPr id="194563" name="Rectangle 3"/>
          <p:cNvSpPr>
            <a:spLocks noGrp="1" noChangeArrowheads="1"/>
          </p:cNvSpPr>
          <p:nvPr>
            <p:ph type="body" idx="1"/>
          </p:nvPr>
        </p:nvSpPr>
        <p:spPr>
          <a:xfrm>
            <a:off x="457200" y="914400"/>
            <a:ext cx="8229600" cy="5943600"/>
          </a:xfrm>
        </p:spPr>
        <p:txBody>
          <a:bodyPr>
            <a:normAutofit lnSpcReduction="10000"/>
          </a:bodyPr>
          <a:lstStyle/>
          <a:p>
            <a:pPr eaLnBrk="1" hangingPunct="1"/>
            <a:r>
              <a:rPr lang="en-US" sz="2800" dirty="0" smtClean="0">
                <a:latin typeface="Calibri" pitchFamily="34" charset="0"/>
                <a:cs typeface="Calibri" pitchFamily="34" charset="0"/>
              </a:rPr>
              <a:t>Jesus, the Mediator of the New Covenant, </a:t>
            </a:r>
            <a:r>
              <a:rPr lang="en-US" sz="2800" dirty="0" smtClean="0">
                <a:latin typeface="Calibri" pitchFamily="34" charset="0"/>
                <a:cs typeface="Calibri" pitchFamily="34" charset="0"/>
              </a:rPr>
              <a:t>tells us that </a:t>
            </a:r>
            <a:r>
              <a:rPr lang="en-US" sz="2800" dirty="0" smtClean="0">
                <a:latin typeface="Calibri" pitchFamily="34" charset="0"/>
                <a:cs typeface="Calibri" pitchFamily="34" charset="0"/>
              </a:rPr>
              <a:t>his purpose in coming to earth was </a:t>
            </a:r>
            <a:r>
              <a:rPr lang="en-US" sz="2800" dirty="0" smtClean="0">
                <a:latin typeface="Calibri" pitchFamily="34" charset="0"/>
                <a:cs typeface="Calibri" pitchFamily="34" charset="0"/>
              </a:rPr>
              <a:t>to </a:t>
            </a:r>
            <a:r>
              <a:rPr lang="en-US" sz="2800" b="1" i="1" dirty="0" smtClean="0">
                <a:latin typeface="Calibri" pitchFamily="34" charset="0"/>
                <a:cs typeface="Calibri" pitchFamily="34" charset="0"/>
              </a:rPr>
              <a:t>fulfill</a:t>
            </a:r>
            <a:r>
              <a:rPr lang="en-US" sz="2800" dirty="0" smtClean="0">
                <a:latin typeface="Calibri" pitchFamily="34" charset="0"/>
                <a:cs typeface="Calibri" pitchFamily="34" charset="0"/>
              </a:rPr>
              <a:t> all that was written in the Old Covenant scriptures:</a:t>
            </a:r>
            <a:endParaRPr lang="en-US" sz="2800" dirty="0" smtClean="0">
              <a:latin typeface="Calibri" pitchFamily="34" charset="0"/>
              <a:cs typeface="Calibri" pitchFamily="34" charset="0"/>
            </a:endParaRPr>
          </a:p>
          <a:p>
            <a:pPr lvl="1" eaLnBrk="1" hangingPunct="1"/>
            <a:r>
              <a:rPr lang="en-US" sz="2400" b="1" dirty="0" smtClean="0">
                <a:latin typeface="Cambria" pitchFamily="18" charset="0"/>
              </a:rPr>
              <a:t>Matthew 5:17 -</a:t>
            </a:r>
            <a:r>
              <a:rPr lang="en-US" sz="2400" dirty="0" smtClean="0">
                <a:latin typeface="Cambria" pitchFamily="18" charset="0"/>
              </a:rPr>
              <a:t> </a:t>
            </a:r>
            <a:r>
              <a:rPr lang="en-US" sz="2400" i="1" dirty="0" smtClean="0">
                <a:solidFill>
                  <a:srgbClr val="0000FF"/>
                </a:solidFill>
                <a:latin typeface="Cambria" pitchFamily="18" charset="0"/>
              </a:rPr>
              <a:t>Do not think that I have come to </a:t>
            </a:r>
            <a:r>
              <a:rPr lang="en-US" sz="2400" i="1" u="sng" dirty="0" smtClean="0">
                <a:solidFill>
                  <a:srgbClr val="0000FF"/>
                </a:solidFill>
                <a:latin typeface="Cambria" pitchFamily="18" charset="0"/>
              </a:rPr>
              <a:t>abolish</a:t>
            </a:r>
            <a:r>
              <a:rPr lang="en-US" sz="2400" i="1" dirty="0" smtClean="0">
                <a:solidFill>
                  <a:srgbClr val="0000FF"/>
                </a:solidFill>
                <a:latin typeface="Cambria" pitchFamily="18" charset="0"/>
              </a:rPr>
              <a:t> the </a:t>
            </a:r>
            <a:r>
              <a:rPr lang="en-US" sz="2400" i="1" u="sng" dirty="0" smtClean="0">
                <a:solidFill>
                  <a:srgbClr val="0000FF"/>
                </a:solidFill>
                <a:latin typeface="Cambria" pitchFamily="18" charset="0"/>
              </a:rPr>
              <a:t>Law or the Prophets</a:t>
            </a:r>
            <a:r>
              <a:rPr lang="en-US" sz="2400" i="1" dirty="0" smtClean="0">
                <a:solidFill>
                  <a:srgbClr val="0000FF"/>
                </a:solidFill>
                <a:latin typeface="Cambria" pitchFamily="18" charset="0"/>
              </a:rPr>
              <a:t>; I have not come to abolish them but to </a:t>
            </a:r>
            <a:r>
              <a:rPr lang="en-US" sz="2400" i="1" u="sng" dirty="0" smtClean="0">
                <a:solidFill>
                  <a:srgbClr val="0000FF"/>
                </a:solidFill>
                <a:latin typeface="Cambria" pitchFamily="18" charset="0"/>
              </a:rPr>
              <a:t>fulfill</a:t>
            </a:r>
            <a:r>
              <a:rPr lang="en-US" sz="2400" i="1" dirty="0" smtClean="0">
                <a:solidFill>
                  <a:srgbClr val="0000FF"/>
                </a:solidFill>
                <a:latin typeface="Cambria" pitchFamily="18" charset="0"/>
              </a:rPr>
              <a:t> them</a:t>
            </a:r>
            <a:r>
              <a:rPr lang="en-US" sz="2400" i="1" dirty="0">
                <a:solidFill>
                  <a:srgbClr val="0000FF"/>
                </a:solidFill>
                <a:latin typeface="Cambria" pitchFamily="18" charset="0"/>
              </a:rPr>
              <a:t>. For truly, I say to you, until heaven and earth pass away, not an iota, not a dot, will pass from the Law until all is </a:t>
            </a:r>
            <a:r>
              <a:rPr lang="en-US" sz="2400" i="1" dirty="0" smtClean="0">
                <a:solidFill>
                  <a:srgbClr val="0000FF"/>
                </a:solidFill>
                <a:latin typeface="Cambria" pitchFamily="18" charset="0"/>
              </a:rPr>
              <a:t>accomplished.</a:t>
            </a:r>
            <a:endParaRPr lang="en-US" sz="2400" i="1" dirty="0" smtClean="0">
              <a:solidFill>
                <a:srgbClr val="0000FF"/>
              </a:solidFill>
              <a:latin typeface="Cambria" pitchFamily="18" charset="0"/>
            </a:endParaRPr>
          </a:p>
          <a:p>
            <a:pPr lvl="2" eaLnBrk="1" hangingPunct="1"/>
            <a:r>
              <a:rPr lang="en-US" b="1" i="1" dirty="0" smtClean="0">
                <a:solidFill>
                  <a:srgbClr val="0000FF"/>
                </a:solidFill>
                <a:latin typeface="Cambria" pitchFamily="18" charset="0"/>
              </a:rPr>
              <a:t>abolish</a:t>
            </a:r>
            <a:r>
              <a:rPr lang="en-US" dirty="0" smtClean="0">
                <a:latin typeface="Cambria" pitchFamily="18" charset="0"/>
              </a:rPr>
              <a:t> = </a:t>
            </a:r>
            <a:r>
              <a:rPr lang="en-US" i="1" dirty="0" err="1" smtClean="0">
                <a:latin typeface="Cambria" pitchFamily="18" charset="0"/>
              </a:rPr>
              <a:t>kataluo</a:t>
            </a:r>
            <a:r>
              <a:rPr lang="en-US" dirty="0" smtClean="0">
                <a:latin typeface="Cambria" pitchFamily="18" charset="0"/>
              </a:rPr>
              <a:t> </a:t>
            </a:r>
            <a:r>
              <a:rPr lang="en-US" dirty="0" smtClean="0">
                <a:latin typeface="Calibri" pitchFamily="34" charset="0"/>
                <a:cs typeface="Calibri" pitchFamily="34" charset="0"/>
              </a:rPr>
              <a:t>-  to dissolve, to destroy, demolish, deprive of success, bring to naught</a:t>
            </a:r>
          </a:p>
          <a:p>
            <a:pPr lvl="2" eaLnBrk="1" hangingPunct="1"/>
            <a:r>
              <a:rPr lang="en-US" b="1" i="1" dirty="0" smtClean="0">
                <a:solidFill>
                  <a:srgbClr val="0000FF"/>
                </a:solidFill>
                <a:latin typeface="Cambria" pitchFamily="18" charset="0"/>
              </a:rPr>
              <a:t>the Law or the Prophets</a:t>
            </a:r>
            <a:r>
              <a:rPr lang="en-US" dirty="0" smtClean="0">
                <a:latin typeface="Cambria" pitchFamily="18" charset="0"/>
              </a:rPr>
              <a:t> </a:t>
            </a:r>
            <a:r>
              <a:rPr lang="en-US" dirty="0" smtClean="0">
                <a:latin typeface="Calibri" pitchFamily="34" charset="0"/>
                <a:cs typeface="Calibri" pitchFamily="34" charset="0"/>
              </a:rPr>
              <a:t>= A phrase that refers to the Old Testament in its entirety</a:t>
            </a:r>
          </a:p>
          <a:p>
            <a:pPr lvl="2" eaLnBrk="1" hangingPunct="1"/>
            <a:r>
              <a:rPr lang="en-US" b="1" i="1" dirty="0" smtClean="0">
                <a:solidFill>
                  <a:srgbClr val="0000FF"/>
                </a:solidFill>
                <a:latin typeface="Cambria" pitchFamily="18" charset="0"/>
              </a:rPr>
              <a:t>fulfill</a:t>
            </a:r>
            <a:r>
              <a:rPr lang="en-US" dirty="0" smtClean="0">
                <a:latin typeface="Cambria" pitchFamily="18" charset="0"/>
              </a:rPr>
              <a:t> = </a:t>
            </a:r>
            <a:r>
              <a:rPr lang="en-US" i="1" dirty="0" err="1" smtClean="0">
                <a:latin typeface="Cambria" pitchFamily="18" charset="0"/>
              </a:rPr>
              <a:t>pleroo</a:t>
            </a:r>
            <a:r>
              <a:rPr lang="en-US" dirty="0" smtClean="0">
                <a:latin typeface="Cambria" pitchFamily="18" charset="0"/>
              </a:rPr>
              <a:t> </a:t>
            </a:r>
            <a:r>
              <a:rPr lang="en-US" dirty="0" smtClean="0"/>
              <a:t>- </a:t>
            </a:r>
            <a:r>
              <a:rPr lang="en-US" dirty="0" smtClean="0">
                <a:latin typeface="Calibri" pitchFamily="34" charset="0"/>
                <a:cs typeface="Calibri" pitchFamily="34" charset="0"/>
              </a:rPr>
              <a:t>to make full, to fill up, to complete, to fill to the top: so that nothing shall  be wanting, to make complete in every  particular, to bring to realization</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p:cTn id="7" dur="500" fill="hold"/>
                                        <p:tgtEl>
                                          <p:spTgt spid="1945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5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45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4563">
                                            <p:txEl>
                                              <p:pRg st="1" end="1"/>
                                            </p:txEl>
                                          </p:spTgt>
                                        </p:tgtEl>
                                        <p:attrNameLst>
                                          <p:attrName>style.visibility</p:attrName>
                                        </p:attrNameLst>
                                      </p:cBhvr>
                                      <p:to>
                                        <p:strVal val="visible"/>
                                      </p:to>
                                    </p:set>
                                    <p:anim calcmode="lin" valueType="num">
                                      <p:cBhvr>
                                        <p:cTn id="14" dur="500" fill="hold"/>
                                        <p:tgtEl>
                                          <p:spTgt spid="1945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945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94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94563">
                                            <p:txEl>
                                              <p:pRg st="2" end="2"/>
                                            </p:txEl>
                                          </p:spTgt>
                                        </p:tgtEl>
                                        <p:attrNameLst>
                                          <p:attrName>style.visibility</p:attrName>
                                        </p:attrNameLst>
                                      </p:cBhvr>
                                      <p:to>
                                        <p:strVal val="visible"/>
                                      </p:to>
                                    </p:set>
                                    <p:anim calcmode="lin" valueType="num">
                                      <p:cBhvr>
                                        <p:cTn id="21" dur="500" fill="hold"/>
                                        <p:tgtEl>
                                          <p:spTgt spid="1945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945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945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94563">
                                            <p:txEl>
                                              <p:pRg st="3" end="3"/>
                                            </p:txEl>
                                          </p:spTgt>
                                        </p:tgtEl>
                                        <p:attrNameLst>
                                          <p:attrName>style.visibility</p:attrName>
                                        </p:attrNameLst>
                                      </p:cBhvr>
                                      <p:to>
                                        <p:strVal val="visible"/>
                                      </p:to>
                                    </p:set>
                                    <p:anim calcmode="lin" valueType="num">
                                      <p:cBhvr>
                                        <p:cTn id="28" dur="500" fill="hold"/>
                                        <p:tgtEl>
                                          <p:spTgt spid="19456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9456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945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194563">
                                            <p:txEl>
                                              <p:pRg st="4" end="4"/>
                                            </p:txEl>
                                          </p:spTgt>
                                        </p:tgtEl>
                                        <p:attrNameLst>
                                          <p:attrName>style.visibility</p:attrName>
                                        </p:attrNameLst>
                                      </p:cBhvr>
                                      <p:to>
                                        <p:strVal val="visible"/>
                                      </p:to>
                                    </p:set>
                                    <p:anim calcmode="lin" valueType="num">
                                      <p:cBhvr>
                                        <p:cTn id="35" dur="500" fill="hold"/>
                                        <p:tgtEl>
                                          <p:spTgt spid="19456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9456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94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296400" cy="762000"/>
          </a:xfrm>
        </p:spPr>
        <p:txBody>
          <a:bodyPr/>
          <a:lstStyle/>
          <a:p>
            <a:pPr eaLnBrk="1" hangingPunct="1"/>
            <a:r>
              <a:rPr lang="en-US" sz="3800" b="1" dirty="0" smtClean="0">
                <a:latin typeface="Calibri" pitchFamily="34" charset="0"/>
                <a:cs typeface="Calibri" pitchFamily="34" charset="0"/>
              </a:rPr>
              <a:t>The New Covenant Fulfills the Old Covenant</a:t>
            </a:r>
            <a:endParaRPr lang="en-US" sz="3800" dirty="0" smtClean="0"/>
          </a:p>
        </p:txBody>
      </p:sp>
      <p:sp>
        <p:nvSpPr>
          <p:cNvPr id="81923" name="Rectangle 3"/>
          <p:cNvSpPr>
            <a:spLocks noGrp="1" noChangeArrowheads="1"/>
          </p:cNvSpPr>
          <p:nvPr>
            <p:ph type="body" idx="1"/>
          </p:nvPr>
        </p:nvSpPr>
        <p:spPr>
          <a:xfrm>
            <a:off x="457200" y="838200"/>
            <a:ext cx="8229600" cy="6019800"/>
          </a:xfrm>
        </p:spPr>
        <p:txBody>
          <a:bodyPr/>
          <a:lstStyle/>
          <a:p>
            <a:pPr eaLnBrk="1" hangingPunct="1">
              <a:lnSpc>
                <a:spcPct val="80000"/>
              </a:lnSpc>
            </a:pPr>
            <a:r>
              <a:rPr lang="en-US" sz="2400" dirty="0" smtClean="0">
                <a:latin typeface="Calibri" pitchFamily="34" charset="0"/>
                <a:cs typeface="Calibri" pitchFamily="34" charset="0"/>
              </a:rPr>
              <a:t>Matthew uses the same Greek word (that is translated “fulfill”) in relation to Jesus at least </a:t>
            </a:r>
            <a:r>
              <a:rPr lang="en-US" sz="2400" dirty="0" smtClean="0">
                <a:latin typeface="Calibri" pitchFamily="34" charset="0"/>
                <a:cs typeface="Calibri" pitchFamily="34" charset="0"/>
              </a:rPr>
              <a:t>13 </a:t>
            </a:r>
            <a:r>
              <a:rPr lang="en-US" sz="2400" dirty="0" smtClean="0">
                <a:latin typeface="Calibri" pitchFamily="34" charset="0"/>
                <a:cs typeface="Calibri" pitchFamily="34" charset="0"/>
              </a:rPr>
              <a:t>times (outside of Matthew 5:17). In each case, Matthew shows where Jesus or an event related to Jesus’ coming fulfills an Old Testament prophesy:</a:t>
            </a:r>
          </a:p>
          <a:p>
            <a:pPr lvl="1" eaLnBrk="1" hangingPunct="1">
              <a:lnSpc>
                <a:spcPct val="80000"/>
              </a:lnSpc>
              <a:tabLst>
                <a:tab pos="3205163" algn="l"/>
              </a:tabLst>
            </a:pPr>
            <a:r>
              <a:rPr lang="en-US" sz="2000" b="1" dirty="0" smtClean="0">
                <a:latin typeface="Calibri" pitchFamily="34" charset="0"/>
                <a:cs typeface="Calibri" pitchFamily="34" charset="0"/>
              </a:rPr>
              <a:t>Matthew 1:22 –</a:t>
            </a:r>
            <a:r>
              <a:rPr lang="en-US" sz="2000" dirty="0" smtClean="0">
                <a:latin typeface="Calibri" pitchFamily="34" charset="0"/>
                <a:cs typeface="Calibri" pitchFamily="34" charset="0"/>
              </a:rPr>
              <a:t> 	Virgin Birth, Called Immanuel</a:t>
            </a:r>
          </a:p>
          <a:p>
            <a:pPr lvl="1" eaLnBrk="1" hangingPunct="1">
              <a:lnSpc>
                <a:spcPct val="80000"/>
              </a:lnSpc>
              <a:tabLst>
                <a:tab pos="3205163" algn="l"/>
              </a:tabLst>
            </a:pPr>
            <a:r>
              <a:rPr lang="en-US" sz="2000" b="1" dirty="0" smtClean="0">
                <a:latin typeface="Calibri" pitchFamily="34" charset="0"/>
                <a:cs typeface="Calibri" pitchFamily="34" charset="0"/>
              </a:rPr>
              <a:t>Matthew 2:15 –</a:t>
            </a:r>
            <a:r>
              <a:rPr lang="en-US" sz="2000" dirty="0" smtClean="0">
                <a:latin typeface="Calibri" pitchFamily="34" charset="0"/>
                <a:cs typeface="Calibri" pitchFamily="34" charset="0"/>
              </a:rPr>
              <a:t> 	Called out of Egypt</a:t>
            </a:r>
          </a:p>
          <a:p>
            <a:pPr lvl="1" eaLnBrk="1" hangingPunct="1">
              <a:lnSpc>
                <a:spcPct val="80000"/>
              </a:lnSpc>
              <a:tabLst>
                <a:tab pos="3205163" algn="l"/>
              </a:tabLst>
            </a:pPr>
            <a:r>
              <a:rPr lang="en-US" sz="2000" b="1" dirty="0" smtClean="0">
                <a:latin typeface="Calibri" pitchFamily="34" charset="0"/>
                <a:cs typeface="Calibri" pitchFamily="34" charset="0"/>
              </a:rPr>
              <a:t>Matthew 2:17 –</a:t>
            </a:r>
            <a:r>
              <a:rPr lang="en-US" sz="2000" dirty="0" smtClean="0">
                <a:latin typeface="Calibri" pitchFamily="34" charset="0"/>
                <a:cs typeface="Calibri" pitchFamily="34" charset="0"/>
              </a:rPr>
              <a:t> 	Mothers weeping over babies</a:t>
            </a:r>
          </a:p>
          <a:p>
            <a:pPr lvl="1" eaLnBrk="1" hangingPunct="1">
              <a:lnSpc>
                <a:spcPct val="80000"/>
              </a:lnSpc>
              <a:tabLst>
                <a:tab pos="3205163" algn="l"/>
              </a:tabLst>
            </a:pPr>
            <a:r>
              <a:rPr lang="en-US" sz="2000" b="1" dirty="0" smtClean="0">
                <a:latin typeface="Calibri" pitchFamily="34" charset="0"/>
                <a:cs typeface="Calibri" pitchFamily="34" charset="0"/>
              </a:rPr>
              <a:t>Matthew 2:23 –</a:t>
            </a:r>
            <a:r>
              <a:rPr lang="en-US" sz="2000" dirty="0" smtClean="0">
                <a:latin typeface="Calibri" pitchFamily="34" charset="0"/>
                <a:cs typeface="Calibri" pitchFamily="34" charset="0"/>
              </a:rPr>
              <a:t> 	From Nazareth</a:t>
            </a:r>
          </a:p>
          <a:p>
            <a:pPr lvl="1" eaLnBrk="1" hangingPunct="1">
              <a:lnSpc>
                <a:spcPct val="80000"/>
              </a:lnSpc>
              <a:tabLst>
                <a:tab pos="3205163" algn="l"/>
              </a:tabLst>
            </a:pPr>
            <a:r>
              <a:rPr lang="en-US" sz="2000" b="1" dirty="0" smtClean="0">
                <a:latin typeface="Calibri" pitchFamily="34" charset="0"/>
                <a:cs typeface="Calibri" pitchFamily="34" charset="0"/>
              </a:rPr>
              <a:t>Matthew 3:15</a:t>
            </a:r>
            <a:r>
              <a:rPr lang="en-US" sz="2000" dirty="0" smtClean="0">
                <a:latin typeface="Calibri" pitchFamily="34" charset="0"/>
                <a:cs typeface="Calibri" pitchFamily="34" charset="0"/>
              </a:rPr>
              <a:t> </a:t>
            </a:r>
            <a:r>
              <a:rPr lang="en-US" sz="2000" b="1" dirty="0" smtClean="0">
                <a:latin typeface="Calibri" pitchFamily="34" charset="0"/>
                <a:cs typeface="Calibri" pitchFamily="34" charset="0"/>
              </a:rPr>
              <a:t>–</a:t>
            </a:r>
            <a:r>
              <a:rPr lang="en-US" sz="2000" dirty="0" smtClean="0">
                <a:latin typeface="Calibri" pitchFamily="34" charset="0"/>
                <a:cs typeface="Calibri" pitchFamily="34" charset="0"/>
              </a:rPr>
              <a:t> 	To “fulfill all righteousness”</a:t>
            </a:r>
          </a:p>
          <a:p>
            <a:pPr lvl="1" eaLnBrk="1" hangingPunct="1">
              <a:lnSpc>
                <a:spcPct val="80000"/>
              </a:lnSpc>
              <a:tabLst>
                <a:tab pos="3205163" algn="l"/>
              </a:tabLst>
            </a:pPr>
            <a:r>
              <a:rPr lang="en-US" sz="2000" b="1" dirty="0" smtClean="0">
                <a:latin typeface="Calibri" pitchFamily="34" charset="0"/>
                <a:cs typeface="Calibri" pitchFamily="34" charset="0"/>
              </a:rPr>
              <a:t>Matthew  4:14 –</a:t>
            </a:r>
            <a:r>
              <a:rPr lang="en-US" sz="2000" dirty="0" smtClean="0">
                <a:latin typeface="Calibri" pitchFamily="34" charset="0"/>
                <a:cs typeface="Calibri" pitchFamily="34" charset="0"/>
              </a:rPr>
              <a:t> 	A great light</a:t>
            </a:r>
          </a:p>
          <a:p>
            <a:pPr lvl="1" eaLnBrk="1" hangingPunct="1">
              <a:lnSpc>
                <a:spcPct val="80000"/>
              </a:lnSpc>
              <a:tabLst>
                <a:tab pos="3205163" algn="l"/>
              </a:tabLst>
            </a:pPr>
            <a:r>
              <a:rPr lang="en-US" sz="2000" b="1" dirty="0" smtClean="0">
                <a:latin typeface="Calibri" pitchFamily="34" charset="0"/>
                <a:cs typeface="Calibri" pitchFamily="34" charset="0"/>
              </a:rPr>
              <a:t>Matthew  8:17 –</a:t>
            </a:r>
            <a:r>
              <a:rPr lang="en-US" sz="2000" dirty="0" smtClean="0">
                <a:latin typeface="Calibri" pitchFamily="34" charset="0"/>
                <a:cs typeface="Calibri" pitchFamily="34" charset="0"/>
              </a:rPr>
              <a:t> 	Healing</a:t>
            </a:r>
          </a:p>
          <a:p>
            <a:pPr lvl="1" eaLnBrk="1" hangingPunct="1">
              <a:lnSpc>
                <a:spcPct val="80000"/>
              </a:lnSpc>
              <a:tabLst>
                <a:tab pos="3205163" algn="l"/>
              </a:tabLst>
            </a:pPr>
            <a:r>
              <a:rPr lang="en-US" sz="2000" b="1" dirty="0" smtClean="0">
                <a:latin typeface="Calibri" pitchFamily="34" charset="0"/>
                <a:cs typeface="Calibri" pitchFamily="34" charset="0"/>
              </a:rPr>
              <a:t>Matthew  12:17 –</a:t>
            </a:r>
            <a:r>
              <a:rPr lang="en-US" sz="2000" dirty="0" smtClean="0">
                <a:latin typeface="Calibri" pitchFamily="34" charset="0"/>
                <a:cs typeface="Calibri" pitchFamily="34" charset="0"/>
              </a:rPr>
              <a:t> 	God’s Chosen Servant </a:t>
            </a:r>
          </a:p>
          <a:p>
            <a:pPr lvl="1" eaLnBrk="1" hangingPunct="1">
              <a:lnSpc>
                <a:spcPct val="80000"/>
              </a:lnSpc>
              <a:tabLst>
                <a:tab pos="3205163" algn="l"/>
              </a:tabLst>
            </a:pPr>
            <a:r>
              <a:rPr lang="en-US" sz="2000" b="1" dirty="0" smtClean="0">
                <a:latin typeface="Calibri" pitchFamily="34" charset="0"/>
                <a:cs typeface="Calibri" pitchFamily="34" charset="0"/>
              </a:rPr>
              <a:t>Matthew  13:35 –</a:t>
            </a:r>
            <a:r>
              <a:rPr lang="en-US" sz="2000" dirty="0" smtClean="0">
                <a:latin typeface="Calibri" pitchFamily="34" charset="0"/>
                <a:cs typeface="Calibri" pitchFamily="34" charset="0"/>
              </a:rPr>
              <a:t> 	Spoke in Parables</a:t>
            </a:r>
          </a:p>
          <a:p>
            <a:pPr lvl="1" eaLnBrk="1" hangingPunct="1">
              <a:lnSpc>
                <a:spcPct val="80000"/>
              </a:lnSpc>
              <a:tabLst>
                <a:tab pos="3205163" algn="l"/>
              </a:tabLst>
            </a:pPr>
            <a:r>
              <a:rPr lang="en-US" sz="2000" b="1" dirty="0" smtClean="0">
                <a:latin typeface="Calibri" pitchFamily="34" charset="0"/>
                <a:cs typeface="Calibri" pitchFamily="34" charset="0"/>
              </a:rPr>
              <a:t>Matthew  21:4 –</a:t>
            </a:r>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Riding </a:t>
            </a:r>
            <a:r>
              <a:rPr lang="en-US" sz="2000" dirty="0" smtClean="0">
                <a:latin typeface="Calibri" pitchFamily="34" charset="0"/>
                <a:cs typeface="Calibri" pitchFamily="34" charset="0"/>
              </a:rPr>
              <a:t>on a donkey</a:t>
            </a:r>
          </a:p>
          <a:p>
            <a:pPr lvl="1" eaLnBrk="1" hangingPunct="1">
              <a:lnSpc>
                <a:spcPct val="80000"/>
              </a:lnSpc>
              <a:tabLst>
                <a:tab pos="3205163" algn="l"/>
              </a:tabLst>
            </a:pPr>
            <a:r>
              <a:rPr lang="en-US" sz="2000" b="1" dirty="0" smtClean="0">
                <a:latin typeface="Calibri" pitchFamily="34" charset="0"/>
                <a:cs typeface="Calibri" pitchFamily="34" charset="0"/>
              </a:rPr>
              <a:t>Matthew  </a:t>
            </a:r>
            <a:r>
              <a:rPr lang="en-US" sz="2000" b="1" dirty="0" smtClean="0">
                <a:latin typeface="Calibri" pitchFamily="34" charset="0"/>
                <a:cs typeface="Calibri" pitchFamily="34" charset="0"/>
              </a:rPr>
              <a:t>26:54,56  </a:t>
            </a:r>
            <a:r>
              <a:rPr lang="en-US" sz="2000" b="1" dirty="0" smtClean="0">
                <a:latin typeface="Calibri" pitchFamily="34" charset="0"/>
                <a:cs typeface="Calibri" pitchFamily="34" charset="0"/>
              </a:rPr>
              <a:t>–</a:t>
            </a:r>
            <a:r>
              <a:rPr lang="en-US" sz="2000" dirty="0" smtClean="0">
                <a:latin typeface="Calibri" pitchFamily="34" charset="0"/>
                <a:cs typeface="Calibri" pitchFamily="34" charset="0"/>
              </a:rPr>
              <a:t> 	The events of His arrest </a:t>
            </a:r>
          </a:p>
          <a:p>
            <a:pPr lvl="1" eaLnBrk="1" hangingPunct="1">
              <a:lnSpc>
                <a:spcPct val="80000"/>
              </a:lnSpc>
              <a:tabLst>
                <a:tab pos="3205163" algn="l"/>
              </a:tabLst>
            </a:pPr>
            <a:r>
              <a:rPr lang="en-US" sz="2000" b="1" dirty="0" smtClean="0">
                <a:latin typeface="Calibri" pitchFamily="34" charset="0"/>
                <a:cs typeface="Calibri" pitchFamily="34" charset="0"/>
              </a:rPr>
              <a:t>Matthew  </a:t>
            </a:r>
            <a:r>
              <a:rPr lang="en-US" sz="2000" b="1" dirty="0" smtClean="0">
                <a:latin typeface="Calibri" pitchFamily="34" charset="0"/>
                <a:cs typeface="Calibri" pitchFamily="34" charset="0"/>
              </a:rPr>
              <a:t>27:9 –</a:t>
            </a:r>
            <a:r>
              <a:rPr lang="en-US" sz="2000" dirty="0" smtClean="0">
                <a:latin typeface="Calibri" pitchFamily="34" charset="0"/>
                <a:cs typeface="Calibri" pitchFamily="34" charset="0"/>
              </a:rPr>
              <a:t> 	Betrayed by 30 pieces of silver</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 calcmode="lin" valueType="num">
                                      <p:cBhvr>
                                        <p:cTn id="7" dur="500" fill="hold"/>
                                        <p:tgtEl>
                                          <p:spTgt spid="8192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192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192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1923">
                                            <p:txEl>
                                              <p:pRg st="2" end="2"/>
                                            </p:txEl>
                                          </p:spTgt>
                                        </p:tgtEl>
                                        <p:attrNameLst>
                                          <p:attrName>style.visibility</p:attrName>
                                        </p:attrNameLst>
                                      </p:cBhvr>
                                      <p:to>
                                        <p:strVal val="visible"/>
                                      </p:to>
                                    </p:set>
                                    <p:anim calcmode="lin" valueType="num">
                                      <p:cBhvr>
                                        <p:cTn id="14" dur="500" fill="hold"/>
                                        <p:tgtEl>
                                          <p:spTgt spid="8192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192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19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1923">
                                            <p:txEl>
                                              <p:pRg st="3" end="3"/>
                                            </p:txEl>
                                          </p:spTgt>
                                        </p:tgtEl>
                                        <p:attrNameLst>
                                          <p:attrName>style.visibility</p:attrName>
                                        </p:attrNameLst>
                                      </p:cBhvr>
                                      <p:to>
                                        <p:strVal val="visible"/>
                                      </p:to>
                                    </p:set>
                                    <p:anim calcmode="lin" valueType="num">
                                      <p:cBhvr>
                                        <p:cTn id="21" dur="500" fill="hold"/>
                                        <p:tgtEl>
                                          <p:spTgt spid="8192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192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19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1923">
                                            <p:txEl>
                                              <p:pRg st="4" end="4"/>
                                            </p:txEl>
                                          </p:spTgt>
                                        </p:tgtEl>
                                        <p:attrNameLst>
                                          <p:attrName>style.visibility</p:attrName>
                                        </p:attrNameLst>
                                      </p:cBhvr>
                                      <p:to>
                                        <p:strVal val="visible"/>
                                      </p:to>
                                    </p:set>
                                    <p:anim calcmode="lin" valueType="num">
                                      <p:cBhvr>
                                        <p:cTn id="28" dur="500" fill="hold"/>
                                        <p:tgtEl>
                                          <p:spTgt spid="8192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192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19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1923">
                                            <p:txEl>
                                              <p:pRg st="5" end="5"/>
                                            </p:txEl>
                                          </p:spTgt>
                                        </p:tgtEl>
                                        <p:attrNameLst>
                                          <p:attrName>style.visibility</p:attrName>
                                        </p:attrNameLst>
                                      </p:cBhvr>
                                      <p:to>
                                        <p:strVal val="visible"/>
                                      </p:to>
                                    </p:set>
                                    <p:anim calcmode="lin" valueType="num">
                                      <p:cBhvr>
                                        <p:cTn id="35" dur="500" fill="hold"/>
                                        <p:tgtEl>
                                          <p:spTgt spid="8192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192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192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1923">
                                            <p:txEl>
                                              <p:pRg st="6" end="6"/>
                                            </p:txEl>
                                          </p:spTgt>
                                        </p:tgtEl>
                                        <p:attrNameLst>
                                          <p:attrName>style.visibility</p:attrName>
                                        </p:attrNameLst>
                                      </p:cBhvr>
                                      <p:to>
                                        <p:strVal val="visible"/>
                                      </p:to>
                                    </p:set>
                                    <p:anim calcmode="lin" valueType="num">
                                      <p:cBhvr>
                                        <p:cTn id="42" dur="500" fill="hold"/>
                                        <p:tgtEl>
                                          <p:spTgt spid="8192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8192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8192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81923">
                                            <p:txEl>
                                              <p:pRg st="7" end="7"/>
                                            </p:txEl>
                                          </p:spTgt>
                                        </p:tgtEl>
                                        <p:attrNameLst>
                                          <p:attrName>style.visibility</p:attrName>
                                        </p:attrNameLst>
                                      </p:cBhvr>
                                      <p:to>
                                        <p:strVal val="visible"/>
                                      </p:to>
                                    </p:set>
                                    <p:anim calcmode="lin" valueType="num">
                                      <p:cBhvr>
                                        <p:cTn id="49" dur="500" fill="hold"/>
                                        <p:tgtEl>
                                          <p:spTgt spid="8192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8192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8192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81923">
                                            <p:txEl>
                                              <p:pRg st="8" end="8"/>
                                            </p:txEl>
                                          </p:spTgt>
                                        </p:tgtEl>
                                        <p:attrNameLst>
                                          <p:attrName>style.visibility</p:attrName>
                                        </p:attrNameLst>
                                      </p:cBhvr>
                                      <p:to>
                                        <p:strVal val="visible"/>
                                      </p:to>
                                    </p:set>
                                    <p:anim calcmode="lin" valueType="num">
                                      <p:cBhvr>
                                        <p:cTn id="56" dur="500" fill="hold"/>
                                        <p:tgtEl>
                                          <p:spTgt spid="8192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8192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8192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81923">
                                            <p:txEl>
                                              <p:pRg st="9" end="9"/>
                                            </p:txEl>
                                          </p:spTgt>
                                        </p:tgtEl>
                                        <p:attrNameLst>
                                          <p:attrName>style.visibility</p:attrName>
                                        </p:attrNameLst>
                                      </p:cBhvr>
                                      <p:to>
                                        <p:strVal val="visible"/>
                                      </p:to>
                                    </p:set>
                                    <p:anim calcmode="lin" valueType="num">
                                      <p:cBhvr>
                                        <p:cTn id="63" dur="500" fill="hold"/>
                                        <p:tgtEl>
                                          <p:spTgt spid="8192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8192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8192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81923">
                                            <p:txEl>
                                              <p:pRg st="10" end="10"/>
                                            </p:txEl>
                                          </p:spTgt>
                                        </p:tgtEl>
                                        <p:attrNameLst>
                                          <p:attrName>style.visibility</p:attrName>
                                        </p:attrNameLst>
                                      </p:cBhvr>
                                      <p:to>
                                        <p:strVal val="visible"/>
                                      </p:to>
                                    </p:set>
                                    <p:anim calcmode="lin" valueType="num">
                                      <p:cBhvr>
                                        <p:cTn id="70" dur="500" fill="hold"/>
                                        <p:tgtEl>
                                          <p:spTgt spid="8192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8192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8192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81923">
                                            <p:txEl>
                                              <p:pRg st="11" end="11"/>
                                            </p:txEl>
                                          </p:spTgt>
                                        </p:tgtEl>
                                        <p:attrNameLst>
                                          <p:attrName>style.visibility</p:attrName>
                                        </p:attrNameLst>
                                      </p:cBhvr>
                                      <p:to>
                                        <p:strVal val="visible"/>
                                      </p:to>
                                    </p:set>
                                    <p:anim calcmode="lin" valueType="num">
                                      <p:cBhvr>
                                        <p:cTn id="77" dur="500" fill="hold"/>
                                        <p:tgtEl>
                                          <p:spTgt spid="8192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8192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81923">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81923">
                                            <p:txEl>
                                              <p:pRg st="12" end="12"/>
                                            </p:txEl>
                                          </p:spTgt>
                                        </p:tgtEl>
                                        <p:attrNameLst>
                                          <p:attrName>style.visibility</p:attrName>
                                        </p:attrNameLst>
                                      </p:cBhvr>
                                      <p:to>
                                        <p:strVal val="visible"/>
                                      </p:to>
                                    </p:set>
                                    <p:anim calcmode="lin" valueType="num">
                                      <p:cBhvr>
                                        <p:cTn id="84" dur="500" fill="hold"/>
                                        <p:tgtEl>
                                          <p:spTgt spid="81923">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81923">
                                            <p:txEl>
                                              <p:pRg st="12" end="12"/>
                                            </p:txEl>
                                          </p:spTgt>
                                        </p:tgtEl>
                                        <p:attrNameLst>
                                          <p:attrName>ppt_h</p:attrName>
                                        </p:attrNameLst>
                                      </p:cBhvr>
                                      <p:tavLst>
                                        <p:tav tm="0">
                                          <p:val>
                                            <p:fltVal val="0"/>
                                          </p:val>
                                        </p:tav>
                                        <p:tav tm="100000">
                                          <p:val>
                                            <p:strVal val="#ppt_h"/>
                                          </p:val>
                                        </p:tav>
                                      </p:tavLst>
                                    </p:anim>
                                    <p:animEffect transition="in" filter="fade">
                                      <p:cBhvr>
                                        <p:cTn id="86" dur="500"/>
                                        <p:tgtEl>
                                          <p:spTgt spid="8192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296400" cy="838200"/>
          </a:xfrm>
        </p:spPr>
        <p:txBody>
          <a:bodyPr/>
          <a:lstStyle/>
          <a:p>
            <a:pPr eaLnBrk="1" hangingPunct="1"/>
            <a:r>
              <a:rPr lang="en-US" sz="3800" b="1" dirty="0" smtClean="0">
                <a:latin typeface="Calibri" pitchFamily="34" charset="0"/>
                <a:cs typeface="Calibri" pitchFamily="34" charset="0"/>
              </a:rPr>
              <a:t>The New Covenant Fulfills the Old Covenant</a:t>
            </a:r>
            <a:endParaRPr lang="en-US" sz="3800" dirty="0" smtClean="0"/>
          </a:p>
        </p:txBody>
      </p:sp>
      <p:sp>
        <p:nvSpPr>
          <p:cNvPr id="211971" name="Rectangle 3"/>
          <p:cNvSpPr>
            <a:spLocks noGrp="1" noChangeArrowheads="1"/>
          </p:cNvSpPr>
          <p:nvPr>
            <p:ph type="body" idx="1"/>
          </p:nvPr>
        </p:nvSpPr>
        <p:spPr>
          <a:xfrm>
            <a:off x="457200" y="990600"/>
            <a:ext cx="8229600" cy="4800600"/>
          </a:xfrm>
        </p:spPr>
        <p:txBody>
          <a:bodyPr/>
          <a:lstStyle/>
          <a:p>
            <a:pPr eaLnBrk="1" hangingPunct="1"/>
            <a:r>
              <a:rPr lang="en-US" sz="2800" dirty="0" smtClean="0">
                <a:latin typeface="Calibri" pitchFamily="34" charset="0"/>
                <a:cs typeface="Calibri" pitchFamily="34" charset="0"/>
              </a:rPr>
              <a:t>So in other words, Jesus fulfills the Law and the Prophets in that they point to Him, and He is their fulfillment. </a:t>
            </a:r>
          </a:p>
          <a:p>
            <a:pPr eaLnBrk="1" hangingPunct="1"/>
            <a:r>
              <a:rPr lang="en-US" sz="2800" b="1" dirty="0" smtClean="0">
                <a:latin typeface="Cambria" pitchFamily="18" charset="0"/>
              </a:rPr>
              <a:t>Luke 24:44 –</a:t>
            </a:r>
            <a:r>
              <a:rPr lang="en-US" sz="2800" dirty="0" smtClean="0">
                <a:latin typeface="Cambria" pitchFamily="18" charset="0"/>
              </a:rPr>
              <a:t> </a:t>
            </a:r>
            <a:r>
              <a:rPr lang="en-US" sz="2800" i="1" dirty="0" smtClean="0">
                <a:solidFill>
                  <a:srgbClr val="0000FF"/>
                </a:solidFill>
                <a:latin typeface="Cambria" pitchFamily="18" charset="0"/>
              </a:rPr>
              <a:t>[Jesus] said to them, "This is what I told you while I was still with you: Everything must be </a:t>
            </a:r>
            <a:r>
              <a:rPr lang="en-US" sz="2800" i="1" u="sng" dirty="0" smtClean="0">
                <a:solidFill>
                  <a:srgbClr val="0000FF"/>
                </a:solidFill>
                <a:latin typeface="Cambria" pitchFamily="18" charset="0"/>
              </a:rPr>
              <a:t>fulfilled</a:t>
            </a:r>
            <a:r>
              <a:rPr lang="en-US" sz="2800" i="1" dirty="0" smtClean="0">
                <a:solidFill>
                  <a:srgbClr val="0000FF"/>
                </a:solidFill>
                <a:latin typeface="Cambria" pitchFamily="18" charset="0"/>
              </a:rPr>
              <a:t> that is written about Me in the </a:t>
            </a:r>
            <a:r>
              <a:rPr lang="en-US" sz="2800" i="1" u="sng" dirty="0" smtClean="0">
                <a:solidFill>
                  <a:srgbClr val="0000FF"/>
                </a:solidFill>
                <a:latin typeface="Cambria" pitchFamily="18" charset="0"/>
              </a:rPr>
              <a:t>Law</a:t>
            </a:r>
            <a:r>
              <a:rPr lang="en-US" sz="2800" i="1" dirty="0" smtClean="0">
                <a:solidFill>
                  <a:srgbClr val="0000FF"/>
                </a:solidFill>
                <a:latin typeface="Cambria" pitchFamily="18" charset="0"/>
              </a:rPr>
              <a:t> of Moses, the </a:t>
            </a:r>
            <a:r>
              <a:rPr lang="en-US" sz="2800" i="1" u="sng" dirty="0" smtClean="0">
                <a:solidFill>
                  <a:srgbClr val="0000FF"/>
                </a:solidFill>
                <a:latin typeface="Cambria" pitchFamily="18" charset="0"/>
              </a:rPr>
              <a:t>Prophets</a:t>
            </a:r>
            <a:r>
              <a:rPr lang="en-US" sz="2800" i="1" dirty="0" smtClean="0">
                <a:solidFill>
                  <a:srgbClr val="0000FF"/>
                </a:solidFill>
                <a:latin typeface="Cambria" pitchFamily="18" charset="0"/>
              </a:rPr>
              <a:t> and the Psalms."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1971">
                                            <p:txEl>
                                              <p:pRg st="1" end="1"/>
                                            </p:txEl>
                                          </p:spTgt>
                                        </p:tgtEl>
                                        <p:attrNameLst>
                                          <p:attrName>style.visibility</p:attrName>
                                        </p:attrNameLst>
                                      </p:cBhvr>
                                      <p:to>
                                        <p:strVal val="visible"/>
                                      </p:to>
                                    </p:set>
                                    <p:anim calcmode="lin" valueType="num">
                                      <p:cBhvr>
                                        <p:cTn id="7" dur="500" fill="hold"/>
                                        <p:tgtEl>
                                          <p:spTgt spid="21197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1197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11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296400" cy="838200"/>
          </a:xfrm>
        </p:spPr>
        <p:txBody>
          <a:bodyPr/>
          <a:lstStyle/>
          <a:p>
            <a:pPr eaLnBrk="1" hangingPunct="1"/>
            <a:r>
              <a:rPr lang="en-US" sz="3800" b="1" dirty="0" smtClean="0">
                <a:latin typeface="Calibri" pitchFamily="34" charset="0"/>
                <a:cs typeface="Calibri" pitchFamily="34" charset="0"/>
              </a:rPr>
              <a:t>The New Covenant Fulfills the Old Covenant</a:t>
            </a:r>
            <a:endParaRPr lang="en-US" sz="3800" dirty="0" smtClean="0"/>
          </a:p>
        </p:txBody>
      </p:sp>
      <p:sp>
        <p:nvSpPr>
          <p:cNvPr id="195587" name="Rectangle 3"/>
          <p:cNvSpPr>
            <a:spLocks noGrp="1" noChangeArrowheads="1"/>
          </p:cNvSpPr>
          <p:nvPr>
            <p:ph type="body" idx="1"/>
          </p:nvPr>
        </p:nvSpPr>
        <p:spPr>
          <a:xfrm>
            <a:off x="457200" y="914400"/>
            <a:ext cx="8229600" cy="5562600"/>
          </a:xfrm>
        </p:spPr>
        <p:txBody>
          <a:bodyPr/>
          <a:lstStyle/>
          <a:p>
            <a:pPr eaLnBrk="1" hangingPunct="1">
              <a:lnSpc>
                <a:spcPct val="80000"/>
              </a:lnSpc>
            </a:pPr>
            <a:r>
              <a:rPr lang="en-US" sz="2800" dirty="0" smtClean="0">
                <a:latin typeface="Calibri" pitchFamily="34" charset="0"/>
                <a:cs typeface="Calibri" pitchFamily="34" charset="0"/>
              </a:rPr>
              <a:t>The Old Testament (Law and Prophets) Contained Many:</a:t>
            </a:r>
          </a:p>
          <a:p>
            <a:pPr lvl="1" eaLnBrk="1" hangingPunct="1">
              <a:lnSpc>
                <a:spcPct val="80000"/>
              </a:lnSpc>
            </a:pPr>
            <a:r>
              <a:rPr lang="en-US" sz="2400" dirty="0" smtClean="0">
                <a:latin typeface="Calibri" pitchFamily="34" charset="0"/>
                <a:cs typeface="Calibri" pitchFamily="34" charset="0"/>
              </a:rPr>
              <a:t>Specific Commands</a:t>
            </a:r>
          </a:p>
          <a:p>
            <a:pPr lvl="1" eaLnBrk="1" hangingPunct="1">
              <a:lnSpc>
                <a:spcPct val="80000"/>
              </a:lnSpc>
            </a:pPr>
            <a:r>
              <a:rPr lang="en-US" sz="2400" dirty="0" smtClean="0">
                <a:latin typeface="Calibri" pitchFamily="34" charset="0"/>
                <a:cs typeface="Calibri" pitchFamily="34" charset="0"/>
              </a:rPr>
              <a:t>Promises</a:t>
            </a:r>
          </a:p>
          <a:p>
            <a:pPr lvl="1" eaLnBrk="1" hangingPunct="1">
              <a:lnSpc>
                <a:spcPct val="80000"/>
              </a:lnSpc>
            </a:pPr>
            <a:r>
              <a:rPr lang="en-US" sz="2400" dirty="0" smtClean="0">
                <a:latin typeface="Calibri" pitchFamily="34" charset="0"/>
                <a:cs typeface="Calibri" pitchFamily="34" charset="0"/>
              </a:rPr>
              <a:t>Prophesies</a:t>
            </a:r>
          </a:p>
          <a:p>
            <a:pPr lvl="1" eaLnBrk="1" hangingPunct="1">
              <a:lnSpc>
                <a:spcPct val="80000"/>
              </a:lnSpc>
            </a:pPr>
            <a:r>
              <a:rPr lang="en-US" sz="2400" dirty="0" smtClean="0">
                <a:latin typeface="Calibri" pitchFamily="34" charset="0"/>
                <a:cs typeface="Calibri" pitchFamily="34" charset="0"/>
              </a:rPr>
              <a:t>Types and Shadows</a:t>
            </a:r>
          </a:p>
          <a:p>
            <a:pPr eaLnBrk="1" hangingPunct="1">
              <a:lnSpc>
                <a:spcPct val="80000"/>
              </a:lnSpc>
            </a:pPr>
            <a:r>
              <a:rPr lang="en-US" sz="2800" dirty="0" smtClean="0">
                <a:latin typeface="Calibri" pitchFamily="34" charset="0"/>
                <a:cs typeface="Calibri" pitchFamily="34" charset="0"/>
              </a:rPr>
              <a:t>Christ Fulfills the Old Testament By His Entire Mission</a:t>
            </a:r>
          </a:p>
          <a:p>
            <a:pPr lvl="1" eaLnBrk="1" hangingPunct="1">
              <a:lnSpc>
                <a:spcPct val="80000"/>
              </a:lnSpc>
            </a:pPr>
            <a:r>
              <a:rPr lang="en-US" sz="2400" dirty="0" smtClean="0">
                <a:latin typeface="Calibri" pitchFamily="34" charset="0"/>
                <a:cs typeface="Calibri" pitchFamily="34" charset="0"/>
              </a:rPr>
              <a:t>By what He was</a:t>
            </a:r>
          </a:p>
          <a:p>
            <a:pPr lvl="1" eaLnBrk="1" hangingPunct="1">
              <a:lnSpc>
                <a:spcPct val="80000"/>
              </a:lnSpc>
            </a:pPr>
            <a:r>
              <a:rPr lang="en-US" sz="2400" dirty="0" smtClean="0">
                <a:latin typeface="Calibri" pitchFamily="34" charset="0"/>
                <a:cs typeface="Calibri" pitchFamily="34" charset="0"/>
              </a:rPr>
              <a:t>By what He taught</a:t>
            </a:r>
          </a:p>
          <a:p>
            <a:pPr lvl="1" eaLnBrk="1" hangingPunct="1">
              <a:lnSpc>
                <a:spcPct val="80000"/>
              </a:lnSpc>
            </a:pPr>
            <a:r>
              <a:rPr lang="en-US" sz="2400" dirty="0" smtClean="0">
                <a:latin typeface="Calibri" pitchFamily="34" charset="0"/>
                <a:cs typeface="Calibri" pitchFamily="34" charset="0"/>
              </a:rPr>
              <a:t>By what He </a:t>
            </a:r>
            <a:r>
              <a:rPr lang="en-US" sz="2400" u="sng" dirty="0" smtClean="0">
                <a:latin typeface="Calibri" pitchFamily="34" charset="0"/>
                <a:cs typeface="Calibri" pitchFamily="34" charset="0"/>
              </a:rPr>
              <a:t>did</a:t>
            </a:r>
          </a:p>
          <a:p>
            <a:pPr lvl="1" eaLnBrk="1" hangingPunct="1">
              <a:lnSpc>
                <a:spcPct val="80000"/>
              </a:lnSpc>
            </a:pPr>
            <a:r>
              <a:rPr lang="en-US" sz="2400" dirty="0" smtClean="0">
                <a:latin typeface="Calibri" pitchFamily="34" charset="0"/>
                <a:cs typeface="Calibri" pitchFamily="34" charset="0"/>
              </a:rPr>
              <a:t>By what He is </a:t>
            </a:r>
            <a:r>
              <a:rPr lang="en-US" sz="2400" u="sng" dirty="0" smtClean="0">
                <a:latin typeface="Calibri" pitchFamily="34" charset="0"/>
                <a:cs typeface="Calibri" pitchFamily="34" charset="0"/>
              </a:rPr>
              <a:t>still doing</a:t>
            </a:r>
          </a:p>
          <a:p>
            <a:pPr lvl="1" eaLnBrk="1" hangingPunct="1">
              <a:lnSpc>
                <a:spcPct val="80000"/>
              </a:lnSpc>
            </a:pPr>
            <a:r>
              <a:rPr lang="en-US" sz="2400" dirty="0" smtClean="0">
                <a:latin typeface="Calibri" pitchFamily="34" charset="0"/>
                <a:cs typeface="Calibri" pitchFamily="34" charset="0"/>
              </a:rPr>
              <a:t>And by what he </a:t>
            </a:r>
            <a:r>
              <a:rPr lang="en-US" sz="2400" u="sng" dirty="0" smtClean="0">
                <a:latin typeface="Calibri" pitchFamily="34" charset="0"/>
                <a:cs typeface="Calibri" pitchFamily="34" charset="0"/>
              </a:rPr>
              <a:t>will yet do</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7">
                                            <p:txEl>
                                              <p:pRg st="1" end="1"/>
                                            </p:txEl>
                                          </p:spTgt>
                                        </p:tgtEl>
                                        <p:attrNameLst>
                                          <p:attrName>style.visibility</p:attrName>
                                        </p:attrNameLst>
                                      </p:cBhvr>
                                      <p:to>
                                        <p:strVal val="visible"/>
                                      </p:to>
                                    </p:set>
                                    <p:animEffect transition="in" filter="dissolve">
                                      <p:cBhvr>
                                        <p:cTn id="7" dur="500"/>
                                        <p:tgtEl>
                                          <p:spTgt spid="195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5587">
                                            <p:txEl>
                                              <p:pRg st="2" end="2"/>
                                            </p:txEl>
                                          </p:spTgt>
                                        </p:tgtEl>
                                        <p:attrNameLst>
                                          <p:attrName>style.visibility</p:attrName>
                                        </p:attrNameLst>
                                      </p:cBhvr>
                                      <p:to>
                                        <p:strVal val="visible"/>
                                      </p:to>
                                    </p:set>
                                    <p:animEffect transition="in" filter="dissolve">
                                      <p:cBhvr>
                                        <p:cTn id="12" dur="500"/>
                                        <p:tgtEl>
                                          <p:spTgt spid="195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5587">
                                            <p:txEl>
                                              <p:pRg st="3" end="3"/>
                                            </p:txEl>
                                          </p:spTgt>
                                        </p:tgtEl>
                                        <p:attrNameLst>
                                          <p:attrName>style.visibility</p:attrName>
                                        </p:attrNameLst>
                                      </p:cBhvr>
                                      <p:to>
                                        <p:strVal val="visible"/>
                                      </p:to>
                                    </p:set>
                                    <p:animEffect transition="in" filter="dissolve">
                                      <p:cBhvr>
                                        <p:cTn id="17" dur="500"/>
                                        <p:tgtEl>
                                          <p:spTgt spid="1955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5587">
                                            <p:txEl>
                                              <p:pRg st="4" end="4"/>
                                            </p:txEl>
                                          </p:spTgt>
                                        </p:tgtEl>
                                        <p:attrNameLst>
                                          <p:attrName>style.visibility</p:attrName>
                                        </p:attrNameLst>
                                      </p:cBhvr>
                                      <p:to>
                                        <p:strVal val="visible"/>
                                      </p:to>
                                    </p:set>
                                    <p:animEffect transition="in" filter="dissolve">
                                      <p:cBhvr>
                                        <p:cTn id="22" dur="500"/>
                                        <p:tgtEl>
                                          <p:spTgt spid="1955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5587">
                                            <p:txEl>
                                              <p:pRg st="5" end="5"/>
                                            </p:txEl>
                                          </p:spTgt>
                                        </p:tgtEl>
                                        <p:attrNameLst>
                                          <p:attrName>style.visibility</p:attrName>
                                        </p:attrNameLst>
                                      </p:cBhvr>
                                      <p:to>
                                        <p:strVal val="visible"/>
                                      </p:to>
                                    </p:set>
                                    <p:animEffect transition="in" filter="dissolve">
                                      <p:cBhvr>
                                        <p:cTn id="27" dur="500"/>
                                        <p:tgtEl>
                                          <p:spTgt spid="1955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5587">
                                            <p:txEl>
                                              <p:pRg st="6" end="6"/>
                                            </p:txEl>
                                          </p:spTgt>
                                        </p:tgtEl>
                                        <p:attrNameLst>
                                          <p:attrName>style.visibility</p:attrName>
                                        </p:attrNameLst>
                                      </p:cBhvr>
                                      <p:to>
                                        <p:strVal val="visible"/>
                                      </p:to>
                                    </p:set>
                                    <p:animEffect transition="in" filter="dissolve">
                                      <p:cBhvr>
                                        <p:cTn id="32" dur="500"/>
                                        <p:tgtEl>
                                          <p:spTgt spid="19558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5587">
                                            <p:txEl>
                                              <p:pRg st="7" end="7"/>
                                            </p:txEl>
                                          </p:spTgt>
                                        </p:tgtEl>
                                        <p:attrNameLst>
                                          <p:attrName>style.visibility</p:attrName>
                                        </p:attrNameLst>
                                      </p:cBhvr>
                                      <p:to>
                                        <p:strVal val="visible"/>
                                      </p:to>
                                    </p:set>
                                    <p:animEffect transition="in" filter="dissolve">
                                      <p:cBhvr>
                                        <p:cTn id="37" dur="500"/>
                                        <p:tgtEl>
                                          <p:spTgt spid="19558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5587">
                                            <p:txEl>
                                              <p:pRg st="8" end="8"/>
                                            </p:txEl>
                                          </p:spTgt>
                                        </p:tgtEl>
                                        <p:attrNameLst>
                                          <p:attrName>style.visibility</p:attrName>
                                        </p:attrNameLst>
                                      </p:cBhvr>
                                      <p:to>
                                        <p:strVal val="visible"/>
                                      </p:to>
                                    </p:set>
                                    <p:animEffect transition="in" filter="dissolve">
                                      <p:cBhvr>
                                        <p:cTn id="42" dur="500"/>
                                        <p:tgtEl>
                                          <p:spTgt spid="19558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5587">
                                            <p:txEl>
                                              <p:pRg st="9" end="9"/>
                                            </p:txEl>
                                          </p:spTgt>
                                        </p:tgtEl>
                                        <p:attrNameLst>
                                          <p:attrName>style.visibility</p:attrName>
                                        </p:attrNameLst>
                                      </p:cBhvr>
                                      <p:to>
                                        <p:strVal val="visible"/>
                                      </p:to>
                                    </p:set>
                                    <p:animEffect transition="in" filter="dissolve">
                                      <p:cBhvr>
                                        <p:cTn id="47" dur="500"/>
                                        <p:tgtEl>
                                          <p:spTgt spid="19558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95587">
                                            <p:txEl>
                                              <p:pRg st="10" end="10"/>
                                            </p:txEl>
                                          </p:spTgt>
                                        </p:tgtEl>
                                        <p:attrNameLst>
                                          <p:attrName>style.visibility</p:attrName>
                                        </p:attrNameLst>
                                      </p:cBhvr>
                                      <p:to>
                                        <p:strVal val="visible"/>
                                      </p:to>
                                    </p:set>
                                    <p:animEffect transition="in" filter="dissolve">
                                      <p:cBhvr>
                                        <p:cTn id="52" dur="500"/>
                                        <p:tgtEl>
                                          <p:spTgt spid="1955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296400" cy="914400"/>
          </a:xfrm>
        </p:spPr>
        <p:txBody>
          <a:bodyPr/>
          <a:lstStyle/>
          <a:p>
            <a:pPr eaLnBrk="1" hangingPunct="1"/>
            <a:r>
              <a:rPr lang="en-US" sz="3800" b="1" dirty="0" smtClean="0">
                <a:latin typeface="Calibri" pitchFamily="34" charset="0"/>
                <a:cs typeface="Calibri" pitchFamily="34" charset="0"/>
              </a:rPr>
              <a:t>The New Covenant Fulfills the Old Covenant</a:t>
            </a:r>
          </a:p>
        </p:txBody>
      </p:sp>
      <p:sp>
        <p:nvSpPr>
          <p:cNvPr id="194563" name="Rectangle 3"/>
          <p:cNvSpPr>
            <a:spLocks noGrp="1" noChangeArrowheads="1"/>
          </p:cNvSpPr>
          <p:nvPr>
            <p:ph type="body" idx="1"/>
          </p:nvPr>
        </p:nvSpPr>
        <p:spPr>
          <a:xfrm>
            <a:off x="457200" y="914400"/>
            <a:ext cx="8229600" cy="5943600"/>
          </a:xfrm>
        </p:spPr>
        <p:txBody>
          <a:bodyPr>
            <a:normAutofit lnSpcReduction="10000"/>
          </a:bodyPr>
          <a:lstStyle/>
          <a:p>
            <a:pPr eaLnBrk="1" hangingPunct="1"/>
            <a:r>
              <a:rPr lang="en-US" sz="2800" dirty="0" smtClean="0">
                <a:latin typeface="Calibri" pitchFamily="34" charset="0"/>
                <a:cs typeface="Calibri" pitchFamily="34" charset="0"/>
              </a:rPr>
              <a:t>In Matthew 5, Jesus</a:t>
            </a:r>
            <a:r>
              <a:rPr lang="en-US" sz="2800" dirty="0" smtClean="0">
                <a:latin typeface="Calibri" pitchFamily="34" charset="0"/>
                <a:cs typeface="Calibri" pitchFamily="34" charset="0"/>
              </a:rPr>
              <a:t> goes on to say</a:t>
            </a:r>
            <a:r>
              <a:rPr lang="en-US" sz="2800" dirty="0" smtClean="0">
                <a:latin typeface="Calibri" pitchFamily="34" charset="0"/>
                <a:cs typeface="Calibri" pitchFamily="34" charset="0"/>
              </a:rPr>
              <a:t>:</a:t>
            </a:r>
            <a:endParaRPr lang="en-US" sz="2800" dirty="0" smtClean="0">
              <a:latin typeface="Calibri" pitchFamily="34" charset="0"/>
              <a:cs typeface="Calibri" pitchFamily="34" charset="0"/>
            </a:endParaRPr>
          </a:p>
          <a:p>
            <a:pPr lvl="1" eaLnBrk="1" hangingPunct="1"/>
            <a:r>
              <a:rPr lang="en-US" sz="2400" b="1" dirty="0" smtClean="0">
                <a:latin typeface="Cambria" pitchFamily="18" charset="0"/>
              </a:rPr>
              <a:t>Matthew 5:19-20 -</a:t>
            </a:r>
            <a:r>
              <a:rPr lang="en-US" sz="2400" dirty="0" smtClean="0">
                <a:latin typeface="Cambria" pitchFamily="18" charset="0"/>
              </a:rPr>
              <a:t> </a:t>
            </a:r>
            <a:r>
              <a:rPr lang="en-US" sz="2400" i="1" dirty="0">
                <a:solidFill>
                  <a:srgbClr val="0000FF"/>
                </a:solidFill>
                <a:latin typeface="Cambria" pitchFamily="18" charset="0"/>
              </a:rPr>
              <a:t>Therefore whoever relaxes one of the least of these commandments and teaches others to do the same will be called least in the kingdom of heaven, but whoever does them and teaches them will be called great in the kingdom of </a:t>
            </a:r>
            <a:r>
              <a:rPr lang="en-US" sz="2400" i="1" dirty="0" smtClean="0">
                <a:solidFill>
                  <a:srgbClr val="0000FF"/>
                </a:solidFill>
                <a:latin typeface="Cambria" pitchFamily="18" charset="0"/>
              </a:rPr>
              <a:t>heaven. </a:t>
            </a:r>
            <a:r>
              <a:rPr lang="en-US" sz="2400" i="1" dirty="0">
                <a:solidFill>
                  <a:srgbClr val="0000FF"/>
                </a:solidFill>
                <a:latin typeface="Cambria" pitchFamily="18" charset="0"/>
              </a:rPr>
              <a:t>For I tell you, unless your righteousness exceeds that of the scribes and Pharisees, </a:t>
            </a:r>
            <a:r>
              <a:rPr lang="en-US" sz="2400" i="1" dirty="0" smtClean="0">
                <a:solidFill>
                  <a:srgbClr val="0000FF"/>
                </a:solidFill>
                <a:latin typeface="Cambria" pitchFamily="18" charset="0"/>
              </a:rPr>
              <a:t>you </a:t>
            </a:r>
            <a:r>
              <a:rPr lang="en-US" sz="2400" i="1" dirty="0">
                <a:solidFill>
                  <a:srgbClr val="0000FF"/>
                </a:solidFill>
                <a:latin typeface="Cambria" pitchFamily="18" charset="0"/>
              </a:rPr>
              <a:t>will never enter the kingdom of heaven</a:t>
            </a:r>
            <a:r>
              <a:rPr lang="en-US" sz="2400" i="1" dirty="0" smtClean="0">
                <a:solidFill>
                  <a:srgbClr val="0000FF"/>
                </a:solidFill>
                <a:latin typeface="Cambria" pitchFamily="18" charset="0"/>
              </a:rPr>
              <a:t>.</a:t>
            </a:r>
          </a:p>
          <a:p>
            <a:pPr eaLnBrk="1" hangingPunct="1"/>
            <a:r>
              <a:rPr lang="en-US" sz="2800" dirty="0" smtClean="0">
                <a:latin typeface="Calibri" pitchFamily="34" charset="0"/>
                <a:cs typeface="Calibri" pitchFamily="34" charset="0"/>
              </a:rPr>
              <a:t>What does Jesus mean by this? Does he mean that we are to continue keeping all of the Old Testament Laws, including the commands to offer sacrifices, not eat certain foods, etc.?</a:t>
            </a:r>
          </a:p>
          <a:p>
            <a:pPr eaLnBrk="1" hangingPunct="1"/>
            <a:r>
              <a:rPr lang="en-US" sz="2800" dirty="0" smtClean="0">
                <a:latin typeface="Calibri" pitchFamily="34" charset="0"/>
                <a:cs typeface="Calibri" pitchFamily="34" charset="0"/>
              </a:rPr>
              <a:t>Or does he mean that we are now to “keep” these laws by obeying </a:t>
            </a:r>
            <a:r>
              <a:rPr lang="en-US" sz="2800" b="1" i="1" dirty="0" smtClean="0">
                <a:latin typeface="Calibri" pitchFamily="34" charset="0"/>
                <a:cs typeface="Calibri" pitchFamily="34" charset="0"/>
              </a:rPr>
              <a:t>him</a:t>
            </a:r>
            <a:r>
              <a:rPr lang="en-US" sz="2800" dirty="0" smtClean="0">
                <a:latin typeface="Calibri" pitchFamily="34" charset="0"/>
                <a:cs typeface="Calibri" pitchFamily="34" charset="0"/>
              </a:rPr>
              <a:t>, because these laws pointed to him and he is their </a:t>
            </a:r>
            <a:r>
              <a:rPr lang="en-US" sz="2800" b="1" i="1" dirty="0" smtClean="0">
                <a:latin typeface="Calibri" pitchFamily="34" charset="0"/>
                <a:cs typeface="Calibri" pitchFamily="34" charset="0"/>
              </a:rPr>
              <a:t>fulfillment</a:t>
            </a:r>
            <a:r>
              <a:rPr lang="en-US" sz="2800" dirty="0" smtClean="0">
                <a:latin typeface="Calibri" pitchFamily="34" charset="0"/>
                <a:cs typeface="Calibri" pitchFamily="34" charset="0"/>
              </a:rPr>
              <a:t>?</a:t>
            </a:r>
            <a:endParaRPr lang="en-US" sz="2800" dirty="0">
              <a:latin typeface="Calibri" pitchFamily="34" charset="0"/>
              <a:cs typeface="Calibri" pitchFamily="34" charset="0"/>
            </a:endParaRPr>
          </a:p>
          <a:p>
            <a:pPr marL="457200" lvl="1" indent="0" eaLnBrk="1" hangingPunct="1">
              <a:buNone/>
            </a:pPr>
            <a:endParaRPr lang="en-US" sz="2400" i="1" dirty="0" smtClean="0">
              <a:solidFill>
                <a:srgbClr val="0000FF"/>
              </a:solidFill>
              <a:latin typeface="Cambria" pitchFamily="18" charset="0"/>
            </a:endParaRPr>
          </a:p>
        </p:txBody>
      </p:sp>
    </p:spTree>
    <p:extLst>
      <p:ext uri="{BB962C8B-B14F-4D97-AF65-F5344CB8AC3E}">
        <p14:creationId xmlns:p14="http://schemas.microsoft.com/office/powerpoint/2010/main" val="3011466976"/>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anim calcmode="lin" valueType="num">
                                      <p:cBhvr>
                                        <p:cTn id="7" dur="500" fill="hold"/>
                                        <p:tgtEl>
                                          <p:spTgt spid="1945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9456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9456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94563">
                                            <p:txEl>
                                              <p:pRg st="2" end="2"/>
                                            </p:txEl>
                                          </p:spTgt>
                                        </p:tgtEl>
                                        <p:attrNameLst>
                                          <p:attrName>style.visibility</p:attrName>
                                        </p:attrNameLst>
                                      </p:cBhvr>
                                      <p:to>
                                        <p:strVal val="visible"/>
                                      </p:to>
                                    </p:set>
                                    <p:anim calcmode="lin" valueType="num">
                                      <p:cBhvr>
                                        <p:cTn id="14" dur="500" fill="hold"/>
                                        <p:tgtEl>
                                          <p:spTgt spid="19456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9456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945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94563">
                                            <p:txEl>
                                              <p:pRg st="3" end="3"/>
                                            </p:txEl>
                                          </p:spTgt>
                                        </p:tgtEl>
                                        <p:attrNameLst>
                                          <p:attrName>style.visibility</p:attrName>
                                        </p:attrNameLst>
                                      </p:cBhvr>
                                      <p:to>
                                        <p:strVal val="visible"/>
                                      </p:to>
                                    </p:set>
                                    <p:anim calcmode="lin" valueType="num">
                                      <p:cBhvr>
                                        <p:cTn id="21" dur="500" fill="hold"/>
                                        <p:tgtEl>
                                          <p:spTgt spid="19456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9456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94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296400" cy="914400"/>
          </a:xfrm>
        </p:spPr>
        <p:txBody>
          <a:bodyPr/>
          <a:lstStyle/>
          <a:p>
            <a:pPr eaLnBrk="1" hangingPunct="1"/>
            <a:r>
              <a:rPr lang="en-US" sz="3800" b="1" dirty="0" smtClean="0">
                <a:latin typeface="Calibri" pitchFamily="34" charset="0"/>
                <a:cs typeface="Calibri" pitchFamily="34" charset="0"/>
              </a:rPr>
              <a:t>The New Covenant Fulfills the Old Covenant</a:t>
            </a:r>
          </a:p>
        </p:txBody>
      </p:sp>
      <p:sp>
        <p:nvSpPr>
          <p:cNvPr id="194563" name="Rectangle 3"/>
          <p:cNvSpPr>
            <a:spLocks noGrp="1" noChangeArrowheads="1"/>
          </p:cNvSpPr>
          <p:nvPr>
            <p:ph type="body" idx="1"/>
          </p:nvPr>
        </p:nvSpPr>
        <p:spPr>
          <a:xfrm>
            <a:off x="457200" y="914400"/>
            <a:ext cx="8229600" cy="5943600"/>
          </a:xfrm>
        </p:spPr>
        <p:txBody>
          <a:bodyPr>
            <a:normAutofit lnSpcReduction="10000"/>
          </a:bodyPr>
          <a:lstStyle/>
          <a:p>
            <a:pPr eaLnBrk="1" hangingPunct="1"/>
            <a:r>
              <a:rPr lang="en-US" sz="2800" dirty="0" smtClean="0">
                <a:latin typeface="Calibri" pitchFamily="34" charset="0"/>
                <a:cs typeface="Calibri" pitchFamily="34" charset="0"/>
              </a:rPr>
              <a:t>Notice how Jesus goes on in that passage to point </a:t>
            </a:r>
            <a:r>
              <a:rPr lang="en-US" sz="2800" b="1" i="1" dirty="0" smtClean="0">
                <a:latin typeface="Calibri" pitchFamily="34" charset="0"/>
                <a:cs typeface="Calibri" pitchFamily="34" charset="0"/>
              </a:rPr>
              <a:t>away</a:t>
            </a:r>
            <a:r>
              <a:rPr lang="en-US" sz="2800" dirty="0" smtClean="0">
                <a:latin typeface="Calibri" pitchFamily="34" charset="0"/>
                <a:cs typeface="Calibri" pitchFamily="34" charset="0"/>
              </a:rPr>
              <a:t> from the Old Testament commands and practices and points instead towards </a:t>
            </a:r>
            <a:r>
              <a:rPr lang="en-US" sz="2800" b="1" i="1" dirty="0" smtClean="0">
                <a:latin typeface="Calibri" pitchFamily="34" charset="0"/>
                <a:cs typeface="Calibri" pitchFamily="34" charset="0"/>
              </a:rPr>
              <a:t>his</a:t>
            </a:r>
            <a:r>
              <a:rPr lang="en-US" sz="2800" dirty="0" smtClean="0">
                <a:latin typeface="Calibri" pitchFamily="34" charset="0"/>
                <a:cs typeface="Calibri" pitchFamily="34" charset="0"/>
              </a:rPr>
              <a:t> commands:</a:t>
            </a:r>
            <a:endParaRPr lang="en-US" sz="2800" dirty="0" smtClean="0">
              <a:latin typeface="Calibri" pitchFamily="34" charset="0"/>
              <a:cs typeface="Calibri" pitchFamily="34" charset="0"/>
            </a:endParaRPr>
          </a:p>
          <a:p>
            <a:pPr lvl="1" eaLnBrk="1" hangingPunct="1"/>
            <a:r>
              <a:rPr lang="en-US" sz="2400" b="1" dirty="0" smtClean="0">
                <a:latin typeface="Cambria" pitchFamily="18" charset="0"/>
              </a:rPr>
              <a:t>Matthew 5:21-22 -</a:t>
            </a:r>
            <a:r>
              <a:rPr lang="en-US" sz="2400" dirty="0" smtClean="0">
                <a:latin typeface="Cambria" pitchFamily="18" charset="0"/>
              </a:rPr>
              <a:t> </a:t>
            </a:r>
            <a:r>
              <a:rPr lang="en-US" sz="2400" i="1" dirty="0">
                <a:solidFill>
                  <a:srgbClr val="0000FF"/>
                </a:solidFill>
                <a:latin typeface="Cambria" pitchFamily="18" charset="0"/>
              </a:rPr>
              <a:t>You have heard that it was said to those of old, </a:t>
            </a:r>
            <a:r>
              <a:rPr lang="en-US" sz="2400" i="1" dirty="0" smtClean="0">
                <a:solidFill>
                  <a:srgbClr val="0000FF"/>
                </a:solidFill>
                <a:latin typeface="Cambria" pitchFamily="18" charset="0"/>
              </a:rPr>
              <a:t>“You </a:t>
            </a:r>
            <a:r>
              <a:rPr lang="en-US" sz="2400" i="1" dirty="0">
                <a:solidFill>
                  <a:srgbClr val="0000FF"/>
                </a:solidFill>
                <a:latin typeface="Cambria" pitchFamily="18" charset="0"/>
              </a:rPr>
              <a:t>shall not murder; and whoever murders will be liable to judgment</a:t>
            </a:r>
            <a:r>
              <a:rPr lang="en-US" sz="2400" i="1" dirty="0" smtClean="0">
                <a:solidFill>
                  <a:srgbClr val="0000FF"/>
                </a:solidFill>
                <a:latin typeface="Cambria" pitchFamily="18" charset="0"/>
              </a:rPr>
              <a:t>.” </a:t>
            </a:r>
            <a:r>
              <a:rPr lang="en-US" sz="2400" b="1" i="1" dirty="0">
                <a:solidFill>
                  <a:srgbClr val="0000FF"/>
                </a:solidFill>
                <a:latin typeface="Cambria" pitchFamily="18" charset="0"/>
              </a:rPr>
              <a:t>But I say </a:t>
            </a:r>
            <a:r>
              <a:rPr lang="en-US" sz="2400" i="1" dirty="0">
                <a:solidFill>
                  <a:srgbClr val="0000FF"/>
                </a:solidFill>
                <a:latin typeface="Cambria" pitchFamily="18" charset="0"/>
              </a:rPr>
              <a:t>to you that everyone who is angry with his brother will be liable to </a:t>
            </a:r>
            <a:r>
              <a:rPr lang="en-US" sz="2400" i="1" dirty="0" smtClean="0">
                <a:solidFill>
                  <a:srgbClr val="0000FF"/>
                </a:solidFill>
                <a:latin typeface="Cambria" pitchFamily="18" charset="0"/>
              </a:rPr>
              <a:t>judgment.</a:t>
            </a:r>
          </a:p>
          <a:p>
            <a:pPr lvl="1" eaLnBrk="1" hangingPunct="1"/>
            <a:r>
              <a:rPr lang="en-US" sz="2400" b="1" dirty="0">
                <a:latin typeface="Cambria" pitchFamily="18" charset="0"/>
              </a:rPr>
              <a:t>Matthew 5:27-28 -</a:t>
            </a:r>
            <a:r>
              <a:rPr lang="en-US" sz="2400" dirty="0">
                <a:latin typeface="Cambria" pitchFamily="18" charset="0"/>
              </a:rPr>
              <a:t> </a:t>
            </a:r>
            <a:r>
              <a:rPr lang="en-US" sz="2400" i="1" dirty="0">
                <a:solidFill>
                  <a:srgbClr val="0000FF"/>
                </a:solidFill>
                <a:latin typeface="Cambria" pitchFamily="18" charset="0"/>
              </a:rPr>
              <a:t>You have heard that it was said, “You shall not commit adultery.” </a:t>
            </a:r>
            <a:r>
              <a:rPr lang="en-US" sz="2400" b="1" i="1" dirty="0">
                <a:solidFill>
                  <a:srgbClr val="0000FF"/>
                </a:solidFill>
                <a:latin typeface="Cambria" pitchFamily="18" charset="0"/>
              </a:rPr>
              <a:t>But I say</a:t>
            </a:r>
            <a:r>
              <a:rPr lang="en-US" sz="2400" i="1" dirty="0">
                <a:solidFill>
                  <a:srgbClr val="0000FF"/>
                </a:solidFill>
                <a:latin typeface="Cambria" pitchFamily="18" charset="0"/>
              </a:rPr>
              <a:t> to you that everyone who looks at a woman with lustful intent has already committed adultery with her in his heart. </a:t>
            </a:r>
            <a:endParaRPr lang="en-US" sz="2400" i="1" dirty="0" smtClean="0">
              <a:solidFill>
                <a:srgbClr val="0000FF"/>
              </a:solidFill>
              <a:latin typeface="Cambria" pitchFamily="18" charset="0"/>
            </a:endParaRPr>
          </a:p>
          <a:p>
            <a:pPr lvl="1" eaLnBrk="1" hangingPunct="1"/>
            <a:r>
              <a:rPr lang="en-US" sz="2400" b="1" dirty="0">
                <a:latin typeface="Cambria" pitchFamily="18" charset="0"/>
              </a:rPr>
              <a:t>Matthew </a:t>
            </a:r>
            <a:r>
              <a:rPr lang="en-US" sz="2400" b="1" dirty="0" smtClean="0">
                <a:latin typeface="Cambria" pitchFamily="18" charset="0"/>
              </a:rPr>
              <a:t>5:33-34 </a:t>
            </a:r>
            <a:r>
              <a:rPr lang="en-US" sz="2400" b="1" dirty="0">
                <a:latin typeface="Cambria" pitchFamily="18" charset="0"/>
              </a:rPr>
              <a:t>-</a:t>
            </a:r>
            <a:r>
              <a:rPr lang="en-US" sz="2400" dirty="0">
                <a:latin typeface="Cambria" pitchFamily="18" charset="0"/>
              </a:rPr>
              <a:t> </a:t>
            </a:r>
            <a:r>
              <a:rPr lang="en-US" sz="2400" i="1" dirty="0" smtClean="0">
                <a:solidFill>
                  <a:srgbClr val="0000FF"/>
                </a:solidFill>
                <a:latin typeface="Cambria" pitchFamily="18" charset="0"/>
              </a:rPr>
              <a:t>Again </a:t>
            </a:r>
            <a:r>
              <a:rPr lang="en-US" sz="2400" i="1" dirty="0">
                <a:solidFill>
                  <a:srgbClr val="0000FF"/>
                </a:solidFill>
                <a:latin typeface="Cambria" pitchFamily="18" charset="0"/>
              </a:rPr>
              <a:t>you have heard that it was said to those of old, </a:t>
            </a:r>
            <a:r>
              <a:rPr lang="en-US" sz="2400" i="1" dirty="0" smtClean="0">
                <a:solidFill>
                  <a:srgbClr val="0000FF"/>
                </a:solidFill>
                <a:latin typeface="Cambria" pitchFamily="18" charset="0"/>
              </a:rPr>
              <a:t>“You </a:t>
            </a:r>
            <a:r>
              <a:rPr lang="en-US" sz="2400" i="1" dirty="0">
                <a:solidFill>
                  <a:srgbClr val="0000FF"/>
                </a:solidFill>
                <a:latin typeface="Cambria" pitchFamily="18" charset="0"/>
              </a:rPr>
              <a:t>shall not swear falsely, but shall perform to the Lord what you have sworn</a:t>
            </a:r>
            <a:r>
              <a:rPr lang="en-US" sz="2400" i="1" dirty="0" smtClean="0">
                <a:solidFill>
                  <a:srgbClr val="0000FF"/>
                </a:solidFill>
                <a:latin typeface="Cambria" pitchFamily="18" charset="0"/>
              </a:rPr>
              <a:t>.” </a:t>
            </a:r>
            <a:r>
              <a:rPr lang="en-US" sz="2400" b="1" i="1" dirty="0" smtClean="0">
                <a:solidFill>
                  <a:srgbClr val="0000FF"/>
                </a:solidFill>
                <a:latin typeface="Cambria" pitchFamily="18" charset="0"/>
              </a:rPr>
              <a:t>But </a:t>
            </a:r>
            <a:r>
              <a:rPr lang="en-US" sz="2400" b="1" i="1" dirty="0">
                <a:solidFill>
                  <a:srgbClr val="0000FF"/>
                </a:solidFill>
                <a:latin typeface="Cambria" pitchFamily="18" charset="0"/>
              </a:rPr>
              <a:t>I say</a:t>
            </a:r>
            <a:r>
              <a:rPr lang="en-US" sz="2400" i="1" dirty="0">
                <a:solidFill>
                  <a:srgbClr val="0000FF"/>
                </a:solidFill>
                <a:latin typeface="Cambria" pitchFamily="18" charset="0"/>
              </a:rPr>
              <a:t> to you, Do not take an oath at </a:t>
            </a:r>
            <a:r>
              <a:rPr lang="en-US" sz="2400" i="1" dirty="0" smtClean="0">
                <a:solidFill>
                  <a:srgbClr val="0000FF"/>
                </a:solidFill>
                <a:latin typeface="Cambria" pitchFamily="18" charset="0"/>
              </a:rPr>
              <a:t>all…</a:t>
            </a:r>
            <a:endParaRPr lang="en-US" sz="2400" i="1" dirty="0">
              <a:solidFill>
                <a:srgbClr val="0000FF"/>
              </a:solidFill>
              <a:latin typeface="Cambria" pitchFamily="18" charset="0"/>
            </a:endParaRPr>
          </a:p>
          <a:p>
            <a:pPr marL="457200" lvl="1" indent="0" eaLnBrk="1" hangingPunct="1">
              <a:buNone/>
            </a:pPr>
            <a:endParaRPr lang="en-US" sz="2400" i="1" dirty="0" smtClean="0">
              <a:solidFill>
                <a:srgbClr val="0000FF"/>
              </a:solidFill>
              <a:latin typeface="Cambria" pitchFamily="18" charset="0"/>
            </a:endParaRPr>
          </a:p>
        </p:txBody>
      </p:sp>
    </p:spTree>
    <p:extLst>
      <p:ext uri="{BB962C8B-B14F-4D97-AF65-F5344CB8AC3E}">
        <p14:creationId xmlns:p14="http://schemas.microsoft.com/office/powerpoint/2010/main" val="1288342069"/>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anim calcmode="lin" valueType="num">
                                      <p:cBhvr>
                                        <p:cTn id="7" dur="500" fill="hold"/>
                                        <p:tgtEl>
                                          <p:spTgt spid="1945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9456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9456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94563">
                                            <p:txEl>
                                              <p:pRg st="2" end="2"/>
                                            </p:txEl>
                                          </p:spTgt>
                                        </p:tgtEl>
                                        <p:attrNameLst>
                                          <p:attrName>style.visibility</p:attrName>
                                        </p:attrNameLst>
                                      </p:cBhvr>
                                      <p:to>
                                        <p:strVal val="visible"/>
                                      </p:to>
                                    </p:set>
                                    <p:anim calcmode="lin" valueType="num">
                                      <p:cBhvr>
                                        <p:cTn id="14" dur="500" fill="hold"/>
                                        <p:tgtEl>
                                          <p:spTgt spid="19456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9456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945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94563">
                                            <p:txEl>
                                              <p:pRg st="3" end="3"/>
                                            </p:txEl>
                                          </p:spTgt>
                                        </p:tgtEl>
                                        <p:attrNameLst>
                                          <p:attrName>style.visibility</p:attrName>
                                        </p:attrNameLst>
                                      </p:cBhvr>
                                      <p:to>
                                        <p:strVal val="visible"/>
                                      </p:to>
                                    </p:set>
                                    <p:anim calcmode="lin" valueType="num">
                                      <p:cBhvr>
                                        <p:cTn id="21" dur="500" fill="hold"/>
                                        <p:tgtEl>
                                          <p:spTgt spid="19456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9456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94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27892</TotalTime>
  <Words>1531</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16</vt:i4>
      </vt:variant>
      <vt:variant>
        <vt:lpstr>Slide Titles</vt:lpstr>
      </vt:variant>
      <vt:variant>
        <vt:i4>18</vt:i4>
      </vt:variant>
    </vt:vector>
  </HeadingPairs>
  <TitlesOfParts>
    <vt:vector size="34" baseType="lpstr">
      <vt:lpstr>Default Design</vt:lpstr>
      <vt:lpstr>Clouds</vt:lpstr>
      <vt:lpstr>Rainbow</vt:lpstr>
      <vt:lpstr>Stars</vt:lpstr>
      <vt:lpstr>Moses</vt:lpstr>
      <vt:lpstr>David</vt:lpstr>
      <vt:lpstr>Jesus</vt:lpstr>
      <vt:lpstr>oldnew</vt:lpstr>
      <vt:lpstr>waterfall</vt:lpstr>
      <vt:lpstr>sunset</vt:lpstr>
      <vt:lpstr>1_sunset</vt:lpstr>
      <vt:lpstr>2_sunset</vt:lpstr>
      <vt:lpstr>3_sunset</vt:lpstr>
      <vt:lpstr>4_sunset</vt:lpstr>
      <vt:lpstr>5_sunset</vt:lpstr>
      <vt:lpstr>6_sunset</vt:lpstr>
      <vt:lpstr>New Covenant Theology</vt:lpstr>
      <vt:lpstr>A Comparison of the Old and New Covenants</vt:lpstr>
      <vt:lpstr>The New Covenant Fulfills  The Old Covenant</vt:lpstr>
      <vt:lpstr>The New Covenant Fulfills the Old Covenant</vt:lpstr>
      <vt:lpstr>The New Covenant Fulfills the Old Covenant</vt:lpstr>
      <vt:lpstr>The New Covenant Fulfills the Old Covenant</vt:lpstr>
      <vt:lpstr>The New Covenant Fulfills the Old Covenant</vt:lpstr>
      <vt:lpstr>The New Covenant Fulfills the Old Covenant</vt:lpstr>
      <vt:lpstr>The New Covenant Fulfills the Old Covenant</vt:lpstr>
      <vt:lpstr>The New Covenant  Replaces  The Old Covenant</vt:lpstr>
      <vt:lpstr>The New Covenant Replaces  The Old Covenant</vt:lpstr>
      <vt:lpstr>The New Covenant Replaces  The Old Covenant</vt:lpstr>
      <vt:lpstr>The New Covenant Replaces  The Old Covenant</vt:lpstr>
      <vt:lpstr>The New Covenant Replaces  The Old Covenant</vt:lpstr>
      <vt:lpstr>The New Covenant Replaces  The Old Covenant</vt:lpstr>
      <vt:lpstr>The New Covenant Replaces  The Old Covenant</vt:lpstr>
      <vt:lpstr>The New Covenant Replaces  The Old Covenant</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1281</cp:revision>
  <dcterms:created xsi:type="dcterms:W3CDTF">2002-05-29T23:51:15Z</dcterms:created>
  <dcterms:modified xsi:type="dcterms:W3CDTF">2017-08-06T17:42:37Z</dcterms:modified>
</cp:coreProperties>
</file>