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2.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3.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theme/theme14.xml" ContentType="application/vnd.openxmlformats-officedocument.theme+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theme/theme15.xml" ContentType="application/vnd.openxmlformats-officedocument.theme+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theme/theme16.xml" ContentType="application/vnd.openxmlformats-officedocument.theme+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theme/theme17.xml" ContentType="application/vnd.openxmlformats-officedocument.theme+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theme/theme18.xml" ContentType="application/vnd.openxmlformats-officedocument.theme+xml"/>
  <Override PartName="/ppt/theme/theme19.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56" r:id="rId12"/>
    <p:sldMasterId id="2147484181" r:id="rId13"/>
    <p:sldMasterId id="2147484218" r:id="rId14"/>
    <p:sldMasterId id="2147484320" r:id="rId15"/>
    <p:sldMasterId id="2147484397" r:id="rId16"/>
    <p:sldMasterId id="2147484410" r:id="rId17"/>
    <p:sldMasterId id="2147484470" r:id="rId18"/>
  </p:sldMasterIdLst>
  <p:notesMasterIdLst>
    <p:notesMasterId r:id="rId32"/>
  </p:notesMasterIdLst>
  <p:sldIdLst>
    <p:sldId id="569" r:id="rId19"/>
    <p:sldId id="570" r:id="rId20"/>
    <p:sldId id="573" r:id="rId21"/>
    <p:sldId id="575" r:id="rId22"/>
    <p:sldId id="572" r:id="rId23"/>
    <p:sldId id="558" r:id="rId24"/>
    <p:sldId id="560" r:id="rId25"/>
    <p:sldId id="561" r:id="rId26"/>
    <p:sldId id="577" r:id="rId27"/>
    <p:sldId id="578" r:id="rId28"/>
    <p:sldId id="567" r:id="rId29"/>
    <p:sldId id="562" r:id="rId30"/>
    <p:sldId id="552" r:id="rId31"/>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CC"/>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57" autoAdjust="0"/>
    <p:restoredTop sz="94707" autoAdjust="0"/>
  </p:normalViewPr>
  <p:slideViewPr>
    <p:cSldViewPr>
      <p:cViewPr varScale="1">
        <p:scale>
          <a:sx n="113" d="100"/>
          <a:sy n="113" d="100"/>
        </p:scale>
        <p:origin x="-84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9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01112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207081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149799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3704626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4882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29301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7632571"/>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037523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25413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71463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74855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99482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defRPr/>
            </a:pPr>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pPr>
              <a:defRPr/>
            </a:pPr>
            <a:fld id="{0BCAFD7F-5138-4ECE-A628-1F13A6C2463B}" type="slidenum">
              <a:rPr>
                <a:solidFill>
                  <a:srgbClr val="795339"/>
                </a:solidFill>
              </a:rPr>
              <a:pPr>
                <a:def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pPr>
              <a:defRPr/>
            </a:pPr>
            <a:endParaRPr>
              <a:solidFill>
                <a:srgbClr val="795339"/>
              </a:solidFill>
            </a:endParaRPr>
          </a:p>
        </p:txBody>
      </p:sp>
    </p:spTree>
    <p:extLst>
      <p:ext uri="{BB962C8B-B14F-4D97-AF65-F5344CB8AC3E}">
        <p14:creationId xmlns:p14="http://schemas.microsoft.com/office/powerpoint/2010/main" val="64189852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07ACAE55-293C-4F49-BB54-1B45CF2C768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82208367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pPr>
              <a:defRPr/>
            </a:pPr>
            <a:endParaRPr>
              <a:solidFill>
                <a:srgbClr val="795339"/>
              </a:solidFill>
            </a:endParaRPr>
          </a:p>
        </p:txBody>
      </p:sp>
      <p:sp>
        <p:nvSpPr>
          <p:cNvPr id="5" name="Rectangle 5"/>
          <p:cNvSpPr>
            <a:spLocks noGrp="1"/>
          </p:cNvSpPr>
          <p:nvPr>
            <p:ph type="ftr" sz="quarter" idx="11"/>
          </p:nvPr>
        </p:nvSpPr>
        <p:spPr/>
        <p:txBody>
          <a:bodyPr/>
          <a:lstStyle/>
          <a:p>
            <a:pPr>
              <a:defRPr/>
            </a:pPr>
            <a:endParaRPr>
              <a:solidFill>
                <a:srgbClr val="795339"/>
              </a:solidFill>
            </a:endParaRPr>
          </a:p>
        </p:txBody>
      </p:sp>
      <p:sp>
        <p:nvSpPr>
          <p:cNvPr id="6" name="Rectangle 6"/>
          <p:cNvSpPr>
            <a:spLocks noGrp="1"/>
          </p:cNvSpPr>
          <p:nvPr>
            <p:ph type="sldNum" sz="quarter" idx="12"/>
          </p:nvPr>
        </p:nvSpPr>
        <p:spPr/>
        <p:txBody>
          <a:bodyPr/>
          <a:lstStyle/>
          <a:p>
            <a:pPr>
              <a:defRPr/>
            </a:pPr>
            <a:fld id="{2520DDC2-DC64-4620-81EC-41C8EC09BE77}"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737328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FBDC36CE-4FA8-460F-85BB-2FD596E262B5}"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31000657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pPr>
              <a:defRPr/>
            </a:pPr>
            <a:endParaRPr>
              <a:solidFill>
                <a:srgbClr val="795339"/>
              </a:solidFill>
            </a:endParaRPr>
          </a:p>
        </p:txBody>
      </p:sp>
      <p:sp>
        <p:nvSpPr>
          <p:cNvPr id="8" name="Rectangle 7"/>
          <p:cNvSpPr>
            <a:spLocks noGrp="1"/>
          </p:cNvSpPr>
          <p:nvPr>
            <p:ph type="ftr" sz="quarter" idx="11"/>
          </p:nvPr>
        </p:nvSpPr>
        <p:spPr/>
        <p:txBody>
          <a:bodyPr/>
          <a:lstStyle/>
          <a:p>
            <a:pPr>
              <a:defRPr/>
            </a:pPr>
            <a:endParaRPr>
              <a:solidFill>
                <a:srgbClr val="795339"/>
              </a:solidFill>
            </a:endParaRPr>
          </a:p>
        </p:txBody>
      </p:sp>
      <p:sp>
        <p:nvSpPr>
          <p:cNvPr id="9" name="Rectangle 8"/>
          <p:cNvSpPr>
            <a:spLocks noGrp="1"/>
          </p:cNvSpPr>
          <p:nvPr>
            <p:ph type="sldNum" sz="quarter" idx="12"/>
          </p:nvPr>
        </p:nvSpPr>
        <p:spPr/>
        <p:txBody>
          <a:bodyPr/>
          <a:lstStyle/>
          <a:p>
            <a:pPr>
              <a:defRPr/>
            </a:pPr>
            <a:fld id="{1481F95D-4AD8-4E83-AC08-7B90492BECC6}"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1309998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defRPr/>
            </a:pPr>
            <a:endParaRPr>
              <a:solidFill>
                <a:srgbClr val="795339"/>
              </a:solidFill>
            </a:endParaRPr>
          </a:p>
        </p:txBody>
      </p:sp>
      <p:sp>
        <p:nvSpPr>
          <p:cNvPr id="4" name="Rectangle 4"/>
          <p:cNvSpPr>
            <a:spLocks noGrp="1"/>
          </p:cNvSpPr>
          <p:nvPr>
            <p:ph type="ftr" sz="quarter" idx="11"/>
          </p:nvPr>
        </p:nvSpPr>
        <p:spPr/>
        <p:txBody>
          <a:bodyPr/>
          <a:lstStyle/>
          <a:p>
            <a:pPr>
              <a:defRPr/>
            </a:pPr>
            <a:endParaRPr>
              <a:solidFill>
                <a:srgbClr val="795339"/>
              </a:solidFill>
            </a:endParaRPr>
          </a:p>
        </p:txBody>
      </p:sp>
      <p:sp>
        <p:nvSpPr>
          <p:cNvPr id="5" name="Rectangle 5"/>
          <p:cNvSpPr>
            <a:spLocks noGrp="1"/>
          </p:cNvSpPr>
          <p:nvPr>
            <p:ph type="sldNum" sz="quarter" idx="12"/>
          </p:nvPr>
        </p:nvSpPr>
        <p:spPr/>
        <p:txBody>
          <a:bodyPr/>
          <a:lstStyle/>
          <a:p>
            <a:pPr>
              <a:defRPr/>
            </a:pPr>
            <a:fld id="{7780BE44-C398-4FA8-9E14-BD658105771C}"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047279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endParaRPr>
              <a:solidFill>
                <a:srgbClr val="795339"/>
              </a:solidFill>
            </a:endParaRPr>
          </a:p>
        </p:txBody>
      </p:sp>
      <p:sp>
        <p:nvSpPr>
          <p:cNvPr id="3" name="Rectangle 3"/>
          <p:cNvSpPr>
            <a:spLocks noGrp="1"/>
          </p:cNvSpPr>
          <p:nvPr>
            <p:ph type="ftr" sz="quarter" idx="11"/>
          </p:nvPr>
        </p:nvSpPr>
        <p:spPr/>
        <p:txBody>
          <a:bodyPr/>
          <a:lstStyle/>
          <a:p>
            <a:pPr>
              <a:defRPr/>
            </a:pPr>
            <a:endParaRPr>
              <a:solidFill>
                <a:srgbClr val="795339"/>
              </a:solidFill>
            </a:endParaRPr>
          </a:p>
        </p:txBody>
      </p:sp>
      <p:sp>
        <p:nvSpPr>
          <p:cNvPr id="4" name="Rectangle 4"/>
          <p:cNvSpPr>
            <a:spLocks noGrp="1"/>
          </p:cNvSpPr>
          <p:nvPr>
            <p:ph type="sldNum" sz="quarter" idx="12"/>
          </p:nvPr>
        </p:nvSpPr>
        <p:spPr/>
        <p:txBody>
          <a:bodyPr/>
          <a:lstStyle/>
          <a:p>
            <a:pPr>
              <a:defRPr/>
            </a:pPr>
            <a:fld id="{6CD59913-7EF5-47DD-AB06-B43D908C83B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36216453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defRPr/>
            </a:pPr>
            <a:endParaRPr>
              <a:solidFill>
                <a:srgbClr val="795339"/>
              </a:solidFill>
            </a:endParaRPr>
          </a:p>
        </p:txBody>
      </p:sp>
      <p:sp>
        <p:nvSpPr>
          <p:cNvPr id="6" name="Rectangle 5"/>
          <p:cNvSpPr>
            <a:spLocks noGrp="1"/>
          </p:cNvSpPr>
          <p:nvPr>
            <p:ph type="ftr" sz="quarter" idx="11"/>
          </p:nvPr>
        </p:nvSpPr>
        <p:spPr/>
        <p:txBody>
          <a:bodyPr/>
          <a:lstStyle/>
          <a:p>
            <a:pPr>
              <a:defRPr/>
            </a:pPr>
            <a:endParaRPr>
              <a:solidFill>
                <a:srgbClr val="795339"/>
              </a:solidFill>
            </a:endParaRPr>
          </a:p>
        </p:txBody>
      </p:sp>
      <p:sp>
        <p:nvSpPr>
          <p:cNvPr id="7" name="Rectangle 6"/>
          <p:cNvSpPr>
            <a:spLocks noGrp="1"/>
          </p:cNvSpPr>
          <p:nvPr>
            <p:ph type="sldNum" sz="quarter" idx="12"/>
          </p:nvPr>
        </p:nvSpPr>
        <p:spPr/>
        <p:txBody>
          <a:bodyPr/>
          <a:lstStyle/>
          <a:p>
            <a:pPr>
              <a:defRPr/>
            </a:pPr>
            <a:fld id="{9EDB0AB4-09D9-46F7-B14B-DC31C6723280}"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57948400"/>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defRPr/>
            </a:pPr>
            <a:endParaRPr>
              <a:solidFill>
                <a:srgbClr val="795339"/>
              </a:solidFill>
            </a:endParaRPr>
          </a:p>
        </p:txBody>
      </p:sp>
      <p:sp>
        <p:nvSpPr>
          <p:cNvPr id="6" name="Rectangle 6"/>
          <p:cNvSpPr>
            <a:spLocks noGrp="1"/>
          </p:cNvSpPr>
          <p:nvPr>
            <p:ph type="ftr" sz="quarter" idx="11"/>
          </p:nvPr>
        </p:nvSpPr>
        <p:spPr/>
        <p:txBody>
          <a:bodyPr/>
          <a:lstStyle/>
          <a:p>
            <a:pPr>
              <a:defRPr/>
            </a:pPr>
            <a:endParaRPr>
              <a:solidFill>
                <a:srgbClr val="795339"/>
              </a:solidFill>
            </a:endParaRPr>
          </a:p>
        </p:txBody>
      </p:sp>
      <p:sp>
        <p:nvSpPr>
          <p:cNvPr id="7" name="Rectangle 7"/>
          <p:cNvSpPr>
            <a:spLocks noGrp="1"/>
          </p:cNvSpPr>
          <p:nvPr>
            <p:ph type="sldNum" sz="quarter" idx="12"/>
          </p:nvPr>
        </p:nvSpPr>
        <p:spPr/>
        <p:txBody>
          <a:bodyPr/>
          <a:lstStyle/>
          <a:p>
            <a:pPr>
              <a:defRPr/>
            </a:pPr>
            <a:fld id="{960A4B5C-27A1-43F9-9E38-48CF93CE84E8}"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43369646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CFD224D2-144B-4457-8A81-322C5DE7FF43}"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494397575"/>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a:solidFill>
                <a:srgbClr val="795339"/>
              </a:solidFill>
            </a:endParaRPr>
          </a:p>
        </p:txBody>
      </p:sp>
      <p:sp>
        <p:nvSpPr>
          <p:cNvPr id="5" name="Footer Placeholder 4"/>
          <p:cNvSpPr>
            <a:spLocks noGrp="1"/>
          </p:cNvSpPr>
          <p:nvPr>
            <p:ph type="ftr" sz="quarter" idx="11"/>
          </p:nvPr>
        </p:nvSpPr>
        <p:spPr/>
        <p:txBody>
          <a:bodyPr/>
          <a:lstStyle/>
          <a:p>
            <a:pPr>
              <a:defRPr/>
            </a:pPr>
            <a:endParaRPr>
              <a:solidFill>
                <a:srgbClr val="795339"/>
              </a:solidFill>
            </a:endParaRPr>
          </a:p>
        </p:txBody>
      </p:sp>
      <p:sp>
        <p:nvSpPr>
          <p:cNvPr id="6" name="Slide Number Placeholder 5"/>
          <p:cNvSpPr>
            <a:spLocks noGrp="1"/>
          </p:cNvSpPr>
          <p:nvPr>
            <p:ph type="sldNum" sz="quarter" idx="12"/>
          </p:nvPr>
        </p:nvSpPr>
        <p:spPr/>
        <p:txBody>
          <a:bodyPr/>
          <a:lstStyle/>
          <a:p>
            <a:pPr>
              <a:defRPr/>
            </a:pPr>
            <a:fld id="{E5F41947-5B1F-406C-BD1B-7FB7C149922F}"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297111877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0617315"/>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4822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6244065"/>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62036936"/>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038317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375058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9198276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12984356"/>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54241023"/>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3181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9205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5004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8293187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66224004"/>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7750662"/>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9282021"/>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4811492"/>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3758400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02760722"/>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17471918"/>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2615425"/>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68989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176141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03304784"/>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4672883"/>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826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7832283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3204789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27148533"/>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411008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6416426"/>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64712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850519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7448"/>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93763772"/>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253900"/>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chor="b" anchorCtr="0">
            <a:noAutofit/>
            <a:scene3d>
              <a:camera prst="orthographicFront"/>
              <a:lightRig rig="soft" dir="t">
                <a:rot lat="0" lon="0" rev="2100000"/>
              </a:lightRig>
            </a:scene3d>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fld id="{5C31A1E6-9814-4F30-8256-FEB094491279}" type="datetimeFigureOut">
              <a:rPr lang="en-US">
                <a:solidFill>
                  <a:srgbClr val="795339"/>
                </a:solidFill>
              </a:rPr>
              <a:pPr/>
              <a:t>9/2/2017</a:t>
            </a:fld>
            <a:endParaRPr>
              <a:solidFill>
                <a:srgbClr val="795339"/>
              </a:solidFill>
            </a:endParaRPr>
          </a:p>
        </p:txBody>
      </p:sp>
      <p:sp>
        <p:nvSpPr>
          <p:cNvPr id="9" name="Rectangle 14"/>
          <p:cNvSpPr>
            <a:spLocks noGrp="1"/>
          </p:cNvSpPr>
          <p:nvPr>
            <p:ph type="sldNum" sz="quarter" idx="11"/>
          </p:nvPr>
        </p:nvSpPr>
        <p:spPr/>
        <p:txBody>
          <a:bodyPr/>
          <a:lstStyle>
            <a:lvl1pPr>
              <a:defRPr lang="en-US" smtClean="0"/>
            </a:lvl1pPr>
          </a:lstStyle>
          <a:p>
            <a:fld id="{F7BE0D67-4977-4B94-BC39-EA562EA8F0F5}" type="slidenum">
              <a:rPr>
                <a:solidFill>
                  <a:srgbClr val="795339"/>
                </a:solidFill>
              </a:rPr>
              <a:pPr/>
              <a:t>‹#›</a:t>
            </a:fld>
            <a:endParaRPr>
              <a:solidFill>
                <a:srgbClr val="795339"/>
              </a:solidFill>
            </a:endParaRPr>
          </a:p>
        </p:txBody>
      </p:sp>
      <p:sp>
        <p:nvSpPr>
          <p:cNvPr id="25" name="Rectangle 27"/>
          <p:cNvSpPr>
            <a:spLocks noGrp="1"/>
          </p:cNvSpPr>
          <p:nvPr>
            <p:ph type="ftr" sz="quarter" idx="12"/>
          </p:nvPr>
        </p:nvSpPr>
        <p:spPr/>
        <p:txBody>
          <a:bodyPr/>
          <a:lstStyle>
            <a:lvl1pPr>
              <a:defRPr lang="en-US" smtClean="0"/>
            </a:lvl1pPr>
          </a:lstStyle>
          <a:p>
            <a:endParaRPr>
              <a:solidFill>
                <a:srgbClr val="795339"/>
              </a:solidFill>
            </a:endParaRPr>
          </a:p>
        </p:txBody>
      </p:sp>
    </p:spTree>
    <p:extLst>
      <p:ext uri="{BB962C8B-B14F-4D97-AF65-F5344CB8AC3E}">
        <p14:creationId xmlns:p14="http://schemas.microsoft.com/office/powerpoint/2010/main" val="358482188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lvl1pPr marL="27432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1154510945"/>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normAutofit/>
          </a:bodyPr>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5" name="Rectangle 5"/>
          <p:cNvSpPr>
            <a:spLocks noGrp="1"/>
          </p:cNvSpPr>
          <p:nvPr>
            <p:ph type="ftr" sz="quarter" idx="11"/>
          </p:nvPr>
        </p:nvSpPr>
        <p:spPr/>
        <p:txBody>
          <a:bodyPr/>
          <a:lstStyle/>
          <a:p>
            <a:endParaRPr>
              <a:solidFill>
                <a:srgbClr val="795339"/>
              </a:solidFill>
            </a:endParaRPr>
          </a:p>
        </p:txBody>
      </p:sp>
      <p:sp>
        <p:nvSpPr>
          <p:cNvPr id="6"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599093915"/>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041305786"/>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8" name="Rectangle 7"/>
          <p:cNvSpPr>
            <a:spLocks noGrp="1"/>
          </p:cNvSpPr>
          <p:nvPr>
            <p:ph type="ftr" sz="quarter" idx="11"/>
          </p:nvPr>
        </p:nvSpPr>
        <p:spPr/>
        <p:txBody>
          <a:bodyPr/>
          <a:lstStyle/>
          <a:p>
            <a:endParaRPr>
              <a:solidFill>
                <a:srgbClr val="795339"/>
              </a:solidFill>
            </a:endParaRPr>
          </a:p>
        </p:txBody>
      </p:sp>
      <p:sp>
        <p:nvSpPr>
          <p:cNvPr id="9" name="Rectangle 8"/>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876076086"/>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4" name="Rectangle 4"/>
          <p:cNvSpPr>
            <a:spLocks noGrp="1"/>
          </p:cNvSpPr>
          <p:nvPr>
            <p:ph type="ftr" sz="quarter" idx="11"/>
          </p:nvPr>
        </p:nvSpPr>
        <p:spPr/>
        <p:txBody>
          <a:bodyPr/>
          <a:lstStyle/>
          <a:p>
            <a:endParaRPr>
              <a:solidFill>
                <a:srgbClr val="795339"/>
              </a:solidFill>
            </a:endParaRPr>
          </a:p>
        </p:txBody>
      </p:sp>
      <p:sp>
        <p:nvSpPr>
          <p:cNvPr id="5" name="Rectangle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5757621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3" name="Rectangle 3"/>
          <p:cNvSpPr>
            <a:spLocks noGrp="1"/>
          </p:cNvSpPr>
          <p:nvPr>
            <p:ph type="ftr" sz="quarter" idx="11"/>
          </p:nvPr>
        </p:nvSpPr>
        <p:spPr/>
        <p:txBody>
          <a:bodyPr/>
          <a:lstStyle/>
          <a:p>
            <a:endParaRPr>
              <a:solidFill>
                <a:srgbClr val="795339"/>
              </a:solidFill>
            </a:endParaRPr>
          </a:p>
        </p:txBody>
      </p:sp>
      <p:sp>
        <p:nvSpPr>
          <p:cNvPr id="4" name="Rectangle 4"/>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441578218"/>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nchor="b">
            <a:normAutofit/>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6" name="Rectangle 5"/>
          <p:cNvSpPr>
            <a:spLocks noGrp="1"/>
          </p:cNvSpPr>
          <p:nvPr>
            <p:ph type="ftr" sz="quarter" idx="11"/>
          </p:nvPr>
        </p:nvSpPr>
        <p:spPr/>
        <p:txBody>
          <a:bodyPr/>
          <a:lstStyle/>
          <a:p>
            <a:endParaRPr>
              <a:solidFill>
                <a:srgbClr val="795339"/>
              </a:solidFill>
            </a:endParaRPr>
          </a:p>
        </p:txBody>
      </p:sp>
      <p:sp>
        <p:nvSpPr>
          <p:cNvPr id="7" name="Rectangle 6"/>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28200651"/>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727729" y="1062637"/>
            <a:ext cx="4599432" cy="3977640"/>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rtlCol="0" anchor="ctr">
            <a:normAutofit/>
          </a:bodyPr>
          <a:lstStyle/>
          <a:p>
            <a:pPr indent="-274320" fontAlgn="auto">
              <a:spcBef>
                <a:spcPts val="0"/>
              </a:spcBef>
              <a:spcAft>
                <a:spcPts val="0"/>
              </a:spcAft>
              <a:buClr>
                <a:srgbClr val="AD2E27"/>
              </a:buClr>
              <a:buSzPct val="80000"/>
              <a:buFont typeface="Wingdings 2" pitchFamily="18" charset="2"/>
              <a:buNone/>
            </a:pPr>
            <a:endParaRPr lang="en-US" sz="2000">
              <a:solidFill>
                <a:prstClr val="white"/>
              </a:solidFill>
            </a:endParaRPr>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lstStyle>
            <a:lvl1pPr>
              <a:buNone/>
              <a:defRPr sz="3200"/>
            </a:lvl1pPr>
          </a:lstStyle>
          <a:p>
            <a:r>
              <a:rPr lang="en-US" sz="2000" smtClean="0"/>
              <a:t>Click icon to add picture</a:t>
            </a:r>
            <a:endParaRPr lang="en-US" sz="200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6" name="Rectangle 6"/>
          <p:cNvSpPr>
            <a:spLocks noGrp="1"/>
          </p:cNvSpPr>
          <p:nvPr>
            <p:ph type="ftr" sz="quarter" idx="11"/>
          </p:nvPr>
        </p:nvSpPr>
        <p:spPr/>
        <p:txBody>
          <a:bodyPr/>
          <a:lstStyle/>
          <a:p>
            <a:endParaRPr>
              <a:solidFill>
                <a:srgbClr val="795339"/>
              </a:solidFill>
            </a:endParaRPr>
          </a:p>
        </p:txBody>
      </p:sp>
      <p:sp>
        <p:nvSpPr>
          <p:cNvPr id="7" name="Rectangle 7"/>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325803528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862801658"/>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1A1E6-9814-4F30-8256-FEB094491279}" type="datetimeFigureOut">
              <a:rPr lang="en-US">
                <a:solidFill>
                  <a:srgbClr val="795339"/>
                </a:solidFill>
              </a:rPr>
              <a:pPr/>
              <a:t>9/2/2017</a:t>
            </a:fld>
            <a:endParaRPr>
              <a:solidFill>
                <a:srgbClr val="795339"/>
              </a:solidFill>
            </a:endParaRPr>
          </a:p>
        </p:txBody>
      </p:sp>
      <p:sp>
        <p:nvSpPr>
          <p:cNvPr id="5" name="Footer Placeholder 4"/>
          <p:cNvSpPr>
            <a:spLocks noGrp="1"/>
          </p:cNvSpPr>
          <p:nvPr>
            <p:ph type="ftr" sz="quarter" idx="11"/>
          </p:nvPr>
        </p:nvSpPr>
        <p:spPr/>
        <p:txBody>
          <a:bodyPr/>
          <a:lstStyle/>
          <a:p>
            <a:endParaRPr>
              <a:solidFill>
                <a:srgbClr val="795339"/>
              </a:solidFill>
            </a:endParaRPr>
          </a:p>
        </p:txBody>
      </p:sp>
      <p:sp>
        <p:nvSpPr>
          <p:cNvPr id="6" name="Slide Number Placeholder 5"/>
          <p:cNvSpPr>
            <a:spLocks noGrp="1"/>
          </p:cNvSpPr>
          <p:nvPr>
            <p:ph type="sldNum" sz="quarter" idx="12"/>
          </p:nvPr>
        </p:nvSpPr>
        <p:spPr/>
        <p:txBody>
          <a:bodyPr/>
          <a:lstStyle/>
          <a:p>
            <a:fld id="{F7BE0D67-4977-4B94-BC39-EA562EA8F0F5}" type="slidenum">
              <a:rPr>
                <a:solidFill>
                  <a:srgbClr val="795339"/>
                </a:solidFill>
              </a:rPr>
              <a:pPr/>
              <a:t>‹#›</a:t>
            </a:fld>
            <a:endParaRPr>
              <a:solidFill>
                <a:srgbClr val="795339"/>
              </a:solidFill>
            </a:endParaRPr>
          </a:p>
        </p:txBody>
      </p:sp>
    </p:spTree>
    <p:extLst>
      <p:ext uri="{BB962C8B-B14F-4D97-AF65-F5344CB8AC3E}">
        <p14:creationId xmlns:p14="http://schemas.microsoft.com/office/powerpoint/2010/main" val="264941319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465331"/>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72885638"/>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639131"/>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2009231"/>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1580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9904974"/>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81587321"/>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2086562"/>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5086246"/>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9766965"/>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0616367"/>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76768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theme" Target="../theme/theme12.xml"/><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slideLayout" Target="../slideLayouts/slideLayout136.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 Id="rId14" Type="http://schemas.openxmlformats.org/officeDocument/2006/relationships/image" Target="../media/image15.jpeg"/></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3.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5.xml"/><Relationship Id="rId13" Type="http://schemas.openxmlformats.org/officeDocument/2006/relationships/theme" Target="../theme/theme14.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slideLayout" Target="../slideLayouts/slideLayout15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 Id="rId14" Type="http://schemas.openxmlformats.org/officeDocument/2006/relationships/image" Target="../media/image15.jpeg"/></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7.xml"/><Relationship Id="rId13" Type="http://schemas.openxmlformats.org/officeDocument/2006/relationships/theme" Target="../theme/theme15.xml"/><Relationship Id="rId3" Type="http://schemas.openxmlformats.org/officeDocument/2006/relationships/slideLayout" Target="../slideLayouts/slideLayout162.xml"/><Relationship Id="rId7" Type="http://schemas.openxmlformats.org/officeDocument/2006/relationships/slideLayout" Target="../slideLayouts/slideLayout166.xml"/><Relationship Id="rId12" Type="http://schemas.openxmlformats.org/officeDocument/2006/relationships/slideLayout" Target="../slideLayouts/slideLayout171.xml"/><Relationship Id="rId2" Type="http://schemas.openxmlformats.org/officeDocument/2006/relationships/slideLayout" Target="../slideLayouts/slideLayout161.xml"/><Relationship Id="rId1" Type="http://schemas.openxmlformats.org/officeDocument/2006/relationships/slideLayout" Target="../slideLayouts/slideLayout160.xml"/><Relationship Id="rId6" Type="http://schemas.openxmlformats.org/officeDocument/2006/relationships/slideLayout" Target="../slideLayouts/slideLayout165.xml"/><Relationship Id="rId11" Type="http://schemas.openxmlformats.org/officeDocument/2006/relationships/slideLayout" Target="../slideLayouts/slideLayout170.xml"/><Relationship Id="rId5" Type="http://schemas.openxmlformats.org/officeDocument/2006/relationships/slideLayout" Target="../slideLayouts/slideLayout164.xml"/><Relationship Id="rId10" Type="http://schemas.openxmlformats.org/officeDocument/2006/relationships/slideLayout" Target="../slideLayouts/slideLayout169.xml"/><Relationship Id="rId4" Type="http://schemas.openxmlformats.org/officeDocument/2006/relationships/slideLayout" Target="../slideLayouts/slideLayout163.xml"/><Relationship Id="rId9" Type="http://schemas.openxmlformats.org/officeDocument/2006/relationships/slideLayout" Target="../slideLayouts/slideLayout168.xml"/><Relationship Id="rId14" Type="http://schemas.openxmlformats.org/officeDocument/2006/relationships/image" Target="../media/image15.jpeg"/></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9.xml"/><Relationship Id="rId13" Type="http://schemas.openxmlformats.org/officeDocument/2006/relationships/theme" Target="../theme/theme16.xml"/><Relationship Id="rId3" Type="http://schemas.openxmlformats.org/officeDocument/2006/relationships/slideLayout" Target="../slideLayouts/slideLayout174.xml"/><Relationship Id="rId7" Type="http://schemas.openxmlformats.org/officeDocument/2006/relationships/slideLayout" Target="../slideLayouts/slideLayout178.xml"/><Relationship Id="rId12" Type="http://schemas.openxmlformats.org/officeDocument/2006/relationships/slideLayout" Target="../slideLayouts/slideLayout183.xml"/><Relationship Id="rId2" Type="http://schemas.openxmlformats.org/officeDocument/2006/relationships/slideLayout" Target="../slideLayouts/slideLayout173.xml"/><Relationship Id="rId1" Type="http://schemas.openxmlformats.org/officeDocument/2006/relationships/slideLayout" Target="../slideLayouts/slideLayout172.xml"/><Relationship Id="rId6" Type="http://schemas.openxmlformats.org/officeDocument/2006/relationships/slideLayout" Target="../slideLayouts/slideLayout177.xml"/><Relationship Id="rId11" Type="http://schemas.openxmlformats.org/officeDocument/2006/relationships/slideLayout" Target="../slideLayouts/slideLayout182.xml"/><Relationship Id="rId5" Type="http://schemas.openxmlformats.org/officeDocument/2006/relationships/slideLayout" Target="../slideLayouts/slideLayout176.xml"/><Relationship Id="rId10" Type="http://schemas.openxmlformats.org/officeDocument/2006/relationships/slideLayout" Target="../slideLayouts/slideLayout181.xml"/><Relationship Id="rId4" Type="http://schemas.openxmlformats.org/officeDocument/2006/relationships/slideLayout" Target="../slideLayouts/slideLayout175.xml"/><Relationship Id="rId9" Type="http://schemas.openxmlformats.org/officeDocument/2006/relationships/slideLayout" Target="../slideLayouts/slideLayout180.xml"/><Relationship Id="rId14" Type="http://schemas.openxmlformats.org/officeDocument/2006/relationships/image" Target="../media/image15.jpeg"/></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91.xml"/><Relationship Id="rId3" Type="http://schemas.openxmlformats.org/officeDocument/2006/relationships/slideLayout" Target="../slideLayouts/slideLayout186.xml"/><Relationship Id="rId7" Type="http://schemas.openxmlformats.org/officeDocument/2006/relationships/slideLayout" Target="../slideLayouts/slideLayout190.xml"/><Relationship Id="rId12" Type="http://schemas.openxmlformats.org/officeDocument/2006/relationships/theme" Target="../theme/theme17.xml"/><Relationship Id="rId2" Type="http://schemas.openxmlformats.org/officeDocument/2006/relationships/slideLayout" Target="../slideLayouts/slideLayout185.xml"/><Relationship Id="rId1" Type="http://schemas.openxmlformats.org/officeDocument/2006/relationships/slideLayout" Target="../slideLayouts/slideLayout184.xml"/><Relationship Id="rId6" Type="http://schemas.openxmlformats.org/officeDocument/2006/relationships/slideLayout" Target="../slideLayouts/slideLayout189.xml"/><Relationship Id="rId11" Type="http://schemas.openxmlformats.org/officeDocument/2006/relationships/slideLayout" Target="../slideLayouts/slideLayout194.xml"/><Relationship Id="rId5" Type="http://schemas.openxmlformats.org/officeDocument/2006/relationships/slideLayout" Target="../slideLayouts/slideLayout188.xml"/><Relationship Id="rId10" Type="http://schemas.openxmlformats.org/officeDocument/2006/relationships/slideLayout" Target="../slideLayouts/slideLayout193.xml"/><Relationship Id="rId4" Type="http://schemas.openxmlformats.org/officeDocument/2006/relationships/slideLayout" Target="../slideLayouts/slideLayout187.xml"/><Relationship Id="rId9" Type="http://schemas.openxmlformats.org/officeDocument/2006/relationships/slideLayout" Target="../slideLayouts/slideLayout192.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202.xml"/><Relationship Id="rId13" Type="http://schemas.openxmlformats.org/officeDocument/2006/relationships/theme" Target="../theme/theme18.xml"/><Relationship Id="rId3" Type="http://schemas.openxmlformats.org/officeDocument/2006/relationships/slideLayout" Target="../slideLayouts/slideLayout197.xml"/><Relationship Id="rId7" Type="http://schemas.openxmlformats.org/officeDocument/2006/relationships/slideLayout" Target="../slideLayouts/slideLayout201.xml"/><Relationship Id="rId12" Type="http://schemas.openxmlformats.org/officeDocument/2006/relationships/slideLayout" Target="../slideLayouts/slideLayout206.xml"/><Relationship Id="rId2" Type="http://schemas.openxmlformats.org/officeDocument/2006/relationships/slideLayout" Target="../slideLayouts/slideLayout196.xml"/><Relationship Id="rId1" Type="http://schemas.openxmlformats.org/officeDocument/2006/relationships/slideLayout" Target="../slideLayouts/slideLayout195.xml"/><Relationship Id="rId6" Type="http://schemas.openxmlformats.org/officeDocument/2006/relationships/slideLayout" Target="../slideLayouts/slideLayout200.xml"/><Relationship Id="rId11" Type="http://schemas.openxmlformats.org/officeDocument/2006/relationships/slideLayout" Target="../slideLayouts/slideLayout205.xml"/><Relationship Id="rId5" Type="http://schemas.openxmlformats.org/officeDocument/2006/relationships/slideLayout" Target="../slideLayouts/slideLayout199.xml"/><Relationship Id="rId10" Type="http://schemas.openxmlformats.org/officeDocument/2006/relationships/slideLayout" Target="../slideLayouts/slideLayout204.xml"/><Relationship Id="rId4" Type="http://schemas.openxmlformats.org/officeDocument/2006/relationships/slideLayout" Target="../slideLayouts/slideLayout198.xml"/><Relationship Id="rId9" Type="http://schemas.openxmlformats.org/officeDocument/2006/relationships/slideLayout" Target="../slideLayouts/slideLayout203.xml"/><Relationship Id="rId14" Type="http://schemas.openxmlformats.org/officeDocument/2006/relationships/image" Target="../media/image15.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14823544"/>
      </p:ext>
    </p:extLst>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a:defRPr/>
            </a:pPr>
            <a:endParaRPr>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a:defRPr/>
            </a:pPr>
            <a:fld id="{8383F01A-F69B-444B-9535-EFEA8197F379}" type="slidenum">
              <a:rPr>
                <a:solidFill>
                  <a:srgbClr val="795339"/>
                </a:solidFill>
              </a:rPr>
              <a:pPr>
                <a:defRPr/>
              </a:pPr>
              <a:t>‹#›</a:t>
            </a:fld>
            <a:endParaRPr>
              <a:solidFill>
                <a:srgbClr val="795339"/>
              </a:solidFill>
            </a:endParaRPr>
          </a:p>
        </p:txBody>
      </p:sp>
    </p:spTree>
    <p:extLst>
      <p:ext uri="{BB962C8B-B14F-4D97-AF65-F5344CB8AC3E}">
        <p14:creationId xmlns:p14="http://schemas.microsoft.com/office/powerpoint/2010/main" val="3767166421"/>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3567946"/>
      </p:ext>
    </p:extLst>
  </p:cSld>
  <p:clrMap bg1="lt1" tx1="dk1" bg2="lt2" tx2="dk2" accent1="accent1" accent2="accent2" accent3="accent3" accent4="accent4" accent5="accent5" accent6="accent6" hlink="hlink" folHlink="folHlink"/>
  <p:sldLayoutIdLst>
    <p:sldLayoutId id="2147484219" r:id="rId1"/>
    <p:sldLayoutId id="2147484220" r:id="rId2"/>
    <p:sldLayoutId id="2147484221" r:id="rId3"/>
    <p:sldLayoutId id="2147484222" r:id="rId4"/>
    <p:sldLayoutId id="2147484223" r:id="rId5"/>
    <p:sldLayoutId id="2147484224" r:id="rId6"/>
    <p:sldLayoutId id="2147484225" r:id="rId7"/>
    <p:sldLayoutId id="2147484226" r:id="rId8"/>
    <p:sldLayoutId id="2147484227" r:id="rId9"/>
    <p:sldLayoutId id="2147484228" r:id="rId10"/>
    <p:sldLayoutId id="2147484229" r:id="rId11"/>
    <p:sldLayoutId id="214748423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2787276"/>
      </p:ext>
    </p:extLst>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 id="21474843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4764550"/>
      </p:ext>
    </p:extLst>
  </p:cSld>
  <p:clrMap bg1="lt1" tx1="dk1" bg2="lt2" tx2="dk2" accent1="accent1" accent2="accent2" accent3="accent3" accent4="accent4" accent5="accent5" accent6="accent6" hlink="hlink" folHlink="folHlink"/>
  <p:sldLayoutIdLst>
    <p:sldLayoutId id="2147484398" r:id="rId1"/>
    <p:sldLayoutId id="2147484399" r:id="rId2"/>
    <p:sldLayoutId id="2147484400" r:id="rId3"/>
    <p:sldLayoutId id="2147484401" r:id="rId4"/>
    <p:sldLayoutId id="2147484402" r:id="rId5"/>
    <p:sldLayoutId id="2147484403" r:id="rId6"/>
    <p:sldLayoutId id="2147484404" r:id="rId7"/>
    <p:sldLayoutId id="2147484405" r:id="rId8"/>
    <p:sldLayoutId id="2147484406" r:id="rId9"/>
    <p:sldLayoutId id="2147484407" r:id="rId10"/>
    <p:sldLayoutId id="2147484408" r:id="rId11"/>
    <p:sldLayoutId id="214748440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a:defRPr lang="en-US" sz="1200" smtClean="0">
                <a:solidFill>
                  <a:schemeClr val="tx2"/>
                </a:solidFill>
                <a:latin typeface="+mn-lt"/>
                <a:ea typeface="+mn-lt"/>
                <a:cs typeface="+mn-lt"/>
              </a:defRPr>
            </a:lvl1pPr>
          </a:lstStyle>
          <a:p>
            <a:pPr fontAlgn="auto">
              <a:spcBef>
                <a:spcPts val="0"/>
              </a:spcBef>
              <a:spcAft>
                <a:spcPts val="0"/>
              </a:spcAft>
            </a:pPr>
            <a:fld id="{5C31A1E6-9814-4F30-8256-FEB094491279}" type="datetimeFigureOut">
              <a:rPr lang="en-US">
                <a:solidFill>
                  <a:srgbClr val="795339"/>
                </a:solidFill>
              </a:rPr>
              <a:pPr fontAlgn="auto">
                <a:spcBef>
                  <a:spcPts val="0"/>
                </a:spcBef>
                <a:spcAft>
                  <a:spcPts val="0"/>
                </a:spcAft>
              </a:pPr>
              <a:t>9/2/2017</a:t>
            </a:fld>
            <a:endParaRPr>
              <a:solidFill>
                <a:srgbClr val="795339"/>
              </a:solidFill>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a:defRPr lang="en-US" sz="1200" smtClean="0">
                <a:solidFill>
                  <a:schemeClr val="tx2"/>
                </a:solidFill>
                <a:latin typeface="+mn-lt"/>
                <a:ea typeface="+mn-lt"/>
                <a:cs typeface="+mn-lt"/>
              </a:defRPr>
            </a:lvl1pPr>
          </a:lstStyle>
          <a:p>
            <a:pPr fontAlgn="auto">
              <a:spcBef>
                <a:spcPts val="0"/>
              </a:spcBef>
              <a:spcAft>
                <a:spcPts val="0"/>
              </a:spcAft>
            </a:pPr>
            <a:endParaRPr>
              <a:solidFill>
                <a:srgbClr val="795339"/>
              </a:solidFill>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a:defRPr lang="en-US" sz="1200" smtClean="0">
                <a:solidFill>
                  <a:schemeClr val="tx2"/>
                </a:solidFill>
                <a:latin typeface="+mn-lt"/>
                <a:ea typeface="+mn-lt"/>
                <a:cs typeface="+mn-lt"/>
              </a:defRPr>
            </a:lvl1pPr>
          </a:lstStyle>
          <a:p>
            <a:pPr fontAlgn="auto">
              <a:spcBef>
                <a:spcPts val="0"/>
              </a:spcBef>
              <a:spcAft>
                <a:spcPts val="0"/>
              </a:spcAft>
            </a:pPr>
            <a:fld id="{F7BE0D67-4977-4B94-BC39-EA562EA8F0F5}" type="slidenum">
              <a:rPr>
                <a:solidFill>
                  <a:srgbClr val="795339"/>
                </a:solidFill>
              </a:rPr>
              <a:pPr fontAlgn="auto">
                <a:spcBef>
                  <a:spcPts val="0"/>
                </a:spcBef>
                <a:spcAft>
                  <a:spcPts val="0"/>
                </a:spcAft>
              </a:pPr>
              <a:t>‹#›</a:t>
            </a:fld>
            <a:endParaRPr>
              <a:solidFill>
                <a:srgbClr val="795339"/>
              </a:solidFill>
            </a:endParaRPr>
          </a:p>
        </p:txBody>
      </p:sp>
    </p:spTree>
    <p:extLst>
      <p:ext uri="{BB962C8B-B14F-4D97-AF65-F5344CB8AC3E}">
        <p14:creationId xmlns:p14="http://schemas.microsoft.com/office/powerpoint/2010/main" val="3303977159"/>
      </p:ext>
    </p:extLst>
  </p:cSld>
  <p:clrMap bg1="lt1" tx1="dk1" bg2="lt2" tx2="dk2" accent1="accent1" accent2="accent2" accent3="accent3" accent4="accent4" accent5="accent5" accent6="accent6" hlink="hlink" folHlink="folHlink"/>
  <p:sldLayoutIdLst>
    <p:sldLayoutId id="2147484411" r:id="rId1"/>
    <p:sldLayoutId id="2147484412" r:id="rId2"/>
    <p:sldLayoutId id="2147484413" r:id="rId3"/>
    <p:sldLayoutId id="2147484414" r:id="rId4"/>
    <p:sldLayoutId id="2147484415" r:id="rId5"/>
    <p:sldLayoutId id="2147484416" r:id="rId6"/>
    <p:sldLayoutId id="2147484417" r:id="rId7"/>
    <p:sldLayoutId id="2147484418" r:id="rId8"/>
    <p:sldLayoutId id="2147484419" r:id="rId9"/>
    <p:sldLayoutId id="2147484420" r:id="rId10"/>
    <p:sldLayoutId id="2147484421" r:id="rId11"/>
  </p:sldLayoutIdLst>
  <p:txStyles>
    <p:titleStyle>
      <a:defPPr>
        <a:defRPr sz="4400">
          <a:solidFill>
            <a:schemeClr val="tx2">
              <a:shade val="85000"/>
              <a:satMod val="150000"/>
            </a:schemeClr>
          </a:solidFill>
          <a:latin typeface="+mj-lt"/>
          <a:ea typeface="+mj-ea"/>
          <a:cs typeface="+mj-cs"/>
        </a:defRPr>
      </a:defPPr>
      <a:lvl1pPr algn="ctr" eaLnBrk="1" hangingPunct="1">
        <a:buNone/>
        <a:defRPr lang="en-US" sz="4800" b="1" strike="noStrike" kern="1200" baseline="0" dirty="0" smtClean="0">
          <a:solidFill>
            <a:schemeClr val="tx2">
              <a:shade val="85000"/>
              <a:satMod val="150000"/>
            </a:schemeClr>
          </a:solidFill>
          <a:effectLst>
            <a:outerShdw blurRad="63500" dist="38100" dir="8220000" algn="tl" rotWithShape="0">
              <a:srgbClr val="000000">
                <a:alpha val="30000"/>
              </a:srgbClr>
            </a:outerShdw>
          </a:effectLst>
          <a:latin typeface="+mj-lt"/>
          <a:ea typeface="+mj-lt"/>
          <a:cs typeface="+mj-lt"/>
        </a:defRPr>
      </a:lvl1pPr>
    </p:titleStyle>
    <p:bodyStyle>
      <a:defPPr>
        <a:defRPr>
          <a:solidFill>
            <a:schemeClr val="tx1"/>
          </a:solidFill>
          <a:latin typeface="+mn-lt"/>
          <a:ea typeface="+mn-ea"/>
          <a:cs typeface="+mn-cs"/>
        </a:defRPr>
      </a:defPPr>
      <a:lvl1pPr marL="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57142647"/>
      </p:ext>
    </p:extLst>
  </p:cSld>
  <p:clrMap bg1="lt1" tx1="dk1" bg2="lt2" tx2="dk2" accent1="accent1" accent2="accent2" accent3="accent3" accent4="accent4" accent5="accent5" accent6="accent6" hlink="hlink" folHlink="folHlink"/>
  <p:sldLayoutIdLst>
    <p:sldLayoutId id="2147484471" r:id="rId1"/>
    <p:sldLayoutId id="2147484472" r:id="rId2"/>
    <p:sldLayoutId id="2147484473" r:id="rId3"/>
    <p:sldLayoutId id="2147484474" r:id="rId4"/>
    <p:sldLayoutId id="2147484475" r:id="rId5"/>
    <p:sldLayoutId id="2147484476" r:id="rId6"/>
    <p:sldLayoutId id="2147484477" r:id="rId7"/>
    <p:sldLayoutId id="2147484478" r:id="rId8"/>
    <p:sldLayoutId id="2147484479" r:id="rId9"/>
    <p:sldLayoutId id="2147484480" r:id="rId10"/>
    <p:sldLayoutId id="2147484481" r:id="rId11"/>
    <p:sldLayoutId id="214748448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94.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5.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4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4234956871"/>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3:23-24</a:t>
            </a:r>
            <a:endParaRPr lang="en-US" sz="3600" dirty="0"/>
          </a:p>
        </p:txBody>
      </p:sp>
      <p:sp>
        <p:nvSpPr>
          <p:cNvPr id="3" name="Content Placeholder 2"/>
          <p:cNvSpPr>
            <a:spLocks noGrp="1"/>
          </p:cNvSpPr>
          <p:nvPr>
            <p:ph idx="1"/>
          </p:nvPr>
        </p:nvSpPr>
        <p:spPr>
          <a:xfrm>
            <a:off x="457200" y="1905000"/>
            <a:ext cx="8229600" cy="4953000"/>
          </a:xfrm>
        </p:spPr>
        <p:txBody>
          <a:bodyPr>
            <a:normAutofit fontScale="62500" lnSpcReduction="20000"/>
          </a:bodyPr>
          <a:lstStyle/>
          <a:p>
            <a:r>
              <a:rPr lang="en-US" sz="4200" dirty="0" smtClean="0">
                <a:latin typeface="Calibri" pitchFamily="34" charset="0"/>
                <a:cs typeface="Calibri" pitchFamily="34" charset="0"/>
              </a:rPr>
              <a:t>But in the broader context, Paul is not talking about the experience of an individual person. He is talking about a historical sequence of events:</a:t>
            </a:r>
          </a:p>
          <a:p>
            <a:pPr lvl="1"/>
            <a:r>
              <a:rPr lang="en-US" sz="3800" dirty="0" smtClean="0">
                <a:latin typeface="Calibri" pitchFamily="34" charset="0"/>
                <a:cs typeface="Calibri" pitchFamily="34" charset="0"/>
              </a:rPr>
              <a:t>Beginning with the promises made to Abraham (verse 16)</a:t>
            </a:r>
          </a:p>
          <a:p>
            <a:pPr lvl="1"/>
            <a:r>
              <a:rPr lang="en-US" sz="3800" dirty="0" smtClean="0">
                <a:latin typeface="Calibri" pitchFamily="34" charset="0"/>
                <a:cs typeface="Calibri" pitchFamily="34" charset="0"/>
              </a:rPr>
              <a:t>Then the Law which was added 430 years later(verse 17-19) </a:t>
            </a:r>
          </a:p>
          <a:p>
            <a:pPr lvl="1"/>
            <a:r>
              <a:rPr lang="en-US" sz="3800" b="1" i="1" dirty="0" smtClean="0">
                <a:latin typeface="Calibri" pitchFamily="34" charset="0"/>
                <a:cs typeface="Calibri" pitchFamily="34" charset="0"/>
              </a:rPr>
              <a:t>Until</a:t>
            </a:r>
            <a:r>
              <a:rPr lang="en-US" sz="3800" dirty="0" smtClean="0">
                <a:latin typeface="Calibri" pitchFamily="34" charset="0"/>
                <a:cs typeface="Calibri" pitchFamily="34" charset="0"/>
              </a:rPr>
              <a:t> the coming of Christ, the promised offspring (verse 19)</a:t>
            </a:r>
          </a:p>
          <a:p>
            <a:r>
              <a:rPr lang="en-US" sz="4200" dirty="0" smtClean="0">
                <a:latin typeface="Calibri" pitchFamily="34" charset="0"/>
                <a:cs typeface="Calibri" pitchFamily="34" charset="0"/>
              </a:rPr>
              <a:t>If there is still any question about this being a historical sequence, look at the recap Paul gives few verses later:</a:t>
            </a:r>
          </a:p>
          <a:p>
            <a:pPr lvl="1" rtl="0"/>
            <a:r>
              <a:rPr lang="en-US" sz="3700" i="1" dirty="0" smtClean="0">
                <a:latin typeface="Cambria" pitchFamily="18" charset="0"/>
              </a:rPr>
              <a:t>[An]</a:t>
            </a:r>
            <a:r>
              <a:rPr lang="en-US" sz="3700" i="1" dirty="0" smtClean="0">
                <a:solidFill>
                  <a:srgbClr val="AD2E27"/>
                </a:solidFill>
                <a:latin typeface="Cambria" pitchFamily="18" charset="0"/>
              </a:rPr>
              <a:t>heir</a:t>
            </a:r>
            <a:r>
              <a:rPr lang="en-US" sz="3700" i="1" dirty="0">
                <a:solidFill>
                  <a:srgbClr val="AD2E27"/>
                </a:solidFill>
                <a:latin typeface="Cambria" pitchFamily="18" charset="0"/>
              </a:rPr>
              <a:t>, as long as he is a child, is no different from a slave, though he is the owner of everything</a:t>
            </a:r>
            <a:r>
              <a:rPr lang="en-US" sz="3700" i="1" dirty="0" smtClean="0">
                <a:solidFill>
                  <a:srgbClr val="AD2E27"/>
                </a:solidFill>
                <a:latin typeface="Cambria" pitchFamily="18" charset="0"/>
              </a:rPr>
              <a:t>,  </a:t>
            </a:r>
            <a:r>
              <a:rPr lang="en-US" sz="3700" i="1" dirty="0">
                <a:solidFill>
                  <a:srgbClr val="AD2E27"/>
                </a:solidFill>
                <a:latin typeface="Cambria" pitchFamily="18" charset="0"/>
              </a:rPr>
              <a:t>but he is under guardians and managers until the date set by his </a:t>
            </a:r>
            <a:r>
              <a:rPr lang="en-US" sz="3700" i="1" dirty="0" smtClean="0">
                <a:solidFill>
                  <a:srgbClr val="AD2E27"/>
                </a:solidFill>
                <a:latin typeface="Cambria" pitchFamily="18" charset="0"/>
              </a:rPr>
              <a:t>father. </a:t>
            </a:r>
            <a:r>
              <a:rPr lang="en-US" sz="3700" i="1" dirty="0">
                <a:solidFill>
                  <a:srgbClr val="AD2E27"/>
                </a:solidFill>
                <a:latin typeface="Cambria" pitchFamily="18" charset="0"/>
              </a:rPr>
              <a:t>In the same way we </a:t>
            </a:r>
            <a:r>
              <a:rPr lang="en-US" sz="3700" i="1" dirty="0" smtClean="0">
                <a:latin typeface="Cambria" pitchFamily="18" charset="0"/>
              </a:rPr>
              <a:t>[Jews] </a:t>
            </a:r>
            <a:r>
              <a:rPr lang="en-US" sz="3700" i="1" dirty="0" smtClean="0">
                <a:solidFill>
                  <a:srgbClr val="AD2E27"/>
                </a:solidFill>
                <a:latin typeface="Cambria" pitchFamily="18" charset="0"/>
              </a:rPr>
              <a:t>also</a:t>
            </a:r>
            <a:r>
              <a:rPr lang="en-US" sz="3700" i="1" dirty="0">
                <a:solidFill>
                  <a:srgbClr val="AD2E27"/>
                </a:solidFill>
                <a:latin typeface="Cambria" pitchFamily="18" charset="0"/>
              </a:rPr>
              <a:t>, when we were </a:t>
            </a:r>
            <a:r>
              <a:rPr lang="en-US" sz="3700" i="1" dirty="0" smtClean="0">
                <a:solidFill>
                  <a:srgbClr val="AD2E27"/>
                </a:solidFill>
                <a:latin typeface="Cambria" pitchFamily="18" charset="0"/>
              </a:rPr>
              <a:t>children </a:t>
            </a:r>
            <a:r>
              <a:rPr lang="en-US" sz="3700" i="1" dirty="0" smtClean="0">
                <a:latin typeface="Cambria" pitchFamily="18" charset="0"/>
              </a:rPr>
              <a:t>[i.e. before Christ came] </a:t>
            </a:r>
            <a:r>
              <a:rPr lang="en-US" sz="3700" i="1" dirty="0" smtClean="0">
                <a:solidFill>
                  <a:srgbClr val="AD2E27"/>
                </a:solidFill>
                <a:latin typeface="Cambria" pitchFamily="18" charset="0"/>
              </a:rPr>
              <a:t>, </a:t>
            </a:r>
            <a:r>
              <a:rPr lang="en-US" sz="3700" i="1" dirty="0">
                <a:solidFill>
                  <a:srgbClr val="AD2E27"/>
                </a:solidFill>
                <a:latin typeface="Cambria" pitchFamily="18" charset="0"/>
              </a:rPr>
              <a:t>were </a:t>
            </a:r>
            <a:r>
              <a:rPr lang="en-US" sz="3700" i="1" dirty="0" smtClean="0">
                <a:solidFill>
                  <a:srgbClr val="AD2E27"/>
                </a:solidFill>
                <a:latin typeface="Cambria" pitchFamily="18" charset="0"/>
              </a:rPr>
              <a:t>enslaved </a:t>
            </a:r>
            <a:r>
              <a:rPr lang="en-US" sz="3700" i="1" dirty="0" smtClean="0">
                <a:latin typeface="Cambria" pitchFamily="18" charset="0"/>
              </a:rPr>
              <a:t>[under the Law]</a:t>
            </a:r>
            <a:r>
              <a:rPr lang="en-US" sz="3700" i="1" dirty="0" smtClean="0">
                <a:solidFill>
                  <a:srgbClr val="AD2E27"/>
                </a:solidFill>
                <a:latin typeface="Cambria" pitchFamily="18" charset="0"/>
              </a:rPr>
              <a:t> ... </a:t>
            </a:r>
            <a:r>
              <a:rPr lang="en-US" sz="3700" i="1" dirty="0">
                <a:solidFill>
                  <a:srgbClr val="AD2E27"/>
                </a:solidFill>
                <a:latin typeface="Cambria" pitchFamily="18" charset="0"/>
              </a:rPr>
              <a:t>But when the fullness of time had come, God sent forth his Son, born of woman, born under the </a:t>
            </a:r>
            <a:r>
              <a:rPr lang="en-US" sz="3700" i="1" dirty="0" smtClean="0">
                <a:solidFill>
                  <a:srgbClr val="AD2E27"/>
                </a:solidFill>
                <a:latin typeface="Cambria" pitchFamily="18" charset="0"/>
              </a:rPr>
              <a:t>law, </a:t>
            </a:r>
            <a:r>
              <a:rPr lang="en-US" sz="3700" i="1" dirty="0">
                <a:solidFill>
                  <a:srgbClr val="AD2E27"/>
                </a:solidFill>
                <a:latin typeface="Cambria" pitchFamily="18" charset="0"/>
              </a:rPr>
              <a:t>to redeem those who were under the law, so that we might receive adoption as sons. </a:t>
            </a:r>
            <a:r>
              <a:rPr lang="en-US" sz="3700" dirty="0"/>
              <a:t>(Gal </a:t>
            </a:r>
            <a:r>
              <a:rPr lang="en-US" sz="3700" dirty="0" smtClean="0"/>
              <a:t>4:1-5)</a:t>
            </a:r>
            <a:endParaRPr lang="en-US" sz="3700" dirty="0">
              <a:latin typeface="Calibri" pitchFamily="34" charset="0"/>
              <a:cs typeface="Calibri" pitchFamily="34" charset="0"/>
            </a:endParaRPr>
          </a:p>
        </p:txBody>
      </p:sp>
      <p:sp>
        <p:nvSpPr>
          <p:cNvPr id="5" name="Content Placeholder 2"/>
          <p:cNvSpPr txBox="1">
            <a:spLocks/>
          </p:cNvSpPr>
          <p:nvPr/>
        </p:nvSpPr>
        <p:spPr>
          <a:xfrm>
            <a:off x="457200" y="533400"/>
            <a:ext cx="8229600" cy="13716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Clr>
                <a:srgbClr val="AD2E27"/>
              </a:buClr>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 </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668295688"/>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Autofit/>
          </a:bodyPr>
          <a:lstStyle/>
          <a:p>
            <a:r>
              <a:rPr lang="en-US" sz="3600" dirty="0">
                <a:solidFill>
                  <a:schemeClr val="accent1"/>
                </a:solidFill>
              </a:rPr>
              <a:t>Galatians </a:t>
            </a:r>
            <a:r>
              <a:rPr lang="en-US" sz="3600" dirty="0" smtClean="0">
                <a:solidFill>
                  <a:schemeClr val="accent1"/>
                </a:solidFill>
              </a:rPr>
              <a:t>3:23-26</a:t>
            </a:r>
            <a:endParaRPr lang="en-US" sz="3600" dirty="0">
              <a:latin typeface="Calibri" pitchFamily="34" charset="0"/>
              <a:cs typeface="Calibri" pitchFamily="34" charset="0"/>
            </a:endParaRPr>
          </a:p>
        </p:txBody>
      </p:sp>
      <p:sp>
        <p:nvSpPr>
          <p:cNvPr id="3" name="Content Placeholder 2"/>
          <p:cNvSpPr>
            <a:spLocks noGrp="1"/>
          </p:cNvSpPr>
          <p:nvPr>
            <p:ph idx="1"/>
          </p:nvPr>
        </p:nvSpPr>
        <p:spPr>
          <a:xfrm>
            <a:off x="457200" y="762000"/>
            <a:ext cx="8229600" cy="6096000"/>
          </a:xfrm>
        </p:spPr>
        <p:txBody>
          <a:bodyPr>
            <a:normAutofit lnSpcReduction="10000"/>
          </a:bodyPr>
          <a:lstStyle/>
          <a:p>
            <a:pPr marL="265176" indent="-265176" rtl="0">
              <a:lnSpc>
                <a:spcPct val="120000"/>
              </a:lnSpc>
              <a:buNone/>
            </a:pPr>
            <a:r>
              <a:rPr lang="en-US" i="1" dirty="0" smtClean="0">
                <a:solidFill>
                  <a:srgbClr val="AD2E27"/>
                </a:solidFill>
                <a:latin typeface="Cambria" pitchFamily="18" charset="0"/>
              </a:rPr>
              <a:t> </a:t>
            </a:r>
            <a:r>
              <a:rPr lang="en-US" baseline="30000" dirty="0" smtClean="0"/>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a:t>
            </a:r>
            <a:r>
              <a:rPr lang="en-US" dirty="0" smtClean="0"/>
              <a:t>[the New Covenant age of] </a:t>
            </a:r>
            <a:r>
              <a:rPr lang="en-US" i="1" dirty="0" smtClean="0">
                <a:solidFill>
                  <a:srgbClr val="AD2E27"/>
                </a:solidFill>
                <a:latin typeface="Cambria" pitchFamily="18" charset="0"/>
              </a:rPr>
              <a:t>faith came </a:t>
            </a:r>
            <a:r>
              <a:rPr lang="en-US" dirty="0" smtClean="0"/>
              <a:t>[in other words, before Jesus came to earth]</a:t>
            </a:r>
            <a:r>
              <a:rPr lang="en-US" i="1" dirty="0" smtClean="0">
                <a:solidFill>
                  <a:srgbClr val="AD2E27"/>
                </a:solidFill>
                <a:latin typeface="Cambria" pitchFamily="18" charset="0"/>
              </a:rPr>
              <a:t>, we </a:t>
            </a:r>
            <a:r>
              <a:rPr lang="en-US" dirty="0" smtClean="0"/>
              <a:t>[Jews] </a:t>
            </a:r>
            <a:r>
              <a:rPr lang="en-US" i="1" dirty="0">
                <a:solidFill>
                  <a:srgbClr val="AD2E27"/>
                </a:solidFill>
                <a:latin typeface="Cambria" pitchFamily="18" charset="0"/>
              </a:rPr>
              <a:t>were held captive under the law </a:t>
            </a:r>
            <a:r>
              <a:rPr lang="en-US" dirty="0" smtClean="0"/>
              <a:t>[of Moses] </a:t>
            </a:r>
            <a:r>
              <a:rPr lang="en-US" i="1" dirty="0" smtClean="0">
                <a:solidFill>
                  <a:srgbClr val="AD2E27"/>
                </a:solidFill>
                <a:latin typeface="Cambria" pitchFamily="18" charset="0"/>
              </a:rPr>
              <a:t>, </a:t>
            </a:r>
            <a:r>
              <a:rPr lang="en-US" i="1" dirty="0">
                <a:solidFill>
                  <a:srgbClr val="AD2E27"/>
                </a:solidFill>
                <a:latin typeface="Cambria" pitchFamily="18" charset="0"/>
              </a:rPr>
              <a:t>imprisoned until the coming </a:t>
            </a:r>
            <a:r>
              <a:rPr lang="en-US" dirty="0"/>
              <a:t>[the New Covenant</a:t>
            </a:r>
            <a:r>
              <a:rPr lang="en-US" dirty="0" smtClean="0"/>
              <a:t> </a:t>
            </a:r>
            <a:r>
              <a:rPr lang="en-US" dirty="0"/>
              <a:t>age of] </a:t>
            </a:r>
            <a:r>
              <a:rPr lang="en-US" i="1" dirty="0" smtClean="0">
                <a:solidFill>
                  <a:srgbClr val="AD2E27"/>
                </a:solidFill>
                <a:latin typeface="Cambria" pitchFamily="18" charset="0"/>
              </a:rPr>
              <a:t>faith </a:t>
            </a:r>
            <a:r>
              <a:rPr lang="en-US" i="1" dirty="0">
                <a:solidFill>
                  <a:srgbClr val="AD2E27"/>
                </a:solidFill>
                <a:latin typeface="Cambria" pitchFamily="18" charset="0"/>
              </a:rPr>
              <a:t>would be </a:t>
            </a:r>
            <a:r>
              <a:rPr lang="en-US" i="1" dirty="0" smtClean="0">
                <a:solidFill>
                  <a:srgbClr val="AD2E27"/>
                </a:solidFill>
                <a:latin typeface="Cambria" pitchFamily="18" charset="0"/>
              </a:rPr>
              <a:t>revealed.</a:t>
            </a:r>
          </a:p>
          <a:p>
            <a:pPr marL="265176" indent="-265176" rtl="0">
              <a:lnSpc>
                <a:spcPct val="120000"/>
              </a:lnSpc>
              <a:buNone/>
            </a:pPr>
            <a:r>
              <a:rPr lang="en-US" i="1" dirty="0" smtClean="0">
                <a:solidFill>
                  <a:srgbClr val="AD2E27"/>
                </a:solidFill>
                <a:latin typeface="Cambria" pitchFamily="18" charset="0"/>
              </a:rPr>
              <a:t> </a:t>
            </a:r>
            <a:r>
              <a:rPr lang="en-US" baseline="30000" dirty="0" smtClean="0"/>
              <a:t>24</a:t>
            </a:r>
            <a:r>
              <a:rPr lang="en-US" i="1" dirty="0" smtClean="0">
                <a:solidFill>
                  <a:srgbClr val="AD2E27"/>
                </a:solidFill>
                <a:latin typeface="Cambria" pitchFamily="18" charset="0"/>
              </a:rPr>
              <a:t> </a:t>
            </a:r>
            <a:r>
              <a:rPr lang="en-US" i="1" dirty="0">
                <a:solidFill>
                  <a:srgbClr val="AD2E27"/>
                </a:solidFill>
                <a:latin typeface="Cambria" pitchFamily="18" charset="0"/>
              </a:rPr>
              <a:t>So then, the law was our </a:t>
            </a:r>
            <a:r>
              <a:rPr lang="en-US" dirty="0" smtClean="0"/>
              <a:t>[me and my fellow Jews’] </a:t>
            </a:r>
            <a:r>
              <a:rPr lang="en-US" i="1" dirty="0" smtClean="0">
                <a:solidFill>
                  <a:srgbClr val="AD2E27"/>
                </a:solidFill>
                <a:latin typeface="Cambria" pitchFamily="18" charset="0"/>
              </a:rPr>
              <a:t>guardian </a:t>
            </a:r>
            <a:r>
              <a:rPr lang="en-US" b="1" i="1" dirty="0">
                <a:solidFill>
                  <a:srgbClr val="AD2E27"/>
                </a:solidFill>
                <a:latin typeface="Cambria" pitchFamily="18" charset="0"/>
              </a:rPr>
              <a:t>until Christ came</a:t>
            </a:r>
            <a:r>
              <a:rPr lang="en-US" i="1" dirty="0">
                <a:solidFill>
                  <a:srgbClr val="AD2E27"/>
                </a:solidFill>
                <a:latin typeface="Cambria" pitchFamily="18" charset="0"/>
              </a:rPr>
              <a:t> in order that we might </a:t>
            </a:r>
            <a:r>
              <a:rPr lang="en-US" i="1" dirty="0" smtClean="0">
                <a:solidFill>
                  <a:srgbClr val="AD2E27"/>
                </a:solidFill>
                <a:latin typeface="Cambria" pitchFamily="18" charset="0"/>
              </a:rPr>
              <a:t>be </a:t>
            </a:r>
            <a:r>
              <a:rPr lang="en-US" dirty="0" smtClean="0"/>
              <a:t>[driven to see our need to be] </a:t>
            </a:r>
            <a:r>
              <a:rPr lang="en-US" i="1" dirty="0" smtClean="0">
                <a:solidFill>
                  <a:srgbClr val="AD2E27"/>
                </a:solidFill>
                <a:latin typeface="Cambria" pitchFamily="18" charset="0"/>
              </a:rPr>
              <a:t>justified by faith.</a:t>
            </a:r>
          </a:p>
          <a:p>
            <a:pPr marL="265176" indent="-265176" rtl="0">
              <a:lnSpc>
                <a:spcPct val="120000"/>
              </a:lnSpc>
              <a:buNone/>
            </a:pPr>
            <a:r>
              <a:rPr lang="en-US" baseline="30000" dirty="0"/>
              <a:t>25</a:t>
            </a:r>
            <a:r>
              <a:rPr lang="en-US" i="1" dirty="0">
                <a:solidFill>
                  <a:srgbClr val="AD2E27"/>
                </a:solidFill>
                <a:latin typeface="Cambria" pitchFamily="18" charset="0"/>
              </a:rPr>
              <a:t> </a:t>
            </a:r>
            <a:r>
              <a:rPr lang="en-US" i="1" dirty="0" smtClean="0">
                <a:solidFill>
                  <a:srgbClr val="AD2E27"/>
                </a:solidFill>
                <a:latin typeface="Cambria" pitchFamily="18" charset="0"/>
              </a:rPr>
              <a:t>But now </a:t>
            </a:r>
            <a:r>
              <a:rPr lang="en-US" i="1" dirty="0">
                <a:solidFill>
                  <a:srgbClr val="AD2E27"/>
                </a:solidFill>
                <a:latin typeface="Cambria" pitchFamily="18" charset="0"/>
              </a:rPr>
              <a:t>that </a:t>
            </a:r>
            <a:r>
              <a:rPr lang="en-US" dirty="0" smtClean="0"/>
              <a:t>[the </a:t>
            </a:r>
            <a:r>
              <a:rPr lang="en-US" dirty="0"/>
              <a:t>New Covenant </a:t>
            </a:r>
            <a:r>
              <a:rPr lang="en-US" dirty="0" smtClean="0"/>
              <a:t>age </a:t>
            </a:r>
            <a:r>
              <a:rPr lang="en-US" dirty="0"/>
              <a:t>of] </a:t>
            </a:r>
            <a:r>
              <a:rPr lang="en-US" i="1" dirty="0">
                <a:solidFill>
                  <a:srgbClr val="AD2E27"/>
                </a:solidFill>
                <a:latin typeface="Cambria" pitchFamily="18" charset="0"/>
              </a:rPr>
              <a:t>faith has come, we </a:t>
            </a:r>
            <a:r>
              <a:rPr lang="en-US" dirty="0"/>
              <a:t>[Jews] </a:t>
            </a:r>
            <a:r>
              <a:rPr lang="en-US" i="1" dirty="0">
                <a:solidFill>
                  <a:srgbClr val="AD2E27"/>
                </a:solidFill>
                <a:latin typeface="Cambria" pitchFamily="18" charset="0"/>
              </a:rPr>
              <a:t>we are no longer under a guardian</a:t>
            </a:r>
            <a:r>
              <a:rPr lang="en-US" i="1" dirty="0" smtClean="0">
                <a:solidFill>
                  <a:srgbClr val="AD2E27"/>
                </a:solidFill>
                <a:latin typeface="Cambria" pitchFamily="18" charset="0"/>
              </a:rPr>
              <a:t>,</a:t>
            </a:r>
            <a:endParaRPr lang="en-US" i="1" dirty="0">
              <a:solidFill>
                <a:srgbClr val="AD2E27"/>
              </a:solidFill>
              <a:latin typeface="Cambria" pitchFamily="18" charset="0"/>
            </a:endParaRPr>
          </a:p>
          <a:p>
            <a:pPr marL="265176" indent="-265176" rtl="0">
              <a:lnSpc>
                <a:spcPct val="120000"/>
              </a:lnSpc>
              <a:buNone/>
            </a:pPr>
            <a:r>
              <a:rPr lang="en-US" i="1" dirty="0">
                <a:solidFill>
                  <a:srgbClr val="AD2E27"/>
                </a:solidFill>
                <a:latin typeface="Cambria" pitchFamily="18" charset="0"/>
              </a:rPr>
              <a:t> </a:t>
            </a:r>
            <a:r>
              <a:rPr lang="en-US" baseline="30000" dirty="0"/>
              <a:t>26</a:t>
            </a:r>
            <a:r>
              <a:rPr lang="en-US" i="1" dirty="0">
                <a:solidFill>
                  <a:srgbClr val="AD2E27"/>
                </a:solidFill>
                <a:latin typeface="Cambria" pitchFamily="18" charset="0"/>
              </a:rPr>
              <a:t> for in Christ Jesus you </a:t>
            </a:r>
            <a:r>
              <a:rPr lang="en-US" dirty="0" smtClean="0"/>
              <a:t>[Gentiles along with us Jews</a:t>
            </a:r>
            <a:r>
              <a:rPr lang="en-US" dirty="0"/>
              <a:t>] </a:t>
            </a:r>
            <a:r>
              <a:rPr lang="en-US" i="1" dirty="0" smtClean="0">
                <a:solidFill>
                  <a:srgbClr val="AD2E27"/>
                </a:solidFill>
                <a:latin typeface="Cambria" pitchFamily="18" charset="0"/>
              </a:rPr>
              <a:t>are </a:t>
            </a:r>
            <a:r>
              <a:rPr lang="en-US" i="1" dirty="0">
                <a:solidFill>
                  <a:srgbClr val="AD2E27"/>
                </a:solidFill>
                <a:latin typeface="Cambria" pitchFamily="18" charset="0"/>
              </a:rPr>
              <a:t>all sons of God, through faith</a:t>
            </a:r>
            <a:r>
              <a:rPr lang="en-US" i="1" dirty="0" smtClean="0">
                <a:solidFill>
                  <a:srgbClr val="AD2E27"/>
                </a:solidFill>
                <a:latin typeface="Cambria" pitchFamily="18" charset="0"/>
              </a:rPr>
              <a:t>.</a:t>
            </a:r>
            <a:endParaRPr lang="en-US" i="1" dirty="0">
              <a:solidFill>
                <a:srgbClr val="AD2E27"/>
              </a:solidFill>
              <a:latin typeface="Cambria" pitchFamily="18" charset="0"/>
            </a:endParaRPr>
          </a:p>
          <a:p>
            <a:pPr>
              <a:buNone/>
            </a:pPr>
            <a:endParaRPr lang="en-US" dirty="0" smtClean="0"/>
          </a:p>
        </p:txBody>
      </p:sp>
    </p:spTree>
    <p:extLst>
      <p:ext uri="{BB962C8B-B14F-4D97-AF65-F5344CB8AC3E}">
        <p14:creationId xmlns:p14="http://schemas.microsoft.com/office/powerpoint/2010/main" val="2676737704"/>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09600"/>
          </a:xfrm>
        </p:spPr>
        <p:txBody>
          <a:bodyPr>
            <a:noAutofit/>
          </a:bodyPr>
          <a:lstStyle/>
          <a:p>
            <a:pPr lvl="0" rtl="0"/>
            <a:r>
              <a:rPr lang="en-US" sz="3600" dirty="0" smtClean="0"/>
              <a:t>Promise and Law - Galatians 3:15-25</a:t>
            </a:r>
            <a:endParaRPr lang="en-US" sz="3600" dirty="0"/>
          </a:p>
        </p:txBody>
      </p:sp>
      <p:sp>
        <p:nvSpPr>
          <p:cNvPr id="1026" name="AutoShape 2"/>
          <p:cNvSpPr>
            <a:spLocks noChangeArrowheads="1"/>
          </p:cNvSpPr>
          <p:nvPr/>
        </p:nvSpPr>
        <p:spPr bwMode="auto">
          <a:xfrm flipH="1">
            <a:off x="914400" y="990600"/>
            <a:ext cx="7696200" cy="5867400"/>
          </a:xfrm>
          <a:prstGeom prst="homePlate">
            <a:avLst>
              <a:gd name="adj" fmla="val 11053"/>
            </a:avLst>
          </a:prstGeom>
          <a:solidFill>
            <a:srgbClr val="00CC99"/>
          </a:solidFill>
          <a:ln w="9525">
            <a:solidFill>
              <a:srgbClr val="00CC99"/>
            </a:solidFill>
            <a:miter lim="800000"/>
            <a:headEnd/>
            <a:tailEnd/>
          </a:ln>
        </p:spPr>
        <p:txBody>
          <a:bodyPr vert="horz" wrap="square" lIns="91440" tIns="45720" rIns="91440" bIns="45720" numCol="1" anchor="ctr" anchorCtr="0" compatLnSpc="1">
            <a:prstTxWarp prst="textNoShape">
              <a:avLst/>
            </a:prstTxWarp>
          </a:bodyPr>
          <a:lstStyle/>
          <a:p>
            <a:pPr algn="ctr"/>
            <a:endParaRPr lang="en-US" dirty="0" smtClean="0">
              <a:solidFill>
                <a:prstClr val="black"/>
              </a:solidFill>
              <a:cs typeface="Arial" pitchFamily="34" charset="0"/>
            </a:endParaRPr>
          </a:p>
        </p:txBody>
      </p:sp>
      <p:sp>
        <p:nvSpPr>
          <p:cNvPr id="1049" name="Rectangle 25"/>
          <p:cNvSpPr>
            <a:spLocks noChangeArrowheads="1"/>
          </p:cNvSpPr>
          <p:nvPr/>
        </p:nvSpPr>
        <p:spPr bwMode="auto">
          <a:xfrm>
            <a:off x="3124200" y="1371600"/>
            <a:ext cx="3505200" cy="4876800"/>
          </a:xfrm>
          <a:prstGeom prst="rect">
            <a:avLst/>
          </a:prstGeom>
          <a:solidFill>
            <a:srgbClr val="CCCCFF"/>
          </a:solidFill>
          <a:ln w="9525">
            <a:solidFill>
              <a:srgbClr val="CCCCFF"/>
            </a:solidFill>
            <a:miter lim="800000"/>
            <a:headEnd/>
            <a:tailEnd/>
          </a:ln>
        </p:spPr>
        <p:txBody>
          <a:bodyPr vert="horz" wrap="square" lIns="91440" tIns="45720" rIns="91440" bIns="45720" numCol="1" anchor="ctr" anchorCtr="0" compatLnSpc="1">
            <a:prstTxWarp prst="textNoShape">
              <a:avLst/>
            </a:prstTxWarp>
          </a:bodyPr>
          <a:lstStyle/>
          <a:p>
            <a:pPr algn="ctr"/>
            <a:endParaRPr lang="en-US" smtClean="0">
              <a:solidFill>
                <a:prstClr val="black"/>
              </a:solidFill>
              <a:cs typeface="Arial" pitchFamily="34" charset="0"/>
            </a:endParaRPr>
          </a:p>
        </p:txBody>
      </p:sp>
      <p:sp>
        <p:nvSpPr>
          <p:cNvPr id="1028" name="Text Box 4"/>
          <p:cNvSpPr txBox="1">
            <a:spLocks noChangeArrowheads="1"/>
          </p:cNvSpPr>
          <p:nvPr/>
        </p:nvSpPr>
        <p:spPr bwMode="auto">
          <a:xfrm>
            <a:off x="3200400" y="1371600"/>
            <a:ext cx="33528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smtClean="0">
                <a:solidFill>
                  <a:srgbClr val="000000"/>
                </a:solidFill>
                <a:cs typeface="Arial" pitchFamily="34" charset="0"/>
              </a:rPr>
              <a:t>The Law of Moses</a:t>
            </a:r>
            <a:endParaRPr lang="en-US" dirty="0" smtClean="0">
              <a:solidFill>
                <a:prstClr val="black"/>
              </a:solidFill>
              <a:cs typeface="Arial" pitchFamily="34" charset="0"/>
            </a:endParaRPr>
          </a:p>
        </p:txBody>
      </p:sp>
      <p:sp>
        <p:nvSpPr>
          <p:cNvPr id="1029" name="AutoShape 5"/>
          <p:cNvSpPr>
            <a:spLocks noChangeArrowheads="1"/>
          </p:cNvSpPr>
          <p:nvPr/>
        </p:nvSpPr>
        <p:spPr bwMode="auto">
          <a:xfrm>
            <a:off x="6629400" y="1066800"/>
            <a:ext cx="2286000" cy="5105400"/>
          </a:xfrm>
          <a:prstGeom prst="homePlate">
            <a:avLst>
              <a:gd name="adj" fmla="val 14199"/>
            </a:avLst>
          </a:prstGeom>
          <a:solidFill>
            <a:srgbClr val="00CC99"/>
          </a:solidFill>
          <a:ln w="9525">
            <a:solidFill>
              <a:srgbClr val="00CC99"/>
            </a:solidFill>
            <a:miter lim="800000"/>
            <a:headEnd/>
            <a:tailEnd/>
          </a:ln>
        </p:spPr>
        <p:txBody>
          <a:bodyPr vert="horz" wrap="square" lIns="91440" tIns="45720" rIns="91440" bIns="45720" numCol="1" anchor="ctr" anchorCtr="0" compatLnSpc="1">
            <a:prstTxWarp prst="textNoShape">
              <a:avLst/>
            </a:prstTxWarp>
          </a:bodyPr>
          <a:lstStyle/>
          <a:p>
            <a:pPr algn="ctr"/>
            <a:endParaRPr lang="en-US" smtClean="0">
              <a:solidFill>
                <a:prstClr val="black"/>
              </a:solidFill>
              <a:cs typeface="Arial" pitchFamily="34" charset="0"/>
            </a:endParaRPr>
          </a:p>
        </p:txBody>
      </p:sp>
      <p:sp>
        <p:nvSpPr>
          <p:cNvPr id="1030" name="Text Box 6"/>
          <p:cNvSpPr txBox="1">
            <a:spLocks noChangeArrowheads="1"/>
          </p:cNvSpPr>
          <p:nvPr/>
        </p:nvSpPr>
        <p:spPr bwMode="auto">
          <a:xfrm>
            <a:off x="1524000" y="1066800"/>
            <a:ext cx="15240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smtClean="0">
                <a:solidFill>
                  <a:srgbClr val="000000"/>
                </a:solidFill>
                <a:cs typeface="Arial" pitchFamily="34" charset="0"/>
              </a:rPr>
              <a:t>Promise(s)</a:t>
            </a:r>
            <a:endParaRPr lang="en-US" dirty="0" smtClean="0">
              <a:solidFill>
                <a:prstClr val="black"/>
              </a:solidFill>
              <a:cs typeface="Arial" pitchFamily="34" charset="0"/>
            </a:endParaRPr>
          </a:p>
        </p:txBody>
      </p:sp>
      <p:sp>
        <p:nvSpPr>
          <p:cNvPr id="1031" name="Line 7"/>
          <p:cNvSpPr>
            <a:spLocks noChangeShapeType="1"/>
          </p:cNvSpPr>
          <p:nvPr/>
        </p:nvSpPr>
        <p:spPr bwMode="auto">
          <a:xfrm>
            <a:off x="685800" y="685800"/>
            <a:ext cx="8001000" cy="0"/>
          </a:xfrm>
          <a:prstGeom prst="line">
            <a:avLst/>
          </a:prstGeom>
          <a:noFill/>
          <a:ln w="28575">
            <a:solidFill>
              <a:srgbClr val="FF6600"/>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nvGrpSpPr>
          <p:cNvPr id="2" name="Group 13"/>
          <p:cNvGrpSpPr>
            <a:grpSpLocks/>
          </p:cNvGrpSpPr>
          <p:nvPr/>
        </p:nvGrpSpPr>
        <p:grpSpPr bwMode="auto">
          <a:xfrm>
            <a:off x="6409267" y="3469440"/>
            <a:ext cx="457200" cy="762000"/>
            <a:chOff x="3840" y="1728"/>
            <a:chExt cx="432" cy="720"/>
          </a:xfrm>
        </p:grpSpPr>
        <p:sp>
          <p:nvSpPr>
            <p:cNvPr id="1038" name="AutoShape 14"/>
            <p:cNvSpPr>
              <a:spLocks noChangeArrowheads="1"/>
            </p:cNvSpPr>
            <p:nvPr/>
          </p:nvSpPr>
          <p:spPr bwMode="auto">
            <a:xfrm>
              <a:off x="3840" y="1728"/>
              <a:ext cx="432" cy="432"/>
            </a:xfrm>
            <a:prstGeom prst="plus">
              <a:avLst>
                <a:gd name="adj" fmla="val 44644"/>
              </a:avLst>
            </a:prstGeom>
            <a:solidFill>
              <a:srgbClr val="00000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1039" name="Rectangle 15"/>
            <p:cNvSpPr>
              <a:spLocks noChangeArrowheads="1"/>
            </p:cNvSpPr>
            <p:nvPr/>
          </p:nvSpPr>
          <p:spPr bwMode="auto">
            <a:xfrm flipH="1">
              <a:off x="4032" y="1968"/>
              <a:ext cx="48" cy="480"/>
            </a:xfrm>
            <a:prstGeom prst="rect">
              <a:avLst/>
            </a:prstGeom>
            <a:solidFill>
              <a:srgbClr val="00000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sp>
        <p:nvSpPr>
          <p:cNvPr id="1043" name="Text Box 19"/>
          <p:cNvSpPr txBox="1">
            <a:spLocks noChangeArrowheads="1"/>
          </p:cNvSpPr>
          <p:nvPr/>
        </p:nvSpPr>
        <p:spPr bwMode="auto">
          <a:xfrm>
            <a:off x="6781800" y="1752600"/>
            <a:ext cx="1905000" cy="180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000"/>
              </a:spcAft>
            </a:pPr>
            <a:r>
              <a:rPr lang="en-US" sz="1600" b="1" dirty="0" smtClean="0">
                <a:solidFill>
                  <a:srgbClr val="000000"/>
                </a:solidFill>
                <a:latin typeface="Calibri" pitchFamily="34" charset="0"/>
                <a:cs typeface="Arial" pitchFamily="34" charset="0"/>
              </a:rPr>
              <a:t>Now </a:t>
            </a:r>
            <a:r>
              <a:rPr lang="en-US" sz="1600" b="1" dirty="0" smtClean="0">
                <a:solidFill>
                  <a:srgbClr val="000000"/>
                </a:solidFill>
                <a:latin typeface="Calibri" pitchFamily="34" charset="0"/>
                <a:cs typeface="Arial" pitchFamily="34" charset="0"/>
              </a:rPr>
              <a:t>that [the New Covenant era of] </a:t>
            </a:r>
            <a:r>
              <a:rPr lang="en-US" sz="1600" b="1" dirty="0" smtClean="0">
                <a:solidFill>
                  <a:srgbClr val="000000"/>
                </a:solidFill>
                <a:latin typeface="Calibri" pitchFamily="34" charset="0"/>
                <a:cs typeface="Arial" pitchFamily="34" charset="0"/>
              </a:rPr>
              <a:t>faith </a:t>
            </a:r>
            <a:r>
              <a:rPr lang="en-US" sz="1600" b="1" dirty="0" smtClean="0">
                <a:solidFill>
                  <a:srgbClr val="000000"/>
                </a:solidFill>
                <a:latin typeface="Calibri" pitchFamily="34" charset="0"/>
                <a:cs typeface="Arial" pitchFamily="34" charset="0"/>
              </a:rPr>
              <a:t>has </a:t>
            </a:r>
            <a:r>
              <a:rPr lang="en-US" sz="1600" b="1" dirty="0" smtClean="0">
                <a:solidFill>
                  <a:srgbClr val="000000"/>
                </a:solidFill>
                <a:latin typeface="Calibri" pitchFamily="34" charset="0"/>
                <a:cs typeface="Arial" pitchFamily="34" charset="0"/>
              </a:rPr>
              <a:t>come, we are no longer under the guardianship of the Law (Gal.3:25)</a:t>
            </a:r>
            <a:endParaRPr lang="en-US" dirty="0" smtClean="0">
              <a:solidFill>
                <a:prstClr val="black"/>
              </a:solidFill>
              <a:cs typeface="Arial" pitchFamily="34" charset="0"/>
            </a:endParaRPr>
          </a:p>
        </p:txBody>
      </p:sp>
      <p:sp>
        <p:nvSpPr>
          <p:cNvPr id="1045" name="Text Box 21"/>
          <p:cNvSpPr txBox="1">
            <a:spLocks noChangeArrowheads="1"/>
          </p:cNvSpPr>
          <p:nvPr/>
        </p:nvSpPr>
        <p:spPr bwMode="auto">
          <a:xfrm>
            <a:off x="1371600" y="1752600"/>
            <a:ext cx="1539875" cy="1752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buSzPts val="1600"/>
            </a:pPr>
            <a:r>
              <a:rPr lang="en-US" sz="1600" b="1" dirty="0" smtClean="0">
                <a:solidFill>
                  <a:srgbClr val="000000"/>
                </a:solidFill>
                <a:latin typeface="Calibri" pitchFamily="34" charset="0"/>
                <a:cs typeface="Arial" pitchFamily="34" charset="0"/>
              </a:rPr>
              <a:t>In the Abrahamic Covenant, God promised Abraham an “offspring” (3:15-17)</a:t>
            </a:r>
          </a:p>
        </p:txBody>
      </p:sp>
      <p:grpSp>
        <p:nvGrpSpPr>
          <p:cNvPr id="3" name="Group 30"/>
          <p:cNvGrpSpPr/>
          <p:nvPr/>
        </p:nvGrpSpPr>
        <p:grpSpPr>
          <a:xfrm>
            <a:off x="0" y="1066800"/>
            <a:ext cx="1371600" cy="2859840"/>
            <a:chOff x="0" y="1066800"/>
            <a:chExt cx="1371600" cy="2546350"/>
          </a:xfrm>
        </p:grpSpPr>
        <p:sp>
          <p:nvSpPr>
            <p:cNvPr id="1027" name="Text Box 3"/>
            <p:cNvSpPr txBox="1">
              <a:spLocks noChangeArrowheads="1"/>
            </p:cNvSpPr>
            <p:nvPr/>
          </p:nvSpPr>
          <p:spPr bwMode="auto">
            <a:xfrm>
              <a:off x="0" y="1066800"/>
              <a:ext cx="1371600" cy="1069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US" sz="1600" b="1" dirty="0" smtClean="0">
                  <a:solidFill>
                    <a:srgbClr val="000000"/>
                  </a:solidFill>
                  <a:latin typeface="Calibri" pitchFamily="34" charset="0"/>
                  <a:cs typeface="Arial" pitchFamily="34" charset="0"/>
                </a:rPr>
                <a:t>The Call</a:t>
              </a:r>
            </a:p>
            <a:p>
              <a:pPr algn="ctr"/>
              <a:r>
                <a:rPr lang="en-US" sz="1600" b="1" dirty="0" smtClean="0">
                  <a:solidFill>
                    <a:srgbClr val="000000"/>
                  </a:solidFill>
                  <a:latin typeface="Calibri" pitchFamily="34" charset="0"/>
                  <a:cs typeface="Arial" pitchFamily="34" charset="0"/>
                </a:rPr>
                <a:t>of</a:t>
              </a:r>
            </a:p>
            <a:p>
              <a:pPr algn="ctr"/>
              <a:r>
                <a:rPr lang="en-US" sz="1600" b="1" dirty="0" smtClean="0">
                  <a:solidFill>
                    <a:srgbClr val="000000"/>
                  </a:solidFill>
                  <a:latin typeface="Calibri" pitchFamily="34" charset="0"/>
                  <a:cs typeface="Arial" pitchFamily="34" charset="0"/>
                </a:rPr>
                <a:t>Abraham</a:t>
              </a:r>
            </a:p>
            <a:p>
              <a:pPr algn="ctr">
                <a:spcAft>
                  <a:spcPts val="1000"/>
                </a:spcAft>
              </a:pPr>
              <a:r>
                <a:rPr lang="en-US" sz="1600" b="1" dirty="0" smtClean="0">
                  <a:solidFill>
                    <a:srgbClr val="000000"/>
                  </a:solidFill>
                  <a:latin typeface="Calibri" pitchFamily="34" charset="0"/>
                  <a:cs typeface="Arial" pitchFamily="34" charset="0"/>
                </a:rPr>
                <a:t>(Gen. 12:1-3)</a:t>
              </a:r>
              <a:endParaRPr lang="en-US" dirty="0" smtClean="0">
                <a:solidFill>
                  <a:prstClr val="black"/>
                </a:solidFill>
                <a:cs typeface="Arial" pitchFamily="34" charset="0"/>
              </a:endParaRPr>
            </a:p>
          </p:txBody>
        </p:sp>
        <p:cxnSp>
          <p:nvCxnSpPr>
            <p:cNvPr id="1050" name="AutoShape 26"/>
            <p:cNvCxnSpPr>
              <a:cxnSpLocks noChangeShapeType="1"/>
            </p:cNvCxnSpPr>
            <p:nvPr/>
          </p:nvCxnSpPr>
          <p:spPr bwMode="auto">
            <a:xfrm rot="16200000" flipH="1">
              <a:off x="98425" y="2797175"/>
              <a:ext cx="1479550" cy="152400"/>
            </a:xfrm>
            <a:prstGeom prst="bentConnector2">
              <a:avLst/>
            </a:prstGeom>
            <a:noFill/>
            <a:ln w="9525">
              <a:solidFill>
                <a:srgbClr val="000000"/>
              </a:solidFill>
              <a:miter lim="800000"/>
              <a:headEnd/>
              <a:tailEnd type="triangle" w="med" len="med"/>
            </a:ln>
          </p:spPr>
        </p:cxnSp>
      </p:grpSp>
      <p:pic>
        <p:nvPicPr>
          <p:cNvPr id="1056" name="Picture 32" descr="http://t3.gstatic.com/images?q=tbn:ANd9GcS28ngyA8yAyXB54cnHLrIoR-kCpl6SSb5JvZztP94mAq9jTUI&amp;t=1&amp;usg=__FnwRV5hJ_KayHfR4b9LlQre14EE="/>
          <p:cNvPicPr>
            <a:picLocks noChangeAspect="1" noChangeArrowheads="1"/>
          </p:cNvPicPr>
          <p:nvPr/>
        </p:nvPicPr>
        <p:blipFill>
          <a:blip r:embed="rId2" cstate="print"/>
          <a:srcRect/>
          <a:stretch>
            <a:fillRect/>
          </a:stretch>
        </p:blipFill>
        <p:spPr bwMode="auto">
          <a:xfrm>
            <a:off x="2717800" y="3428999"/>
            <a:ext cx="877077" cy="914400"/>
          </a:xfrm>
          <a:prstGeom prst="rect">
            <a:avLst/>
          </a:prstGeom>
          <a:noFill/>
        </p:spPr>
      </p:pic>
      <p:sp>
        <p:nvSpPr>
          <p:cNvPr id="1054" name="Text Box 30"/>
          <p:cNvSpPr txBox="1">
            <a:spLocks noChangeArrowheads="1"/>
          </p:cNvSpPr>
          <p:nvPr/>
        </p:nvSpPr>
        <p:spPr bwMode="auto">
          <a:xfrm>
            <a:off x="6705600" y="1066800"/>
            <a:ext cx="1828800"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spcAft>
                <a:spcPts val="1000"/>
              </a:spcAft>
            </a:pPr>
            <a:r>
              <a:rPr lang="en-US" sz="1600" b="1" dirty="0" smtClean="0">
                <a:solidFill>
                  <a:srgbClr val="000000"/>
                </a:solidFill>
                <a:cs typeface="Arial" pitchFamily="34" charset="0"/>
              </a:rPr>
              <a:t>Fulfillment</a:t>
            </a:r>
            <a:endParaRPr lang="en-US" dirty="0" smtClean="0">
              <a:solidFill>
                <a:prstClr val="black"/>
              </a:solidFill>
              <a:cs typeface="Arial" pitchFamily="34" charset="0"/>
            </a:endParaRPr>
          </a:p>
        </p:txBody>
      </p:sp>
      <p:sp>
        <p:nvSpPr>
          <p:cNvPr id="1033" name="AutoShape 9"/>
          <p:cNvSpPr>
            <a:spLocks noChangeArrowheads="1"/>
          </p:cNvSpPr>
          <p:nvPr/>
        </p:nvSpPr>
        <p:spPr bwMode="auto">
          <a:xfrm>
            <a:off x="914400" y="3428999"/>
            <a:ext cx="2209800" cy="990600"/>
          </a:xfrm>
          <a:prstGeom prst="leftRightArrow">
            <a:avLst>
              <a:gd name="adj1" fmla="val 50000"/>
              <a:gd name="adj2" fmla="val 36923"/>
            </a:avLst>
          </a:prstGeom>
          <a:no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algn="ctr">
              <a:spcAft>
                <a:spcPts val="1000"/>
              </a:spcAft>
            </a:pPr>
            <a:r>
              <a:rPr lang="en-US" sz="1600" b="1" dirty="0" smtClean="0">
                <a:solidFill>
                  <a:srgbClr val="000000"/>
                </a:solidFill>
                <a:cs typeface="Arial" pitchFamily="34" charset="0"/>
              </a:rPr>
              <a:t>430 years later</a:t>
            </a:r>
            <a:endParaRPr lang="en-US" dirty="0" smtClean="0">
              <a:solidFill>
                <a:prstClr val="black"/>
              </a:solidFill>
              <a:cs typeface="Arial" pitchFamily="34" charset="0"/>
            </a:endParaRPr>
          </a:p>
        </p:txBody>
      </p:sp>
      <p:grpSp>
        <p:nvGrpSpPr>
          <p:cNvPr id="5" name="Group 32"/>
          <p:cNvGrpSpPr/>
          <p:nvPr/>
        </p:nvGrpSpPr>
        <p:grpSpPr>
          <a:xfrm>
            <a:off x="3124200" y="3194050"/>
            <a:ext cx="3581399" cy="1447800"/>
            <a:chOff x="3124200" y="2895600"/>
            <a:chExt cx="3495099" cy="1447800"/>
          </a:xfrm>
        </p:grpSpPr>
        <p:sp>
          <p:nvSpPr>
            <p:cNvPr id="1053" name="Text Box 29"/>
            <p:cNvSpPr txBox="1">
              <a:spLocks noChangeArrowheads="1"/>
            </p:cNvSpPr>
            <p:nvPr/>
          </p:nvSpPr>
          <p:spPr bwMode="auto">
            <a:xfrm>
              <a:off x="4892039" y="3200400"/>
              <a:ext cx="1727260" cy="1073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600" b="1" dirty="0" smtClean="0">
                  <a:solidFill>
                    <a:srgbClr val="000000"/>
                  </a:solidFill>
                  <a:latin typeface="Calibri" pitchFamily="34" charset="0"/>
                  <a:cs typeface="Arial" pitchFamily="34" charset="0"/>
                </a:rPr>
                <a:t>Jesus </a:t>
              </a:r>
              <a:r>
                <a:rPr lang="en-US" sz="1600" b="1" dirty="0" smtClean="0">
                  <a:solidFill>
                    <a:srgbClr val="000000"/>
                  </a:solidFill>
                  <a:latin typeface="Calibri" pitchFamily="34" charset="0"/>
                  <a:cs typeface="Arial" pitchFamily="34" charset="0"/>
                </a:rPr>
                <a:t>Christ,</a:t>
              </a:r>
              <a:endParaRPr lang="en-US" sz="1600" b="1" dirty="0" smtClean="0">
                <a:solidFill>
                  <a:srgbClr val="000000"/>
                </a:solidFill>
                <a:latin typeface="Calibri" pitchFamily="34" charset="0"/>
                <a:cs typeface="Arial" pitchFamily="34" charset="0"/>
              </a:endParaRPr>
            </a:p>
            <a:p>
              <a:r>
                <a:rPr lang="en-US" sz="1600" b="1" dirty="0" smtClean="0">
                  <a:solidFill>
                    <a:srgbClr val="000000"/>
                  </a:solidFill>
                  <a:latin typeface="Calibri" pitchFamily="34" charset="0"/>
                  <a:cs typeface="Arial" pitchFamily="34" charset="0"/>
                </a:rPr>
                <a:t>the Promised Offspring Came</a:t>
              </a:r>
              <a:endParaRPr lang="en-US" sz="1600" b="1" dirty="0" smtClean="0">
                <a:solidFill>
                  <a:srgbClr val="000000"/>
                </a:solidFill>
                <a:latin typeface="Calibri" pitchFamily="34" charset="0"/>
                <a:cs typeface="Arial" pitchFamily="34" charset="0"/>
              </a:endParaRPr>
            </a:p>
          </p:txBody>
        </p:sp>
        <p:sp>
          <p:nvSpPr>
            <p:cNvPr id="1051" name="Text Box 27"/>
            <p:cNvSpPr txBox="1">
              <a:spLocks noChangeArrowheads="1"/>
            </p:cNvSpPr>
            <p:nvPr/>
          </p:nvSpPr>
          <p:spPr bwMode="auto">
            <a:xfrm>
              <a:off x="3348037" y="3200400"/>
              <a:ext cx="1909763" cy="336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spcAft>
                  <a:spcPts val="1000"/>
                </a:spcAft>
              </a:pPr>
              <a:r>
                <a:rPr lang="en-US" sz="1600" b="1" dirty="0" smtClean="0">
                  <a:solidFill>
                    <a:srgbClr val="000000"/>
                  </a:solidFill>
                  <a:latin typeface="Calibri" pitchFamily="34" charset="0"/>
                  <a:cs typeface="Arial" pitchFamily="34" charset="0"/>
                </a:rPr>
                <a:t>Law Added UNTIL</a:t>
              </a:r>
              <a:endParaRPr lang="en-US" dirty="0" smtClean="0">
                <a:solidFill>
                  <a:prstClr val="black"/>
                </a:solidFill>
                <a:cs typeface="Arial" pitchFamily="34" charset="0"/>
              </a:endParaRPr>
            </a:p>
          </p:txBody>
        </p:sp>
        <p:sp>
          <p:nvSpPr>
            <p:cNvPr id="1048" name="AutoShape 24"/>
            <p:cNvSpPr>
              <a:spLocks noChangeArrowheads="1"/>
            </p:cNvSpPr>
            <p:nvPr/>
          </p:nvSpPr>
          <p:spPr bwMode="auto">
            <a:xfrm>
              <a:off x="3124200" y="2895600"/>
              <a:ext cx="3429000" cy="1447800"/>
            </a:xfrm>
            <a:prstGeom prst="leftRightArrow">
              <a:avLst>
                <a:gd name="adj1" fmla="val 50000"/>
                <a:gd name="adj2" fmla="val 47368"/>
              </a:avLst>
            </a:prstGeom>
            <a:no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grpSp>
      <p:cxnSp>
        <p:nvCxnSpPr>
          <p:cNvPr id="29" name="Straight Arrow Connector 28"/>
          <p:cNvCxnSpPr/>
          <p:nvPr/>
        </p:nvCxnSpPr>
        <p:spPr>
          <a:xfrm>
            <a:off x="2743200" y="1235075"/>
            <a:ext cx="4191000" cy="1588"/>
          </a:xfrm>
          <a:prstGeom prst="straightConnector1">
            <a:avLst/>
          </a:prstGeom>
          <a:ln w="254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30" name="Text Box 18"/>
          <p:cNvSpPr txBox="1">
            <a:spLocks noChangeArrowheads="1"/>
          </p:cNvSpPr>
          <p:nvPr/>
        </p:nvSpPr>
        <p:spPr bwMode="auto">
          <a:xfrm>
            <a:off x="3200400" y="1686983"/>
            <a:ext cx="3368675" cy="152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12713" indent="-112713">
              <a:buSzPts val="1600"/>
              <a:buFont typeface="Wingdings" pitchFamily="2" charset="2"/>
              <a:buChar char="§"/>
            </a:pPr>
            <a:r>
              <a:rPr lang="en-US" sz="1600" b="1" dirty="0" smtClean="0">
                <a:solidFill>
                  <a:srgbClr val="000000"/>
                </a:solidFill>
                <a:latin typeface="Calibri" pitchFamily="34" charset="0"/>
                <a:cs typeface="Arial" pitchFamily="34" charset="0"/>
              </a:rPr>
              <a:t>Did </a:t>
            </a:r>
            <a:r>
              <a:rPr lang="en-US" sz="1600" b="1" i="1" dirty="0" smtClean="0">
                <a:solidFill>
                  <a:srgbClr val="000000"/>
                </a:solidFill>
                <a:latin typeface="Calibri" pitchFamily="34" charset="0"/>
                <a:cs typeface="Arial" pitchFamily="34" charset="0"/>
              </a:rPr>
              <a:t>not</a:t>
            </a:r>
            <a:r>
              <a:rPr lang="en-US" sz="1600" b="1" dirty="0" smtClean="0">
                <a:solidFill>
                  <a:srgbClr val="000000"/>
                </a:solidFill>
                <a:latin typeface="Calibri" pitchFamily="34" charset="0"/>
                <a:cs typeface="Arial" pitchFamily="34" charset="0"/>
              </a:rPr>
              <a:t> set aside the promise to Abraham (Gal. 3:17-18)</a:t>
            </a:r>
          </a:p>
          <a:p>
            <a:pPr marL="112713" indent="-112713">
              <a:buSzPts val="1600"/>
              <a:buFont typeface="Wingdings" pitchFamily="2" charset="2"/>
              <a:buChar char="§"/>
            </a:pPr>
            <a:r>
              <a:rPr lang="en-US" sz="1600" b="1" dirty="0" smtClean="0">
                <a:solidFill>
                  <a:srgbClr val="000000"/>
                </a:solidFill>
                <a:latin typeface="Calibri" pitchFamily="34" charset="0"/>
                <a:cs typeface="Arial" pitchFamily="34" charset="0"/>
              </a:rPr>
              <a:t>Was added “because of [i.e. to increase] transgressions” (Gal. 3:19) </a:t>
            </a:r>
          </a:p>
          <a:p>
            <a:pPr marL="112713" indent="-112713">
              <a:buSzPts val="1600"/>
              <a:buFont typeface="Wingdings" pitchFamily="2" charset="2"/>
              <a:buChar char="§"/>
            </a:pPr>
            <a:r>
              <a:rPr lang="en-US" sz="1600" b="1" dirty="0" smtClean="0">
                <a:solidFill>
                  <a:srgbClr val="000000"/>
                </a:solidFill>
                <a:latin typeface="Calibri" pitchFamily="34" charset="0"/>
                <a:cs typeface="Arial" pitchFamily="34" charset="0"/>
              </a:rPr>
              <a:t>Was to remain in force only </a:t>
            </a:r>
            <a:r>
              <a:rPr lang="en-US" sz="1600" b="1" i="1" dirty="0" smtClean="0">
                <a:solidFill>
                  <a:srgbClr val="000000"/>
                </a:solidFill>
                <a:latin typeface="Calibri" pitchFamily="34" charset="0"/>
                <a:cs typeface="Arial" pitchFamily="34" charset="0"/>
              </a:rPr>
              <a:t>until</a:t>
            </a:r>
            <a:r>
              <a:rPr lang="en-US" sz="1600" b="1" dirty="0" smtClean="0">
                <a:solidFill>
                  <a:srgbClr val="000000"/>
                </a:solidFill>
                <a:latin typeface="Calibri" pitchFamily="34" charset="0"/>
                <a:cs typeface="Arial" pitchFamily="34" charset="0"/>
              </a:rPr>
              <a:t> </a:t>
            </a:r>
            <a:r>
              <a:rPr lang="en-US" sz="1600" b="1" dirty="0" smtClean="0">
                <a:solidFill>
                  <a:srgbClr val="000000"/>
                </a:solidFill>
                <a:latin typeface="Calibri" pitchFamily="34" charset="0"/>
                <a:cs typeface="Arial" pitchFamily="34" charset="0"/>
              </a:rPr>
              <a:t>Christ </a:t>
            </a:r>
            <a:r>
              <a:rPr lang="en-US" sz="1600" b="1" dirty="0" smtClean="0">
                <a:solidFill>
                  <a:srgbClr val="000000"/>
                </a:solidFill>
                <a:latin typeface="Calibri" pitchFamily="34" charset="0"/>
                <a:cs typeface="Arial" pitchFamily="34" charset="0"/>
              </a:rPr>
              <a:t>came (Gal </a:t>
            </a:r>
            <a:r>
              <a:rPr lang="en-US" sz="1600" b="1" dirty="0" smtClean="0">
                <a:solidFill>
                  <a:srgbClr val="000000"/>
                </a:solidFill>
                <a:latin typeface="Calibri" pitchFamily="34" charset="0"/>
                <a:cs typeface="Arial" pitchFamily="34" charset="0"/>
              </a:rPr>
              <a:t>3:19a, 24</a:t>
            </a:r>
            <a:r>
              <a:rPr lang="en-US" sz="1600" b="1" dirty="0" smtClean="0">
                <a:solidFill>
                  <a:srgbClr val="000000"/>
                </a:solidFill>
                <a:latin typeface="Calibri" pitchFamily="34" charset="0"/>
                <a:cs typeface="Arial" pitchFamily="34" charset="0"/>
              </a:rPr>
              <a:t>) </a:t>
            </a:r>
          </a:p>
          <a:p>
            <a:pPr marL="112713" indent="-112713">
              <a:buSzPts val="1600"/>
              <a:buFont typeface="Wingdings" pitchFamily="2" charset="2"/>
              <a:buChar char="§"/>
            </a:pPr>
            <a:endParaRPr lang="en-US" sz="1600" b="1" dirty="0" smtClean="0">
              <a:solidFill>
                <a:srgbClr val="000000"/>
              </a:solidFill>
              <a:latin typeface="Calibri" pitchFamily="34" charset="0"/>
              <a:cs typeface="Arial" pitchFamily="34" charset="0"/>
            </a:endParaRPr>
          </a:p>
        </p:txBody>
      </p:sp>
    </p:spTree>
    <p:extLst>
      <p:ext uri="{BB962C8B-B14F-4D97-AF65-F5344CB8AC3E}">
        <p14:creationId xmlns:p14="http://schemas.microsoft.com/office/powerpoint/2010/main" val="363105306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030"/>
                                        </p:tgtEl>
                                        <p:attrNameLst>
                                          <p:attrName>style.visibility</p:attrName>
                                        </p:attrNameLst>
                                      </p:cBhvr>
                                      <p:to>
                                        <p:strVal val="visible"/>
                                      </p:to>
                                    </p:set>
                                    <p:anim calcmode="lin" valueType="num">
                                      <p:cBhvr>
                                        <p:cTn id="12" dur="500" fill="hold"/>
                                        <p:tgtEl>
                                          <p:spTgt spid="1030"/>
                                        </p:tgtEl>
                                        <p:attrNameLst>
                                          <p:attrName>ppt_w</p:attrName>
                                        </p:attrNameLst>
                                      </p:cBhvr>
                                      <p:tavLst>
                                        <p:tav tm="0">
                                          <p:val>
                                            <p:fltVal val="0"/>
                                          </p:val>
                                        </p:tav>
                                        <p:tav tm="100000">
                                          <p:val>
                                            <p:strVal val="#ppt_w"/>
                                          </p:val>
                                        </p:tav>
                                      </p:tavLst>
                                    </p:anim>
                                    <p:anim calcmode="lin" valueType="num">
                                      <p:cBhvr>
                                        <p:cTn id="13" dur="500" fill="hold"/>
                                        <p:tgtEl>
                                          <p:spTgt spid="1030"/>
                                        </p:tgtEl>
                                        <p:attrNameLst>
                                          <p:attrName>ppt_h</p:attrName>
                                        </p:attrNameLst>
                                      </p:cBhvr>
                                      <p:tavLst>
                                        <p:tav tm="0">
                                          <p:val>
                                            <p:fltVal val="0"/>
                                          </p:val>
                                        </p:tav>
                                        <p:tav tm="100000">
                                          <p:val>
                                            <p:strVal val="#ppt_h"/>
                                          </p:val>
                                        </p:tav>
                                      </p:tavLst>
                                    </p:anim>
                                    <p:animEffect transition="in" filter="fade">
                                      <p:cBhvr>
                                        <p:cTn id="14" dur="500"/>
                                        <p:tgtEl>
                                          <p:spTgt spid="103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1045">
                                            <p:txEl>
                                              <p:pRg st="0" end="0"/>
                                            </p:txEl>
                                          </p:spTgt>
                                        </p:tgtEl>
                                        <p:attrNameLst>
                                          <p:attrName>style.visibility</p:attrName>
                                        </p:attrNameLst>
                                      </p:cBhvr>
                                      <p:to>
                                        <p:strVal val="visible"/>
                                      </p:to>
                                    </p:set>
                                    <p:anim calcmode="lin" valueType="num">
                                      <p:cBhvr>
                                        <p:cTn id="19" dur="500" fill="hold"/>
                                        <p:tgtEl>
                                          <p:spTgt spid="104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04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04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033"/>
                                        </p:tgtEl>
                                        <p:attrNameLst>
                                          <p:attrName>style.visibility</p:attrName>
                                        </p:attrNameLst>
                                      </p:cBhvr>
                                      <p:to>
                                        <p:strVal val="visible"/>
                                      </p:to>
                                    </p:set>
                                    <p:anim calcmode="lin" valueType="num">
                                      <p:cBhvr>
                                        <p:cTn id="26" dur="500" fill="hold"/>
                                        <p:tgtEl>
                                          <p:spTgt spid="1033"/>
                                        </p:tgtEl>
                                        <p:attrNameLst>
                                          <p:attrName>ppt_w</p:attrName>
                                        </p:attrNameLst>
                                      </p:cBhvr>
                                      <p:tavLst>
                                        <p:tav tm="0">
                                          <p:val>
                                            <p:fltVal val="0"/>
                                          </p:val>
                                        </p:tav>
                                        <p:tav tm="100000">
                                          <p:val>
                                            <p:strVal val="#ppt_w"/>
                                          </p:val>
                                        </p:tav>
                                      </p:tavLst>
                                    </p:anim>
                                    <p:anim calcmode="lin" valueType="num">
                                      <p:cBhvr>
                                        <p:cTn id="27" dur="500" fill="hold"/>
                                        <p:tgtEl>
                                          <p:spTgt spid="1033"/>
                                        </p:tgtEl>
                                        <p:attrNameLst>
                                          <p:attrName>ppt_h</p:attrName>
                                        </p:attrNameLst>
                                      </p:cBhvr>
                                      <p:tavLst>
                                        <p:tav tm="0">
                                          <p:val>
                                            <p:strVal val="#ppt_h"/>
                                          </p:val>
                                        </p:tav>
                                        <p:tav tm="100000">
                                          <p:val>
                                            <p:strVal val="#ppt_h"/>
                                          </p:val>
                                        </p:tav>
                                      </p:tavLst>
                                    </p:anim>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056"/>
                                        </p:tgtEl>
                                        <p:attrNameLst>
                                          <p:attrName>style.visibility</p:attrName>
                                        </p:attrNameLst>
                                      </p:cBhvr>
                                      <p:to>
                                        <p:strVal val="visible"/>
                                      </p:to>
                                    </p:set>
                                    <p:animEffect transition="in" filter="dissolve">
                                      <p:cBhvr>
                                        <p:cTn id="31" dur="500"/>
                                        <p:tgtEl>
                                          <p:spTgt spid="1056"/>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028"/>
                                        </p:tgtEl>
                                        <p:attrNameLst>
                                          <p:attrName>style.visibility</p:attrName>
                                        </p:attrNameLst>
                                      </p:cBhvr>
                                      <p:to>
                                        <p:strVal val="visible"/>
                                      </p:to>
                                    </p:set>
                                    <p:anim calcmode="lin" valueType="num">
                                      <p:cBhvr>
                                        <p:cTn id="34" dur="500" fill="hold"/>
                                        <p:tgtEl>
                                          <p:spTgt spid="1028"/>
                                        </p:tgtEl>
                                        <p:attrNameLst>
                                          <p:attrName>ppt_w</p:attrName>
                                        </p:attrNameLst>
                                      </p:cBhvr>
                                      <p:tavLst>
                                        <p:tav tm="0">
                                          <p:val>
                                            <p:fltVal val="0"/>
                                          </p:val>
                                        </p:tav>
                                        <p:tav tm="100000">
                                          <p:val>
                                            <p:strVal val="#ppt_w"/>
                                          </p:val>
                                        </p:tav>
                                      </p:tavLst>
                                    </p:anim>
                                    <p:anim calcmode="lin" valueType="num">
                                      <p:cBhvr>
                                        <p:cTn id="35" dur="500" fill="hold"/>
                                        <p:tgtEl>
                                          <p:spTgt spid="1028"/>
                                        </p:tgtEl>
                                        <p:attrNameLst>
                                          <p:attrName>ppt_h</p:attrName>
                                        </p:attrNameLst>
                                      </p:cBhvr>
                                      <p:tavLst>
                                        <p:tav tm="0">
                                          <p:val>
                                            <p:fltVal val="0"/>
                                          </p:val>
                                        </p:tav>
                                        <p:tav tm="100000">
                                          <p:val>
                                            <p:strVal val="#ppt_h"/>
                                          </p:val>
                                        </p:tav>
                                      </p:tavLst>
                                    </p:anim>
                                    <p:animEffect transition="in" filter="fade">
                                      <p:cBhvr>
                                        <p:cTn id="36" dur="500"/>
                                        <p:tgtEl>
                                          <p:spTgt spid="1028"/>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049"/>
                                        </p:tgtEl>
                                        <p:attrNameLst>
                                          <p:attrName>style.visibility</p:attrName>
                                        </p:attrNameLst>
                                      </p:cBhvr>
                                      <p:to>
                                        <p:strVal val="visible"/>
                                      </p:to>
                                    </p:set>
                                    <p:anim calcmode="lin" valueType="num">
                                      <p:cBhvr>
                                        <p:cTn id="39" dur="500" fill="hold"/>
                                        <p:tgtEl>
                                          <p:spTgt spid="1049"/>
                                        </p:tgtEl>
                                        <p:attrNameLst>
                                          <p:attrName>ppt_w</p:attrName>
                                        </p:attrNameLst>
                                      </p:cBhvr>
                                      <p:tavLst>
                                        <p:tav tm="0">
                                          <p:val>
                                            <p:fltVal val="0"/>
                                          </p:val>
                                        </p:tav>
                                        <p:tav tm="100000">
                                          <p:val>
                                            <p:strVal val="#ppt_w"/>
                                          </p:val>
                                        </p:tav>
                                      </p:tavLst>
                                    </p:anim>
                                    <p:anim calcmode="lin" valueType="num">
                                      <p:cBhvr>
                                        <p:cTn id="40" dur="500" fill="hold"/>
                                        <p:tgtEl>
                                          <p:spTgt spid="1049"/>
                                        </p:tgtEl>
                                        <p:attrNameLst>
                                          <p:attrName>ppt_h</p:attrName>
                                        </p:attrNameLst>
                                      </p:cBhvr>
                                      <p:tavLst>
                                        <p:tav tm="0">
                                          <p:val>
                                            <p:fltVal val="0"/>
                                          </p:val>
                                        </p:tav>
                                        <p:tav tm="100000">
                                          <p:val>
                                            <p:strVal val="#ppt_h"/>
                                          </p:val>
                                        </p:tav>
                                      </p:tavLst>
                                    </p:anim>
                                    <p:animEffect transition="in" filter="fade">
                                      <p:cBhvr>
                                        <p:cTn id="41" dur="500"/>
                                        <p:tgtEl>
                                          <p:spTgt spid="104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nodeType="clickEffect">
                                  <p:stCondLst>
                                    <p:cond delay="0"/>
                                  </p:stCondLst>
                                  <p:childTnLst>
                                    <p:set>
                                      <p:cBhvr>
                                        <p:cTn id="45" dur="1" fill="hold">
                                          <p:stCondLst>
                                            <p:cond delay="0"/>
                                          </p:stCondLst>
                                        </p:cTn>
                                        <p:tgtEl>
                                          <p:spTgt spid="30">
                                            <p:txEl>
                                              <p:pRg st="0" end="0"/>
                                            </p:txEl>
                                          </p:spTgt>
                                        </p:tgtEl>
                                        <p:attrNameLst>
                                          <p:attrName>style.visibility</p:attrName>
                                        </p:attrNameLst>
                                      </p:cBhvr>
                                      <p:to>
                                        <p:strVal val="visible"/>
                                      </p:to>
                                    </p:set>
                                    <p:anim calcmode="lin" valueType="num">
                                      <p:cBhvr>
                                        <p:cTn id="46" dur="500" fill="hold"/>
                                        <p:tgtEl>
                                          <p:spTgt spid="30">
                                            <p:txEl>
                                              <p:pRg st="0" end="0"/>
                                            </p:txEl>
                                          </p:spTgt>
                                        </p:tgtEl>
                                        <p:attrNameLst>
                                          <p:attrName>ppt_w</p:attrName>
                                        </p:attrNameLst>
                                      </p:cBhvr>
                                      <p:tavLst>
                                        <p:tav tm="0">
                                          <p:val>
                                            <p:fltVal val="0"/>
                                          </p:val>
                                        </p:tav>
                                        <p:tav tm="100000">
                                          <p:val>
                                            <p:strVal val="#ppt_w"/>
                                          </p:val>
                                        </p:tav>
                                      </p:tavLst>
                                    </p:anim>
                                    <p:anim calcmode="lin" valueType="num">
                                      <p:cBhvr>
                                        <p:cTn id="47" dur="500" fill="hold"/>
                                        <p:tgtEl>
                                          <p:spTgt spid="30">
                                            <p:txEl>
                                              <p:pRg st="0" end="0"/>
                                            </p:txEl>
                                          </p:spTgt>
                                        </p:tgtEl>
                                        <p:attrNameLst>
                                          <p:attrName>ppt_h</p:attrName>
                                        </p:attrNameLst>
                                      </p:cBhvr>
                                      <p:tavLst>
                                        <p:tav tm="0">
                                          <p:val>
                                            <p:fltVal val="0"/>
                                          </p:val>
                                        </p:tav>
                                        <p:tav tm="100000">
                                          <p:val>
                                            <p:strVal val="#ppt_h"/>
                                          </p:val>
                                        </p:tav>
                                      </p:tavLst>
                                    </p:anim>
                                    <p:animEffect transition="in" filter="fade">
                                      <p:cBhvr>
                                        <p:cTn id="48" dur="500"/>
                                        <p:tgtEl>
                                          <p:spTgt spid="30">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nodeType="clickEffect">
                                  <p:stCondLst>
                                    <p:cond delay="0"/>
                                  </p:stCondLst>
                                  <p:childTnLst>
                                    <p:set>
                                      <p:cBhvr>
                                        <p:cTn id="52" dur="1" fill="hold">
                                          <p:stCondLst>
                                            <p:cond delay="0"/>
                                          </p:stCondLst>
                                        </p:cTn>
                                        <p:tgtEl>
                                          <p:spTgt spid="30">
                                            <p:txEl>
                                              <p:pRg st="1" end="1"/>
                                            </p:txEl>
                                          </p:spTgt>
                                        </p:tgtEl>
                                        <p:attrNameLst>
                                          <p:attrName>style.visibility</p:attrName>
                                        </p:attrNameLst>
                                      </p:cBhvr>
                                      <p:to>
                                        <p:strVal val="visible"/>
                                      </p:to>
                                    </p:set>
                                    <p:anim calcmode="lin" valueType="num">
                                      <p:cBhvr>
                                        <p:cTn id="53" dur="500" fill="hold"/>
                                        <p:tgtEl>
                                          <p:spTgt spid="30">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30">
                                            <p:txEl>
                                              <p:pRg st="1" end="1"/>
                                            </p:txEl>
                                          </p:spTgt>
                                        </p:tgtEl>
                                        <p:attrNameLst>
                                          <p:attrName>ppt_h</p:attrName>
                                        </p:attrNameLst>
                                      </p:cBhvr>
                                      <p:tavLst>
                                        <p:tav tm="0">
                                          <p:val>
                                            <p:fltVal val="0"/>
                                          </p:val>
                                        </p:tav>
                                        <p:tav tm="100000">
                                          <p:val>
                                            <p:strVal val="#ppt_h"/>
                                          </p:val>
                                        </p:tav>
                                      </p:tavLst>
                                    </p:anim>
                                    <p:animEffect transition="in" filter="fade">
                                      <p:cBhvr>
                                        <p:cTn id="55" dur="500"/>
                                        <p:tgtEl>
                                          <p:spTgt spid="30">
                                            <p:txEl>
                                              <p:pRg st="1" end="1"/>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nodeType="clickEffect">
                                  <p:stCondLst>
                                    <p:cond delay="0"/>
                                  </p:stCondLst>
                                  <p:childTnLst>
                                    <p:set>
                                      <p:cBhvr>
                                        <p:cTn id="59" dur="1" fill="hold">
                                          <p:stCondLst>
                                            <p:cond delay="0"/>
                                          </p:stCondLst>
                                        </p:cTn>
                                        <p:tgtEl>
                                          <p:spTgt spid="30">
                                            <p:txEl>
                                              <p:pRg st="2" end="2"/>
                                            </p:txEl>
                                          </p:spTgt>
                                        </p:tgtEl>
                                        <p:attrNameLst>
                                          <p:attrName>style.visibility</p:attrName>
                                        </p:attrNameLst>
                                      </p:cBhvr>
                                      <p:to>
                                        <p:strVal val="visible"/>
                                      </p:to>
                                    </p:set>
                                    <p:anim calcmode="lin" valueType="num">
                                      <p:cBhvr>
                                        <p:cTn id="60" dur="500" fill="hold"/>
                                        <p:tgtEl>
                                          <p:spTgt spid="30">
                                            <p:txEl>
                                              <p:pRg st="2" end="2"/>
                                            </p:txEl>
                                          </p:spTgt>
                                        </p:tgtEl>
                                        <p:attrNameLst>
                                          <p:attrName>ppt_w</p:attrName>
                                        </p:attrNameLst>
                                      </p:cBhvr>
                                      <p:tavLst>
                                        <p:tav tm="0">
                                          <p:val>
                                            <p:fltVal val="0"/>
                                          </p:val>
                                        </p:tav>
                                        <p:tav tm="100000">
                                          <p:val>
                                            <p:strVal val="#ppt_w"/>
                                          </p:val>
                                        </p:tav>
                                      </p:tavLst>
                                    </p:anim>
                                    <p:anim calcmode="lin" valueType="num">
                                      <p:cBhvr>
                                        <p:cTn id="61" dur="500" fill="hold"/>
                                        <p:tgtEl>
                                          <p:spTgt spid="30">
                                            <p:txEl>
                                              <p:pRg st="2" end="2"/>
                                            </p:txEl>
                                          </p:spTgt>
                                        </p:tgtEl>
                                        <p:attrNameLst>
                                          <p:attrName>ppt_h</p:attrName>
                                        </p:attrNameLst>
                                      </p:cBhvr>
                                      <p:tavLst>
                                        <p:tav tm="0">
                                          <p:val>
                                            <p:fltVal val="0"/>
                                          </p:val>
                                        </p:tav>
                                        <p:tav tm="100000">
                                          <p:val>
                                            <p:strVal val="#ppt_h"/>
                                          </p:val>
                                        </p:tav>
                                      </p:tavLst>
                                    </p:anim>
                                    <p:animEffect transition="in" filter="fade">
                                      <p:cBhvr>
                                        <p:cTn id="62" dur="500"/>
                                        <p:tgtEl>
                                          <p:spTgt spid="30">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nodeType="click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fill="hold"/>
                                        <p:tgtEl>
                                          <p:spTgt spid="5"/>
                                        </p:tgtEl>
                                        <p:attrNameLst>
                                          <p:attrName>ppt_w</p:attrName>
                                        </p:attrNameLst>
                                      </p:cBhvr>
                                      <p:tavLst>
                                        <p:tav tm="0">
                                          <p:val>
                                            <p:fltVal val="0"/>
                                          </p:val>
                                        </p:tav>
                                        <p:tav tm="100000">
                                          <p:val>
                                            <p:strVal val="#ppt_w"/>
                                          </p:val>
                                        </p:tav>
                                      </p:tavLst>
                                    </p:anim>
                                    <p:anim calcmode="lin" valueType="num">
                                      <p:cBhvr>
                                        <p:cTn id="68" dur="500" fill="hold"/>
                                        <p:tgtEl>
                                          <p:spTgt spid="5"/>
                                        </p:tgtEl>
                                        <p:attrNameLst>
                                          <p:attrName>ppt_h</p:attrName>
                                        </p:attrNameLst>
                                      </p:cBhvr>
                                      <p:tavLst>
                                        <p:tav tm="0">
                                          <p:val>
                                            <p:strVal val="#ppt_h"/>
                                          </p:val>
                                        </p:tav>
                                        <p:tav tm="100000">
                                          <p:val>
                                            <p:strVal val="#ppt_h"/>
                                          </p:val>
                                        </p:tav>
                                      </p:tavLst>
                                    </p:anim>
                                  </p:childTnLst>
                                </p:cTn>
                              </p:par>
                            </p:childTnLst>
                          </p:cTn>
                        </p:par>
                        <p:par>
                          <p:cTn id="69" fill="hold">
                            <p:stCondLst>
                              <p:cond delay="500"/>
                            </p:stCondLst>
                            <p:childTnLst>
                              <p:par>
                                <p:cTn id="70" presetID="9" presetClass="entr" presetSubtype="0" fill="hold" nodeType="afterEffect">
                                  <p:stCondLst>
                                    <p:cond delay="0"/>
                                  </p:stCondLst>
                                  <p:childTnLst>
                                    <p:set>
                                      <p:cBhvr>
                                        <p:cTn id="71" dur="1" fill="hold">
                                          <p:stCondLst>
                                            <p:cond delay="0"/>
                                          </p:stCondLst>
                                        </p:cTn>
                                        <p:tgtEl>
                                          <p:spTgt spid="2"/>
                                        </p:tgtEl>
                                        <p:attrNameLst>
                                          <p:attrName>style.visibility</p:attrName>
                                        </p:attrNameLst>
                                      </p:cBhvr>
                                      <p:to>
                                        <p:strVal val="visible"/>
                                      </p:to>
                                    </p:set>
                                    <p:animEffect transition="in" filter="dissolve">
                                      <p:cBhvr>
                                        <p:cTn id="72" dur="500"/>
                                        <p:tgtEl>
                                          <p:spTgt spid="2"/>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wipe(left)">
                                      <p:cBhvr>
                                        <p:cTn id="77" dur="500"/>
                                        <p:tgtEl>
                                          <p:spTgt spid="29"/>
                                        </p:tgtEl>
                                      </p:cBhvr>
                                    </p:animEffect>
                                  </p:childTnLst>
                                </p:cTn>
                              </p:par>
                            </p:childTnLst>
                          </p:cTn>
                        </p:par>
                        <p:par>
                          <p:cTn id="78" fill="hold">
                            <p:stCondLst>
                              <p:cond delay="500"/>
                            </p:stCondLst>
                            <p:childTnLst>
                              <p:par>
                                <p:cTn id="79" presetID="53" presetClass="entr" presetSubtype="0" fill="hold" nodeType="afterEffect">
                                  <p:stCondLst>
                                    <p:cond delay="0"/>
                                  </p:stCondLst>
                                  <p:childTnLst>
                                    <p:set>
                                      <p:cBhvr>
                                        <p:cTn id="80" dur="1" fill="hold">
                                          <p:stCondLst>
                                            <p:cond delay="0"/>
                                          </p:stCondLst>
                                        </p:cTn>
                                        <p:tgtEl>
                                          <p:spTgt spid="1054"/>
                                        </p:tgtEl>
                                        <p:attrNameLst>
                                          <p:attrName>style.visibility</p:attrName>
                                        </p:attrNameLst>
                                      </p:cBhvr>
                                      <p:to>
                                        <p:strVal val="visible"/>
                                      </p:to>
                                    </p:set>
                                    <p:anim calcmode="lin" valueType="num">
                                      <p:cBhvr>
                                        <p:cTn id="81" dur="500" fill="hold"/>
                                        <p:tgtEl>
                                          <p:spTgt spid="1054"/>
                                        </p:tgtEl>
                                        <p:attrNameLst>
                                          <p:attrName>ppt_w</p:attrName>
                                        </p:attrNameLst>
                                      </p:cBhvr>
                                      <p:tavLst>
                                        <p:tav tm="0">
                                          <p:val>
                                            <p:fltVal val="0"/>
                                          </p:val>
                                        </p:tav>
                                        <p:tav tm="100000">
                                          <p:val>
                                            <p:strVal val="#ppt_w"/>
                                          </p:val>
                                        </p:tav>
                                      </p:tavLst>
                                    </p:anim>
                                    <p:anim calcmode="lin" valueType="num">
                                      <p:cBhvr>
                                        <p:cTn id="82" dur="500" fill="hold"/>
                                        <p:tgtEl>
                                          <p:spTgt spid="1054"/>
                                        </p:tgtEl>
                                        <p:attrNameLst>
                                          <p:attrName>ppt_h</p:attrName>
                                        </p:attrNameLst>
                                      </p:cBhvr>
                                      <p:tavLst>
                                        <p:tav tm="0">
                                          <p:val>
                                            <p:fltVal val="0"/>
                                          </p:val>
                                        </p:tav>
                                        <p:tav tm="100000">
                                          <p:val>
                                            <p:strVal val="#ppt_h"/>
                                          </p:val>
                                        </p:tav>
                                      </p:tavLst>
                                    </p:anim>
                                    <p:animEffect transition="in" filter="fade">
                                      <p:cBhvr>
                                        <p:cTn id="83" dur="500"/>
                                        <p:tgtEl>
                                          <p:spTgt spid="1054"/>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0" fill="hold" nodeType="clickEffect">
                                  <p:stCondLst>
                                    <p:cond delay="0"/>
                                  </p:stCondLst>
                                  <p:childTnLst>
                                    <p:set>
                                      <p:cBhvr>
                                        <p:cTn id="87" dur="1" fill="hold">
                                          <p:stCondLst>
                                            <p:cond delay="0"/>
                                          </p:stCondLst>
                                        </p:cTn>
                                        <p:tgtEl>
                                          <p:spTgt spid="1043">
                                            <p:txEl>
                                              <p:pRg st="0" end="0"/>
                                            </p:txEl>
                                          </p:spTgt>
                                        </p:tgtEl>
                                        <p:attrNameLst>
                                          <p:attrName>style.visibility</p:attrName>
                                        </p:attrNameLst>
                                      </p:cBhvr>
                                      <p:to>
                                        <p:strVal val="visible"/>
                                      </p:to>
                                    </p:set>
                                    <p:anim calcmode="lin" valueType="num">
                                      <p:cBhvr>
                                        <p:cTn id="88" dur="500" fill="hold"/>
                                        <p:tgtEl>
                                          <p:spTgt spid="1043">
                                            <p:txEl>
                                              <p:pRg st="0" end="0"/>
                                            </p:txEl>
                                          </p:spTgt>
                                        </p:tgtEl>
                                        <p:attrNameLst>
                                          <p:attrName>ppt_w</p:attrName>
                                        </p:attrNameLst>
                                      </p:cBhvr>
                                      <p:tavLst>
                                        <p:tav tm="0">
                                          <p:val>
                                            <p:fltVal val="0"/>
                                          </p:val>
                                        </p:tav>
                                        <p:tav tm="100000">
                                          <p:val>
                                            <p:strVal val="#ppt_w"/>
                                          </p:val>
                                        </p:tav>
                                      </p:tavLst>
                                    </p:anim>
                                    <p:anim calcmode="lin" valueType="num">
                                      <p:cBhvr>
                                        <p:cTn id="89" dur="500" fill="hold"/>
                                        <p:tgtEl>
                                          <p:spTgt spid="1043">
                                            <p:txEl>
                                              <p:pRg st="0" end="0"/>
                                            </p:txEl>
                                          </p:spTgt>
                                        </p:tgtEl>
                                        <p:attrNameLst>
                                          <p:attrName>ppt_h</p:attrName>
                                        </p:attrNameLst>
                                      </p:cBhvr>
                                      <p:tavLst>
                                        <p:tav tm="0">
                                          <p:val>
                                            <p:fltVal val="0"/>
                                          </p:val>
                                        </p:tav>
                                        <p:tav tm="100000">
                                          <p:val>
                                            <p:strVal val="#ppt_h"/>
                                          </p:val>
                                        </p:tav>
                                      </p:tavLst>
                                    </p:anim>
                                    <p:animEffect transition="in" filter="fade">
                                      <p:cBhvr>
                                        <p:cTn id="90" dur="500"/>
                                        <p:tgtEl>
                                          <p:spTgt spid="10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 grpId="0" animBg="1"/>
      <p:bldP spid="1028" grpId="0"/>
      <p:bldP spid="1030" grpId="0"/>
      <p:bldP spid="10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715000"/>
          </a:xfrm>
        </p:spPr>
        <p:txBody>
          <a:bodyPr>
            <a:normAutofit/>
          </a:bodyPr>
          <a:lstStyle/>
          <a:p>
            <a:pPr eaLnBrk="1" hangingPunct="1">
              <a:lnSpc>
                <a:spcPct val="90000"/>
              </a:lnSpc>
              <a:defRPr/>
            </a:pPr>
            <a:r>
              <a:rPr lang="en-US" dirty="0">
                <a:latin typeface="Calibri" pitchFamily="34" charset="0"/>
              </a:rPr>
              <a:t>Do you feel like you have a pretty good understanding of the things we covered </a:t>
            </a:r>
            <a:r>
              <a:rPr lang="en-US" dirty="0" smtClean="0">
                <a:latin typeface="Calibri" pitchFamily="34" charset="0"/>
              </a:rPr>
              <a:t>in </a:t>
            </a:r>
            <a:r>
              <a:rPr lang="en-US" dirty="0">
                <a:latin typeface="Calibri" pitchFamily="34" charset="0"/>
              </a:rPr>
              <a:t>Galatians </a:t>
            </a:r>
            <a:r>
              <a:rPr lang="en-US" dirty="0" smtClean="0">
                <a:latin typeface="Calibri" pitchFamily="34" charset="0"/>
              </a:rPr>
              <a:t>3:15-26? </a:t>
            </a:r>
            <a:endParaRPr lang="en-US" dirty="0">
              <a:latin typeface="Calibri" pitchFamily="34" charset="0"/>
            </a:endParaRPr>
          </a:p>
          <a:p>
            <a:pPr eaLnBrk="1" hangingPunct="1">
              <a:lnSpc>
                <a:spcPct val="90000"/>
              </a:lnSpc>
              <a:defRPr/>
            </a:pPr>
            <a:r>
              <a:rPr lang="en-US" dirty="0">
                <a:latin typeface="Calibri" pitchFamily="34" charset="0"/>
              </a:rPr>
              <a:t>If not, are there some specific things that I can try to clear up for you</a:t>
            </a:r>
            <a:r>
              <a:rPr lang="en-US" dirty="0" smtClean="0">
                <a:latin typeface="Calibri" pitchFamily="34" charset="0"/>
              </a:rPr>
              <a:t>?</a:t>
            </a:r>
          </a:p>
          <a:p>
            <a:pPr eaLnBrk="1" hangingPunct="1">
              <a:lnSpc>
                <a:spcPct val="90000"/>
              </a:lnSpc>
              <a:defRPr/>
            </a:pPr>
            <a:r>
              <a:rPr lang="en-US" dirty="0" smtClean="0">
                <a:latin typeface="Calibri" pitchFamily="34" charset="0"/>
              </a:rPr>
              <a:t>Did you find the chart at the end to be helpful in summarizing Paul’s argument?</a:t>
            </a:r>
            <a:endParaRPr lang="en-US" dirty="0">
              <a:latin typeface="Calibri" pitchFamily="34" charset="0"/>
            </a:endParaRPr>
          </a:p>
          <a:p>
            <a:pPr eaLnBrk="1" hangingPunct="1">
              <a:lnSpc>
                <a:spcPct val="90000"/>
              </a:lnSpc>
              <a:defRPr/>
            </a:pPr>
            <a:endParaRPr lang="en-US" dirty="0" smtClean="0">
              <a:latin typeface="Calibri" pitchFamily="34" charset="0"/>
            </a:endParaRPr>
          </a:p>
          <a:p>
            <a:pPr eaLnBrk="1" hangingPunct="1">
              <a:lnSpc>
                <a:spcPct val="90000"/>
              </a:lnSpc>
              <a:defRPr/>
            </a:pPr>
            <a:endParaRPr lang="en-US" dirty="0">
              <a:latin typeface="Calibri" pitchFamily="34" charset="0"/>
            </a:endParaRPr>
          </a:p>
        </p:txBody>
      </p:sp>
    </p:spTree>
    <p:extLst>
      <p:ext uri="{BB962C8B-B14F-4D97-AF65-F5344CB8AC3E}">
        <p14:creationId xmlns:p14="http://schemas.microsoft.com/office/powerpoint/2010/main" val="156151536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0715"/>
            <a:ext cx="9144000" cy="741285"/>
          </a:xfrm>
        </p:spPr>
        <p:txBody>
          <a:bodyPr>
            <a:noAutofit/>
          </a:bodyPr>
          <a:lstStyle/>
          <a:p>
            <a:r>
              <a:rPr lang="en-US" sz="3600" dirty="0" smtClean="0"/>
              <a:t>Comparing and Contrasting the Covenants</a:t>
            </a:r>
            <a:endParaRPr lang="en-US" sz="3600" dirty="0"/>
          </a:p>
        </p:txBody>
      </p:sp>
      <p:sp>
        <p:nvSpPr>
          <p:cNvPr id="3" name="Content Placeholder 2"/>
          <p:cNvSpPr>
            <a:spLocks noGrp="1"/>
          </p:cNvSpPr>
          <p:nvPr>
            <p:ph idx="1"/>
          </p:nvPr>
        </p:nvSpPr>
        <p:spPr>
          <a:xfrm>
            <a:off x="457200" y="838200"/>
            <a:ext cx="8229600" cy="6019800"/>
          </a:xfrm>
        </p:spPr>
        <p:txBody>
          <a:bodyPr>
            <a:normAutofit/>
          </a:bodyPr>
          <a:lstStyle/>
          <a:p>
            <a:pPr rtl="0"/>
            <a:r>
              <a:rPr lang="en-US" sz="3200" dirty="0">
                <a:latin typeface="Calibri" panose="020F0502020204030204" pitchFamily="34" charset="0"/>
                <a:cs typeface="Calibri" panose="020F0502020204030204" pitchFamily="34" charset="0"/>
              </a:rPr>
              <a:t>Last time, </a:t>
            </a:r>
            <a:r>
              <a:rPr lang="en-US" sz="3200" dirty="0" smtClean="0">
                <a:latin typeface="Calibri" panose="020F0502020204030204" pitchFamily="34" charset="0"/>
                <a:cs typeface="Calibri" panose="020F0502020204030204" pitchFamily="34" charset="0"/>
              </a:rPr>
              <a:t>we began looking at </a:t>
            </a:r>
            <a:r>
              <a:rPr lang="en-US" sz="3200" dirty="0" smtClean="0">
                <a:solidFill>
                  <a:schemeClr val="accent1"/>
                </a:solidFill>
                <a:latin typeface="Calibri" panose="020F0502020204030204" pitchFamily="34" charset="0"/>
                <a:cs typeface="Calibri" panose="020F0502020204030204" pitchFamily="34" charset="0"/>
              </a:rPr>
              <a:t>Galatians 3:15-26 </a:t>
            </a:r>
            <a:r>
              <a:rPr lang="en-US" sz="3200" dirty="0">
                <a:latin typeface="Calibri" panose="020F0502020204030204" pitchFamily="34" charset="0"/>
                <a:cs typeface="Calibri" panose="020F0502020204030204" pitchFamily="34" charset="0"/>
              </a:rPr>
              <a:t>w</a:t>
            </a:r>
            <a:r>
              <a:rPr lang="en-US" sz="3200" dirty="0" smtClean="0">
                <a:latin typeface="Calibri" panose="020F0502020204030204" pitchFamily="34" charset="0"/>
                <a:cs typeface="Calibri" panose="020F0502020204030204" pitchFamily="34" charset="0"/>
              </a:rPr>
              <a:t>hich describes the relationship between </a:t>
            </a:r>
            <a:r>
              <a:rPr lang="en-US" sz="3200" b="1" i="1" dirty="0" smtClean="0">
                <a:latin typeface="Calibri" panose="020F0502020204030204" pitchFamily="34" charset="0"/>
                <a:cs typeface="Calibri" panose="020F0502020204030204" pitchFamily="34" charset="0"/>
              </a:rPr>
              <a:t>three</a:t>
            </a:r>
            <a:r>
              <a:rPr lang="en-US" sz="3200" dirty="0" smtClean="0">
                <a:latin typeface="Calibri" panose="020F0502020204030204" pitchFamily="34" charset="0"/>
                <a:cs typeface="Calibri" panose="020F0502020204030204" pitchFamily="34" charset="0"/>
              </a:rPr>
              <a:t> covenants:</a:t>
            </a:r>
          </a:p>
          <a:p>
            <a:pPr lvl="1"/>
            <a:r>
              <a:rPr lang="en-US" sz="2800" dirty="0" smtClean="0">
                <a:latin typeface="Calibri" panose="020F0502020204030204" pitchFamily="34" charset="0"/>
                <a:cs typeface="Calibri" panose="020F0502020204030204" pitchFamily="34" charset="0"/>
              </a:rPr>
              <a:t>The Abrahamic Covenant</a:t>
            </a:r>
          </a:p>
          <a:p>
            <a:pPr lvl="1"/>
            <a:r>
              <a:rPr lang="en-US" sz="2800" dirty="0" smtClean="0">
                <a:latin typeface="Calibri" panose="020F0502020204030204" pitchFamily="34" charset="0"/>
                <a:cs typeface="Calibri" panose="020F0502020204030204" pitchFamily="34" charset="0"/>
              </a:rPr>
              <a:t>The Law of Moses (and the Old Covenant)</a:t>
            </a:r>
          </a:p>
          <a:p>
            <a:pPr lvl="1"/>
            <a:r>
              <a:rPr lang="en-US" sz="2800" dirty="0" smtClean="0">
                <a:latin typeface="Calibri" panose="020F0502020204030204" pitchFamily="34" charset="0"/>
                <a:cs typeface="Calibri" panose="020F0502020204030204" pitchFamily="34" charset="0"/>
              </a:rPr>
              <a:t>Christ (and the New Covenant)</a:t>
            </a:r>
          </a:p>
          <a:p>
            <a:endParaRPr lang="en-US" sz="34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65352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Autofit/>
          </a:bodyPr>
          <a:lstStyle/>
          <a:p>
            <a:r>
              <a:rPr lang="en-US" sz="3200" dirty="0" smtClean="0"/>
              <a:t>Relationship Between Three Covenants</a:t>
            </a:r>
            <a:br>
              <a:rPr lang="en-US" sz="3200" dirty="0" smtClean="0"/>
            </a:br>
            <a:r>
              <a:rPr lang="en-US" sz="3200" dirty="0" smtClean="0"/>
              <a:t>(</a:t>
            </a:r>
            <a:r>
              <a:rPr lang="en-US" sz="3200" dirty="0" smtClean="0">
                <a:solidFill>
                  <a:schemeClr val="accent1"/>
                </a:solidFill>
              </a:rPr>
              <a:t>Galatians 3:15-26</a:t>
            </a:r>
            <a:r>
              <a:rPr lang="en-US" sz="3200" dirty="0" smtClean="0"/>
              <a:t>)</a:t>
            </a:r>
            <a:endParaRPr lang="en-US" sz="3200" dirty="0"/>
          </a:p>
        </p:txBody>
      </p:sp>
      <p:sp>
        <p:nvSpPr>
          <p:cNvPr id="3" name="Content Placeholder 2"/>
          <p:cNvSpPr>
            <a:spLocks noGrp="1"/>
          </p:cNvSpPr>
          <p:nvPr>
            <p:ph idx="1"/>
          </p:nvPr>
        </p:nvSpPr>
        <p:spPr>
          <a:xfrm>
            <a:off x="457200" y="1066800"/>
            <a:ext cx="8229600" cy="5791200"/>
          </a:xfrm>
        </p:spPr>
        <p:txBody>
          <a:bodyPr>
            <a:normAutofit/>
          </a:bodyPr>
          <a:lstStyle/>
          <a:p>
            <a:pPr marL="0" indent="0">
              <a:buNone/>
            </a:pPr>
            <a:r>
              <a:rPr lang="en-US" dirty="0" smtClean="0">
                <a:latin typeface="Calibri" pitchFamily="34" charset="0"/>
                <a:cs typeface="Calibri" pitchFamily="34" charset="0"/>
              </a:rPr>
              <a:t>We saw that this text breaks up into roughly </a:t>
            </a:r>
            <a:r>
              <a:rPr lang="en-US" b="1" i="1" dirty="0" smtClean="0">
                <a:latin typeface="Calibri" pitchFamily="34" charset="0"/>
                <a:cs typeface="Calibri" pitchFamily="34" charset="0"/>
              </a:rPr>
              <a:t>two</a:t>
            </a:r>
            <a:r>
              <a:rPr lang="en-US" dirty="0" smtClean="0">
                <a:latin typeface="Calibri" pitchFamily="34" charset="0"/>
                <a:cs typeface="Calibri" pitchFamily="34" charset="0"/>
              </a:rPr>
              <a:t> major sections:</a:t>
            </a:r>
          </a:p>
          <a:p>
            <a:r>
              <a:rPr lang="en-US" b="1" dirty="0" smtClean="0">
                <a:solidFill>
                  <a:schemeClr val="accent1"/>
                </a:solidFill>
                <a:latin typeface="Calibri" pitchFamily="34" charset="0"/>
                <a:cs typeface="Calibri" pitchFamily="34" charset="0"/>
              </a:rPr>
              <a:t>3:15-18</a:t>
            </a:r>
            <a:r>
              <a:rPr lang="en-US" b="1" dirty="0" smtClean="0">
                <a:latin typeface="Calibri" pitchFamily="34" charset="0"/>
                <a:cs typeface="Calibri" pitchFamily="34" charset="0"/>
              </a:rPr>
              <a:t> – </a:t>
            </a:r>
            <a:r>
              <a:rPr lang="en-US" dirty="0" smtClean="0">
                <a:latin typeface="Calibri" pitchFamily="34" charset="0"/>
                <a:cs typeface="Calibri" pitchFamily="34" charset="0"/>
              </a:rPr>
              <a:t>The Abrahamic Covenant was </a:t>
            </a:r>
            <a:r>
              <a:rPr lang="en-US" b="1" i="1" dirty="0" smtClean="0">
                <a:latin typeface="Calibri" pitchFamily="34" charset="0"/>
                <a:cs typeface="Calibri" pitchFamily="34" charset="0"/>
              </a:rPr>
              <a:t>ultimately</a:t>
            </a:r>
            <a:r>
              <a:rPr lang="en-US" dirty="0" smtClean="0">
                <a:latin typeface="Calibri" pitchFamily="34" charset="0"/>
                <a:cs typeface="Calibri" pitchFamily="34" charset="0"/>
              </a:rPr>
              <a:t> fulfilled in Christ</a:t>
            </a:r>
            <a:r>
              <a:rPr lang="en-US" dirty="0">
                <a:latin typeface="Calibri" pitchFamily="34" charset="0"/>
                <a:cs typeface="Calibri" pitchFamily="34" charset="0"/>
              </a:rPr>
              <a:t> </a:t>
            </a:r>
            <a:r>
              <a:rPr lang="en-US" dirty="0" smtClean="0">
                <a:latin typeface="Calibri" pitchFamily="34" charset="0"/>
                <a:cs typeface="Calibri" pitchFamily="34" charset="0"/>
              </a:rPr>
              <a:t>(and the New Covenant) without any interference or help from the Law of Moses. </a:t>
            </a:r>
          </a:p>
          <a:p>
            <a:r>
              <a:rPr lang="en-US" b="1" dirty="0" smtClean="0">
                <a:solidFill>
                  <a:schemeClr val="accent1"/>
                </a:solidFill>
                <a:latin typeface="Calibri" pitchFamily="34" charset="0"/>
                <a:cs typeface="Calibri" pitchFamily="34" charset="0"/>
              </a:rPr>
              <a:t>3:</a:t>
            </a:r>
            <a:r>
              <a:rPr lang="en-US" b="1" dirty="0">
                <a:solidFill>
                  <a:schemeClr val="accent1"/>
                </a:solidFill>
                <a:latin typeface="Calibri" pitchFamily="34" charset="0"/>
                <a:cs typeface="Calibri" pitchFamily="34" charset="0"/>
              </a:rPr>
              <a:t>19-26</a:t>
            </a:r>
            <a:r>
              <a:rPr lang="en-US" b="1" dirty="0" smtClean="0">
                <a:latin typeface="Calibri" pitchFamily="34" charset="0"/>
                <a:cs typeface="Calibri" pitchFamily="34" charset="0"/>
              </a:rPr>
              <a:t> </a:t>
            </a:r>
            <a:r>
              <a:rPr lang="en-US" b="1" dirty="0">
                <a:latin typeface="Calibri" pitchFamily="34" charset="0"/>
                <a:cs typeface="Calibri" pitchFamily="34" charset="0"/>
              </a:rPr>
              <a:t>– </a:t>
            </a:r>
            <a:r>
              <a:rPr lang="en-US" dirty="0" smtClean="0">
                <a:latin typeface="Calibri" pitchFamily="34" charset="0"/>
                <a:cs typeface="Calibri" pitchFamily="34" charset="0"/>
              </a:rPr>
              <a:t>The Law of Moses (which came between the Abrahamic Covenant and its fulfillment in Christ) served a </a:t>
            </a:r>
            <a:r>
              <a:rPr lang="en-US" b="1" dirty="0" smtClean="0">
                <a:latin typeface="Calibri" pitchFamily="34" charset="0"/>
                <a:cs typeface="Calibri" pitchFamily="34" charset="0"/>
              </a:rPr>
              <a:t>valuable purpose</a:t>
            </a:r>
            <a:r>
              <a:rPr lang="en-US" dirty="0" smtClean="0">
                <a:latin typeface="Calibri" pitchFamily="34" charset="0"/>
                <a:cs typeface="Calibri" pitchFamily="34" charset="0"/>
              </a:rPr>
              <a:t>, </a:t>
            </a:r>
            <a:r>
              <a:rPr lang="en-US" b="1" dirty="0" smtClean="0">
                <a:latin typeface="Calibri" pitchFamily="34" charset="0"/>
                <a:cs typeface="Calibri" pitchFamily="34" charset="0"/>
              </a:rPr>
              <a:t>but</a:t>
            </a:r>
            <a:r>
              <a:rPr lang="en-US" dirty="0" smtClean="0">
                <a:latin typeface="Calibri" pitchFamily="34" charset="0"/>
                <a:cs typeface="Calibri" pitchFamily="34" charset="0"/>
              </a:rPr>
              <a:t> was </a:t>
            </a:r>
            <a:r>
              <a:rPr lang="en-US" b="1" dirty="0" smtClean="0">
                <a:latin typeface="Calibri" pitchFamily="34" charset="0"/>
                <a:cs typeface="Calibri" pitchFamily="34" charset="0"/>
              </a:rPr>
              <a:t>temporary.</a:t>
            </a:r>
            <a:endParaRPr lang="en-US" dirty="0" smtClean="0">
              <a:latin typeface="Calibri" pitchFamily="34" charset="0"/>
              <a:cs typeface="Calibri" pitchFamily="34" charset="0"/>
            </a:endParaRPr>
          </a:p>
          <a:p>
            <a:endParaRPr lang="en-US" sz="2400" dirty="0" smtClean="0">
              <a:latin typeface="Calibri" pitchFamily="34" charset="0"/>
              <a:cs typeface="Calibri" pitchFamily="34" charset="0"/>
            </a:endParaRPr>
          </a:p>
          <a:p>
            <a:endParaRPr lang="en-US" sz="2600" i="1" dirty="0" smtClean="0">
              <a:solidFill>
                <a:srgbClr val="AD2E27"/>
              </a:solidFill>
              <a:latin typeface="Cambria" pitchFamily="18" charset="0"/>
            </a:endParaRPr>
          </a:p>
        </p:txBody>
      </p:sp>
    </p:spTree>
    <p:extLst>
      <p:ext uri="{BB962C8B-B14F-4D97-AF65-F5344CB8AC3E}">
        <p14:creationId xmlns:p14="http://schemas.microsoft.com/office/powerpoint/2010/main" val="2590614860"/>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600" dirty="0">
                <a:solidFill>
                  <a:schemeClr val="accent1"/>
                </a:solidFill>
              </a:rPr>
              <a:t>Galatians </a:t>
            </a:r>
            <a:r>
              <a:rPr lang="en-US" sz="3600" dirty="0" smtClean="0">
                <a:solidFill>
                  <a:schemeClr val="accent1"/>
                </a:solidFill>
              </a:rPr>
              <a:t>3:19-22</a:t>
            </a:r>
            <a:endParaRPr lang="en-US" sz="3600" dirty="0"/>
          </a:p>
        </p:txBody>
      </p:sp>
      <p:sp>
        <p:nvSpPr>
          <p:cNvPr id="3" name="Content Placeholder 2"/>
          <p:cNvSpPr>
            <a:spLocks noGrp="1"/>
          </p:cNvSpPr>
          <p:nvPr>
            <p:ph idx="1"/>
          </p:nvPr>
        </p:nvSpPr>
        <p:spPr>
          <a:xfrm>
            <a:off x="457200" y="762000"/>
            <a:ext cx="8229600" cy="6096000"/>
          </a:xfrm>
        </p:spPr>
        <p:txBody>
          <a:bodyPr>
            <a:normAutofit/>
          </a:bodyPr>
          <a:lstStyle/>
          <a:p>
            <a:pPr marL="0" indent="0">
              <a:buNone/>
            </a:pPr>
            <a:r>
              <a:rPr lang="en-US" dirty="0" smtClean="0">
                <a:latin typeface="Calibri" pitchFamily="34" charset="0"/>
                <a:cs typeface="Calibri" pitchFamily="34" charset="0"/>
              </a:rPr>
              <a:t>We got as far as </a:t>
            </a:r>
            <a:r>
              <a:rPr lang="en-US" b="1" dirty="0" smtClean="0">
                <a:solidFill>
                  <a:schemeClr val="accent1"/>
                </a:solidFill>
                <a:latin typeface="Calibri" pitchFamily="34" charset="0"/>
                <a:cs typeface="Calibri" pitchFamily="34" charset="0"/>
              </a:rPr>
              <a:t>verse 20</a:t>
            </a:r>
            <a:r>
              <a:rPr lang="en-US" dirty="0" smtClean="0">
                <a:latin typeface="Calibri" pitchFamily="34" charset="0"/>
                <a:cs typeface="Calibri" pitchFamily="34" charset="0"/>
              </a:rPr>
              <a:t>, which is right in the middle of a section where Paul raises and answers </a:t>
            </a:r>
            <a:r>
              <a:rPr lang="en-US" b="1" dirty="0" smtClean="0">
                <a:latin typeface="Calibri" pitchFamily="34" charset="0"/>
                <a:cs typeface="Calibri" pitchFamily="34" charset="0"/>
              </a:rPr>
              <a:t>two</a:t>
            </a:r>
            <a:r>
              <a:rPr lang="en-US" dirty="0" smtClean="0">
                <a:latin typeface="Calibri" pitchFamily="34" charset="0"/>
                <a:cs typeface="Calibri" pitchFamily="34" charset="0"/>
              </a:rPr>
              <a:t> questions about the Law that might naturally arise in the mind of his readers because of the things he said up to this point about the Law:</a:t>
            </a:r>
          </a:p>
          <a:p>
            <a:r>
              <a:rPr lang="en-US" b="1" dirty="0" smtClean="0">
                <a:latin typeface="Calibri" pitchFamily="34" charset="0"/>
                <a:cs typeface="Calibri" pitchFamily="34" charset="0"/>
              </a:rPr>
              <a:t>Question # 1 - What, then, was the </a:t>
            </a:r>
            <a:r>
              <a:rPr lang="en-US" b="1" i="1" dirty="0" smtClean="0">
                <a:latin typeface="Calibri" pitchFamily="34" charset="0"/>
                <a:cs typeface="Calibri" pitchFamily="34" charset="0"/>
              </a:rPr>
              <a:t>purpose</a:t>
            </a:r>
            <a:r>
              <a:rPr lang="en-US" b="1" dirty="0" smtClean="0">
                <a:latin typeface="Calibri" pitchFamily="34" charset="0"/>
                <a:cs typeface="Calibri" pitchFamily="34" charset="0"/>
              </a:rPr>
              <a:t> of the law? </a:t>
            </a:r>
            <a:r>
              <a:rPr lang="en-US" dirty="0" smtClean="0">
                <a:latin typeface="Calibri" pitchFamily="34" charset="0"/>
                <a:cs typeface="Calibri" pitchFamily="34" charset="0"/>
              </a:rPr>
              <a:t>If the Law was only temporary and didn’t save – why did God give it? </a:t>
            </a:r>
            <a:r>
              <a:rPr lang="en-US" b="1" dirty="0" smtClean="0">
                <a:solidFill>
                  <a:schemeClr val="accent1"/>
                </a:solidFill>
                <a:latin typeface="Calibri" pitchFamily="34" charset="0"/>
                <a:cs typeface="Calibri" pitchFamily="34" charset="0"/>
              </a:rPr>
              <a:t>(vss. 19-20)</a:t>
            </a:r>
          </a:p>
          <a:p>
            <a:r>
              <a:rPr lang="en-US" b="1" dirty="0" smtClean="0">
                <a:latin typeface="Calibri" pitchFamily="34" charset="0"/>
                <a:cs typeface="Calibri" pitchFamily="34" charset="0"/>
              </a:rPr>
              <a:t>Question # 2 - Is the law </a:t>
            </a:r>
            <a:r>
              <a:rPr lang="en-US" b="1" i="1" dirty="0" smtClean="0">
                <a:latin typeface="Calibri" pitchFamily="34" charset="0"/>
                <a:cs typeface="Calibri" pitchFamily="34" charset="0"/>
              </a:rPr>
              <a:t>opposed</a:t>
            </a:r>
            <a:r>
              <a:rPr lang="en-US" b="1" dirty="0" smtClean="0">
                <a:latin typeface="Calibri" pitchFamily="34" charset="0"/>
                <a:cs typeface="Calibri" pitchFamily="34" charset="0"/>
              </a:rPr>
              <a:t> to the promises of God? </a:t>
            </a:r>
            <a:r>
              <a:rPr lang="en-US" dirty="0" smtClean="0">
                <a:latin typeface="Calibri" pitchFamily="34" charset="0"/>
                <a:cs typeface="Calibri" pitchFamily="34" charset="0"/>
              </a:rPr>
              <a:t>Since the Law and the Promise are separate and distinct from one another, does this mean that the Law is somehow opposed to or in competition with the promises of God? </a:t>
            </a:r>
            <a:r>
              <a:rPr lang="en-US" b="1" dirty="0">
                <a:solidFill>
                  <a:schemeClr val="accent1"/>
                </a:solidFill>
                <a:latin typeface="Calibri" pitchFamily="34" charset="0"/>
                <a:cs typeface="Calibri" pitchFamily="34" charset="0"/>
              </a:rPr>
              <a:t>(vss. </a:t>
            </a:r>
            <a:r>
              <a:rPr lang="en-US" b="1" dirty="0" smtClean="0">
                <a:solidFill>
                  <a:schemeClr val="accent1"/>
                </a:solidFill>
                <a:latin typeface="Calibri" pitchFamily="34" charset="0"/>
                <a:cs typeface="Calibri" pitchFamily="34" charset="0"/>
              </a:rPr>
              <a:t>21-22)</a:t>
            </a:r>
            <a:endParaRPr lang="en-US" b="1" dirty="0">
              <a:solidFill>
                <a:schemeClr val="accent1"/>
              </a:solidFill>
              <a:latin typeface="Calibri" pitchFamily="34" charset="0"/>
              <a:cs typeface="Calibri" pitchFamily="34" charset="0"/>
            </a:endParaRPr>
          </a:p>
          <a:p>
            <a:endParaRPr lang="en-US" dirty="0" smtClean="0">
              <a:latin typeface="Calibri" pitchFamily="34" charset="0"/>
              <a:cs typeface="Calibri" pitchFamily="34" charset="0"/>
            </a:endParaRPr>
          </a:p>
          <a:p>
            <a:pPr marL="265176" indent="-265176" rtl="0">
              <a:lnSpc>
                <a:spcPct val="120000"/>
              </a:lnSpc>
              <a:buNone/>
            </a:pPr>
            <a:endParaRPr lang="en-US" sz="900" i="1" dirty="0" smtClean="0">
              <a:solidFill>
                <a:srgbClr val="AD2E27"/>
              </a:solidFill>
              <a:latin typeface="Cambria" pitchFamily="18" charset="0"/>
            </a:endParaRPr>
          </a:p>
          <a:p>
            <a:pPr>
              <a:buNone/>
            </a:pPr>
            <a:endParaRPr lang="en-US" dirty="0" smtClean="0"/>
          </a:p>
        </p:txBody>
      </p:sp>
    </p:spTree>
    <p:extLst>
      <p:ext uri="{BB962C8B-B14F-4D97-AF65-F5344CB8AC3E}">
        <p14:creationId xmlns:p14="http://schemas.microsoft.com/office/powerpoint/2010/main" val="3996185167"/>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a:t>
            </a:r>
            <a:r>
              <a:rPr lang="en-US" sz="3600" dirty="0">
                <a:solidFill>
                  <a:schemeClr val="accent1"/>
                </a:solidFill>
              </a:rPr>
              <a:t>3:15-25 (continued)</a:t>
            </a:r>
            <a:endParaRPr lang="en-US" sz="3600" dirty="0"/>
          </a:p>
        </p:txBody>
      </p:sp>
      <p:sp>
        <p:nvSpPr>
          <p:cNvPr id="3" name="Content Placeholder 2"/>
          <p:cNvSpPr>
            <a:spLocks noGrp="1"/>
          </p:cNvSpPr>
          <p:nvPr>
            <p:ph idx="1"/>
          </p:nvPr>
        </p:nvSpPr>
        <p:spPr>
          <a:xfrm>
            <a:off x="457200" y="533400"/>
            <a:ext cx="8229600" cy="6324600"/>
          </a:xfrm>
        </p:spPr>
        <p:txBody>
          <a:bodyPr>
            <a:normAutofit/>
          </a:bodyPr>
          <a:lstStyle/>
          <a:p>
            <a:pPr marL="0" indent="0" rtl="0">
              <a:buNone/>
            </a:pPr>
            <a:r>
              <a:rPr lang="en-US" i="1" baseline="30000" dirty="0" smtClean="0">
                <a:solidFill>
                  <a:srgbClr val="AD2E27"/>
                </a:solidFill>
                <a:latin typeface="Cambria" pitchFamily="18" charset="0"/>
              </a:rPr>
              <a:t>21</a:t>
            </a:r>
            <a:r>
              <a:rPr lang="en-US" i="1" dirty="0" smtClean="0">
                <a:solidFill>
                  <a:srgbClr val="AD2E27"/>
                </a:solidFill>
                <a:latin typeface="Cambria" pitchFamily="18" charset="0"/>
              </a:rPr>
              <a:t> </a:t>
            </a:r>
            <a:r>
              <a:rPr lang="en-US" i="1" dirty="0">
                <a:solidFill>
                  <a:srgbClr val="AD2E27"/>
                </a:solidFill>
                <a:latin typeface="Cambria" pitchFamily="18" charset="0"/>
              </a:rPr>
              <a:t>Is the law then contrary to the promises of God? Certainly not! For if a law had been given that could give life, then righteousness would indeed be by the law</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22</a:t>
            </a:r>
            <a:r>
              <a:rPr lang="en-US" i="1" dirty="0">
                <a:solidFill>
                  <a:srgbClr val="AD2E27"/>
                </a:solidFill>
                <a:latin typeface="Cambria" pitchFamily="18" charset="0"/>
              </a:rPr>
              <a:t> But the Scripture imprisoned everything under sin, so that the promise by faith in Jesus Christ might be given to those who believe</a:t>
            </a:r>
            <a:r>
              <a:rPr lang="en-US" i="1" dirty="0" smtClean="0">
                <a:solidFill>
                  <a:srgbClr val="AD2E27"/>
                </a:solidFill>
                <a:latin typeface="Cambria" pitchFamily="18" charset="0"/>
              </a:rPr>
              <a:t>. </a:t>
            </a:r>
          </a:p>
          <a:p>
            <a:pPr marL="0" indent="0" rtl="0">
              <a:buNone/>
            </a:pPr>
            <a:endParaRPr lang="en-US" i="1" baseline="30000" dirty="0">
              <a:solidFill>
                <a:srgbClr val="AD2E27"/>
              </a:solidFill>
              <a:latin typeface="Cambria" pitchFamily="18" charset="0"/>
            </a:endParaRPr>
          </a:p>
          <a:p>
            <a:pPr marL="0" indent="0" rtl="0">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25</a:t>
            </a:r>
            <a:r>
              <a:rPr lang="en-US" i="1" dirty="0">
                <a:solidFill>
                  <a:srgbClr val="AD2E27"/>
                </a:solidFill>
                <a:latin typeface="Cambria" pitchFamily="18" charset="0"/>
              </a:rPr>
              <a:t> But now that faith has come, we are no longer under a guardian</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26</a:t>
            </a:r>
            <a:r>
              <a:rPr lang="en-US" i="1" dirty="0">
                <a:solidFill>
                  <a:srgbClr val="AD2E27"/>
                </a:solidFill>
                <a:latin typeface="Cambria" pitchFamily="18" charset="0"/>
              </a:rPr>
              <a:t> for in Christ Jesus you are all sons of God, through faith.</a:t>
            </a:r>
          </a:p>
          <a:p>
            <a:pPr marL="0" indent="0" rtl="0">
              <a:buNone/>
            </a:pPr>
            <a:endParaRPr lang="en-US" sz="2500" i="1" dirty="0">
              <a:solidFill>
                <a:srgbClr val="AD2E27"/>
              </a:solidFill>
              <a:latin typeface="Cambria" pitchFamily="18" charset="0"/>
            </a:endParaRPr>
          </a:p>
        </p:txBody>
      </p:sp>
    </p:spTree>
    <p:extLst>
      <p:ext uri="{BB962C8B-B14F-4D97-AF65-F5344CB8AC3E}">
        <p14:creationId xmlns:p14="http://schemas.microsoft.com/office/powerpoint/2010/main" val="1189015113"/>
      </p:ext>
    </p:extLst>
  </p:cSld>
  <p:clrMapOvr>
    <a:masterClrMapping/>
  </p:clrMapOvr>
  <p:transition>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382000" cy="6172200"/>
          </a:xfrm>
        </p:spPr>
        <p:txBody>
          <a:bodyPr>
            <a:normAutofit lnSpcReduction="10000"/>
          </a:bodyPr>
          <a:lstStyle/>
          <a:p>
            <a:r>
              <a:rPr lang="en-US" b="1" dirty="0" smtClean="0">
                <a:latin typeface="Calibri" pitchFamily="34" charset="0"/>
                <a:cs typeface="Calibri" pitchFamily="34" charset="0"/>
              </a:rPr>
              <a:t>Question # 2: Is the law opposed to the promises of God? </a:t>
            </a:r>
          </a:p>
          <a:p>
            <a:pPr lvl="1"/>
            <a:r>
              <a:rPr lang="en-US" sz="2400" i="1" dirty="0">
                <a:solidFill>
                  <a:srgbClr val="AD2E27"/>
                </a:solidFill>
                <a:latin typeface="Cambria" pitchFamily="18" charset="0"/>
              </a:rPr>
              <a:t>Certainly not! </a:t>
            </a:r>
            <a:r>
              <a:rPr lang="en-US" sz="2400" dirty="0" smtClean="0">
                <a:latin typeface="Calibri" pitchFamily="34" charset="0"/>
                <a:cs typeface="Calibri" pitchFamily="34" charset="0"/>
              </a:rPr>
              <a:t>– Paul is emphatic. Law and the promises are both from God and therefore are not opposed, but complementary. Each serves a </a:t>
            </a:r>
            <a:r>
              <a:rPr lang="en-US" sz="2400" b="1" i="1" dirty="0" smtClean="0">
                <a:latin typeface="Calibri" pitchFamily="34" charset="0"/>
                <a:cs typeface="Calibri" pitchFamily="34" charset="0"/>
              </a:rPr>
              <a:t>different purpose</a:t>
            </a:r>
            <a:r>
              <a:rPr lang="en-US" sz="2400" dirty="0" smtClean="0">
                <a:latin typeface="Calibri" pitchFamily="34" charset="0"/>
                <a:cs typeface="Calibri" pitchFamily="34" charset="0"/>
              </a:rPr>
              <a:t> in the plan of God.</a:t>
            </a:r>
          </a:p>
          <a:p>
            <a:pPr lvl="1"/>
            <a:r>
              <a:rPr lang="en-US" sz="2400" dirty="0" smtClean="0">
                <a:latin typeface="Calibri" pitchFamily="34" charset="0"/>
                <a:cs typeface="Calibri" pitchFamily="34" charset="0"/>
              </a:rPr>
              <a:t> </a:t>
            </a:r>
            <a:r>
              <a:rPr lang="en-US" sz="2400" i="1" dirty="0">
                <a:solidFill>
                  <a:srgbClr val="AD2E27"/>
                </a:solidFill>
                <a:latin typeface="Cambria" pitchFamily="18" charset="0"/>
              </a:rPr>
              <a:t>For if a law had been given that could give life, then righteousness would indeed be by the law.</a:t>
            </a:r>
            <a:r>
              <a:rPr lang="en-US" sz="2400" dirty="0" smtClean="0">
                <a:latin typeface="Calibri" pitchFamily="34" charset="0"/>
                <a:cs typeface="Calibri" pitchFamily="34" charset="0"/>
              </a:rPr>
              <a:t> – </a:t>
            </a:r>
            <a:r>
              <a:rPr lang="en-US" sz="2400" dirty="0" smtClean="0">
                <a:latin typeface="Calibri" pitchFamily="34" charset="0"/>
                <a:cs typeface="Calibri" pitchFamily="34" charset="0"/>
              </a:rPr>
              <a:t>But, </a:t>
            </a:r>
            <a:r>
              <a:rPr lang="en-US" sz="2400" dirty="0">
                <a:latin typeface="Calibri" pitchFamily="34" charset="0"/>
                <a:cs typeface="Calibri" pitchFamily="34" charset="0"/>
              </a:rPr>
              <a:t>as Paul has already </a:t>
            </a:r>
            <a:r>
              <a:rPr lang="en-US" sz="2400" dirty="0" smtClean="0">
                <a:latin typeface="Calibri" pitchFamily="34" charset="0"/>
                <a:cs typeface="Calibri" pitchFamily="34" charset="0"/>
              </a:rPr>
              <a:t>shown </a:t>
            </a:r>
            <a:r>
              <a:rPr lang="en-US" sz="2400" dirty="0" smtClean="0">
                <a:latin typeface="Calibri" pitchFamily="34" charset="0"/>
                <a:cs typeface="Calibri" pitchFamily="34" charset="0"/>
              </a:rPr>
              <a:t>(</a:t>
            </a:r>
            <a:r>
              <a:rPr lang="en-US" sz="2400" dirty="0" smtClean="0">
                <a:solidFill>
                  <a:schemeClr val="accent1"/>
                </a:solidFill>
                <a:latin typeface="Calibri" pitchFamily="34" charset="0"/>
                <a:cs typeface="Calibri" pitchFamily="34" charset="0"/>
              </a:rPr>
              <a:t>3:10-11</a:t>
            </a:r>
            <a:r>
              <a:rPr lang="en-US" sz="2400" dirty="0" smtClean="0">
                <a:latin typeface="Calibri" pitchFamily="34" charset="0"/>
                <a:cs typeface="Calibri" pitchFamily="34" charset="0"/>
              </a:rPr>
              <a:t>), the law </a:t>
            </a:r>
            <a:r>
              <a:rPr lang="en-US" sz="2400" b="1" i="1" dirty="0" smtClean="0">
                <a:latin typeface="Calibri" pitchFamily="34" charset="0"/>
                <a:cs typeface="Calibri" pitchFamily="34" charset="0"/>
              </a:rPr>
              <a:t>can’t</a:t>
            </a:r>
            <a:r>
              <a:rPr lang="en-US" sz="2400" dirty="0" smtClean="0">
                <a:latin typeface="Calibri" pitchFamily="34" charset="0"/>
                <a:cs typeface="Calibri" pitchFamily="34" charset="0"/>
              </a:rPr>
              <a:t> give life (i.e. salvation) – the purpose of the Law was to show those who were under it (i.e. the Jews) that they were imprisoned by sin.</a:t>
            </a:r>
            <a:endParaRPr lang="en-US" sz="2400" dirty="0" smtClean="0">
              <a:latin typeface="Calibri" pitchFamily="34" charset="0"/>
              <a:cs typeface="Calibri" pitchFamily="34" charset="0"/>
            </a:endParaRPr>
          </a:p>
          <a:p>
            <a:pPr lvl="1"/>
            <a:r>
              <a:rPr lang="en-US" sz="2400" i="1" dirty="0" smtClean="0">
                <a:solidFill>
                  <a:srgbClr val="AD2E27"/>
                </a:solidFill>
                <a:latin typeface="Cambria" pitchFamily="18" charset="0"/>
              </a:rPr>
              <a:t>But </a:t>
            </a:r>
            <a:r>
              <a:rPr lang="en-US" sz="2400" i="1" dirty="0">
                <a:solidFill>
                  <a:srgbClr val="AD2E27"/>
                </a:solidFill>
                <a:latin typeface="Cambria" pitchFamily="18" charset="0"/>
              </a:rPr>
              <a:t>the Scripture declares that the whole world is a prisoner of sin, so that what was promised, being given through faith in Jesus Christ, might be given to those who believe</a:t>
            </a:r>
            <a:r>
              <a:rPr lang="en-US" sz="2400" i="1" dirty="0" smtClean="0">
                <a:latin typeface="Cambria" pitchFamily="18" charset="0"/>
              </a:rPr>
              <a:t>.(NIV) </a:t>
            </a:r>
            <a:r>
              <a:rPr lang="en-US" sz="2400" dirty="0">
                <a:latin typeface="Calibri" pitchFamily="34" charset="0"/>
                <a:cs typeface="Calibri" pitchFamily="34" charset="0"/>
              </a:rPr>
              <a:t>– </a:t>
            </a:r>
            <a:r>
              <a:rPr lang="en-US" sz="2400" dirty="0" smtClean="0">
                <a:latin typeface="Calibri" pitchFamily="34" charset="0"/>
                <a:cs typeface="Calibri" pitchFamily="34" charset="0"/>
              </a:rPr>
              <a:t>God’s purpose in declaring through the scriptures that all men are imprisoned under the power of sin is so that some might realize their desperate need and seek refuge in the promise given to those who have faith in Christ.</a:t>
            </a:r>
            <a:endParaRPr lang="en-US" sz="2400" dirty="0">
              <a:latin typeface="Calibri" pitchFamily="34" charset="0"/>
              <a:cs typeface="Calibri" pitchFamily="34" charset="0"/>
            </a:endParaRPr>
          </a:p>
        </p:txBody>
      </p:sp>
      <p:sp>
        <p:nvSpPr>
          <p:cNvPr id="5" name="Title 1"/>
          <p:cNvSpPr>
            <a:spLocks noGrp="1"/>
          </p:cNvSpPr>
          <p:nvPr>
            <p:ph type="title"/>
          </p:nvPr>
        </p:nvSpPr>
        <p:spPr>
          <a:xfrm>
            <a:off x="0" y="0"/>
            <a:ext cx="9144000" cy="685800"/>
          </a:xfrm>
        </p:spPr>
        <p:txBody>
          <a:bodyPr>
            <a:noAutofit/>
          </a:bodyPr>
          <a:lstStyle/>
          <a:p>
            <a:r>
              <a:rPr lang="en-US" sz="3600" dirty="0">
                <a:solidFill>
                  <a:schemeClr val="accent1"/>
                </a:solidFill>
              </a:rPr>
              <a:t>Galatians </a:t>
            </a:r>
            <a:r>
              <a:rPr lang="en-US" sz="3600" dirty="0" smtClean="0">
                <a:solidFill>
                  <a:schemeClr val="accent1"/>
                </a:solidFill>
              </a:rPr>
              <a:t>3:21-22</a:t>
            </a:r>
            <a:endParaRPr lang="en-US" sz="3600" dirty="0"/>
          </a:p>
        </p:txBody>
      </p:sp>
    </p:spTree>
    <p:extLst>
      <p:ext uri="{BB962C8B-B14F-4D97-AF65-F5344CB8AC3E}">
        <p14:creationId xmlns:p14="http://schemas.microsoft.com/office/powerpoint/2010/main" val="3017625403"/>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3:23-24</a:t>
            </a:r>
            <a:endParaRPr lang="en-US" sz="3600" dirty="0"/>
          </a:p>
        </p:txBody>
      </p:sp>
      <p:sp>
        <p:nvSpPr>
          <p:cNvPr id="3" name="Content Placeholder 2"/>
          <p:cNvSpPr>
            <a:spLocks noGrp="1"/>
          </p:cNvSpPr>
          <p:nvPr>
            <p:ph idx="1"/>
          </p:nvPr>
        </p:nvSpPr>
        <p:spPr>
          <a:xfrm>
            <a:off x="457200" y="1981200"/>
            <a:ext cx="8534400" cy="4876800"/>
          </a:xfrm>
        </p:spPr>
        <p:txBody>
          <a:bodyPr>
            <a:normAutofit fontScale="85000" lnSpcReduction="20000"/>
          </a:bodyPr>
          <a:lstStyle/>
          <a:p>
            <a:r>
              <a:rPr lang="en-US" dirty="0" smtClean="0">
                <a:latin typeface="Calibri" pitchFamily="34" charset="0"/>
                <a:cs typeface="Calibri" pitchFamily="34" charset="0"/>
              </a:rPr>
              <a:t>To what event or period of time does Paul refer when he says, “</a:t>
            </a:r>
            <a:r>
              <a:rPr lang="en-US" i="1" dirty="0" smtClean="0">
                <a:solidFill>
                  <a:srgbClr val="AD2E27"/>
                </a:solidFill>
                <a:latin typeface="Cambria" pitchFamily="18" charset="0"/>
              </a:rPr>
              <a:t>Now </a:t>
            </a:r>
            <a:r>
              <a:rPr lang="en-US" i="1" dirty="0">
                <a:solidFill>
                  <a:srgbClr val="AD2E27"/>
                </a:solidFill>
                <a:latin typeface="Cambria" pitchFamily="18" charset="0"/>
              </a:rPr>
              <a:t>before </a:t>
            </a:r>
            <a:r>
              <a:rPr lang="en-US" b="1" i="1" dirty="0">
                <a:solidFill>
                  <a:srgbClr val="AD2E27"/>
                </a:solidFill>
                <a:latin typeface="Cambria" pitchFamily="18" charset="0"/>
              </a:rPr>
              <a:t>faith</a:t>
            </a:r>
            <a:r>
              <a:rPr lang="en-US" i="1" dirty="0">
                <a:solidFill>
                  <a:srgbClr val="AD2E27"/>
                </a:solidFill>
                <a:latin typeface="Cambria" pitchFamily="18" charset="0"/>
              </a:rPr>
              <a:t> came</a:t>
            </a:r>
            <a:r>
              <a:rPr lang="en-US" dirty="0" smtClean="0">
                <a:latin typeface="Calibri" pitchFamily="34" charset="0"/>
                <a:cs typeface="Calibri" pitchFamily="34" charset="0"/>
              </a:rPr>
              <a:t>”?</a:t>
            </a:r>
          </a:p>
          <a:p>
            <a:r>
              <a:rPr lang="en-US" dirty="0" smtClean="0">
                <a:latin typeface="Calibri" pitchFamily="34" charset="0"/>
                <a:cs typeface="Calibri" pitchFamily="34" charset="0"/>
              </a:rPr>
              <a:t>It is clear from the next phrase that this “</a:t>
            </a:r>
            <a:r>
              <a:rPr lang="en-US" i="1" dirty="0">
                <a:solidFill>
                  <a:srgbClr val="AD2E27"/>
                </a:solidFill>
                <a:latin typeface="Cambria" pitchFamily="18" charset="0"/>
              </a:rPr>
              <a:t>faith</a:t>
            </a:r>
            <a:r>
              <a:rPr lang="en-US" dirty="0" smtClean="0">
                <a:latin typeface="Calibri" pitchFamily="34" charset="0"/>
                <a:cs typeface="Calibri" pitchFamily="34" charset="0"/>
              </a:rPr>
              <a:t>” came </a:t>
            </a:r>
            <a:r>
              <a:rPr lang="en-US" b="1" i="1" dirty="0" smtClean="0">
                <a:latin typeface="Calibri" pitchFamily="34" charset="0"/>
                <a:cs typeface="Calibri" pitchFamily="34" charset="0"/>
              </a:rPr>
              <a:t>after</a:t>
            </a:r>
            <a:r>
              <a:rPr lang="en-US" dirty="0" smtClean="0">
                <a:latin typeface="Calibri" pitchFamily="34" charset="0"/>
                <a:cs typeface="Calibri" pitchFamily="34" charset="0"/>
              </a:rPr>
              <a:t> the period of time when the Jews were “</a:t>
            </a:r>
            <a:r>
              <a:rPr lang="en-US" i="1" dirty="0">
                <a:solidFill>
                  <a:srgbClr val="AD2E27"/>
                </a:solidFill>
                <a:latin typeface="Cambria" pitchFamily="18" charset="0"/>
              </a:rPr>
              <a:t>held captive under the law</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But we also know that Paul </a:t>
            </a:r>
            <a:r>
              <a:rPr lang="en-US" b="1" i="1" dirty="0" smtClean="0">
                <a:latin typeface="Calibri" pitchFamily="34" charset="0"/>
                <a:cs typeface="Calibri" pitchFamily="34" charset="0"/>
              </a:rPr>
              <a:t>can’t</a:t>
            </a:r>
            <a:r>
              <a:rPr lang="en-US" dirty="0" smtClean="0">
                <a:latin typeface="Calibri" pitchFamily="34" charset="0"/>
                <a:cs typeface="Calibri" pitchFamily="34" charset="0"/>
              </a:rPr>
              <a:t> mean that </a:t>
            </a:r>
            <a:r>
              <a:rPr lang="en-US" dirty="0" smtClean="0">
                <a:latin typeface="Calibri" pitchFamily="34" charset="0"/>
                <a:cs typeface="Calibri" pitchFamily="34" charset="0"/>
              </a:rPr>
              <a:t>the “</a:t>
            </a:r>
            <a:r>
              <a:rPr lang="en-US" i="1" dirty="0">
                <a:solidFill>
                  <a:srgbClr val="AD2E27"/>
                </a:solidFill>
                <a:latin typeface="Cambria" pitchFamily="18" charset="0"/>
              </a:rPr>
              <a:t>faith</a:t>
            </a:r>
            <a:r>
              <a:rPr lang="en-US" dirty="0" smtClean="0">
                <a:latin typeface="Calibri" pitchFamily="34" charset="0"/>
                <a:cs typeface="Calibri" pitchFamily="34" charset="0"/>
              </a:rPr>
              <a:t>” referred to here </a:t>
            </a:r>
            <a:r>
              <a:rPr lang="en-US" dirty="0" smtClean="0">
                <a:latin typeface="Calibri" pitchFamily="34" charset="0"/>
                <a:cs typeface="Calibri" pitchFamily="34" charset="0"/>
              </a:rPr>
              <a:t>is </a:t>
            </a:r>
            <a:r>
              <a:rPr lang="en-US" dirty="0" smtClean="0">
                <a:latin typeface="Calibri" pitchFamily="34" charset="0"/>
                <a:cs typeface="Calibri" pitchFamily="34" charset="0"/>
              </a:rPr>
              <a:t>something </a:t>
            </a:r>
            <a:r>
              <a:rPr lang="en-US" b="1" i="1" dirty="0" smtClean="0">
                <a:latin typeface="Calibri" pitchFamily="34" charset="0"/>
                <a:cs typeface="Calibri" pitchFamily="34" charset="0"/>
              </a:rPr>
              <a:t>new</a:t>
            </a:r>
            <a:r>
              <a:rPr lang="en-US" dirty="0" smtClean="0">
                <a:latin typeface="Calibri" pitchFamily="34" charset="0"/>
                <a:cs typeface="Calibri" pitchFamily="34" charset="0"/>
              </a:rPr>
              <a:t>. </a:t>
            </a:r>
            <a:r>
              <a:rPr lang="en-US" dirty="0" smtClean="0">
                <a:latin typeface="Calibri" pitchFamily="34" charset="0"/>
                <a:cs typeface="Calibri" pitchFamily="34" charset="0"/>
              </a:rPr>
              <a:t>Faith has </a:t>
            </a:r>
            <a:r>
              <a:rPr lang="en-US" b="1" i="1" dirty="0" smtClean="0">
                <a:latin typeface="Calibri" pitchFamily="34" charset="0"/>
                <a:cs typeface="Calibri" pitchFamily="34" charset="0"/>
              </a:rPr>
              <a:t>always</a:t>
            </a:r>
            <a:r>
              <a:rPr lang="en-US" dirty="0" smtClean="0">
                <a:latin typeface="Calibri" pitchFamily="34" charset="0"/>
                <a:cs typeface="Calibri" pitchFamily="34" charset="0"/>
              </a:rPr>
              <a:t> been the means by which God saves </a:t>
            </a:r>
            <a:r>
              <a:rPr lang="en-US" dirty="0" smtClean="0">
                <a:latin typeface="Calibri" pitchFamily="34" charset="0"/>
                <a:cs typeface="Calibri" pitchFamily="34" charset="0"/>
              </a:rPr>
              <a:t>men, even in Old Testament times </a:t>
            </a:r>
            <a:r>
              <a:rPr lang="en-US" dirty="0" smtClean="0">
                <a:latin typeface="Calibri" pitchFamily="34" charset="0"/>
                <a:cs typeface="Calibri" pitchFamily="34" charset="0"/>
              </a:rPr>
              <a:t>– as we saw in Paul’s earlier discussion of Abraham.</a:t>
            </a:r>
          </a:p>
          <a:p>
            <a:r>
              <a:rPr lang="en-US" dirty="0" smtClean="0">
                <a:latin typeface="Calibri" pitchFamily="34" charset="0"/>
                <a:cs typeface="Calibri" pitchFamily="34" charset="0"/>
              </a:rPr>
              <a:t>I believe “faith” here refers </a:t>
            </a:r>
            <a:r>
              <a:rPr lang="en-US" dirty="0">
                <a:latin typeface="Calibri" pitchFamily="34" charset="0"/>
                <a:cs typeface="Calibri" pitchFamily="34" charset="0"/>
              </a:rPr>
              <a:t>to the distinctive kind of faith that New Covenant believers have as they trust in the historically revealed person of Jesus </a:t>
            </a:r>
            <a:r>
              <a:rPr lang="en-US" dirty="0" smtClean="0">
                <a:latin typeface="Calibri" pitchFamily="34" charset="0"/>
                <a:cs typeface="Calibri" pitchFamily="34" charset="0"/>
              </a:rPr>
              <a:t>Christ, in which case, Paul would be referring here to the coming of Christ and </a:t>
            </a:r>
            <a:r>
              <a:rPr lang="en-US" dirty="0">
                <a:latin typeface="Calibri" pitchFamily="34" charset="0"/>
                <a:cs typeface="Calibri" pitchFamily="34" charset="0"/>
              </a:rPr>
              <a:t>the subsequent New Covenant era.</a:t>
            </a:r>
          </a:p>
          <a:p>
            <a:r>
              <a:rPr lang="en-US" dirty="0" smtClean="0">
                <a:latin typeface="Calibri" pitchFamily="34" charset="0"/>
                <a:cs typeface="Calibri" pitchFamily="34" charset="0"/>
              </a:rPr>
              <a:t>Taken </a:t>
            </a:r>
            <a:r>
              <a:rPr lang="en-US" dirty="0" smtClean="0">
                <a:latin typeface="Calibri" pitchFamily="34" charset="0"/>
                <a:cs typeface="Calibri" pitchFamily="34" charset="0"/>
              </a:rPr>
              <a:t>in this way</a:t>
            </a:r>
            <a:r>
              <a:rPr lang="en-US" dirty="0">
                <a:latin typeface="Calibri" pitchFamily="34" charset="0"/>
                <a:cs typeface="Calibri" pitchFamily="34" charset="0"/>
              </a:rPr>
              <a:t>, </a:t>
            </a:r>
            <a:r>
              <a:rPr lang="en-US" dirty="0" smtClean="0">
                <a:latin typeface="Calibri" pitchFamily="34" charset="0"/>
                <a:cs typeface="Calibri" pitchFamily="34" charset="0"/>
              </a:rPr>
              <a:t>“</a:t>
            </a:r>
            <a:r>
              <a:rPr lang="en-US" i="1" dirty="0" smtClean="0">
                <a:solidFill>
                  <a:srgbClr val="AD2E27"/>
                </a:solidFill>
                <a:latin typeface="Cambria" pitchFamily="18" charset="0"/>
              </a:rPr>
              <a:t>before </a:t>
            </a:r>
            <a:r>
              <a:rPr lang="en-US" i="1" dirty="0">
                <a:solidFill>
                  <a:srgbClr val="AD2E27"/>
                </a:solidFill>
                <a:latin typeface="Cambria" pitchFamily="18" charset="0"/>
              </a:rPr>
              <a:t>faith came</a:t>
            </a:r>
            <a:r>
              <a:rPr lang="en-US" dirty="0">
                <a:latin typeface="Calibri" pitchFamily="34" charset="0"/>
                <a:cs typeface="Calibri" pitchFamily="34" charset="0"/>
              </a:rPr>
              <a:t>” </a:t>
            </a:r>
            <a:r>
              <a:rPr lang="en-US" dirty="0" smtClean="0">
                <a:latin typeface="Calibri" pitchFamily="34" charset="0"/>
                <a:cs typeface="Calibri" pitchFamily="34" charset="0"/>
              </a:rPr>
              <a:t>is another way of saying “</a:t>
            </a:r>
            <a:r>
              <a:rPr lang="en-US" i="1" dirty="0">
                <a:solidFill>
                  <a:srgbClr val="AD2E27"/>
                </a:solidFill>
                <a:latin typeface="Cambria" pitchFamily="18" charset="0"/>
              </a:rPr>
              <a:t>until Christ came</a:t>
            </a:r>
            <a:r>
              <a:rPr lang="en-US" dirty="0" smtClean="0">
                <a:latin typeface="Calibri" pitchFamily="34" charset="0"/>
                <a:cs typeface="Calibri" pitchFamily="34" charset="0"/>
              </a:rPr>
              <a:t>” like he says in the parallel statement in the next verse.</a:t>
            </a:r>
          </a:p>
        </p:txBody>
      </p:sp>
      <p:sp>
        <p:nvSpPr>
          <p:cNvPr id="5" name="Content Placeholder 2"/>
          <p:cNvSpPr txBox="1">
            <a:spLocks/>
          </p:cNvSpPr>
          <p:nvPr/>
        </p:nvSpPr>
        <p:spPr>
          <a:xfrm>
            <a:off x="457200" y="533400"/>
            <a:ext cx="8229600" cy="14478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Clr>
                <a:srgbClr val="AD2E27"/>
              </a:buClr>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 </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862541185"/>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3:23-24</a:t>
            </a:r>
            <a:endParaRPr lang="en-US" sz="3600" dirty="0"/>
          </a:p>
        </p:txBody>
      </p:sp>
      <p:sp>
        <p:nvSpPr>
          <p:cNvPr id="3" name="Content Placeholder 2"/>
          <p:cNvSpPr>
            <a:spLocks noGrp="1"/>
          </p:cNvSpPr>
          <p:nvPr>
            <p:ph idx="1"/>
          </p:nvPr>
        </p:nvSpPr>
        <p:spPr>
          <a:xfrm>
            <a:off x="457200" y="1905000"/>
            <a:ext cx="8229600" cy="4953000"/>
          </a:xfrm>
        </p:spPr>
        <p:txBody>
          <a:bodyPr>
            <a:normAutofit fontScale="92500" lnSpcReduction="20000"/>
          </a:bodyPr>
          <a:lstStyle/>
          <a:p>
            <a:r>
              <a:rPr lang="en-US" dirty="0" smtClean="0">
                <a:latin typeface="Calibri" pitchFamily="34" charset="0"/>
                <a:cs typeface="Calibri" pitchFamily="34" charset="0"/>
              </a:rPr>
              <a:t>I believe Paul uses “</a:t>
            </a:r>
            <a:r>
              <a:rPr lang="en-US" i="1" dirty="0">
                <a:solidFill>
                  <a:srgbClr val="AD2E27"/>
                </a:solidFill>
                <a:latin typeface="Cambria" pitchFamily="18" charset="0"/>
              </a:rPr>
              <a:t>we</a:t>
            </a:r>
            <a:r>
              <a:rPr lang="en-US" dirty="0" smtClean="0">
                <a:latin typeface="Calibri" pitchFamily="34" charset="0"/>
                <a:cs typeface="Calibri" pitchFamily="34" charset="0"/>
              </a:rPr>
              <a:t>” and “</a:t>
            </a:r>
            <a:r>
              <a:rPr lang="en-US" i="1" dirty="0" smtClean="0">
                <a:solidFill>
                  <a:srgbClr val="AD2E27"/>
                </a:solidFill>
                <a:latin typeface="Cambria" pitchFamily="18" charset="0"/>
              </a:rPr>
              <a:t>our</a:t>
            </a:r>
            <a:r>
              <a:rPr lang="en-US" dirty="0" smtClean="0">
                <a:latin typeface="Calibri" pitchFamily="34" charset="0"/>
                <a:cs typeface="Calibri" pitchFamily="34" charset="0"/>
              </a:rPr>
              <a:t>” in these verses to refer to himself and his fellow Jews who lived under the dominion of the Law of Moses </a:t>
            </a:r>
            <a:r>
              <a:rPr lang="en-US" b="1" i="1" dirty="0" smtClean="0">
                <a:latin typeface="Calibri" pitchFamily="34" charset="0"/>
                <a:cs typeface="Calibri" pitchFamily="34" charset="0"/>
              </a:rPr>
              <a:t>prior</a:t>
            </a:r>
            <a:r>
              <a:rPr lang="en-US" dirty="0" smtClean="0">
                <a:latin typeface="Calibri" pitchFamily="34" charset="0"/>
                <a:cs typeface="Calibri" pitchFamily="34" charset="0"/>
              </a:rPr>
              <a:t> to the coming of Christ.</a:t>
            </a:r>
          </a:p>
          <a:p>
            <a:r>
              <a:rPr lang="en-US" dirty="0" smtClean="0">
                <a:latin typeface="Calibri" pitchFamily="34" charset="0"/>
                <a:cs typeface="Calibri" pitchFamily="34" charset="0"/>
              </a:rPr>
              <a:t>He uses two very similar metaphors to describe what he and his fellow Jews experienced living under the Law before Christ came:</a:t>
            </a:r>
          </a:p>
          <a:p>
            <a:pPr lvl="1"/>
            <a:r>
              <a:rPr lang="en-US" sz="2400" b="1" dirty="0" smtClean="0">
                <a:solidFill>
                  <a:schemeClr val="accent1"/>
                </a:solidFill>
                <a:latin typeface="Calibri" pitchFamily="34" charset="0"/>
                <a:cs typeface="Calibri" pitchFamily="34" charset="0"/>
              </a:rPr>
              <a:t>Verse 23 </a:t>
            </a:r>
            <a:r>
              <a:rPr lang="en-US" sz="2400" dirty="0" smtClean="0">
                <a:latin typeface="Calibri" pitchFamily="34" charset="0"/>
                <a:cs typeface="Calibri" pitchFamily="34" charset="0"/>
              </a:rPr>
              <a:t>– The Law is seen as a jailer by whom the Jews living under him were “</a:t>
            </a:r>
            <a:r>
              <a:rPr lang="en-US" sz="2400" i="1" dirty="0">
                <a:solidFill>
                  <a:srgbClr val="AD2E27"/>
                </a:solidFill>
                <a:latin typeface="Cambria" pitchFamily="18" charset="0"/>
              </a:rPr>
              <a:t>held captive</a:t>
            </a:r>
            <a:r>
              <a:rPr lang="en-US" sz="2400" dirty="0" smtClean="0">
                <a:latin typeface="Calibri" pitchFamily="34" charset="0"/>
                <a:cs typeface="Calibri" pitchFamily="34" charset="0"/>
              </a:rPr>
              <a:t>”</a:t>
            </a:r>
          </a:p>
          <a:p>
            <a:pPr lvl="1"/>
            <a:r>
              <a:rPr lang="en-US" sz="2400" b="1" dirty="0" smtClean="0">
                <a:solidFill>
                  <a:schemeClr val="accent1"/>
                </a:solidFill>
                <a:latin typeface="Calibri" pitchFamily="34" charset="0"/>
                <a:cs typeface="Calibri" pitchFamily="34" charset="0"/>
              </a:rPr>
              <a:t>Verse 24 </a:t>
            </a:r>
            <a:r>
              <a:rPr lang="en-US" sz="2400" dirty="0" smtClean="0">
                <a:latin typeface="Calibri" pitchFamily="34" charset="0"/>
                <a:cs typeface="Calibri" pitchFamily="34" charset="0"/>
              </a:rPr>
              <a:t>– The Law is pictured as a “</a:t>
            </a:r>
            <a:r>
              <a:rPr lang="en-US" sz="2400" i="1" dirty="0">
                <a:solidFill>
                  <a:srgbClr val="AD2E27"/>
                </a:solidFill>
                <a:latin typeface="Cambria" pitchFamily="18" charset="0"/>
              </a:rPr>
              <a:t>guardian</a:t>
            </a:r>
            <a:r>
              <a:rPr lang="en-US" sz="2400" dirty="0" smtClean="0">
                <a:latin typeface="Calibri" pitchFamily="34" charset="0"/>
                <a:cs typeface="Calibri" pitchFamily="34" charset="0"/>
              </a:rPr>
              <a:t>” who, in that day was not a teacher, but was responsible for overseeing underage children and keeping them in check.</a:t>
            </a:r>
          </a:p>
          <a:p>
            <a:r>
              <a:rPr lang="en-US" dirty="0" smtClean="0">
                <a:latin typeface="Calibri" pitchFamily="34" charset="0"/>
                <a:cs typeface="Calibri" pitchFamily="34" charset="0"/>
              </a:rPr>
              <a:t>In short, the focus here is on the:</a:t>
            </a:r>
          </a:p>
          <a:p>
            <a:pPr lvl="1"/>
            <a:r>
              <a:rPr lang="en-US" sz="2400" dirty="0" smtClean="0">
                <a:latin typeface="Calibri" pitchFamily="34" charset="0"/>
                <a:cs typeface="Calibri" pitchFamily="34" charset="0"/>
              </a:rPr>
              <a:t>Supervisory function of the Law</a:t>
            </a:r>
          </a:p>
          <a:p>
            <a:pPr lvl="1"/>
            <a:r>
              <a:rPr lang="en-US" sz="2400" dirty="0" smtClean="0">
                <a:latin typeface="Calibri" pitchFamily="34" charset="0"/>
                <a:cs typeface="Calibri" pitchFamily="34" charset="0"/>
              </a:rPr>
              <a:t>Inferior status of someone under such supervision</a:t>
            </a:r>
          </a:p>
          <a:p>
            <a:pPr lvl="1"/>
            <a:r>
              <a:rPr lang="en-US" sz="2400" dirty="0" smtClean="0">
                <a:latin typeface="Calibri" pitchFamily="34" charset="0"/>
                <a:cs typeface="Calibri" pitchFamily="34" charset="0"/>
              </a:rPr>
              <a:t>Temporary nature of this situation in salvation history</a:t>
            </a:r>
          </a:p>
        </p:txBody>
      </p:sp>
      <p:sp>
        <p:nvSpPr>
          <p:cNvPr id="5" name="Content Placeholder 2"/>
          <p:cNvSpPr txBox="1">
            <a:spLocks/>
          </p:cNvSpPr>
          <p:nvPr/>
        </p:nvSpPr>
        <p:spPr>
          <a:xfrm>
            <a:off x="457200" y="533400"/>
            <a:ext cx="8229600" cy="13716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Clr>
                <a:srgbClr val="AD2E27"/>
              </a:buClr>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 </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2767653969"/>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600" dirty="0" smtClean="0">
                <a:solidFill>
                  <a:schemeClr val="accent1"/>
                </a:solidFill>
              </a:rPr>
              <a:t>Galatians 3:23-24</a:t>
            </a:r>
            <a:endParaRPr lang="en-US" sz="3600" dirty="0"/>
          </a:p>
        </p:txBody>
      </p:sp>
      <p:sp>
        <p:nvSpPr>
          <p:cNvPr id="3" name="Content Placeholder 2"/>
          <p:cNvSpPr>
            <a:spLocks noGrp="1"/>
          </p:cNvSpPr>
          <p:nvPr>
            <p:ph idx="1"/>
          </p:nvPr>
        </p:nvSpPr>
        <p:spPr>
          <a:xfrm>
            <a:off x="457200" y="1905000"/>
            <a:ext cx="8229600" cy="4953000"/>
          </a:xfrm>
        </p:spPr>
        <p:txBody>
          <a:bodyPr>
            <a:normAutofit/>
          </a:bodyPr>
          <a:lstStyle/>
          <a:p>
            <a:r>
              <a:rPr lang="en-US" dirty="0" smtClean="0">
                <a:latin typeface="Calibri" pitchFamily="34" charset="0"/>
                <a:cs typeface="Calibri" pitchFamily="34" charset="0"/>
              </a:rPr>
              <a:t>Those who hold to Covenant Theology (Presbyterians, for example), will say they think these verses are describing the series of events in the life of an individual person who is lead or taught by the Law (as a “schoolmaster”) to believe in Christ.</a:t>
            </a:r>
          </a:p>
          <a:p>
            <a:r>
              <a:rPr lang="en-US" dirty="0" smtClean="0">
                <a:latin typeface="Calibri" pitchFamily="34" charset="0"/>
                <a:cs typeface="Calibri" pitchFamily="34" charset="0"/>
              </a:rPr>
              <a:t>Translators who hold to this interpretation will translate this verse in a way that reflects that idea:</a:t>
            </a:r>
          </a:p>
          <a:p>
            <a:pPr lvl="1"/>
            <a:r>
              <a:rPr lang="en-US" dirty="0">
                <a:solidFill>
                  <a:schemeClr val="accent1"/>
                </a:solidFill>
              </a:rPr>
              <a:t>Wherefore the law was our schoolmaster </a:t>
            </a:r>
            <a:r>
              <a:rPr lang="en-US" i="1" dirty="0">
                <a:solidFill>
                  <a:schemeClr val="accent1"/>
                </a:solidFill>
              </a:rPr>
              <a:t>to bring us </a:t>
            </a:r>
            <a:r>
              <a:rPr lang="en-US" dirty="0">
                <a:solidFill>
                  <a:schemeClr val="accent1"/>
                </a:solidFill>
              </a:rPr>
              <a:t>unto Christ, that we might be justified by faith. </a:t>
            </a:r>
            <a:r>
              <a:rPr lang="en-US" dirty="0"/>
              <a:t>(Gal 3:24 KJV</a:t>
            </a:r>
            <a:r>
              <a:rPr lang="en-US" dirty="0" smtClean="0"/>
              <a:t>)</a:t>
            </a:r>
          </a:p>
          <a:p>
            <a:pPr lvl="1"/>
            <a:r>
              <a:rPr lang="en-US" dirty="0">
                <a:solidFill>
                  <a:schemeClr val="accent1"/>
                </a:solidFill>
              </a:rPr>
              <a:t>So the law was put in charge to lead us to Christ that we might be justified by faith. </a:t>
            </a:r>
            <a:r>
              <a:rPr lang="en-US" dirty="0"/>
              <a:t>(Gal 3:24 NIV)</a:t>
            </a:r>
            <a:endParaRPr lang="en-US" dirty="0">
              <a:latin typeface="Calibri" pitchFamily="34" charset="0"/>
              <a:cs typeface="Calibri" pitchFamily="34" charset="0"/>
            </a:endParaRPr>
          </a:p>
        </p:txBody>
      </p:sp>
      <p:sp>
        <p:nvSpPr>
          <p:cNvPr id="5" name="Content Placeholder 2"/>
          <p:cNvSpPr txBox="1">
            <a:spLocks/>
          </p:cNvSpPr>
          <p:nvPr/>
        </p:nvSpPr>
        <p:spPr>
          <a:xfrm>
            <a:off x="457200" y="533400"/>
            <a:ext cx="8229600" cy="1371600"/>
          </a:xfrm>
          <a:prstGeom prst="rect">
            <a:avLst/>
          </a:prstGeom>
        </p:spPr>
        <p:txBody>
          <a:bodyPr lIns="45720" rIns="45720">
            <a:normAutofit fontScale="92500" lnSpcReduction="20000"/>
          </a:bodyPr>
          <a:lstStyle>
            <a:defPPr>
              <a:defRPr>
                <a:solidFill>
                  <a:schemeClr val="tx1"/>
                </a:solidFill>
                <a:latin typeface="+mn-lt"/>
                <a:ea typeface="+mn-ea"/>
                <a:cs typeface="+mn-cs"/>
              </a:defRPr>
            </a:defPPr>
            <a:lvl1pPr marL="27432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557784" indent="-228600" algn="l" eaLnBrk="1" hangingPunct="1">
              <a:buClr>
                <a:schemeClr val="tx2"/>
              </a:buClr>
              <a:buFont typeface="Wingdings 2" pitchFamily="18" charset="2"/>
              <a:buChar char=""/>
              <a:defRPr sz="2200">
                <a:solidFill>
                  <a:schemeClr val="tx1"/>
                </a:solidFill>
                <a:latin typeface="+mn-lt"/>
                <a:ea typeface="+mn-lt"/>
                <a:cs typeface="+mn-lt"/>
              </a:defRPr>
            </a:lvl2pPr>
            <a:lvl3pPr marL="813816" indent="-228600" algn="l" eaLnBrk="1" hangingPunct="1">
              <a:buClr>
                <a:schemeClr val="accent1"/>
              </a:buClr>
              <a:buFont typeface="Wingdings 2" pitchFamily="18" charset="2"/>
              <a:buChar char=""/>
              <a:defRPr sz="2000">
                <a:solidFill>
                  <a:schemeClr val="tx1"/>
                </a:solidFill>
                <a:latin typeface="+mn-lt"/>
                <a:ea typeface="+mn-lt"/>
                <a:cs typeface="+mn-lt"/>
              </a:defRPr>
            </a:lvl3pPr>
            <a:lvl4pPr marL="1069848" indent="-228600" algn="l" eaLnBrk="1" hangingPunct="1">
              <a:buClr>
                <a:schemeClr val="tx2"/>
              </a:buClr>
              <a:buFont typeface="Wingdings 2" pitchFamily="18" charset="2"/>
              <a:buChar char=""/>
              <a:defRPr sz="1800">
                <a:solidFill>
                  <a:schemeClr val="tx1"/>
                </a:solidFill>
                <a:latin typeface="+mn-lt"/>
                <a:ea typeface="+mn-lt"/>
                <a:cs typeface="+mn-lt"/>
              </a:defRPr>
            </a:lvl4pPr>
            <a:lvl5pPr marL="1316736" indent="-228600" algn="l" eaLnBrk="1" hangingPunct="1">
              <a:buClr>
                <a:schemeClr val="accent1"/>
              </a:buClr>
              <a:buFont typeface="Wingdings 2" pitchFamily="18" charset="2"/>
              <a:buChar char=""/>
              <a:defRPr sz="1800">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a:lstStyle>
          <a:p>
            <a:pPr marL="0" indent="0" fontAlgn="auto">
              <a:spcBef>
                <a:spcPts val="0"/>
              </a:spcBef>
              <a:spcAft>
                <a:spcPts val="0"/>
              </a:spcAft>
              <a:buClr>
                <a:srgbClr val="AD2E27"/>
              </a:buClr>
              <a:buNone/>
            </a:pPr>
            <a:r>
              <a:rPr lang="en-US" i="1" baseline="30000" dirty="0" smtClean="0">
                <a:solidFill>
                  <a:srgbClr val="AD2E27"/>
                </a:solidFill>
                <a:latin typeface="Cambria" pitchFamily="18" charset="0"/>
              </a:rPr>
              <a:t>23</a:t>
            </a:r>
            <a:r>
              <a:rPr lang="en-US" i="1" dirty="0" smtClean="0">
                <a:solidFill>
                  <a:srgbClr val="AD2E27"/>
                </a:solidFill>
                <a:latin typeface="Cambria" pitchFamily="18" charset="0"/>
              </a:rPr>
              <a:t> </a:t>
            </a:r>
            <a:r>
              <a:rPr lang="en-US" i="1" dirty="0">
                <a:solidFill>
                  <a:srgbClr val="AD2E27"/>
                </a:solidFill>
                <a:latin typeface="Cambria" pitchFamily="18" charset="0"/>
              </a:rPr>
              <a:t>Now before faith came, we were held captive under the law, imprisoned until the coming faith would be revealed</a:t>
            </a:r>
            <a:r>
              <a:rPr lang="en-US" i="1" dirty="0" smtClean="0">
                <a:solidFill>
                  <a:srgbClr val="AD2E27"/>
                </a:solidFill>
                <a:latin typeface="Cambria" pitchFamily="18" charset="0"/>
              </a:rPr>
              <a:t>. </a:t>
            </a:r>
            <a:r>
              <a:rPr lang="en-US" i="1" baseline="30000" dirty="0">
                <a:solidFill>
                  <a:srgbClr val="AD2E27"/>
                </a:solidFill>
                <a:latin typeface="Cambria" pitchFamily="18" charset="0"/>
              </a:rPr>
              <a:t>24</a:t>
            </a:r>
            <a:r>
              <a:rPr lang="en-US" i="1" dirty="0">
                <a:solidFill>
                  <a:srgbClr val="AD2E27"/>
                </a:solidFill>
                <a:latin typeface="Cambria" pitchFamily="18" charset="0"/>
              </a:rPr>
              <a:t> So then, the law was our guardian until Christ came, in order that we might be justified by faith. </a:t>
            </a:r>
            <a:endParaRPr lang="en-US" i="1" kern="0" dirty="0" smtClean="0">
              <a:solidFill>
                <a:srgbClr val="AD2E27"/>
              </a:solidFill>
              <a:latin typeface="Cambria" pitchFamily="18" charset="0"/>
            </a:endParaRPr>
          </a:p>
        </p:txBody>
      </p:sp>
    </p:spTree>
    <p:extLst>
      <p:ext uri="{BB962C8B-B14F-4D97-AF65-F5344CB8AC3E}">
        <p14:creationId xmlns:p14="http://schemas.microsoft.com/office/powerpoint/2010/main" val="4237968512"/>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3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5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6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_Human">
  <a:themeElements>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7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2.xml><?xml version="1.0" encoding="utf-8"?>
<a:themeOverride xmlns:a="http://schemas.openxmlformats.org/drawingml/2006/main">
  <a:clrScheme name="Human">
    <a:dk1>
      <a:sysClr val="windowText" lastClr="000000"/>
    </a:dk1>
    <a:lt1>
      <a:sysClr val="window" lastClr="FFFFFF"/>
    </a:lt1>
    <a:dk2>
      <a:srgbClr val="795339"/>
    </a:dk2>
    <a:lt2>
      <a:srgbClr val="F7EEDD"/>
    </a:lt2>
    <a:accent1>
      <a:srgbClr val="AD2E27"/>
    </a:accent1>
    <a:accent2>
      <a:srgbClr val="3F3D66"/>
    </a:accent2>
    <a:accent3>
      <a:srgbClr val="17517A"/>
    </a:accent3>
    <a:accent4>
      <a:srgbClr val="877E48"/>
    </a:accent4>
    <a:accent5>
      <a:srgbClr val="AF8B1E"/>
    </a:accent5>
    <a:accent6>
      <a:srgbClr val="A35E21"/>
    </a:accent6>
    <a:hlink>
      <a:srgbClr val="9B7300"/>
    </a:hlink>
    <a:folHlink>
      <a:srgbClr val="D6A73B"/>
    </a:folHlink>
  </a:clrScheme>
</a:themeOverride>
</file>

<file path=docProps/app.xml><?xml version="1.0" encoding="utf-8"?>
<Properties xmlns="http://schemas.openxmlformats.org/officeDocument/2006/extended-properties" xmlns:vt="http://schemas.openxmlformats.org/officeDocument/2006/docPropsVTypes">
  <Template>Maple</Template>
  <TotalTime>33460</TotalTime>
  <Words>1768</Words>
  <Application>Microsoft Office PowerPoint</Application>
  <PresentationFormat>On-screen Show (4:3)</PresentationFormat>
  <Paragraphs>81</Paragraphs>
  <Slides>13</Slides>
  <Notes>0</Notes>
  <HiddenSlides>0</HiddenSlides>
  <MMClips>0</MMClips>
  <ScaleCrop>false</ScaleCrop>
  <HeadingPairs>
    <vt:vector size="4" baseType="variant">
      <vt:variant>
        <vt:lpstr>Theme</vt:lpstr>
      </vt:variant>
      <vt:variant>
        <vt:i4>18</vt:i4>
      </vt:variant>
      <vt:variant>
        <vt:lpstr>Slide Titles</vt:lpstr>
      </vt:variant>
      <vt:variant>
        <vt:i4>13</vt:i4>
      </vt:variant>
    </vt:vector>
  </HeadingPairs>
  <TitlesOfParts>
    <vt:vector size="31" baseType="lpstr">
      <vt:lpstr>Clouds</vt:lpstr>
      <vt:lpstr>Rainbow</vt:lpstr>
      <vt:lpstr>Stars</vt:lpstr>
      <vt:lpstr>Moses</vt:lpstr>
      <vt:lpstr>David</vt:lpstr>
      <vt:lpstr>Jesus</vt:lpstr>
      <vt:lpstr>oldnew</vt:lpstr>
      <vt:lpstr>waterfall</vt:lpstr>
      <vt:lpstr>sunset</vt:lpstr>
      <vt:lpstr>1_sunset</vt:lpstr>
      <vt:lpstr>2_sunset</vt:lpstr>
      <vt:lpstr>3_sunset</vt:lpstr>
      <vt:lpstr>Human</vt:lpstr>
      <vt:lpstr>4_sunset</vt:lpstr>
      <vt:lpstr>5_sunset</vt:lpstr>
      <vt:lpstr>6_sunset</vt:lpstr>
      <vt:lpstr>1_Human</vt:lpstr>
      <vt:lpstr>7_sunset</vt:lpstr>
      <vt:lpstr>New Covenant Theology</vt:lpstr>
      <vt:lpstr>Comparing and Contrasting the Covenants</vt:lpstr>
      <vt:lpstr>Relationship Between Three Covenants (Galatians 3:15-26)</vt:lpstr>
      <vt:lpstr>Galatians 3:19-22</vt:lpstr>
      <vt:lpstr>Galatians 3:15-25 (continued)</vt:lpstr>
      <vt:lpstr>Galatians 3:21-22</vt:lpstr>
      <vt:lpstr>Galatians 3:23-24</vt:lpstr>
      <vt:lpstr>Galatians 3:23-24</vt:lpstr>
      <vt:lpstr>Galatians 3:23-24</vt:lpstr>
      <vt:lpstr>Galatians 3:23-24</vt:lpstr>
      <vt:lpstr>Galatians 3:23-26</vt:lpstr>
      <vt:lpstr>Promise and Law - Galatians 3:15-25</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1507</cp:revision>
  <dcterms:created xsi:type="dcterms:W3CDTF">2002-05-29T23:51:15Z</dcterms:created>
  <dcterms:modified xsi:type="dcterms:W3CDTF">2017-09-03T17:46:49Z</dcterms:modified>
</cp:coreProperties>
</file>