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theme/theme13.xml" ContentType="application/vnd.openxmlformats-officedocument.theme+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15.xml" ContentType="application/vnd.openxmlformats-officedocument.theme+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theme/theme16.xml" ContentType="application/vnd.openxmlformats-officedocument.theme+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theme/theme17.xml" ContentType="application/vnd.openxmlformats-officedocument.theme+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 id="2147483655" r:id="rId3"/>
    <p:sldMasterId id="2147483657" r:id="rId4"/>
    <p:sldMasterId id="2147483659" r:id="rId5"/>
    <p:sldMasterId id="2147483661" r:id="rId6"/>
    <p:sldMasterId id="2147483663" r:id="rId7"/>
    <p:sldMasterId id="2147483667" r:id="rId8"/>
    <p:sldMasterId id="2147483665" r:id="rId9"/>
    <p:sldMasterId id="2147484058" r:id="rId10"/>
    <p:sldMasterId id="2147484095" r:id="rId11"/>
    <p:sldMasterId id="2147484156" r:id="rId12"/>
    <p:sldMasterId id="2147484218" r:id="rId13"/>
    <p:sldMasterId id="2147484320" r:id="rId14"/>
    <p:sldMasterId id="2147484397" r:id="rId15"/>
    <p:sldMasterId id="2147484470" r:id="rId16"/>
    <p:sldMasterId id="2147484495" r:id="rId17"/>
    <p:sldMasterId id="2147484508" r:id="rId18"/>
  </p:sldMasterIdLst>
  <p:notesMasterIdLst>
    <p:notesMasterId r:id="rId31"/>
  </p:notesMasterIdLst>
  <p:sldIdLst>
    <p:sldId id="579" r:id="rId19"/>
    <p:sldId id="371" r:id="rId20"/>
    <p:sldId id="359" r:id="rId21"/>
    <p:sldId id="582" r:id="rId22"/>
    <p:sldId id="583" r:id="rId23"/>
    <p:sldId id="584" r:id="rId24"/>
    <p:sldId id="585" r:id="rId25"/>
    <p:sldId id="586" r:id="rId26"/>
    <p:sldId id="391" r:id="rId27"/>
    <p:sldId id="392" r:id="rId28"/>
    <p:sldId id="393" r:id="rId29"/>
    <p:sldId id="587" r:id="rId30"/>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CC"/>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7" autoAdjust="0"/>
    <p:restoredTop sz="94707" autoAdjust="0"/>
  </p:normalViewPr>
  <p:slideViewPr>
    <p:cSldViewPr>
      <p:cViewPr varScale="1">
        <p:scale>
          <a:sx n="113" d="100"/>
          <a:sy n="113" d="100"/>
        </p:scale>
        <p:origin x="-8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slide" Target="slides/slide3.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2931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22400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775066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928202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149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758400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76072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47191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2615425"/>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689897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1761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330478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67288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0826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832283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2047895"/>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714853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41100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641642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471261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8505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97448"/>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376377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2253900"/>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6533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2885638"/>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639131"/>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2009231"/>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158055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9904974"/>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1587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2086562"/>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508624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9766965"/>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0616367"/>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6768773"/>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1403591"/>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3845415"/>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3653747"/>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4047706"/>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89511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934283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6326318"/>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40952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5475984"/>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8657146"/>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4399723"/>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5058651"/>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01149092"/>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37635066"/>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6833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27053415"/>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27092653"/>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79541008"/>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42434902"/>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91740788"/>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68894302"/>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4405484"/>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52006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4.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4.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theme" Target="../theme/theme1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slideLayout" Target="../slideLayouts/slideLayout136.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image" Target="../media/image14.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theme" Target="../theme/theme13.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image" Target="../media/image14.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6.xml"/><Relationship Id="rId13" Type="http://schemas.openxmlformats.org/officeDocument/2006/relationships/theme" Target="../theme/theme14.xml"/><Relationship Id="rId3" Type="http://schemas.openxmlformats.org/officeDocument/2006/relationships/slideLayout" Target="../slideLayouts/slideLayout151.xml"/><Relationship Id="rId7" Type="http://schemas.openxmlformats.org/officeDocument/2006/relationships/slideLayout" Target="../slideLayouts/slideLayout155.xml"/><Relationship Id="rId12" Type="http://schemas.openxmlformats.org/officeDocument/2006/relationships/slideLayout" Target="../slideLayouts/slideLayout160.xml"/><Relationship Id="rId2" Type="http://schemas.openxmlformats.org/officeDocument/2006/relationships/slideLayout" Target="../slideLayouts/slideLayout150.xml"/><Relationship Id="rId1" Type="http://schemas.openxmlformats.org/officeDocument/2006/relationships/slideLayout" Target="../slideLayouts/slideLayout149.xml"/><Relationship Id="rId6" Type="http://schemas.openxmlformats.org/officeDocument/2006/relationships/slideLayout" Target="../slideLayouts/slideLayout154.xml"/><Relationship Id="rId11" Type="http://schemas.openxmlformats.org/officeDocument/2006/relationships/slideLayout" Target="../slideLayouts/slideLayout159.xml"/><Relationship Id="rId5" Type="http://schemas.openxmlformats.org/officeDocument/2006/relationships/slideLayout" Target="../slideLayouts/slideLayout153.xml"/><Relationship Id="rId10" Type="http://schemas.openxmlformats.org/officeDocument/2006/relationships/slideLayout" Target="../slideLayouts/slideLayout158.xml"/><Relationship Id="rId4" Type="http://schemas.openxmlformats.org/officeDocument/2006/relationships/slideLayout" Target="../slideLayouts/slideLayout152.xml"/><Relationship Id="rId9" Type="http://schemas.openxmlformats.org/officeDocument/2006/relationships/slideLayout" Target="../slideLayouts/slideLayout157.xml"/><Relationship Id="rId14" Type="http://schemas.openxmlformats.org/officeDocument/2006/relationships/image" Target="../media/image14.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theme" Target="../theme/theme15.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image" Target="../media/image14.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0.xml"/><Relationship Id="rId13" Type="http://schemas.openxmlformats.org/officeDocument/2006/relationships/theme" Target="../theme/theme16.xml"/><Relationship Id="rId3" Type="http://schemas.openxmlformats.org/officeDocument/2006/relationships/slideLayout" Target="../slideLayouts/slideLayout175.xml"/><Relationship Id="rId7" Type="http://schemas.openxmlformats.org/officeDocument/2006/relationships/slideLayout" Target="../slideLayouts/slideLayout179.xml"/><Relationship Id="rId12" Type="http://schemas.openxmlformats.org/officeDocument/2006/relationships/slideLayout" Target="../slideLayouts/slideLayout184.xml"/><Relationship Id="rId2" Type="http://schemas.openxmlformats.org/officeDocument/2006/relationships/slideLayout" Target="../slideLayouts/slideLayout174.xml"/><Relationship Id="rId1" Type="http://schemas.openxmlformats.org/officeDocument/2006/relationships/slideLayout" Target="../slideLayouts/slideLayout173.xml"/><Relationship Id="rId6" Type="http://schemas.openxmlformats.org/officeDocument/2006/relationships/slideLayout" Target="../slideLayouts/slideLayout178.xml"/><Relationship Id="rId11" Type="http://schemas.openxmlformats.org/officeDocument/2006/relationships/slideLayout" Target="../slideLayouts/slideLayout183.xml"/><Relationship Id="rId5" Type="http://schemas.openxmlformats.org/officeDocument/2006/relationships/slideLayout" Target="../slideLayouts/slideLayout177.xml"/><Relationship Id="rId10" Type="http://schemas.openxmlformats.org/officeDocument/2006/relationships/slideLayout" Target="../slideLayouts/slideLayout182.xml"/><Relationship Id="rId4" Type="http://schemas.openxmlformats.org/officeDocument/2006/relationships/slideLayout" Target="../slideLayouts/slideLayout176.xml"/><Relationship Id="rId9" Type="http://schemas.openxmlformats.org/officeDocument/2006/relationships/slideLayout" Target="../slideLayouts/slideLayout181.xml"/><Relationship Id="rId14" Type="http://schemas.openxmlformats.org/officeDocument/2006/relationships/image" Target="../media/image14.jpeg"/></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2.xml"/><Relationship Id="rId13" Type="http://schemas.openxmlformats.org/officeDocument/2006/relationships/theme" Target="../theme/theme17.xml"/><Relationship Id="rId3" Type="http://schemas.openxmlformats.org/officeDocument/2006/relationships/slideLayout" Target="../slideLayouts/slideLayout187.xml"/><Relationship Id="rId7" Type="http://schemas.openxmlformats.org/officeDocument/2006/relationships/slideLayout" Target="../slideLayouts/slideLayout191.xml"/><Relationship Id="rId12" Type="http://schemas.openxmlformats.org/officeDocument/2006/relationships/slideLayout" Target="../slideLayouts/slideLayout196.xml"/><Relationship Id="rId2" Type="http://schemas.openxmlformats.org/officeDocument/2006/relationships/slideLayout" Target="../slideLayouts/slideLayout186.xml"/><Relationship Id="rId1" Type="http://schemas.openxmlformats.org/officeDocument/2006/relationships/slideLayout" Target="../slideLayouts/slideLayout185.xml"/><Relationship Id="rId6" Type="http://schemas.openxmlformats.org/officeDocument/2006/relationships/slideLayout" Target="../slideLayouts/slideLayout190.xml"/><Relationship Id="rId11" Type="http://schemas.openxmlformats.org/officeDocument/2006/relationships/slideLayout" Target="../slideLayouts/slideLayout195.xml"/><Relationship Id="rId5" Type="http://schemas.openxmlformats.org/officeDocument/2006/relationships/slideLayout" Target="../slideLayouts/slideLayout189.xml"/><Relationship Id="rId10" Type="http://schemas.openxmlformats.org/officeDocument/2006/relationships/slideLayout" Target="../slideLayouts/slideLayout194.xml"/><Relationship Id="rId4" Type="http://schemas.openxmlformats.org/officeDocument/2006/relationships/slideLayout" Target="../slideLayouts/slideLayout188.xml"/><Relationship Id="rId9" Type="http://schemas.openxmlformats.org/officeDocument/2006/relationships/slideLayout" Target="../slideLayouts/slideLayout193.xml"/><Relationship Id="rId14" Type="http://schemas.openxmlformats.org/officeDocument/2006/relationships/image" Target="../media/image14.jpeg"/></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4.xml"/><Relationship Id="rId13" Type="http://schemas.openxmlformats.org/officeDocument/2006/relationships/image" Target="../media/image16.jpeg"/><Relationship Id="rId3" Type="http://schemas.openxmlformats.org/officeDocument/2006/relationships/slideLayout" Target="../slideLayouts/slideLayout199.xml"/><Relationship Id="rId7" Type="http://schemas.openxmlformats.org/officeDocument/2006/relationships/slideLayout" Target="../slideLayouts/slideLayout203.xml"/><Relationship Id="rId12" Type="http://schemas.openxmlformats.org/officeDocument/2006/relationships/theme" Target="../theme/theme18.xml"/><Relationship Id="rId2" Type="http://schemas.openxmlformats.org/officeDocument/2006/relationships/slideLayout" Target="../slideLayouts/slideLayout198.xml"/><Relationship Id="rId1" Type="http://schemas.openxmlformats.org/officeDocument/2006/relationships/slideLayout" Target="../slideLayouts/slideLayout197.xml"/><Relationship Id="rId6" Type="http://schemas.openxmlformats.org/officeDocument/2006/relationships/slideLayout" Target="../slideLayouts/slideLayout202.xml"/><Relationship Id="rId11" Type="http://schemas.openxmlformats.org/officeDocument/2006/relationships/slideLayout" Target="../slideLayouts/slideLayout207.xml"/><Relationship Id="rId5" Type="http://schemas.openxmlformats.org/officeDocument/2006/relationships/slideLayout" Target="../slideLayouts/slideLayout201.xml"/><Relationship Id="rId10" Type="http://schemas.openxmlformats.org/officeDocument/2006/relationships/slideLayout" Target="../slideLayouts/slideLayout206.xml"/><Relationship Id="rId4" Type="http://schemas.openxmlformats.org/officeDocument/2006/relationships/slideLayout" Target="../slideLayouts/slideLayout200.xml"/><Relationship Id="rId9" Type="http://schemas.openxmlformats.org/officeDocument/2006/relationships/slideLayout" Target="../slideLayouts/slideLayout20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7.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9.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3.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1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278727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764550"/>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 id="21474844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7142647"/>
      </p:ext>
    </p:extLst>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5" r:id="rId5"/>
    <p:sldLayoutId id="2147484476" r:id="rId6"/>
    <p:sldLayoutId id="2147484477" r:id="rId7"/>
    <p:sldLayoutId id="2147484478" r:id="rId8"/>
    <p:sldLayoutId id="2147484479" r:id="rId9"/>
    <p:sldLayoutId id="2147484480" r:id="rId10"/>
    <p:sldLayoutId id="2147484481" r:id="rId11"/>
    <p:sldLayoutId id="214748448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76438"/>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69347790"/>
      </p:ext>
    </p:extLst>
  </p:cSld>
  <p:clrMap bg1="dk2" tx1="lt1" bg2="dk1" tx2="lt2" accent1="accent1" accent2="accent2" accent3="accent3" accent4="accent4" accent5="accent5" accent6="accent6" hlink="hlink" folHlink="folHlink"/>
  <p:sldLayoutIdLst>
    <p:sldLayoutId id="2147484509" r:id="rId1"/>
    <p:sldLayoutId id="2147484510" r:id="rId2"/>
    <p:sldLayoutId id="2147484511" r:id="rId3"/>
    <p:sldLayoutId id="2147484512" r:id="rId4"/>
    <p:sldLayoutId id="2147484513" r:id="rId5"/>
    <p:sldLayoutId id="2147484514" r:id="rId6"/>
    <p:sldLayoutId id="2147484515" r:id="rId7"/>
    <p:sldLayoutId id="2147484516" r:id="rId8"/>
    <p:sldLayoutId id="2147484517" r:id="rId9"/>
    <p:sldLayoutId id="2147484518" r:id="rId10"/>
    <p:sldLayoutId id="214748451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90.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8.xml"/></Relationships>
</file>

<file path=ppt/slides/_rels/slide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221147692"/>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chor="t">
            <a:noAutofit/>
          </a:bodyPr>
          <a:lstStyle/>
          <a:p>
            <a:pPr algn="l"/>
            <a:r>
              <a:rPr lang="en-US" sz="3200" b="1" dirty="0">
                <a:effectLst>
                  <a:glow rad="228600">
                    <a:schemeClr val="accent3">
                      <a:satMod val="175000"/>
                      <a:alpha val="40000"/>
                    </a:schemeClr>
                  </a:glow>
                </a:effectLst>
                <a:latin typeface="Calibri" pitchFamily="34" charset="0"/>
                <a:cs typeface="Calibri" pitchFamily="34" charset="0"/>
              </a:rPr>
              <a:t>Examples of Where Old Testament Texts Are Cited By New Testament Writers</a:t>
            </a:r>
            <a:endParaRPr lang="en-US" sz="3200"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1828800"/>
            <a:ext cx="8229600" cy="5029200"/>
          </a:xfrm>
        </p:spPr>
        <p:txBody>
          <a:bodyPr>
            <a:normAutofit fontScale="77500" lnSpcReduction="20000"/>
          </a:bodyPr>
          <a:lstStyle/>
          <a:p>
            <a:pPr>
              <a:buNone/>
            </a:pPr>
            <a:r>
              <a:rPr lang="en-US" sz="3500" b="1" dirty="0" smtClean="0">
                <a:effectLst>
                  <a:glow rad="228600">
                    <a:schemeClr val="accent3">
                      <a:satMod val="175000"/>
                      <a:alpha val="40000"/>
                    </a:schemeClr>
                  </a:glow>
                </a:effectLst>
                <a:latin typeface="Calibri" pitchFamily="34" charset="0"/>
                <a:cs typeface="Calibri" pitchFamily="34" charset="0"/>
              </a:rPr>
              <a:t>Example #2:</a:t>
            </a:r>
          </a:p>
          <a:p>
            <a:r>
              <a:rPr lang="en-US" b="1" dirty="0" smtClean="0">
                <a:effectLst>
                  <a:glow rad="228600">
                    <a:schemeClr val="accent3">
                      <a:satMod val="175000"/>
                      <a:alpha val="40000"/>
                    </a:schemeClr>
                  </a:glow>
                </a:effectLst>
                <a:latin typeface="Calibri" pitchFamily="34" charset="0"/>
                <a:cs typeface="Calibri" pitchFamily="34" charset="0"/>
              </a:rPr>
              <a:t>Romans 13:9-10 – </a:t>
            </a:r>
            <a:r>
              <a:rPr lang="en-US" i="1" dirty="0" smtClean="0">
                <a:solidFill>
                  <a:srgbClr val="0070C0"/>
                </a:solidFill>
                <a:effectLst>
                  <a:glow rad="228600">
                    <a:schemeClr val="accent3">
                      <a:satMod val="175000"/>
                      <a:alpha val="40000"/>
                    </a:schemeClr>
                  </a:glow>
                </a:effectLst>
                <a:latin typeface="Cambria" pitchFamily="18" charset="0"/>
              </a:rPr>
              <a:t>For the commandments, “You shall not commit adultery, You shall not murder, You shall not steal, You shall not covet,” and any other commandment, are summed up in this word: “You shall love your neighbor as yourself.” </a:t>
            </a:r>
            <a:r>
              <a:rPr lang="en-US" i="1" baseline="30000" dirty="0" smtClean="0">
                <a:solidFill>
                  <a:srgbClr val="0070C0"/>
                </a:solidFill>
                <a:effectLst>
                  <a:glow rad="228600">
                    <a:schemeClr val="accent3">
                      <a:satMod val="175000"/>
                      <a:alpha val="40000"/>
                    </a:schemeClr>
                  </a:glow>
                </a:effectLst>
                <a:latin typeface="Cambria" pitchFamily="18" charset="0"/>
              </a:rPr>
              <a:t>10</a:t>
            </a:r>
            <a:r>
              <a:rPr lang="en-US" i="1" dirty="0" smtClean="0">
                <a:solidFill>
                  <a:srgbClr val="0070C0"/>
                </a:solidFill>
                <a:effectLst>
                  <a:glow rad="228600">
                    <a:schemeClr val="accent3">
                      <a:satMod val="175000"/>
                      <a:alpha val="40000"/>
                    </a:schemeClr>
                  </a:glow>
                </a:effectLst>
                <a:latin typeface="Cambria" pitchFamily="18" charset="0"/>
              </a:rPr>
              <a:t> Love does no wrong to a neighbor; therefore love is the fulfilling of the law. </a:t>
            </a:r>
            <a:endParaRPr lang="en-US" b="1" dirty="0" smtClean="0">
              <a:effectLst>
                <a:glow rad="228600">
                  <a:schemeClr val="accent3">
                    <a:satMod val="175000"/>
                    <a:alpha val="40000"/>
                  </a:schemeClr>
                </a:glow>
              </a:effectLst>
              <a:latin typeface="Calibri" pitchFamily="34" charset="0"/>
              <a:cs typeface="Calibri" pitchFamily="34" charset="0"/>
            </a:endParaRPr>
          </a:p>
          <a:p>
            <a:r>
              <a:rPr lang="en-US" dirty="0" smtClean="0">
                <a:effectLst>
                  <a:glow rad="228600">
                    <a:schemeClr val="accent3">
                      <a:satMod val="175000"/>
                      <a:alpha val="40000"/>
                    </a:schemeClr>
                  </a:glow>
                </a:effectLst>
                <a:latin typeface="Calibri" pitchFamily="34" charset="0"/>
                <a:cs typeface="Calibri" pitchFamily="34" charset="0"/>
              </a:rPr>
              <a:t>Paul is not saying here that we are under the Law of Moses – otherwise he would be contradicting what he said earlier in this same letter (see 6:14-15; 7:4; 8:4)!</a:t>
            </a:r>
          </a:p>
          <a:p>
            <a:r>
              <a:rPr lang="en-US" dirty="0" smtClean="0">
                <a:effectLst>
                  <a:glow rad="228600">
                    <a:schemeClr val="accent3">
                      <a:satMod val="175000"/>
                      <a:alpha val="40000"/>
                    </a:schemeClr>
                  </a:glow>
                </a:effectLst>
                <a:latin typeface="Calibri" pitchFamily="34" charset="0"/>
                <a:cs typeface="Calibri" pitchFamily="34" charset="0"/>
              </a:rPr>
              <a:t>Paul is merely pointing out that when we obey Christ’s command to love our neighbor, we “do no wrong” to our neighbor and thereby fulfill the righteousness demanded by the Law.</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chor="t">
            <a:noAutofit/>
          </a:bodyPr>
          <a:lstStyle/>
          <a:p>
            <a:pPr algn="l"/>
            <a:r>
              <a:rPr lang="en-US" sz="3200" b="1" dirty="0">
                <a:effectLst>
                  <a:glow rad="228600">
                    <a:schemeClr val="accent3">
                      <a:satMod val="175000"/>
                      <a:alpha val="40000"/>
                    </a:schemeClr>
                  </a:glow>
                </a:effectLst>
                <a:latin typeface="Calibri" pitchFamily="34" charset="0"/>
                <a:cs typeface="Calibri" pitchFamily="34" charset="0"/>
              </a:rPr>
              <a:t>Examples of Where Old Testament Texts Are Cited By New Testament Writers</a:t>
            </a:r>
            <a:endParaRPr lang="en-US" sz="3200"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1828800"/>
            <a:ext cx="8229600" cy="5029200"/>
          </a:xfrm>
        </p:spPr>
        <p:txBody>
          <a:bodyPr>
            <a:normAutofit fontScale="92500" lnSpcReduction="10000"/>
          </a:bodyPr>
          <a:lstStyle/>
          <a:p>
            <a:pPr>
              <a:buNone/>
            </a:pPr>
            <a:r>
              <a:rPr lang="en-US" sz="3500" b="1" dirty="0" smtClean="0">
                <a:effectLst>
                  <a:glow rad="228600">
                    <a:schemeClr val="accent3">
                      <a:satMod val="175000"/>
                      <a:alpha val="40000"/>
                    </a:schemeClr>
                  </a:glow>
                </a:effectLst>
                <a:latin typeface="Calibri" pitchFamily="34" charset="0"/>
                <a:cs typeface="Calibri" pitchFamily="34" charset="0"/>
              </a:rPr>
              <a:t>Example #3:</a:t>
            </a:r>
          </a:p>
          <a:p>
            <a:r>
              <a:rPr lang="en-US" b="1" dirty="0" smtClean="0">
                <a:effectLst>
                  <a:glow rad="228600">
                    <a:schemeClr val="accent3">
                      <a:satMod val="175000"/>
                      <a:alpha val="40000"/>
                    </a:schemeClr>
                  </a:glow>
                </a:effectLst>
                <a:latin typeface="Calibri" pitchFamily="34" charset="0"/>
                <a:cs typeface="Calibri" pitchFamily="34" charset="0"/>
              </a:rPr>
              <a:t>1Corinthians 14:33b-34 – </a:t>
            </a:r>
            <a:r>
              <a:rPr lang="en-US" i="1" dirty="0" smtClean="0">
                <a:solidFill>
                  <a:srgbClr val="0070C0"/>
                </a:solidFill>
                <a:effectLst>
                  <a:glow rad="228600">
                    <a:schemeClr val="accent3">
                      <a:satMod val="175000"/>
                      <a:alpha val="40000"/>
                    </a:schemeClr>
                  </a:glow>
                </a:effectLst>
                <a:latin typeface="Cambria" pitchFamily="18" charset="0"/>
              </a:rPr>
              <a:t>As in all the churches of the saints, </a:t>
            </a:r>
            <a:r>
              <a:rPr lang="en-US" i="1" baseline="30000" dirty="0" smtClean="0">
                <a:solidFill>
                  <a:srgbClr val="0070C0"/>
                </a:solidFill>
                <a:effectLst>
                  <a:glow rad="228600">
                    <a:schemeClr val="accent3">
                      <a:satMod val="175000"/>
                      <a:alpha val="40000"/>
                    </a:schemeClr>
                  </a:glow>
                </a:effectLst>
                <a:latin typeface="Cambria" pitchFamily="18" charset="0"/>
              </a:rPr>
              <a:t>34</a:t>
            </a:r>
            <a:r>
              <a:rPr lang="en-US" i="1" dirty="0" smtClean="0">
                <a:solidFill>
                  <a:srgbClr val="0070C0"/>
                </a:solidFill>
                <a:effectLst>
                  <a:glow rad="228600">
                    <a:schemeClr val="accent3">
                      <a:satMod val="175000"/>
                      <a:alpha val="40000"/>
                    </a:schemeClr>
                  </a:glow>
                </a:effectLst>
                <a:latin typeface="Cambria" pitchFamily="18" charset="0"/>
              </a:rPr>
              <a:t> the women should keep silent in the churches. For they are not permitted to speak, but should be in submission, as the Law also says. </a:t>
            </a:r>
            <a:endParaRPr lang="en-US" b="1" dirty="0" smtClean="0">
              <a:effectLst>
                <a:glow rad="228600">
                  <a:schemeClr val="accent3">
                    <a:satMod val="175000"/>
                    <a:alpha val="40000"/>
                  </a:schemeClr>
                </a:glow>
              </a:effectLst>
              <a:latin typeface="Calibri" pitchFamily="34" charset="0"/>
              <a:cs typeface="Calibri" pitchFamily="34" charset="0"/>
            </a:endParaRPr>
          </a:p>
          <a:p>
            <a:r>
              <a:rPr lang="en-US" dirty="0" smtClean="0">
                <a:effectLst>
                  <a:glow rad="228600">
                    <a:schemeClr val="accent3">
                      <a:satMod val="175000"/>
                      <a:alpha val="40000"/>
                    </a:schemeClr>
                  </a:glow>
                </a:effectLst>
                <a:latin typeface="Calibri" pitchFamily="34" charset="0"/>
                <a:cs typeface="Calibri" pitchFamily="34" charset="0"/>
              </a:rPr>
              <a:t>The </a:t>
            </a:r>
            <a:r>
              <a:rPr lang="en-US" smtClean="0">
                <a:effectLst>
                  <a:glow rad="228600">
                    <a:schemeClr val="accent3">
                      <a:satMod val="175000"/>
                      <a:alpha val="40000"/>
                    </a:schemeClr>
                  </a:glow>
                </a:effectLst>
                <a:latin typeface="Calibri" pitchFamily="34" charset="0"/>
                <a:cs typeface="Calibri" pitchFamily="34" charset="0"/>
              </a:rPr>
              <a:t>principle of women </a:t>
            </a:r>
            <a:r>
              <a:rPr lang="en-US" dirty="0" smtClean="0">
                <a:effectLst>
                  <a:glow rad="228600">
                    <a:schemeClr val="accent3">
                      <a:satMod val="175000"/>
                      <a:alpha val="40000"/>
                    </a:schemeClr>
                  </a:glow>
                </a:effectLst>
                <a:latin typeface="Calibri" pitchFamily="34" charset="0"/>
                <a:cs typeface="Calibri" pitchFamily="34" charset="0"/>
              </a:rPr>
              <a:t>submitting is a timeless principle established by God when he created the first man and woman (cf. 1 Cor. 11:8-9) and therefore is a requirement in the Law of Moses as well as the law of Christ.</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smtClean="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normAutofit/>
          </a:bodyPr>
          <a:lstStyle/>
          <a:p>
            <a:pPr eaLnBrk="1" hangingPunct="1">
              <a:lnSpc>
                <a:spcPct val="90000"/>
              </a:lnSpc>
              <a:defRPr/>
            </a:pPr>
            <a:endParaRPr lang="en-US" dirty="0" smtClean="0">
              <a:latin typeface="Calibri" pitchFamily="34" charset="0"/>
            </a:endParaRPr>
          </a:p>
          <a:p>
            <a:pPr eaLnBrk="1" hangingPunct="1">
              <a:lnSpc>
                <a:spcPct val="90000"/>
              </a:lnSpc>
              <a:defRPr/>
            </a:pPr>
            <a:endParaRPr lang="en-US" dirty="0">
              <a:latin typeface="Calibri" pitchFamily="34" charset="0"/>
            </a:endParaRPr>
          </a:p>
        </p:txBody>
      </p:sp>
    </p:spTree>
    <p:extLst>
      <p:ext uri="{BB962C8B-B14F-4D97-AF65-F5344CB8AC3E}">
        <p14:creationId xmlns:p14="http://schemas.microsoft.com/office/powerpoint/2010/main" val="3124037791"/>
      </p:ext>
    </p:extLst>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5400" b="1" dirty="0" smtClean="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endParaRPr>
          </a:p>
        </p:txBody>
      </p:sp>
    </p:spTree>
  </p:cSld>
  <p:clrMapOvr>
    <a:overrideClrMapping bg1="lt1" tx1="dk1" bg2="lt2" tx2="dk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676400"/>
          </a:xfrm>
        </p:spPr>
        <p:txBody>
          <a:bodyPr anchor="t">
            <a:noAutofit/>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dirty="0">
              <a:effectLst>
                <a:glow rad="228600">
                  <a:schemeClr val="accent3">
                    <a:satMod val="175000"/>
                    <a:alpha val="40000"/>
                  </a:schemeClr>
                </a:glow>
              </a:effectLst>
              <a:latin typeface="Calibri" pitchFamily="34" charset="0"/>
              <a:cs typeface="Calibri" pitchFamily="34" charset="0"/>
            </a:endParaRPr>
          </a:p>
        </p:txBody>
      </p:sp>
      <p:sp>
        <p:nvSpPr>
          <p:cNvPr id="5" name="Subtitle 4"/>
          <p:cNvSpPr>
            <a:spLocks noGrp="1"/>
          </p:cNvSpPr>
          <p:nvPr>
            <p:ph type="subTitle" idx="1"/>
          </p:nvPr>
        </p:nvSpPr>
        <p:spPr>
          <a:xfrm>
            <a:off x="1371600" y="2514600"/>
            <a:ext cx="6400800" cy="1752600"/>
          </a:xfrm>
        </p:spPr>
        <p:txBody>
          <a:bodyPr/>
          <a:lstStyle/>
          <a:p>
            <a:r>
              <a:rPr lang="en-US" dirty="0">
                <a:effectLst>
                  <a:glow rad="228600">
                    <a:schemeClr val="accent3">
                      <a:satMod val="175000"/>
                      <a:alpha val="40000"/>
                    </a:schemeClr>
                  </a:glow>
                </a:effectLst>
                <a:latin typeface="Calibri" pitchFamily="34" charset="0"/>
                <a:cs typeface="Calibri" pitchFamily="34" charset="0"/>
              </a:rPr>
              <a:t>Are the laws and commandments given in the Old Testament binding on </a:t>
            </a:r>
            <a:r>
              <a:rPr lang="en-US" dirty="0" smtClean="0">
                <a:effectLst>
                  <a:glow rad="228600">
                    <a:schemeClr val="accent3">
                      <a:satMod val="175000"/>
                      <a:alpha val="40000"/>
                    </a:schemeClr>
                  </a:glow>
                </a:effectLst>
                <a:latin typeface="Calibri" pitchFamily="34" charset="0"/>
                <a:cs typeface="Calibri" pitchFamily="34" charset="0"/>
              </a:rPr>
              <a:t>New Covenant Christians today?</a:t>
            </a:r>
            <a:endParaRPr lang="en-US" dirty="0"/>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Are OT Laws Binding on Christians Today?</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85800"/>
            <a:ext cx="8229600" cy="6172200"/>
          </a:xfrm>
        </p:spPr>
        <p:txBody>
          <a:bodyPr>
            <a:normAutofit fontScale="70000" lnSpcReduction="20000"/>
          </a:bodyPr>
          <a:lstStyle/>
          <a:p>
            <a:pPr>
              <a:buNone/>
            </a:pPr>
            <a:r>
              <a:rPr lang="en-US" sz="3400" b="1" dirty="0" smtClean="0">
                <a:effectLst>
                  <a:glow rad="228600">
                    <a:schemeClr val="accent3">
                      <a:satMod val="175000"/>
                      <a:alpha val="40000"/>
                    </a:schemeClr>
                  </a:glow>
                </a:effectLst>
                <a:latin typeface="Calibri" pitchFamily="34" charset="0"/>
                <a:cs typeface="Calibri" pitchFamily="34" charset="0"/>
              </a:rPr>
              <a:t>What we have seen so far:</a:t>
            </a:r>
            <a:endParaRPr lang="en-US" sz="3400" b="1" dirty="0" smtClean="0">
              <a:effectLst>
                <a:glow rad="228600">
                  <a:schemeClr val="accent3">
                    <a:satMod val="175000"/>
                    <a:alpha val="40000"/>
                  </a:schemeClr>
                </a:glow>
              </a:effectLst>
              <a:latin typeface="Calibri" pitchFamily="34" charset="0"/>
              <a:cs typeface="Calibri" pitchFamily="34" charset="0"/>
            </a:endParaRPr>
          </a:p>
          <a:p>
            <a:r>
              <a:rPr lang="en-US" sz="3400" dirty="0" smtClean="0">
                <a:effectLst>
                  <a:glow rad="228600">
                    <a:schemeClr val="accent3">
                      <a:satMod val="175000"/>
                      <a:alpha val="40000"/>
                    </a:schemeClr>
                  </a:glow>
                </a:effectLst>
                <a:latin typeface="Calibri" pitchFamily="34" charset="0"/>
                <a:cs typeface="Calibri" pitchFamily="34" charset="0"/>
              </a:rPr>
              <a:t>The laws given in the Old Testament were designed to regulate the peopl</a:t>
            </a:r>
            <a:r>
              <a:rPr lang="en-US" sz="3400" dirty="0" smtClean="0">
                <a:effectLst>
                  <a:glow rad="228600">
                    <a:schemeClr val="accent3">
                      <a:satMod val="175000"/>
                      <a:alpha val="40000"/>
                    </a:schemeClr>
                  </a:glow>
                </a:effectLst>
                <a:latin typeface="Calibri" pitchFamily="34" charset="0"/>
                <a:cs typeface="Calibri" pitchFamily="34" charset="0"/>
              </a:rPr>
              <a:t>e of Israel living under the Old Covenant.</a:t>
            </a:r>
          </a:p>
          <a:p>
            <a:r>
              <a:rPr lang="en-US" sz="3400" dirty="0" smtClean="0">
                <a:effectLst>
                  <a:glow rad="228600">
                    <a:schemeClr val="accent3">
                      <a:satMod val="175000"/>
                      <a:alpha val="40000"/>
                    </a:schemeClr>
                  </a:glow>
                </a:effectLst>
                <a:latin typeface="Calibri" pitchFamily="34" charset="0"/>
                <a:cs typeface="Calibri" pitchFamily="34" charset="0"/>
              </a:rPr>
              <a:t>The writer of Hebrews tells us that the Old Covenant has now been made obsolete by a superior New Covenant  with a new High </a:t>
            </a:r>
            <a:r>
              <a:rPr lang="en-US" sz="3400" dirty="0">
                <a:effectLst>
                  <a:glow rad="228600">
                    <a:schemeClr val="accent3">
                      <a:satMod val="175000"/>
                      <a:alpha val="40000"/>
                    </a:schemeClr>
                  </a:glow>
                </a:effectLst>
                <a:latin typeface="Calibri" pitchFamily="34" charset="0"/>
                <a:cs typeface="Calibri" pitchFamily="34" charset="0"/>
              </a:rPr>
              <a:t>Priest (Hebrews </a:t>
            </a:r>
            <a:r>
              <a:rPr lang="en-US" sz="3400" dirty="0" smtClean="0">
                <a:effectLst>
                  <a:glow rad="228600">
                    <a:schemeClr val="accent3">
                      <a:satMod val="175000"/>
                      <a:alpha val="40000"/>
                    </a:schemeClr>
                  </a:glow>
                </a:effectLst>
                <a:latin typeface="Calibri" pitchFamily="34" charset="0"/>
                <a:cs typeface="Calibri" pitchFamily="34" charset="0"/>
              </a:rPr>
              <a:t>8:6-13)</a:t>
            </a:r>
          </a:p>
          <a:p>
            <a:r>
              <a:rPr lang="en-US" sz="3400" dirty="0" smtClean="0">
                <a:effectLst>
                  <a:glow rad="228600">
                    <a:schemeClr val="accent3">
                      <a:satMod val="175000"/>
                      <a:alpha val="40000"/>
                    </a:schemeClr>
                  </a:glow>
                </a:effectLst>
                <a:latin typeface="Calibri" pitchFamily="34" charset="0"/>
                <a:cs typeface="Calibri" pitchFamily="34" charset="0"/>
              </a:rPr>
              <a:t>Consequently, the writer of Hebrew tells us:</a:t>
            </a:r>
          </a:p>
          <a:p>
            <a:pPr lvl="1"/>
            <a:r>
              <a:rPr lang="en-US" sz="3400" i="1" dirty="0" smtClean="0">
                <a:solidFill>
                  <a:srgbClr val="0070C0"/>
                </a:solidFill>
                <a:effectLst>
                  <a:glow rad="228600">
                    <a:schemeClr val="accent3">
                      <a:satMod val="175000"/>
                      <a:alpha val="40000"/>
                    </a:schemeClr>
                  </a:glow>
                </a:effectLst>
                <a:latin typeface="Cambria" pitchFamily="18" charset="0"/>
              </a:rPr>
              <a:t>When </a:t>
            </a:r>
            <a:r>
              <a:rPr lang="en-US" sz="3400" i="1" dirty="0">
                <a:solidFill>
                  <a:srgbClr val="0070C0"/>
                </a:solidFill>
                <a:effectLst>
                  <a:glow rad="228600">
                    <a:schemeClr val="accent3">
                      <a:satMod val="175000"/>
                      <a:alpha val="40000"/>
                    </a:schemeClr>
                  </a:glow>
                </a:effectLst>
                <a:latin typeface="Cambria" pitchFamily="18" charset="0"/>
              </a:rPr>
              <a:t>there is a change in the priesthood, there is necessarily a change in the law as well. </a:t>
            </a:r>
            <a:r>
              <a:rPr lang="en-US" sz="3400" dirty="0">
                <a:effectLst>
                  <a:glow rad="228600">
                    <a:schemeClr val="accent3">
                      <a:satMod val="175000"/>
                      <a:alpha val="40000"/>
                    </a:schemeClr>
                  </a:glow>
                </a:effectLst>
                <a:latin typeface="Calibri" pitchFamily="34" charset="0"/>
                <a:ea typeface="+mn-ea"/>
                <a:cs typeface="Calibri" pitchFamily="34" charset="0"/>
              </a:rPr>
              <a:t>(</a:t>
            </a:r>
            <a:r>
              <a:rPr lang="en-US" sz="3400" dirty="0">
                <a:effectLst>
                  <a:glow rad="228600">
                    <a:schemeClr val="accent3">
                      <a:satMod val="175000"/>
                      <a:alpha val="40000"/>
                    </a:schemeClr>
                  </a:glow>
                </a:effectLst>
                <a:latin typeface="Calibri" pitchFamily="34" charset="0"/>
                <a:ea typeface="+mn-ea"/>
                <a:cs typeface="Calibri" pitchFamily="34" charset="0"/>
              </a:rPr>
              <a:t>Hebrews 7:12)</a:t>
            </a:r>
          </a:p>
          <a:p>
            <a:r>
              <a:rPr lang="en-US" sz="3400" dirty="0" smtClean="0">
                <a:effectLst>
                  <a:glow rad="228600">
                    <a:schemeClr val="accent3">
                      <a:satMod val="175000"/>
                      <a:alpha val="40000"/>
                    </a:schemeClr>
                  </a:glow>
                </a:effectLst>
                <a:latin typeface="Calibri" pitchFamily="34" charset="0"/>
                <a:cs typeface="Calibri" pitchFamily="34" charset="0"/>
              </a:rPr>
              <a:t>Paul tells us in the book of Galatians that the laws given in the Old Testament were put in place only </a:t>
            </a:r>
            <a:r>
              <a:rPr lang="en-US" sz="3400" b="1" i="1" dirty="0" smtClean="0">
                <a:effectLst>
                  <a:glow rad="228600">
                    <a:schemeClr val="accent3">
                      <a:satMod val="175000"/>
                      <a:alpha val="40000"/>
                    </a:schemeClr>
                  </a:glow>
                </a:effectLst>
                <a:latin typeface="Calibri" pitchFamily="34" charset="0"/>
                <a:cs typeface="Calibri" pitchFamily="34" charset="0"/>
              </a:rPr>
              <a:t>until</a:t>
            </a:r>
            <a:r>
              <a:rPr lang="en-US" sz="3400" dirty="0" smtClean="0">
                <a:effectLst>
                  <a:glow rad="228600">
                    <a:schemeClr val="accent3">
                      <a:satMod val="175000"/>
                      <a:alpha val="40000"/>
                    </a:schemeClr>
                  </a:glow>
                </a:effectLst>
                <a:latin typeface="Calibri" pitchFamily="34" charset="0"/>
                <a:cs typeface="Calibri" pitchFamily="34" charset="0"/>
              </a:rPr>
              <a:t> Christ, the promised seed of Abraham, came (Galatians 3:15-25)</a:t>
            </a:r>
          </a:p>
          <a:p>
            <a:r>
              <a:rPr lang="en-US" sz="3400" dirty="0" smtClean="0">
                <a:effectLst>
                  <a:glow rad="228600">
                    <a:schemeClr val="accent3">
                      <a:satMod val="175000"/>
                      <a:alpha val="40000"/>
                    </a:schemeClr>
                  </a:glow>
                </a:effectLst>
                <a:latin typeface="Calibri" pitchFamily="34" charset="0"/>
                <a:cs typeface="Calibri" pitchFamily="34" charset="0"/>
              </a:rPr>
              <a:t>Furthermore, Paul tells us in the book of </a:t>
            </a:r>
            <a:r>
              <a:rPr lang="en-US" sz="3400" dirty="0" smtClean="0">
                <a:effectLst>
                  <a:glow rad="228600">
                    <a:schemeClr val="accent3">
                      <a:satMod val="175000"/>
                      <a:alpha val="40000"/>
                    </a:schemeClr>
                  </a:glow>
                </a:effectLst>
                <a:latin typeface="Calibri" pitchFamily="34" charset="0"/>
                <a:cs typeface="Calibri" pitchFamily="34" charset="0"/>
              </a:rPr>
              <a:t>Ephesians that the Law of Moses served as a barrier between Jews and Gentiles in </a:t>
            </a:r>
            <a:r>
              <a:rPr lang="en-US" sz="3400" dirty="0">
                <a:effectLst>
                  <a:glow rad="228600">
                    <a:schemeClr val="accent3">
                      <a:satMod val="175000"/>
                      <a:alpha val="40000"/>
                    </a:schemeClr>
                  </a:glow>
                </a:effectLst>
                <a:latin typeface="Calibri" pitchFamily="34" charset="0"/>
                <a:cs typeface="Calibri" pitchFamily="34" charset="0"/>
              </a:rPr>
              <a:t>Old Testament </a:t>
            </a:r>
            <a:r>
              <a:rPr lang="en-US" sz="3400" dirty="0" smtClean="0">
                <a:effectLst>
                  <a:glow rad="228600">
                    <a:schemeClr val="accent3">
                      <a:satMod val="175000"/>
                      <a:alpha val="40000"/>
                    </a:schemeClr>
                  </a:glow>
                </a:effectLst>
                <a:latin typeface="Calibri" pitchFamily="34" charset="0"/>
                <a:cs typeface="Calibri" pitchFamily="34" charset="0"/>
              </a:rPr>
              <a:t>times, but has now been </a:t>
            </a:r>
            <a:r>
              <a:rPr lang="en-US" sz="3400" b="1" i="1" dirty="0" smtClean="0">
                <a:effectLst>
                  <a:glow rad="228600">
                    <a:schemeClr val="accent3">
                      <a:satMod val="175000"/>
                      <a:alpha val="40000"/>
                    </a:schemeClr>
                  </a:glow>
                </a:effectLst>
                <a:latin typeface="Calibri" pitchFamily="34" charset="0"/>
                <a:cs typeface="Calibri" pitchFamily="34" charset="0"/>
              </a:rPr>
              <a:t>abolished</a:t>
            </a:r>
            <a:r>
              <a:rPr lang="en-US" sz="3400" dirty="0" smtClean="0">
                <a:effectLst>
                  <a:glow rad="228600">
                    <a:schemeClr val="accent3">
                      <a:satMod val="175000"/>
                      <a:alpha val="40000"/>
                    </a:schemeClr>
                  </a:glow>
                </a:effectLst>
                <a:latin typeface="Calibri" pitchFamily="34" charset="0"/>
                <a:cs typeface="Calibri" pitchFamily="34" charset="0"/>
              </a:rPr>
              <a:t> by his death on the cross (Ephesians 2:14-16)</a:t>
            </a:r>
          </a:p>
          <a:p>
            <a:r>
              <a:rPr lang="en-US" sz="3400" dirty="0" smtClean="0">
                <a:effectLst>
                  <a:glow rad="228600">
                    <a:schemeClr val="accent3">
                      <a:satMod val="175000"/>
                      <a:alpha val="40000"/>
                    </a:schemeClr>
                  </a:glow>
                </a:effectLst>
                <a:latin typeface="Calibri" pitchFamily="34" charset="0"/>
                <a:cs typeface="Calibri" pitchFamily="34" charset="0"/>
              </a:rPr>
              <a:t>And so Paul can say to the Corinthians that he is no longer under the OT Jewish law, but is now under the law of Christ instead (1Corinthians 9:20-21)</a:t>
            </a:r>
            <a:endParaRPr lang="en-US" sz="3400" dirty="0" smtClean="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2178089096"/>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Are OT Laws Binding on Christians Today?</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85800"/>
            <a:ext cx="8229600" cy="6172200"/>
          </a:xfrm>
        </p:spPr>
        <p:txBody>
          <a:bodyPr>
            <a:normAutofit fontScale="92500" lnSpcReduction="20000"/>
          </a:bodyPr>
          <a:lstStyle/>
          <a:p>
            <a:r>
              <a:rPr lang="en-US" sz="3400" dirty="0" smtClean="0">
                <a:effectLst>
                  <a:glow rad="228600">
                    <a:schemeClr val="accent3">
                      <a:satMod val="175000"/>
                      <a:alpha val="40000"/>
                    </a:schemeClr>
                  </a:glow>
                </a:effectLst>
                <a:latin typeface="Calibri" pitchFamily="34" charset="0"/>
                <a:cs typeface="Calibri" pitchFamily="34" charset="0"/>
              </a:rPr>
              <a:t>Based on these passages, it would appear that the answer to the question, “Are Old Testament Laws binding on Christians today?” would be a resounding “No!”</a:t>
            </a:r>
          </a:p>
          <a:p>
            <a:r>
              <a:rPr lang="en-US" sz="3400" dirty="0" smtClean="0">
                <a:effectLst>
                  <a:glow rad="228600">
                    <a:schemeClr val="accent3">
                      <a:satMod val="175000"/>
                      <a:alpha val="40000"/>
                    </a:schemeClr>
                  </a:glow>
                </a:effectLst>
                <a:latin typeface="Calibri" pitchFamily="34" charset="0"/>
                <a:cs typeface="Calibri" pitchFamily="34" charset="0"/>
              </a:rPr>
              <a:t>And in one sense that is true. </a:t>
            </a:r>
            <a:r>
              <a:rPr lang="en-US" sz="3400" b="1" i="1" dirty="0" smtClean="0">
                <a:effectLst>
                  <a:glow rad="228600">
                    <a:schemeClr val="accent3">
                      <a:satMod val="175000"/>
                      <a:alpha val="40000"/>
                    </a:schemeClr>
                  </a:glow>
                </a:effectLst>
                <a:latin typeface="Calibri" pitchFamily="34" charset="0"/>
                <a:cs typeface="Calibri" pitchFamily="34" charset="0"/>
              </a:rPr>
              <a:t>But</a:t>
            </a:r>
            <a:r>
              <a:rPr lang="en-US" sz="3400" dirty="0" smtClean="0">
                <a:effectLst>
                  <a:glow rad="228600">
                    <a:schemeClr val="accent3">
                      <a:satMod val="175000"/>
                      <a:alpha val="40000"/>
                    </a:schemeClr>
                  </a:glow>
                </a:effectLst>
                <a:latin typeface="Calibri" pitchFamily="34" charset="0"/>
                <a:cs typeface="Calibri" pitchFamily="34" charset="0"/>
              </a:rPr>
              <a:t> there </a:t>
            </a:r>
            <a:r>
              <a:rPr lang="en-US" sz="3400" dirty="0" smtClean="0">
                <a:effectLst>
                  <a:glow rad="228600">
                    <a:schemeClr val="accent3">
                      <a:satMod val="175000"/>
                      <a:alpha val="40000"/>
                    </a:schemeClr>
                  </a:glow>
                </a:effectLst>
                <a:latin typeface="Calibri" pitchFamily="34" charset="0"/>
                <a:cs typeface="Calibri" pitchFamily="34" charset="0"/>
              </a:rPr>
              <a:t>are some other things we need to take into consideration.</a:t>
            </a:r>
          </a:p>
          <a:p>
            <a:r>
              <a:rPr lang="en-US" sz="3400" dirty="0" smtClean="0">
                <a:effectLst>
                  <a:glow rad="228600">
                    <a:schemeClr val="accent3">
                      <a:satMod val="175000"/>
                      <a:alpha val="40000"/>
                    </a:schemeClr>
                  </a:glow>
                </a:effectLst>
                <a:latin typeface="Calibri" pitchFamily="34" charset="0"/>
                <a:cs typeface="Calibri" pitchFamily="34" charset="0"/>
              </a:rPr>
              <a:t>From time to time we also see Paul (and other New Testament writers) citing Old Testament Laws as still being applicable to the New </a:t>
            </a:r>
            <a:r>
              <a:rPr lang="en-US" sz="3400" dirty="0" smtClean="0">
                <a:effectLst>
                  <a:glow rad="228600">
                    <a:schemeClr val="accent3">
                      <a:satMod val="175000"/>
                      <a:alpha val="40000"/>
                    </a:schemeClr>
                  </a:glow>
                </a:effectLst>
                <a:latin typeface="Calibri" pitchFamily="34" charset="0"/>
                <a:cs typeface="Calibri" pitchFamily="34" charset="0"/>
              </a:rPr>
              <a:t>Covenant </a:t>
            </a:r>
            <a:r>
              <a:rPr lang="en-US" sz="3400" dirty="0" smtClean="0">
                <a:effectLst>
                  <a:glow rad="228600">
                    <a:schemeClr val="accent3">
                      <a:satMod val="175000"/>
                      <a:alpha val="40000"/>
                    </a:schemeClr>
                  </a:glow>
                </a:effectLst>
                <a:latin typeface="Calibri" pitchFamily="34" charset="0"/>
                <a:cs typeface="Calibri" pitchFamily="34" charset="0"/>
              </a:rPr>
              <a:t>Christians to whom he is writing.</a:t>
            </a:r>
          </a:p>
          <a:p>
            <a:r>
              <a:rPr lang="en-US" sz="3400" dirty="0" smtClean="0">
                <a:effectLst>
                  <a:glow rad="228600">
                    <a:schemeClr val="accent3">
                      <a:satMod val="175000"/>
                      <a:alpha val="40000"/>
                    </a:schemeClr>
                  </a:glow>
                </a:effectLst>
                <a:latin typeface="Calibri" pitchFamily="34" charset="0"/>
                <a:cs typeface="Calibri" pitchFamily="34" charset="0"/>
              </a:rPr>
              <a:t>Why would the New Testament writers cite Old Testament laws in this way if the Old Testament Laws have been abolished and we are no longer bound by them?</a:t>
            </a:r>
          </a:p>
          <a:p>
            <a:endParaRPr lang="en-US" sz="3400" dirty="0" smtClean="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3866351728"/>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Are OT Laws Binding on Christians Today?</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85800"/>
            <a:ext cx="8229600" cy="6172200"/>
          </a:xfrm>
        </p:spPr>
        <p:txBody>
          <a:bodyPr>
            <a:normAutofit fontScale="77500" lnSpcReduction="20000"/>
          </a:bodyPr>
          <a:lstStyle/>
          <a:p>
            <a:r>
              <a:rPr lang="en-US" sz="3400" dirty="0" smtClean="0">
                <a:effectLst>
                  <a:glow rad="228600">
                    <a:schemeClr val="accent3">
                      <a:satMod val="175000"/>
                      <a:alpha val="40000"/>
                    </a:schemeClr>
                  </a:glow>
                </a:effectLst>
                <a:latin typeface="Calibri" pitchFamily="34" charset="0"/>
                <a:cs typeface="Calibri" pitchFamily="34" charset="0"/>
              </a:rPr>
              <a:t>We have to remember that the purpose of laws in any age</a:t>
            </a:r>
            <a:r>
              <a:rPr lang="en-US" sz="3400" dirty="0">
                <a:effectLst>
                  <a:glow rad="228600">
                    <a:schemeClr val="accent3">
                      <a:satMod val="175000"/>
                      <a:alpha val="40000"/>
                    </a:schemeClr>
                  </a:glow>
                </a:effectLst>
                <a:latin typeface="Calibri" pitchFamily="34" charset="0"/>
                <a:cs typeface="Calibri" pitchFamily="34" charset="0"/>
              </a:rPr>
              <a:t>, under any covenant, is to define what is holy </a:t>
            </a:r>
            <a:r>
              <a:rPr lang="en-US" sz="3400" dirty="0">
                <a:effectLst>
                  <a:glow rad="228600">
                    <a:schemeClr val="accent3">
                      <a:satMod val="175000"/>
                      <a:alpha val="40000"/>
                    </a:schemeClr>
                  </a:glow>
                </a:effectLst>
                <a:latin typeface="Calibri" pitchFamily="34" charset="0"/>
                <a:cs typeface="Calibri" pitchFamily="34" charset="0"/>
              </a:rPr>
              <a:t>and righteous and good (Rom </a:t>
            </a:r>
            <a:r>
              <a:rPr lang="en-US" sz="3400" dirty="0">
                <a:effectLst>
                  <a:glow rad="228600">
                    <a:schemeClr val="accent3">
                      <a:satMod val="175000"/>
                      <a:alpha val="40000"/>
                    </a:schemeClr>
                  </a:glow>
                </a:effectLst>
                <a:latin typeface="Calibri" pitchFamily="34" charset="0"/>
                <a:cs typeface="Calibri" pitchFamily="34" charset="0"/>
              </a:rPr>
              <a:t>7:12).</a:t>
            </a:r>
          </a:p>
          <a:p>
            <a:r>
              <a:rPr lang="en-US" sz="3400" dirty="0" smtClean="0">
                <a:effectLst>
                  <a:glow rad="228600">
                    <a:schemeClr val="accent3">
                      <a:satMod val="175000"/>
                      <a:alpha val="40000"/>
                    </a:schemeClr>
                  </a:glow>
                </a:effectLst>
                <a:latin typeface="Calibri" pitchFamily="34" charset="0"/>
                <a:cs typeface="Calibri" pitchFamily="34" charset="0"/>
              </a:rPr>
              <a:t>Ultimately it is the character of God that defines what is </a:t>
            </a:r>
            <a:r>
              <a:rPr lang="en-US" sz="3400" dirty="0">
                <a:effectLst>
                  <a:glow rad="228600">
                    <a:schemeClr val="accent3">
                      <a:satMod val="175000"/>
                      <a:alpha val="40000"/>
                    </a:schemeClr>
                  </a:glow>
                </a:effectLst>
                <a:latin typeface="Calibri" pitchFamily="34" charset="0"/>
                <a:cs typeface="Calibri" pitchFamily="34" charset="0"/>
              </a:rPr>
              <a:t>holy and righteous and good </a:t>
            </a:r>
            <a:r>
              <a:rPr lang="en-US" sz="3400" dirty="0" smtClean="0">
                <a:effectLst>
                  <a:glow rad="228600">
                    <a:schemeClr val="accent3">
                      <a:satMod val="175000"/>
                      <a:alpha val="40000"/>
                    </a:schemeClr>
                  </a:glow>
                </a:effectLst>
                <a:latin typeface="Calibri" pitchFamily="34" charset="0"/>
                <a:cs typeface="Calibri" pitchFamily="34" charset="0"/>
              </a:rPr>
              <a:t>and we, as his image bearers are then called to be holy as He is holy, </a:t>
            </a:r>
            <a:r>
              <a:rPr lang="en-US" sz="3400" b="1" i="1" dirty="0" smtClean="0">
                <a:effectLst>
                  <a:glow rad="228600">
                    <a:schemeClr val="accent3">
                      <a:satMod val="175000"/>
                      <a:alpha val="40000"/>
                    </a:schemeClr>
                  </a:glow>
                </a:effectLst>
                <a:latin typeface="Calibri" pitchFamily="34" charset="0"/>
                <a:cs typeface="Calibri" pitchFamily="34" charset="0"/>
              </a:rPr>
              <a:t>regardless</a:t>
            </a:r>
            <a:r>
              <a:rPr lang="en-US" sz="3400" dirty="0" smtClean="0">
                <a:effectLst>
                  <a:glow rad="228600">
                    <a:schemeClr val="accent3">
                      <a:satMod val="175000"/>
                      <a:alpha val="40000"/>
                    </a:schemeClr>
                  </a:glow>
                </a:effectLst>
                <a:latin typeface="Calibri" pitchFamily="34" charset="0"/>
                <a:cs typeface="Calibri" pitchFamily="34" charset="0"/>
              </a:rPr>
              <a:t> of what covenant we are under:</a:t>
            </a:r>
          </a:p>
          <a:p>
            <a:pPr lvl="1"/>
            <a:r>
              <a:rPr lang="en-US" sz="3000" i="1" dirty="0">
                <a:solidFill>
                  <a:srgbClr val="0070C0"/>
                </a:solidFill>
                <a:effectLst>
                  <a:glow rad="228600">
                    <a:schemeClr val="accent3">
                      <a:satMod val="175000"/>
                      <a:alpha val="40000"/>
                    </a:schemeClr>
                  </a:glow>
                </a:effectLst>
                <a:latin typeface="Cambria" pitchFamily="18" charset="0"/>
              </a:rPr>
              <a:t>You shall be holy, for I the LORD your God am holy. </a:t>
            </a:r>
            <a:r>
              <a:rPr lang="en-US" sz="3000" dirty="0">
                <a:effectLst>
                  <a:glow rad="228600">
                    <a:schemeClr val="accent3">
                      <a:satMod val="175000"/>
                      <a:alpha val="40000"/>
                    </a:schemeClr>
                  </a:glow>
                </a:effectLst>
                <a:latin typeface="Calibri" panose="020F0502020204030204" pitchFamily="34" charset="0"/>
                <a:cs typeface="Calibri" panose="020F0502020204030204" pitchFamily="34" charset="0"/>
              </a:rPr>
              <a:t>(</a:t>
            </a:r>
            <a:r>
              <a:rPr lang="en-US" sz="3000" dirty="0" smtClean="0">
                <a:effectLst>
                  <a:glow rad="228600">
                    <a:schemeClr val="accent3">
                      <a:satMod val="175000"/>
                      <a:alpha val="40000"/>
                    </a:schemeClr>
                  </a:glow>
                </a:effectLst>
                <a:latin typeface="Calibri" panose="020F0502020204030204" pitchFamily="34" charset="0"/>
                <a:cs typeface="Calibri" panose="020F0502020204030204" pitchFamily="34" charset="0"/>
              </a:rPr>
              <a:t>Leviticus 19:2)</a:t>
            </a:r>
          </a:p>
          <a:p>
            <a:pPr lvl="1"/>
            <a:r>
              <a:rPr lang="en-US" sz="3000" i="1" dirty="0" smtClean="0">
                <a:solidFill>
                  <a:srgbClr val="0070C0"/>
                </a:solidFill>
                <a:effectLst>
                  <a:glow rad="228600">
                    <a:schemeClr val="accent3">
                      <a:satMod val="175000"/>
                      <a:alpha val="40000"/>
                    </a:schemeClr>
                  </a:glow>
                </a:effectLst>
                <a:latin typeface="Cambria" pitchFamily="18" charset="0"/>
              </a:rPr>
              <a:t>It </a:t>
            </a:r>
            <a:r>
              <a:rPr lang="en-US" sz="3000" i="1" dirty="0">
                <a:solidFill>
                  <a:srgbClr val="0070C0"/>
                </a:solidFill>
                <a:effectLst>
                  <a:glow rad="228600">
                    <a:schemeClr val="accent3">
                      <a:satMod val="175000"/>
                      <a:alpha val="40000"/>
                    </a:schemeClr>
                  </a:glow>
                </a:effectLst>
                <a:latin typeface="Cambria" pitchFamily="18" charset="0"/>
              </a:rPr>
              <a:t>is written, </a:t>
            </a:r>
            <a:r>
              <a:rPr lang="en-US" sz="3000" i="1" dirty="0" smtClean="0">
                <a:solidFill>
                  <a:srgbClr val="0070C0"/>
                </a:solidFill>
                <a:effectLst>
                  <a:glow rad="228600">
                    <a:schemeClr val="accent3">
                      <a:satMod val="175000"/>
                      <a:alpha val="40000"/>
                    </a:schemeClr>
                  </a:glow>
                </a:effectLst>
                <a:latin typeface="Cambria" pitchFamily="18" charset="0"/>
              </a:rPr>
              <a:t>“You </a:t>
            </a:r>
            <a:r>
              <a:rPr lang="en-US" sz="3000" i="1" dirty="0">
                <a:solidFill>
                  <a:srgbClr val="0070C0"/>
                </a:solidFill>
                <a:effectLst>
                  <a:glow rad="228600">
                    <a:schemeClr val="accent3">
                      <a:satMod val="175000"/>
                      <a:alpha val="40000"/>
                    </a:schemeClr>
                  </a:glow>
                </a:effectLst>
                <a:latin typeface="Cambria" pitchFamily="18" charset="0"/>
              </a:rPr>
              <a:t>shall be holy, for I am holy</a:t>
            </a:r>
            <a:r>
              <a:rPr lang="en-US" sz="3000" i="1" dirty="0" smtClean="0">
                <a:solidFill>
                  <a:srgbClr val="0070C0"/>
                </a:solidFill>
                <a:effectLst>
                  <a:glow rad="228600">
                    <a:schemeClr val="accent3">
                      <a:satMod val="175000"/>
                      <a:alpha val="40000"/>
                    </a:schemeClr>
                  </a:glow>
                </a:effectLst>
                <a:latin typeface="Cambria" pitchFamily="18" charset="0"/>
              </a:rPr>
              <a:t>.” </a:t>
            </a:r>
            <a:r>
              <a:rPr lang="en-US" sz="3000" dirty="0">
                <a:effectLst>
                  <a:glow rad="228600">
                    <a:schemeClr val="accent3">
                      <a:satMod val="175000"/>
                      <a:alpha val="40000"/>
                    </a:schemeClr>
                  </a:glow>
                </a:effectLst>
                <a:latin typeface="Calibri" panose="020F0502020204030204" pitchFamily="34" charset="0"/>
                <a:cs typeface="Calibri" panose="020F0502020204030204" pitchFamily="34" charset="0"/>
              </a:rPr>
              <a:t>(</a:t>
            </a:r>
            <a:r>
              <a:rPr lang="en-US" sz="3000" dirty="0" smtClean="0">
                <a:effectLst>
                  <a:glow rad="228600">
                    <a:schemeClr val="accent3">
                      <a:satMod val="175000"/>
                      <a:alpha val="40000"/>
                    </a:schemeClr>
                  </a:glow>
                </a:effectLst>
                <a:latin typeface="Calibri" panose="020F0502020204030204" pitchFamily="34" charset="0"/>
                <a:cs typeface="Calibri" panose="020F0502020204030204" pitchFamily="34" charset="0"/>
              </a:rPr>
              <a:t>1 Peter 1:16)</a:t>
            </a:r>
          </a:p>
          <a:p>
            <a:r>
              <a:rPr lang="en-US" sz="3600" dirty="0" smtClean="0">
                <a:effectLst>
                  <a:glow rad="228600">
                    <a:schemeClr val="accent3">
                      <a:satMod val="175000"/>
                      <a:alpha val="40000"/>
                    </a:schemeClr>
                  </a:glow>
                </a:effectLst>
                <a:latin typeface="Calibri" pitchFamily="34" charset="0"/>
                <a:cs typeface="Calibri" pitchFamily="34" charset="0"/>
              </a:rPr>
              <a:t>The ultimate duty of </a:t>
            </a:r>
            <a:r>
              <a:rPr lang="en-US" sz="3600" b="1" i="1" dirty="0" smtClean="0">
                <a:effectLst>
                  <a:glow rad="228600">
                    <a:schemeClr val="accent3">
                      <a:satMod val="175000"/>
                      <a:alpha val="40000"/>
                    </a:schemeClr>
                  </a:glow>
                </a:effectLst>
                <a:latin typeface="Calibri" pitchFamily="34" charset="0"/>
                <a:cs typeface="Calibri" pitchFamily="34" charset="0"/>
              </a:rPr>
              <a:t>all</a:t>
            </a:r>
            <a:r>
              <a:rPr lang="en-US" sz="3600" dirty="0" smtClean="0">
                <a:effectLst>
                  <a:glow rad="228600">
                    <a:schemeClr val="accent3">
                      <a:satMod val="175000"/>
                      <a:alpha val="40000"/>
                    </a:schemeClr>
                  </a:glow>
                </a:effectLst>
                <a:latin typeface="Calibri" pitchFamily="34" charset="0"/>
                <a:cs typeface="Calibri" pitchFamily="34" charset="0"/>
              </a:rPr>
              <a:t> men in </a:t>
            </a:r>
            <a:r>
              <a:rPr lang="en-US" sz="3600" b="1" i="1" dirty="0" smtClean="0">
                <a:effectLst>
                  <a:glow rad="228600">
                    <a:schemeClr val="accent3">
                      <a:satMod val="175000"/>
                      <a:alpha val="40000"/>
                    </a:schemeClr>
                  </a:glow>
                </a:effectLst>
                <a:latin typeface="Calibri" pitchFamily="34" charset="0"/>
                <a:cs typeface="Calibri" pitchFamily="34" charset="0"/>
              </a:rPr>
              <a:t>all</a:t>
            </a:r>
            <a:r>
              <a:rPr lang="en-US" sz="3600" dirty="0" smtClean="0">
                <a:effectLst>
                  <a:glow rad="228600">
                    <a:schemeClr val="accent3">
                      <a:satMod val="175000"/>
                      <a:alpha val="40000"/>
                    </a:schemeClr>
                  </a:glow>
                </a:effectLst>
                <a:latin typeface="Calibri" pitchFamily="34" charset="0"/>
                <a:cs typeface="Calibri" pitchFamily="34" charset="0"/>
              </a:rPr>
              <a:t> ages is summarized by Jesus when he says:</a:t>
            </a:r>
          </a:p>
          <a:p>
            <a:pPr lvl="1"/>
            <a:r>
              <a:rPr lang="en-US" sz="3000" i="1" dirty="0">
                <a:solidFill>
                  <a:srgbClr val="0070C0"/>
                </a:solidFill>
                <a:effectLst>
                  <a:glow rad="228600">
                    <a:schemeClr val="accent3">
                      <a:satMod val="175000"/>
                      <a:alpha val="40000"/>
                    </a:schemeClr>
                  </a:glow>
                </a:effectLst>
                <a:latin typeface="Cambria" pitchFamily="18" charset="0"/>
              </a:rPr>
              <a:t>And </a:t>
            </a:r>
            <a:r>
              <a:rPr lang="en-US" sz="3000" i="1" dirty="0" smtClean="0">
                <a:solidFill>
                  <a:srgbClr val="0070C0"/>
                </a:solidFill>
                <a:effectLst>
                  <a:glow rad="228600">
                    <a:schemeClr val="accent3">
                      <a:satMod val="175000"/>
                      <a:alpha val="40000"/>
                    </a:schemeClr>
                  </a:glow>
                </a:effectLst>
                <a:latin typeface="Cambria" pitchFamily="18" charset="0"/>
              </a:rPr>
              <a:t>[Jesus] said </a:t>
            </a:r>
            <a:r>
              <a:rPr lang="en-US" sz="3000" i="1" dirty="0">
                <a:solidFill>
                  <a:srgbClr val="0070C0"/>
                </a:solidFill>
                <a:effectLst>
                  <a:glow rad="228600">
                    <a:schemeClr val="accent3">
                      <a:satMod val="175000"/>
                      <a:alpha val="40000"/>
                    </a:schemeClr>
                  </a:glow>
                </a:effectLst>
                <a:latin typeface="Cambria" pitchFamily="18" charset="0"/>
              </a:rPr>
              <a:t>to </a:t>
            </a:r>
            <a:r>
              <a:rPr lang="en-US" sz="3000" i="1" dirty="0">
                <a:solidFill>
                  <a:srgbClr val="0070C0"/>
                </a:solidFill>
                <a:effectLst>
                  <a:glow rad="228600">
                    <a:schemeClr val="accent3">
                      <a:satMod val="175000"/>
                      <a:alpha val="40000"/>
                    </a:schemeClr>
                  </a:glow>
                </a:effectLst>
                <a:latin typeface="Cambria" pitchFamily="18" charset="0"/>
              </a:rPr>
              <a:t>him, </a:t>
            </a:r>
            <a:r>
              <a:rPr lang="en-US" sz="3000" i="1" dirty="0" smtClean="0">
                <a:solidFill>
                  <a:srgbClr val="0070C0"/>
                </a:solidFill>
                <a:effectLst>
                  <a:glow rad="228600">
                    <a:schemeClr val="accent3">
                      <a:satMod val="175000"/>
                      <a:alpha val="40000"/>
                    </a:schemeClr>
                  </a:glow>
                </a:effectLst>
                <a:latin typeface="Cambria" pitchFamily="18" charset="0"/>
              </a:rPr>
              <a:t>“You </a:t>
            </a:r>
            <a:r>
              <a:rPr lang="en-US" sz="3000" i="1" dirty="0">
                <a:solidFill>
                  <a:srgbClr val="0070C0"/>
                </a:solidFill>
                <a:effectLst>
                  <a:glow rad="228600">
                    <a:schemeClr val="accent3">
                      <a:satMod val="175000"/>
                      <a:alpha val="40000"/>
                    </a:schemeClr>
                  </a:glow>
                </a:effectLst>
                <a:latin typeface="Cambria" pitchFamily="18" charset="0"/>
              </a:rPr>
              <a:t>shall love the Lord your God with all your heart and with all your soul and with all your </a:t>
            </a:r>
            <a:r>
              <a:rPr lang="en-US" sz="3000" i="1" dirty="0">
                <a:solidFill>
                  <a:srgbClr val="0070C0"/>
                </a:solidFill>
                <a:effectLst>
                  <a:glow rad="228600">
                    <a:schemeClr val="accent3">
                      <a:satMod val="175000"/>
                      <a:alpha val="40000"/>
                    </a:schemeClr>
                  </a:glow>
                </a:effectLst>
                <a:latin typeface="Cambria" pitchFamily="18" charset="0"/>
              </a:rPr>
              <a:t>mind. </a:t>
            </a:r>
            <a:r>
              <a:rPr lang="en-US" sz="3000" i="1" dirty="0">
                <a:solidFill>
                  <a:srgbClr val="0070C0"/>
                </a:solidFill>
                <a:effectLst>
                  <a:glow rad="228600">
                    <a:schemeClr val="accent3">
                      <a:satMod val="175000"/>
                      <a:alpha val="40000"/>
                    </a:schemeClr>
                  </a:glow>
                </a:effectLst>
                <a:latin typeface="Cambria" pitchFamily="18" charset="0"/>
              </a:rPr>
              <a:t>This </a:t>
            </a:r>
            <a:r>
              <a:rPr lang="en-US" sz="3000" i="1" dirty="0">
                <a:solidFill>
                  <a:srgbClr val="0070C0"/>
                </a:solidFill>
                <a:effectLst>
                  <a:glow rad="228600">
                    <a:schemeClr val="accent3">
                      <a:satMod val="175000"/>
                      <a:alpha val="40000"/>
                    </a:schemeClr>
                  </a:glow>
                </a:effectLst>
                <a:latin typeface="Cambria" pitchFamily="18" charset="0"/>
              </a:rPr>
              <a:t>is the great and first </a:t>
            </a:r>
            <a:r>
              <a:rPr lang="en-US" sz="3000" i="1" dirty="0">
                <a:solidFill>
                  <a:srgbClr val="0070C0"/>
                </a:solidFill>
                <a:effectLst>
                  <a:glow rad="228600">
                    <a:schemeClr val="accent3">
                      <a:satMod val="175000"/>
                      <a:alpha val="40000"/>
                    </a:schemeClr>
                  </a:glow>
                </a:effectLst>
                <a:latin typeface="Cambria" pitchFamily="18" charset="0"/>
              </a:rPr>
              <a:t>commandment. </a:t>
            </a:r>
            <a:r>
              <a:rPr lang="en-US" sz="3000" i="1" dirty="0">
                <a:solidFill>
                  <a:srgbClr val="0070C0"/>
                </a:solidFill>
                <a:effectLst>
                  <a:glow rad="228600">
                    <a:schemeClr val="accent3">
                      <a:satMod val="175000"/>
                      <a:alpha val="40000"/>
                    </a:schemeClr>
                  </a:glow>
                </a:effectLst>
                <a:latin typeface="Cambria" pitchFamily="18" charset="0"/>
              </a:rPr>
              <a:t>And a second is like it: You shall love your neighbor as </a:t>
            </a:r>
            <a:r>
              <a:rPr lang="en-US" sz="3000" i="1" dirty="0">
                <a:solidFill>
                  <a:srgbClr val="0070C0"/>
                </a:solidFill>
                <a:effectLst>
                  <a:glow rad="228600">
                    <a:schemeClr val="accent3">
                      <a:satMod val="175000"/>
                      <a:alpha val="40000"/>
                    </a:schemeClr>
                  </a:glow>
                </a:effectLst>
                <a:latin typeface="Cambria" pitchFamily="18" charset="0"/>
              </a:rPr>
              <a:t>yourself. </a:t>
            </a:r>
            <a:r>
              <a:rPr lang="en-US" sz="3000" i="1" dirty="0">
                <a:solidFill>
                  <a:srgbClr val="0070C0"/>
                </a:solidFill>
                <a:effectLst>
                  <a:glow rad="228600">
                    <a:schemeClr val="accent3">
                      <a:satMod val="175000"/>
                      <a:alpha val="40000"/>
                    </a:schemeClr>
                  </a:glow>
                </a:effectLst>
                <a:latin typeface="Cambria" pitchFamily="18" charset="0"/>
              </a:rPr>
              <a:t>On </a:t>
            </a:r>
            <a:r>
              <a:rPr lang="en-US" sz="3000" i="1" dirty="0">
                <a:solidFill>
                  <a:srgbClr val="0070C0"/>
                </a:solidFill>
                <a:effectLst>
                  <a:glow rad="228600">
                    <a:schemeClr val="accent3">
                      <a:satMod val="175000"/>
                      <a:alpha val="40000"/>
                    </a:schemeClr>
                  </a:glow>
                </a:effectLst>
                <a:latin typeface="Cambria" pitchFamily="18" charset="0"/>
              </a:rPr>
              <a:t>these two commandments depend all the Law and the Prophets</a:t>
            </a:r>
            <a:r>
              <a:rPr lang="en-US" sz="3000" i="1" dirty="0" smtClean="0">
                <a:solidFill>
                  <a:srgbClr val="0070C0"/>
                </a:solidFill>
                <a:effectLst>
                  <a:glow rad="228600">
                    <a:schemeClr val="accent3">
                      <a:satMod val="175000"/>
                      <a:alpha val="40000"/>
                    </a:schemeClr>
                  </a:glow>
                </a:effectLst>
                <a:latin typeface="Cambria" pitchFamily="18" charset="0"/>
              </a:rPr>
              <a:t>.” </a:t>
            </a:r>
            <a:r>
              <a:rPr lang="en-US" dirty="0">
                <a:latin typeface="Calibri" panose="020F0502020204030204" pitchFamily="34" charset="0"/>
                <a:cs typeface="Calibri" panose="020F0502020204030204" pitchFamily="34" charset="0"/>
              </a:rPr>
              <a:t>(</a:t>
            </a:r>
            <a:r>
              <a:rPr lang="en-US" dirty="0" smtClean="0">
                <a:latin typeface="Calibri" panose="020F0502020204030204" pitchFamily="34" charset="0"/>
                <a:cs typeface="Calibri" panose="020F0502020204030204" pitchFamily="34" charset="0"/>
              </a:rPr>
              <a:t>Matthew 22:37-40)</a:t>
            </a:r>
            <a:endParaRPr lang="en-US" sz="8400" dirty="0">
              <a:effectLst>
                <a:glow rad="228600">
                  <a:schemeClr val="accent3">
                    <a:satMod val="175000"/>
                    <a:alpha val="40000"/>
                  </a:schemeClr>
                </a:glow>
              </a:effectLst>
              <a:latin typeface="Calibri" panose="020F0502020204030204" pitchFamily="34" charset="0"/>
              <a:cs typeface="Calibri" panose="020F0502020204030204" pitchFamily="34" charset="0"/>
            </a:endParaRPr>
          </a:p>
          <a:p>
            <a:endParaRPr lang="en-US" sz="3400" dirty="0" smtClean="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2666043517"/>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Are OT Laws Binding on Christians Today?</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85800"/>
            <a:ext cx="8229600" cy="6172200"/>
          </a:xfrm>
        </p:spPr>
        <p:txBody>
          <a:bodyPr>
            <a:normAutofit fontScale="70000" lnSpcReduction="20000"/>
          </a:bodyPr>
          <a:lstStyle/>
          <a:p>
            <a:r>
              <a:rPr lang="en-US" sz="3400" dirty="0" smtClean="0">
                <a:effectLst>
                  <a:glow rad="228600">
                    <a:schemeClr val="accent3">
                      <a:satMod val="175000"/>
                      <a:alpha val="40000"/>
                    </a:schemeClr>
                  </a:glow>
                </a:effectLst>
                <a:latin typeface="Calibri" pitchFamily="34" charset="0"/>
                <a:cs typeface="Calibri" pitchFamily="34" charset="0"/>
              </a:rPr>
              <a:t>At times, loving God with all your heart will require a specific person or people to obey a specific command that God has given </a:t>
            </a:r>
            <a:r>
              <a:rPr lang="en-US" sz="3400" b="1" i="1" dirty="0" smtClean="0">
                <a:effectLst>
                  <a:glow rad="228600">
                    <a:schemeClr val="accent3">
                      <a:satMod val="175000"/>
                      <a:alpha val="40000"/>
                    </a:schemeClr>
                  </a:glow>
                </a:effectLst>
                <a:latin typeface="Calibri" pitchFamily="34" charset="0"/>
                <a:cs typeface="Calibri" pitchFamily="34" charset="0"/>
              </a:rPr>
              <a:t>only</a:t>
            </a:r>
            <a:r>
              <a:rPr lang="en-US" sz="3400" dirty="0" smtClean="0">
                <a:effectLst>
                  <a:glow rad="228600">
                    <a:schemeClr val="accent3">
                      <a:satMod val="175000"/>
                      <a:alpha val="40000"/>
                    </a:schemeClr>
                  </a:glow>
                </a:effectLst>
                <a:latin typeface="Calibri" pitchFamily="34" charset="0"/>
                <a:cs typeface="Calibri" pitchFamily="34" charset="0"/>
              </a:rPr>
              <a:t> to them:</a:t>
            </a:r>
          </a:p>
          <a:p>
            <a:pPr lvl="1"/>
            <a:r>
              <a:rPr lang="en-US" sz="3000" dirty="0" smtClean="0">
                <a:effectLst>
                  <a:glow rad="228600">
                    <a:schemeClr val="accent3">
                      <a:satMod val="175000"/>
                      <a:alpha val="40000"/>
                    </a:schemeClr>
                  </a:glow>
                </a:effectLst>
                <a:latin typeface="Calibri" pitchFamily="34" charset="0"/>
                <a:cs typeface="Calibri" pitchFamily="34" charset="0"/>
              </a:rPr>
              <a:t>Adam was told not to eat of the fruit from the </a:t>
            </a:r>
            <a:r>
              <a:rPr lang="en-US" sz="3000" dirty="0">
                <a:effectLst>
                  <a:glow rad="228600">
                    <a:schemeClr val="accent3">
                      <a:satMod val="175000"/>
                      <a:alpha val="40000"/>
                    </a:schemeClr>
                  </a:glow>
                </a:effectLst>
                <a:latin typeface="Calibri" pitchFamily="34" charset="0"/>
                <a:cs typeface="Calibri" pitchFamily="34" charset="0"/>
              </a:rPr>
              <a:t>tree of the knowledge of good and evil. </a:t>
            </a:r>
            <a:r>
              <a:rPr lang="en-US" sz="3000" dirty="0" smtClean="0">
                <a:effectLst>
                  <a:glow rad="228600">
                    <a:schemeClr val="accent3">
                      <a:satMod val="175000"/>
                      <a:alpha val="40000"/>
                    </a:schemeClr>
                  </a:glow>
                </a:effectLst>
                <a:latin typeface="Calibri" pitchFamily="34" charset="0"/>
                <a:cs typeface="Calibri" pitchFamily="34" charset="0"/>
              </a:rPr>
              <a:t>(Genesis 2:16-17)</a:t>
            </a:r>
          </a:p>
          <a:p>
            <a:pPr lvl="1"/>
            <a:r>
              <a:rPr lang="en-US" sz="3000" dirty="0" smtClean="0">
                <a:effectLst>
                  <a:glow rad="228600">
                    <a:schemeClr val="accent3">
                      <a:satMod val="175000"/>
                      <a:alpha val="40000"/>
                    </a:schemeClr>
                  </a:glow>
                </a:effectLst>
                <a:latin typeface="Calibri" pitchFamily="34" charset="0"/>
                <a:cs typeface="Calibri" pitchFamily="34" charset="0"/>
              </a:rPr>
              <a:t>The Israelites were told to kill every man, woman</a:t>
            </a:r>
            <a:r>
              <a:rPr lang="en-US" sz="3000" dirty="0" smtClean="0">
                <a:effectLst>
                  <a:glow rad="228600">
                    <a:schemeClr val="accent3">
                      <a:satMod val="175000"/>
                      <a:alpha val="40000"/>
                    </a:schemeClr>
                  </a:glow>
                </a:effectLst>
                <a:latin typeface="Calibri" pitchFamily="34" charset="0"/>
                <a:cs typeface="Calibri" pitchFamily="34" charset="0"/>
              </a:rPr>
              <a:t>, and </a:t>
            </a:r>
            <a:r>
              <a:rPr lang="en-US" sz="3000" dirty="0">
                <a:effectLst>
                  <a:glow rad="228600">
                    <a:schemeClr val="accent3">
                      <a:satMod val="175000"/>
                      <a:alpha val="40000"/>
                    </a:schemeClr>
                  </a:glow>
                </a:effectLst>
                <a:latin typeface="Calibri" pitchFamily="34" charset="0"/>
                <a:cs typeface="Calibri" pitchFamily="34" charset="0"/>
              </a:rPr>
              <a:t>child in the city of </a:t>
            </a:r>
            <a:r>
              <a:rPr lang="en-US" sz="3000" dirty="0" smtClean="0">
                <a:effectLst>
                  <a:glow rad="228600">
                    <a:schemeClr val="accent3">
                      <a:satMod val="175000"/>
                      <a:alpha val="40000"/>
                    </a:schemeClr>
                  </a:glow>
                </a:effectLst>
                <a:latin typeface="Calibri" pitchFamily="34" charset="0"/>
                <a:cs typeface="Calibri" pitchFamily="34" charset="0"/>
              </a:rPr>
              <a:t>Amalek (</a:t>
            </a:r>
            <a:r>
              <a:rPr lang="en-US" sz="3000" dirty="0">
                <a:effectLst>
                  <a:glow rad="228600">
                    <a:schemeClr val="accent3">
                      <a:satMod val="175000"/>
                      <a:alpha val="40000"/>
                    </a:schemeClr>
                  </a:glow>
                </a:effectLst>
                <a:latin typeface="Calibri" pitchFamily="34" charset="0"/>
                <a:cs typeface="Calibri" pitchFamily="34" charset="0"/>
              </a:rPr>
              <a:t>1 </a:t>
            </a:r>
            <a:r>
              <a:rPr lang="en-US" sz="3000" dirty="0" smtClean="0">
                <a:effectLst>
                  <a:glow rad="228600">
                    <a:schemeClr val="accent3">
                      <a:satMod val="175000"/>
                      <a:alpha val="40000"/>
                    </a:schemeClr>
                  </a:glow>
                </a:effectLst>
                <a:latin typeface="Calibri" pitchFamily="34" charset="0"/>
                <a:cs typeface="Calibri" pitchFamily="34" charset="0"/>
              </a:rPr>
              <a:t>Samuel 15:3)</a:t>
            </a:r>
          </a:p>
          <a:p>
            <a:r>
              <a:rPr lang="en-US" sz="3400" dirty="0" smtClean="0">
                <a:effectLst>
                  <a:glow rad="228600">
                    <a:schemeClr val="accent3">
                      <a:satMod val="175000"/>
                      <a:alpha val="40000"/>
                    </a:schemeClr>
                  </a:glow>
                </a:effectLst>
                <a:latin typeface="Calibri" pitchFamily="34" charset="0"/>
                <a:cs typeface="Calibri" pitchFamily="34" charset="0"/>
              </a:rPr>
              <a:t>But there are other things that are wrong for </a:t>
            </a:r>
            <a:r>
              <a:rPr lang="en-US" sz="3400" b="1" i="1" dirty="0" smtClean="0">
                <a:effectLst>
                  <a:glow rad="228600">
                    <a:schemeClr val="accent3">
                      <a:satMod val="175000"/>
                      <a:alpha val="40000"/>
                    </a:schemeClr>
                  </a:glow>
                </a:effectLst>
                <a:latin typeface="Calibri" pitchFamily="34" charset="0"/>
                <a:cs typeface="Calibri" pitchFamily="34" charset="0"/>
              </a:rPr>
              <a:t>all</a:t>
            </a:r>
            <a:r>
              <a:rPr lang="en-US" sz="3400" dirty="0" smtClean="0">
                <a:effectLst>
                  <a:glow rad="228600">
                    <a:schemeClr val="accent3">
                      <a:satMod val="175000"/>
                      <a:alpha val="40000"/>
                    </a:schemeClr>
                  </a:glow>
                </a:effectLst>
                <a:latin typeface="Calibri" pitchFamily="34" charset="0"/>
                <a:cs typeface="Calibri" pitchFamily="34" charset="0"/>
              </a:rPr>
              <a:t> men in </a:t>
            </a:r>
            <a:r>
              <a:rPr lang="en-US" sz="3400" b="1" i="1" dirty="0" smtClean="0">
                <a:effectLst>
                  <a:glow rad="228600">
                    <a:schemeClr val="accent3">
                      <a:satMod val="175000"/>
                      <a:alpha val="40000"/>
                    </a:schemeClr>
                  </a:glow>
                </a:effectLst>
                <a:latin typeface="Calibri" pitchFamily="34" charset="0"/>
                <a:cs typeface="Calibri" pitchFamily="34" charset="0"/>
              </a:rPr>
              <a:t>all</a:t>
            </a:r>
            <a:r>
              <a:rPr lang="en-US" sz="3400" dirty="0" smtClean="0">
                <a:effectLst>
                  <a:glow rad="228600">
                    <a:schemeClr val="accent3">
                      <a:satMod val="175000"/>
                      <a:alpha val="40000"/>
                    </a:schemeClr>
                  </a:glow>
                </a:effectLst>
                <a:latin typeface="Calibri" pitchFamily="34" charset="0"/>
                <a:cs typeface="Calibri" pitchFamily="34" charset="0"/>
              </a:rPr>
              <a:t> ages because they violate the two great commandments cited by Jesus. </a:t>
            </a:r>
          </a:p>
          <a:p>
            <a:r>
              <a:rPr lang="en-US" sz="3400" dirty="0" smtClean="0">
                <a:effectLst>
                  <a:glow rad="228600">
                    <a:schemeClr val="accent3">
                      <a:satMod val="175000"/>
                      <a:alpha val="40000"/>
                    </a:schemeClr>
                  </a:glow>
                </a:effectLst>
                <a:latin typeface="Calibri" pitchFamily="34" charset="0"/>
                <a:cs typeface="Calibri" pitchFamily="34" charset="0"/>
              </a:rPr>
              <a:t>For example, murder (taking the life of an innocent person) is wrong for all men in all ages because it is unloving towards our neighbor and it is unloving towards God because when we murder, we destroy an image bearer of God:</a:t>
            </a:r>
          </a:p>
          <a:p>
            <a:pPr lvl="1"/>
            <a:r>
              <a:rPr lang="en-US" sz="3000" dirty="0" smtClean="0">
                <a:effectLst>
                  <a:glow rad="228600">
                    <a:schemeClr val="accent3">
                      <a:satMod val="175000"/>
                      <a:alpha val="40000"/>
                    </a:schemeClr>
                  </a:glow>
                </a:effectLst>
                <a:latin typeface="Calibri" pitchFamily="34" charset="0"/>
                <a:cs typeface="Calibri" pitchFamily="34" charset="0"/>
              </a:rPr>
              <a:t>Cain was wrong to murder Abel (Genesis 4:8-15)</a:t>
            </a:r>
          </a:p>
          <a:p>
            <a:pPr lvl="1"/>
            <a:r>
              <a:rPr lang="en-US" sz="3000" dirty="0" smtClean="0">
                <a:effectLst>
                  <a:glow rad="228600">
                    <a:schemeClr val="accent3">
                      <a:satMod val="175000"/>
                      <a:alpha val="40000"/>
                    </a:schemeClr>
                  </a:glow>
                </a:effectLst>
                <a:latin typeface="Calibri" pitchFamily="34" charset="0"/>
                <a:cs typeface="Calibri" pitchFamily="34" charset="0"/>
              </a:rPr>
              <a:t>Noah is told that murder is wrong (Genesis 9:6)</a:t>
            </a:r>
          </a:p>
          <a:p>
            <a:pPr lvl="1"/>
            <a:r>
              <a:rPr lang="en-US" sz="3000" dirty="0" smtClean="0">
                <a:effectLst>
                  <a:glow rad="228600">
                    <a:schemeClr val="accent3">
                      <a:satMod val="175000"/>
                      <a:alpha val="40000"/>
                    </a:schemeClr>
                  </a:glow>
                </a:effectLst>
                <a:latin typeface="Calibri" pitchFamily="34" charset="0"/>
                <a:cs typeface="Calibri" pitchFamily="34" charset="0"/>
              </a:rPr>
              <a:t>The Law of Moses forbids murder (Exodus 20:13)</a:t>
            </a:r>
          </a:p>
          <a:p>
            <a:pPr lvl="1"/>
            <a:r>
              <a:rPr lang="en-US" sz="3000" dirty="0" smtClean="0">
                <a:effectLst>
                  <a:glow rad="228600">
                    <a:schemeClr val="accent3">
                      <a:satMod val="175000"/>
                      <a:alpha val="40000"/>
                    </a:schemeClr>
                  </a:glow>
                </a:effectLst>
                <a:latin typeface="Calibri" pitchFamily="34" charset="0"/>
                <a:cs typeface="Calibri" pitchFamily="34" charset="0"/>
              </a:rPr>
              <a:t>Murder is condemned in the New Covenant (Romans 1:29)</a:t>
            </a:r>
            <a:endParaRPr lang="en-US" sz="3000" dirty="0" smtClean="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3053624047"/>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Are OT Laws Binding on Christians Today?</a:t>
            </a:r>
            <a:endParaRPr lang="en-US" sz="3200" b="1"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685800"/>
            <a:ext cx="8229600" cy="6172200"/>
          </a:xfrm>
        </p:spPr>
        <p:txBody>
          <a:bodyPr>
            <a:normAutofit fontScale="92500"/>
          </a:bodyPr>
          <a:lstStyle/>
          <a:p>
            <a:r>
              <a:rPr lang="en-US" sz="3400" dirty="0" smtClean="0">
                <a:effectLst>
                  <a:glow rad="228600">
                    <a:schemeClr val="accent3">
                      <a:satMod val="175000"/>
                      <a:alpha val="40000"/>
                    </a:schemeClr>
                  </a:glow>
                </a:effectLst>
                <a:latin typeface="Calibri" pitchFamily="34" charset="0"/>
                <a:cs typeface="Calibri" pitchFamily="34" charset="0"/>
              </a:rPr>
              <a:t>Because there are many places where the Old Testament law addresses a moral principle that is still binding on Christians today, the New Testament writers will sometimes cite an Old Testament law when speaking to New Covenant Christians.</a:t>
            </a:r>
          </a:p>
          <a:p>
            <a:r>
              <a:rPr lang="en-US" sz="3400" dirty="0" smtClean="0">
                <a:effectLst>
                  <a:glow rad="228600">
                    <a:schemeClr val="accent3">
                      <a:satMod val="175000"/>
                      <a:alpha val="40000"/>
                    </a:schemeClr>
                  </a:glow>
                </a:effectLst>
                <a:latin typeface="Calibri" pitchFamily="34" charset="0"/>
                <a:cs typeface="Calibri" pitchFamily="34" charset="0"/>
              </a:rPr>
              <a:t>Often, however, in citing the Old Testament law, the New Testament writer will “upgrade” or even modify the Old Testament Law to be more fitting in the New Covenant age.</a:t>
            </a:r>
          </a:p>
          <a:p>
            <a:r>
              <a:rPr lang="en-US" sz="3400" dirty="0" smtClean="0">
                <a:effectLst>
                  <a:glow rad="228600">
                    <a:schemeClr val="accent3">
                      <a:satMod val="175000"/>
                      <a:alpha val="40000"/>
                    </a:schemeClr>
                  </a:glow>
                </a:effectLst>
                <a:latin typeface="Calibri" pitchFamily="34" charset="0"/>
                <a:cs typeface="Calibri" pitchFamily="34" charset="0"/>
              </a:rPr>
              <a:t>We will now give several examples of where New Testament writers do this.</a:t>
            </a:r>
            <a:endParaRPr lang="en-US" sz="3000" dirty="0" smtClean="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810714333"/>
      </p:ext>
    </p:extLst>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chor="t">
            <a:noAutofit/>
          </a:bodyPr>
          <a:lstStyle/>
          <a:p>
            <a:r>
              <a:rPr lang="en-US" sz="3200" b="1" dirty="0" smtClean="0">
                <a:effectLst>
                  <a:glow rad="228600">
                    <a:schemeClr val="accent3">
                      <a:satMod val="175000"/>
                      <a:alpha val="40000"/>
                    </a:schemeClr>
                  </a:glow>
                </a:effectLst>
                <a:latin typeface="Calibri" pitchFamily="34" charset="0"/>
                <a:cs typeface="Calibri" pitchFamily="34" charset="0"/>
              </a:rPr>
              <a:t>Examples of Where Old Testament Texts Are Cited By New Testament Writers</a:t>
            </a:r>
            <a:endParaRPr lang="en-US" sz="3200" dirty="0">
              <a:effectLst>
                <a:glow rad="228600">
                  <a:schemeClr val="accent3">
                    <a:satMod val="175000"/>
                    <a:alpha val="40000"/>
                  </a:schemeClr>
                </a:glow>
              </a:effectLst>
              <a:latin typeface="Calibri" pitchFamily="34" charset="0"/>
              <a:cs typeface="Calibri" pitchFamily="34" charset="0"/>
            </a:endParaRPr>
          </a:p>
        </p:txBody>
      </p:sp>
      <p:sp>
        <p:nvSpPr>
          <p:cNvPr id="3" name="Content Placeholder 2"/>
          <p:cNvSpPr>
            <a:spLocks noGrp="1"/>
          </p:cNvSpPr>
          <p:nvPr>
            <p:ph idx="1"/>
          </p:nvPr>
        </p:nvSpPr>
        <p:spPr>
          <a:xfrm>
            <a:off x="457200" y="1828800"/>
            <a:ext cx="8229600" cy="5029200"/>
          </a:xfrm>
        </p:spPr>
        <p:txBody>
          <a:bodyPr>
            <a:normAutofit fontScale="85000" lnSpcReduction="10000"/>
          </a:bodyPr>
          <a:lstStyle/>
          <a:p>
            <a:pPr>
              <a:buNone/>
            </a:pPr>
            <a:r>
              <a:rPr lang="en-US" sz="3500" b="1" dirty="0" smtClean="0">
                <a:effectLst>
                  <a:glow rad="228600">
                    <a:schemeClr val="accent3">
                      <a:satMod val="175000"/>
                      <a:alpha val="40000"/>
                    </a:schemeClr>
                  </a:glow>
                </a:effectLst>
                <a:latin typeface="Calibri" pitchFamily="34" charset="0"/>
                <a:cs typeface="Calibri" pitchFamily="34" charset="0"/>
              </a:rPr>
              <a:t>Example #1:</a:t>
            </a:r>
          </a:p>
          <a:p>
            <a:r>
              <a:rPr lang="en-US" b="1" dirty="0" smtClean="0">
                <a:effectLst>
                  <a:glow rad="228600">
                    <a:schemeClr val="accent3">
                      <a:satMod val="175000"/>
                      <a:alpha val="40000"/>
                    </a:schemeClr>
                  </a:glow>
                </a:effectLst>
                <a:latin typeface="Calibri" pitchFamily="34" charset="0"/>
                <a:cs typeface="Calibri" pitchFamily="34" charset="0"/>
              </a:rPr>
              <a:t>Ephesians 6:1-3 (NIV) – </a:t>
            </a:r>
            <a:r>
              <a:rPr lang="en-US" i="1" dirty="0" smtClean="0">
                <a:solidFill>
                  <a:srgbClr val="0070C0"/>
                </a:solidFill>
                <a:effectLst>
                  <a:glow rad="228600">
                    <a:schemeClr val="accent3">
                      <a:satMod val="175000"/>
                      <a:alpha val="40000"/>
                    </a:schemeClr>
                  </a:glow>
                </a:effectLst>
                <a:latin typeface="Cambria" pitchFamily="18" charset="0"/>
              </a:rPr>
              <a:t>Children, obey your parents in the Lord, for this is right. </a:t>
            </a:r>
            <a:r>
              <a:rPr lang="en-US" i="1" baseline="30000" dirty="0" smtClean="0">
                <a:solidFill>
                  <a:srgbClr val="0070C0"/>
                </a:solidFill>
                <a:effectLst>
                  <a:glow rad="228600">
                    <a:schemeClr val="accent3">
                      <a:satMod val="175000"/>
                      <a:alpha val="40000"/>
                    </a:schemeClr>
                  </a:glow>
                </a:effectLst>
                <a:latin typeface="Cambria" pitchFamily="18" charset="0"/>
              </a:rPr>
              <a:t>2</a:t>
            </a:r>
            <a:r>
              <a:rPr lang="en-US" i="1" dirty="0" smtClean="0">
                <a:solidFill>
                  <a:srgbClr val="0070C0"/>
                </a:solidFill>
                <a:effectLst>
                  <a:glow rad="228600">
                    <a:schemeClr val="accent3">
                      <a:satMod val="175000"/>
                      <a:alpha val="40000"/>
                    </a:schemeClr>
                  </a:glow>
                </a:effectLst>
                <a:latin typeface="Cambria" pitchFamily="18" charset="0"/>
              </a:rPr>
              <a:t> "Honor your father and mother"--which is the first commandment with a promise-- </a:t>
            </a:r>
            <a:r>
              <a:rPr lang="en-US" i="1" baseline="30000" dirty="0" smtClean="0">
                <a:solidFill>
                  <a:srgbClr val="0070C0"/>
                </a:solidFill>
                <a:effectLst>
                  <a:glow rad="228600">
                    <a:schemeClr val="accent3">
                      <a:satMod val="175000"/>
                      <a:alpha val="40000"/>
                    </a:schemeClr>
                  </a:glow>
                </a:effectLst>
                <a:latin typeface="Cambria" pitchFamily="18" charset="0"/>
              </a:rPr>
              <a:t>3</a:t>
            </a:r>
            <a:r>
              <a:rPr lang="en-US" i="1" dirty="0" smtClean="0">
                <a:solidFill>
                  <a:srgbClr val="0070C0"/>
                </a:solidFill>
                <a:effectLst>
                  <a:glow rad="228600">
                    <a:schemeClr val="accent3">
                      <a:satMod val="175000"/>
                      <a:alpha val="40000"/>
                    </a:schemeClr>
                  </a:glow>
                </a:effectLst>
                <a:latin typeface="Cambria" pitchFamily="18" charset="0"/>
              </a:rPr>
              <a:t> "that it may go well with you and that you may enjoy long life </a:t>
            </a:r>
            <a:r>
              <a:rPr lang="en-US" i="1" u="sng" dirty="0" smtClean="0">
                <a:solidFill>
                  <a:srgbClr val="0070C0"/>
                </a:solidFill>
                <a:effectLst>
                  <a:glow rad="228600">
                    <a:schemeClr val="accent3">
                      <a:satMod val="175000"/>
                      <a:alpha val="40000"/>
                    </a:schemeClr>
                  </a:glow>
                </a:effectLst>
                <a:latin typeface="Cambria" pitchFamily="18" charset="0"/>
              </a:rPr>
              <a:t>on the earth</a:t>
            </a:r>
            <a:r>
              <a:rPr lang="en-US" i="1" dirty="0" smtClean="0">
                <a:solidFill>
                  <a:srgbClr val="0070C0"/>
                </a:solidFill>
                <a:effectLst>
                  <a:glow rad="228600">
                    <a:schemeClr val="accent3">
                      <a:satMod val="175000"/>
                      <a:alpha val="40000"/>
                    </a:schemeClr>
                  </a:glow>
                </a:effectLst>
                <a:latin typeface="Cambria" pitchFamily="18" charset="0"/>
              </a:rPr>
              <a:t>. </a:t>
            </a:r>
            <a:endParaRPr lang="en-US" b="1" dirty="0" smtClean="0">
              <a:effectLst>
                <a:glow rad="228600">
                  <a:schemeClr val="accent3">
                    <a:satMod val="175000"/>
                    <a:alpha val="40000"/>
                  </a:schemeClr>
                </a:glow>
              </a:effectLst>
              <a:latin typeface="Calibri" pitchFamily="34" charset="0"/>
              <a:cs typeface="Calibri" pitchFamily="34" charset="0"/>
            </a:endParaRPr>
          </a:p>
          <a:p>
            <a:r>
              <a:rPr lang="en-US" b="1" dirty="0" smtClean="0">
                <a:effectLst>
                  <a:glow rad="228600">
                    <a:schemeClr val="accent3">
                      <a:satMod val="175000"/>
                      <a:alpha val="40000"/>
                    </a:schemeClr>
                  </a:glow>
                </a:effectLst>
                <a:latin typeface="Calibri" pitchFamily="34" charset="0"/>
                <a:cs typeface="Calibri" pitchFamily="34" charset="0"/>
              </a:rPr>
              <a:t>Compare Exodus 20:12 – </a:t>
            </a:r>
            <a:r>
              <a:rPr lang="en-US" i="1" dirty="0" smtClean="0">
                <a:solidFill>
                  <a:srgbClr val="0070C0"/>
                </a:solidFill>
                <a:effectLst>
                  <a:glow rad="228600">
                    <a:schemeClr val="accent3">
                      <a:satMod val="175000"/>
                      <a:alpha val="40000"/>
                    </a:schemeClr>
                  </a:glow>
                </a:effectLst>
                <a:latin typeface="Cambria" pitchFamily="18" charset="0"/>
                <a:cs typeface="Calibri" pitchFamily="34" charset="0"/>
              </a:rPr>
              <a:t>Honor your father and your mother, that your days may be long </a:t>
            </a:r>
            <a:r>
              <a:rPr lang="en-US" i="1" u="sng" dirty="0" smtClean="0">
                <a:solidFill>
                  <a:srgbClr val="0070C0"/>
                </a:solidFill>
                <a:effectLst>
                  <a:glow rad="228600">
                    <a:schemeClr val="accent3">
                      <a:satMod val="175000"/>
                      <a:alpha val="40000"/>
                    </a:schemeClr>
                  </a:glow>
                </a:effectLst>
                <a:latin typeface="Cambria" pitchFamily="18" charset="0"/>
                <a:cs typeface="Calibri" pitchFamily="34" charset="0"/>
              </a:rPr>
              <a:t>in the land that the LORD your God is giving you</a:t>
            </a:r>
            <a:r>
              <a:rPr lang="en-US" i="1" dirty="0" smtClean="0">
                <a:solidFill>
                  <a:srgbClr val="0070C0"/>
                </a:solidFill>
                <a:effectLst>
                  <a:glow rad="228600">
                    <a:schemeClr val="accent3">
                      <a:satMod val="175000"/>
                      <a:alpha val="40000"/>
                    </a:schemeClr>
                  </a:glow>
                </a:effectLst>
                <a:latin typeface="Cambria" pitchFamily="18" charset="0"/>
                <a:cs typeface="Calibri" pitchFamily="34" charset="0"/>
              </a:rPr>
              <a:t>. </a:t>
            </a:r>
          </a:p>
          <a:p>
            <a:r>
              <a:rPr lang="en-US" dirty="0" smtClean="0">
                <a:effectLst>
                  <a:glow rad="228600">
                    <a:schemeClr val="accent3">
                      <a:satMod val="175000"/>
                      <a:alpha val="40000"/>
                    </a:schemeClr>
                  </a:glow>
                </a:effectLst>
                <a:latin typeface="Calibri" pitchFamily="34" charset="0"/>
                <a:cs typeface="Calibri" pitchFamily="34" charset="0"/>
              </a:rPr>
              <a:t>Notice Paul upgrades the language to be applicable to all children, not just Jewish children entering the land that God had given to Israel.</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6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7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8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2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34532</TotalTime>
  <Words>1168</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18</vt:i4>
      </vt:variant>
      <vt:variant>
        <vt:lpstr>Slide Titles</vt:lpstr>
      </vt:variant>
      <vt:variant>
        <vt:i4>12</vt:i4>
      </vt:variant>
    </vt:vector>
  </HeadingPairs>
  <TitlesOfParts>
    <vt:vector size="30" baseType="lpstr">
      <vt:lpstr>Default Design</vt:lpstr>
      <vt:lpstr>Rainbow</vt:lpstr>
      <vt:lpstr>Stars</vt:lpstr>
      <vt:lpstr>Moses</vt:lpstr>
      <vt:lpstr>David</vt:lpstr>
      <vt:lpstr>Jesus</vt:lpstr>
      <vt:lpstr>oldnew</vt:lpstr>
      <vt:lpstr>waterfall</vt:lpstr>
      <vt:lpstr>sunset</vt:lpstr>
      <vt:lpstr>1_sunset</vt:lpstr>
      <vt:lpstr>2_sunset</vt:lpstr>
      <vt:lpstr>3_sunset</vt:lpstr>
      <vt:lpstr>4_sunset</vt:lpstr>
      <vt:lpstr>5_sunset</vt:lpstr>
      <vt:lpstr>6_sunset</vt:lpstr>
      <vt:lpstr>7_sunset</vt:lpstr>
      <vt:lpstr>8_sunset</vt:lpstr>
      <vt:lpstr>12_Clouds</vt:lpstr>
      <vt:lpstr>New Covenant Theology</vt:lpstr>
      <vt:lpstr>Questions Raised by New Covenant Theology</vt:lpstr>
      <vt:lpstr>Questions Raised by New Covenant Theology</vt:lpstr>
      <vt:lpstr>Are OT Laws Binding on Christians Today?</vt:lpstr>
      <vt:lpstr>Are OT Laws Binding on Christians Today?</vt:lpstr>
      <vt:lpstr>Are OT Laws Binding on Christians Today?</vt:lpstr>
      <vt:lpstr>Are OT Laws Binding on Christians Today?</vt:lpstr>
      <vt:lpstr>Are OT Laws Binding on Christians Today?</vt:lpstr>
      <vt:lpstr>Examples of Where Old Testament Texts Are Cited By New Testament Writers</vt:lpstr>
      <vt:lpstr>Examples of Where Old Testament Texts Are Cited By New Testament Writers</vt:lpstr>
      <vt:lpstr>Examples of Where Old Testament Texts Are Cited By New Testament Writers</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1543</cp:revision>
  <dcterms:created xsi:type="dcterms:W3CDTF">2002-05-29T23:51:15Z</dcterms:created>
  <dcterms:modified xsi:type="dcterms:W3CDTF">2017-09-10T17:51:59Z</dcterms:modified>
</cp:coreProperties>
</file>