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9.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1.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56" r:id="rId18"/>
    <p:sldMasterId id="2147484568" r:id="rId19"/>
    <p:sldMasterId id="2147484580" r:id="rId20"/>
    <p:sldMasterId id="2147484593" r:id="rId21"/>
    <p:sldMasterId id="2147484605" r:id="rId22"/>
  </p:sldMasterIdLst>
  <p:notesMasterIdLst>
    <p:notesMasterId r:id="rId38"/>
  </p:notesMasterIdLst>
  <p:sldIdLst>
    <p:sldId id="626" r:id="rId23"/>
    <p:sldId id="606" r:id="rId24"/>
    <p:sldId id="608" r:id="rId25"/>
    <p:sldId id="612" r:id="rId26"/>
    <p:sldId id="616" r:id="rId27"/>
    <p:sldId id="618" r:id="rId28"/>
    <p:sldId id="619" r:id="rId29"/>
    <p:sldId id="620" r:id="rId30"/>
    <p:sldId id="621" r:id="rId31"/>
    <p:sldId id="622" r:id="rId32"/>
    <p:sldId id="623" r:id="rId33"/>
    <p:sldId id="624" r:id="rId34"/>
    <p:sldId id="625" r:id="rId35"/>
    <p:sldId id="628" r:id="rId36"/>
    <p:sldId id="627" r:id="rId37"/>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43579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984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33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12051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1864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7857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8498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6597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8803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2667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1765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41844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8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3097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85508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4650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5141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42332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3734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0194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3706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1140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9047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990946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8199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4533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13975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5148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33133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6724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273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4721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4871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7736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454616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685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10998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39226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9863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5866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782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76524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6364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8126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20.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1.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2.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844178"/>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021566"/>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220521"/>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494726"/>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8.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09.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4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6.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1340307956"/>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#1: You Shall Not Murder </a:t>
            </a:r>
            <a:r>
              <a:rPr lang="en-US" sz="3200" b="1" dirty="0">
                <a:effectLst>
                  <a:glow rad="228600">
                    <a:schemeClr val="accent3">
                      <a:satMod val="175000"/>
                      <a:alpha val="40000"/>
                    </a:schemeClr>
                  </a:glow>
                </a:effectLst>
                <a:latin typeface="Calibri" pitchFamily="34" charset="0"/>
                <a:cs typeface="Calibri" pitchFamily="34" charset="0"/>
              </a:rPr>
              <a:t>(Mat. </a:t>
            </a:r>
            <a:r>
              <a:rPr lang="en-US" sz="3200" b="1" dirty="0" smtClean="0">
                <a:effectLst>
                  <a:glow rad="228600">
                    <a:schemeClr val="accent3">
                      <a:satMod val="175000"/>
                      <a:alpha val="40000"/>
                    </a:schemeClr>
                  </a:glow>
                </a:effectLst>
                <a:latin typeface="Calibri" pitchFamily="34" charset="0"/>
                <a:cs typeface="Calibri" pitchFamily="34" charset="0"/>
              </a:rPr>
              <a:t>5:</a:t>
            </a:r>
            <a:r>
              <a:rPr lang="en-US" sz="3200" b="1" dirty="0">
                <a:effectLst>
                  <a:glow rad="228600">
                    <a:schemeClr val="accent3">
                      <a:satMod val="175000"/>
                      <a:alpha val="40000"/>
                    </a:schemeClr>
                  </a:glow>
                </a:effectLst>
                <a:latin typeface="Calibri" pitchFamily="34" charset="0"/>
                <a:cs typeface="Calibri" pitchFamily="34" charset="0"/>
              </a:rPr>
              <a:t>21-26</a:t>
            </a:r>
            <a:r>
              <a:rPr lang="en-US" sz="3200" b="1" dirty="0" smtClean="0">
                <a:effectLst>
                  <a:glow rad="228600">
                    <a:schemeClr val="accent3">
                      <a:satMod val="175000"/>
                      <a:alpha val="40000"/>
                    </a:schemeClr>
                  </a:glow>
                </a:effectLst>
                <a:latin typeface="Calibri" pitchFamily="34" charset="0"/>
                <a:cs typeface="Calibri" pitchFamily="34" charset="0"/>
              </a:rPr>
              <a:t>)</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85800"/>
            <a:ext cx="8229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800" i="1" baseline="30000" dirty="0" smtClean="0">
                <a:solidFill>
                  <a:srgbClr val="0070C0"/>
                </a:solidFill>
                <a:effectLst>
                  <a:glow rad="228600">
                    <a:schemeClr val="accent3">
                      <a:satMod val="175000"/>
                      <a:alpha val="40000"/>
                    </a:schemeClr>
                  </a:glow>
                </a:effectLst>
                <a:latin typeface="Cambria" pitchFamily="18" charset="0"/>
              </a:rPr>
              <a:t>23</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dirty="0">
                <a:solidFill>
                  <a:srgbClr val="0070C0"/>
                </a:solidFill>
                <a:effectLst>
                  <a:glow rad="228600">
                    <a:schemeClr val="accent3">
                      <a:satMod val="175000"/>
                      <a:alpha val="40000"/>
                    </a:schemeClr>
                  </a:glow>
                </a:effectLst>
                <a:latin typeface="Cambria" pitchFamily="18" charset="0"/>
              </a:rPr>
              <a:t>So if you are offering your gift at the altar and there remember that your brother has something against you, </a:t>
            </a:r>
            <a:r>
              <a:rPr lang="en-US" sz="2800" i="1" baseline="30000" dirty="0">
                <a:solidFill>
                  <a:srgbClr val="0070C0"/>
                </a:solidFill>
                <a:effectLst>
                  <a:glow rad="228600">
                    <a:schemeClr val="accent3">
                      <a:satMod val="175000"/>
                      <a:alpha val="40000"/>
                    </a:schemeClr>
                  </a:glow>
                </a:effectLst>
                <a:latin typeface="Cambria" pitchFamily="18" charset="0"/>
              </a:rPr>
              <a:t>24</a:t>
            </a:r>
            <a:r>
              <a:rPr lang="en-US" sz="2800" i="1" dirty="0">
                <a:solidFill>
                  <a:srgbClr val="0070C0"/>
                </a:solidFill>
                <a:effectLst>
                  <a:glow rad="228600">
                    <a:schemeClr val="accent3">
                      <a:satMod val="175000"/>
                      <a:alpha val="40000"/>
                    </a:schemeClr>
                  </a:glow>
                </a:effectLst>
                <a:latin typeface="Cambria" pitchFamily="18" charset="0"/>
              </a:rPr>
              <a:t> leave your gift there before the altar and go. First be reconciled to your brother, and then come and offer your gift. </a:t>
            </a:r>
            <a:r>
              <a:rPr lang="en-US" sz="2800" i="1" baseline="30000" dirty="0">
                <a:solidFill>
                  <a:srgbClr val="0070C0"/>
                </a:solidFill>
                <a:effectLst>
                  <a:glow rad="228600">
                    <a:schemeClr val="accent3">
                      <a:satMod val="175000"/>
                      <a:alpha val="40000"/>
                    </a:schemeClr>
                  </a:glow>
                </a:effectLst>
                <a:latin typeface="Cambria" pitchFamily="18" charset="0"/>
              </a:rPr>
              <a:t>25</a:t>
            </a:r>
            <a:r>
              <a:rPr lang="en-US" sz="2800" i="1" dirty="0">
                <a:solidFill>
                  <a:srgbClr val="0070C0"/>
                </a:solidFill>
                <a:effectLst>
                  <a:glow rad="228600">
                    <a:schemeClr val="accent3">
                      <a:satMod val="175000"/>
                      <a:alpha val="40000"/>
                    </a:schemeClr>
                  </a:glow>
                </a:effectLst>
                <a:latin typeface="Cambria" pitchFamily="18" charset="0"/>
              </a:rPr>
              <a:t> Come to terms quickly with your accuser while you are going with him to court, lest your accuser hand you over to the judge, and the judge to the guard, and you be put in prison. </a:t>
            </a:r>
            <a:r>
              <a:rPr lang="en-US" sz="2800" i="1" baseline="30000" dirty="0">
                <a:solidFill>
                  <a:srgbClr val="0070C0"/>
                </a:solidFill>
                <a:effectLst>
                  <a:glow rad="228600">
                    <a:schemeClr val="accent3">
                      <a:satMod val="175000"/>
                      <a:alpha val="40000"/>
                    </a:schemeClr>
                  </a:glow>
                </a:effectLst>
                <a:latin typeface="Cambria" pitchFamily="18" charset="0"/>
              </a:rPr>
              <a:t>26</a:t>
            </a:r>
            <a:r>
              <a:rPr lang="en-US" sz="2800" i="1" dirty="0">
                <a:solidFill>
                  <a:srgbClr val="0070C0"/>
                </a:solidFill>
                <a:effectLst>
                  <a:glow rad="228600">
                    <a:schemeClr val="accent3">
                      <a:satMod val="175000"/>
                      <a:alpha val="40000"/>
                    </a:schemeClr>
                  </a:glow>
                </a:effectLst>
                <a:latin typeface="Cambria" pitchFamily="18" charset="0"/>
              </a:rPr>
              <a:t> Truly, I say to you, you will never get out until you have paid the last </a:t>
            </a:r>
            <a:r>
              <a:rPr lang="en-US" sz="2800" i="1" dirty="0" smtClean="0">
                <a:solidFill>
                  <a:srgbClr val="0070C0"/>
                </a:solidFill>
                <a:effectLst>
                  <a:glow rad="228600">
                    <a:schemeClr val="accent3">
                      <a:satMod val="175000"/>
                      <a:alpha val="40000"/>
                    </a:schemeClr>
                  </a:glow>
                </a:effectLst>
                <a:latin typeface="Cambria" pitchFamily="18" charset="0"/>
              </a:rPr>
              <a:t>penny.</a:t>
            </a: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57200" y="3048000"/>
            <a:ext cx="8229600" cy="3810000"/>
          </a:xfrm>
        </p:spPr>
        <p:txBody>
          <a:bodyPr>
            <a:normAutofit fontScale="70000" lnSpcReduction="20000"/>
          </a:bodyPr>
          <a:lstStyle/>
          <a:p>
            <a:pPr eaLnBrk="1" hangingPunct="1"/>
            <a:r>
              <a:rPr lang="en-US" dirty="0">
                <a:latin typeface="Calibri" pitchFamily="34" charset="0"/>
                <a:cs typeface="Calibri" pitchFamily="34" charset="0"/>
              </a:rPr>
              <a:t>Jesus uses two illustrations that show the </a:t>
            </a:r>
            <a:r>
              <a:rPr lang="en-US" dirty="0" smtClean="0">
                <a:latin typeface="Calibri" pitchFamily="34" charset="0"/>
                <a:cs typeface="Calibri" pitchFamily="34" charset="0"/>
              </a:rPr>
              <a:t>seriousness of anger:</a:t>
            </a:r>
          </a:p>
          <a:p>
            <a:pPr lvl="1" eaLnBrk="1" hangingPunct="1"/>
            <a:r>
              <a:rPr lang="en-US" dirty="0" smtClean="0">
                <a:effectLst>
                  <a:glow rad="228600">
                    <a:schemeClr val="accent3">
                      <a:satMod val="175000"/>
                      <a:alpha val="40000"/>
                    </a:schemeClr>
                  </a:glow>
                </a:effectLst>
                <a:latin typeface="Calibri" pitchFamily="34" charset="0"/>
                <a:cs typeface="Calibri" pitchFamily="34" charset="0"/>
              </a:rPr>
              <a:t>The first involves a Christian brother who is angry with us</a:t>
            </a:r>
          </a:p>
          <a:p>
            <a:pPr lvl="1" eaLnBrk="1" hangingPunct="1"/>
            <a:r>
              <a:rPr lang="en-US" dirty="0" smtClean="0">
                <a:effectLst>
                  <a:glow rad="228600">
                    <a:schemeClr val="accent3">
                      <a:satMod val="175000"/>
                      <a:alpha val="40000"/>
                    </a:schemeClr>
                  </a:glow>
                </a:effectLst>
                <a:latin typeface="Calibri" pitchFamily="34" charset="0"/>
                <a:cs typeface="Calibri" pitchFamily="34" charset="0"/>
              </a:rPr>
              <a:t>The other involves a case where an accuser is angry with us and is taking us to court.</a:t>
            </a:r>
            <a:endParaRPr lang="en-US" dirty="0">
              <a:effectLst>
                <a:glow rad="228600">
                  <a:schemeClr val="accent3">
                    <a:satMod val="175000"/>
                    <a:alpha val="40000"/>
                  </a:schemeClr>
                </a:glow>
              </a:effectLst>
              <a:latin typeface="Calibri" pitchFamily="34" charset="0"/>
              <a:cs typeface="Calibri" pitchFamily="34" charset="0"/>
            </a:endParaRPr>
          </a:p>
          <a:p>
            <a:pPr eaLnBrk="1" hangingPunct="1"/>
            <a:r>
              <a:rPr lang="en-US" dirty="0" smtClean="0">
                <a:latin typeface="Calibri" pitchFamily="34" charset="0"/>
                <a:cs typeface="Calibri" pitchFamily="34" charset="0"/>
              </a:rPr>
              <a:t>We are more likely to remember when </a:t>
            </a:r>
            <a:r>
              <a:rPr lang="en-US" b="1" i="1" dirty="0" smtClean="0">
                <a:latin typeface="Calibri" pitchFamily="34" charset="0"/>
                <a:cs typeface="Calibri" pitchFamily="34" charset="0"/>
              </a:rPr>
              <a:t>others</a:t>
            </a:r>
            <a:r>
              <a:rPr lang="en-US" dirty="0" smtClean="0">
                <a:latin typeface="Calibri" pitchFamily="34" charset="0"/>
                <a:cs typeface="Calibri" pitchFamily="34" charset="0"/>
              </a:rPr>
              <a:t> do something to make </a:t>
            </a:r>
            <a:r>
              <a:rPr lang="en-US" b="1" i="1" dirty="0" smtClean="0">
                <a:latin typeface="Calibri" pitchFamily="34" charset="0"/>
                <a:cs typeface="Calibri" pitchFamily="34" charset="0"/>
              </a:rPr>
              <a:t>us</a:t>
            </a:r>
            <a:r>
              <a:rPr lang="en-US" dirty="0" smtClean="0">
                <a:latin typeface="Calibri" pitchFamily="34" charset="0"/>
                <a:cs typeface="Calibri" pitchFamily="34" charset="0"/>
              </a:rPr>
              <a:t> angry than when </a:t>
            </a:r>
            <a:r>
              <a:rPr lang="en-US" b="1" i="1" dirty="0" smtClean="0">
                <a:latin typeface="Calibri" pitchFamily="34" charset="0"/>
                <a:cs typeface="Calibri" pitchFamily="34" charset="0"/>
              </a:rPr>
              <a:t>we</a:t>
            </a:r>
            <a:r>
              <a:rPr lang="en-US" dirty="0" smtClean="0">
                <a:latin typeface="Calibri" pitchFamily="34" charset="0"/>
                <a:cs typeface="Calibri" pitchFamily="34" charset="0"/>
              </a:rPr>
              <a:t> do something to make </a:t>
            </a:r>
            <a:r>
              <a:rPr lang="en-US" b="1" i="1" dirty="0" smtClean="0">
                <a:latin typeface="Calibri" pitchFamily="34" charset="0"/>
                <a:cs typeface="Calibri" pitchFamily="34" charset="0"/>
              </a:rPr>
              <a:t>others</a:t>
            </a:r>
            <a:r>
              <a:rPr lang="en-US" dirty="0" smtClean="0">
                <a:latin typeface="Calibri" pitchFamily="34" charset="0"/>
                <a:cs typeface="Calibri" pitchFamily="34" charset="0"/>
              </a:rPr>
              <a:t> angry.</a:t>
            </a:r>
          </a:p>
          <a:p>
            <a:pPr eaLnBrk="1" hangingPunct="1"/>
            <a:r>
              <a:rPr lang="en-US" dirty="0" smtClean="0">
                <a:latin typeface="Calibri" pitchFamily="34" charset="0"/>
                <a:cs typeface="Calibri" pitchFamily="34" charset="0"/>
              </a:rPr>
              <a:t>But Jesus’ illustrations show that if we are truly concerned about our anger and hate, we should be no </a:t>
            </a:r>
            <a:r>
              <a:rPr lang="en-US" b="1" i="1" dirty="0" smtClean="0">
                <a:latin typeface="Calibri" pitchFamily="34" charset="0"/>
                <a:cs typeface="Calibri" pitchFamily="34" charset="0"/>
              </a:rPr>
              <a:t>less</a:t>
            </a:r>
            <a:r>
              <a:rPr lang="en-US" dirty="0" smtClean="0">
                <a:latin typeface="Calibri" pitchFamily="34" charset="0"/>
                <a:cs typeface="Calibri" pitchFamily="34" charset="0"/>
              </a:rPr>
              <a:t> concerned when </a:t>
            </a:r>
            <a:r>
              <a:rPr lang="en-US" b="1" i="1" dirty="0" smtClean="0">
                <a:latin typeface="Calibri" pitchFamily="34" charset="0"/>
                <a:cs typeface="Calibri" pitchFamily="34" charset="0"/>
              </a:rPr>
              <a:t>we</a:t>
            </a:r>
            <a:r>
              <a:rPr lang="en-US" dirty="0" smtClean="0">
                <a:latin typeface="Calibri" pitchFamily="34" charset="0"/>
                <a:cs typeface="Calibri" pitchFamily="34" charset="0"/>
              </a:rPr>
              <a:t> do something to cause anger in </a:t>
            </a:r>
            <a:r>
              <a:rPr lang="en-US" b="1" i="1" dirty="0" smtClean="0">
                <a:latin typeface="Calibri" pitchFamily="34" charset="0"/>
                <a:cs typeface="Calibri" pitchFamily="34" charset="0"/>
              </a:rPr>
              <a:t>others</a:t>
            </a:r>
            <a:r>
              <a:rPr lang="en-US" dirty="0" smtClean="0">
                <a:latin typeface="Calibri" pitchFamily="34" charset="0"/>
                <a:cs typeface="Calibri" pitchFamily="34" charset="0"/>
              </a:rPr>
              <a:t>.</a:t>
            </a:r>
          </a:p>
          <a:p>
            <a:pPr eaLnBrk="1" hangingPunct="1"/>
            <a:r>
              <a:rPr lang="en-US" dirty="0" smtClean="0">
                <a:latin typeface="Calibri" pitchFamily="34" charset="0"/>
                <a:cs typeface="Calibri" pitchFamily="34" charset="0"/>
              </a:rPr>
              <a:t>Jesus insists that we take </a:t>
            </a:r>
            <a:r>
              <a:rPr lang="en-US" b="1" i="1" dirty="0" smtClean="0">
                <a:latin typeface="Calibri" pitchFamily="34" charset="0"/>
                <a:cs typeface="Calibri" pitchFamily="34" charset="0"/>
              </a:rPr>
              <a:t>immediate</a:t>
            </a:r>
            <a:r>
              <a:rPr lang="en-US" dirty="0" smtClean="0">
                <a:latin typeface="Calibri" pitchFamily="34" charset="0"/>
                <a:cs typeface="Calibri" pitchFamily="34" charset="0"/>
              </a:rPr>
              <a:t> action in these cases: anger is so evil and God’s judgment of it is so certain that we must do everything in our power to end it </a:t>
            </a:r>
            <a:r>
              <a:rPr lang="en-US" b="1" i="1" dirty="0" smtClean="0">
                <a:latin typeface="Calibri" pitchFamily="34" charset="0"/>
                <a:cs typeface="Calibri" pitchFamily="34" charset="0"/>
              </a:rPr>
              <a:t>quickly</a:t>
            </a:r>
            <a:r>
              <a:rPr lang="en-US" dirty="0" smtClean="0">
                <a:latin typeface="Calibri" pitchFamily="34" charset="0"/>
                <a:cs typeface="Calibri" pitchFamily="34" charset="0"/>
              </a:rPr>
              <a:t>.</a:t>
            </a:r>
          </a:p>
        </p:txBody>
      </p:sp>
    </p:spTree>
    <p:extLst>
      <p:ext uri="{BB962C8B-B14F-4D97-AF65-F5344CB8AC3E}">
        <p14:creationId xmlns:p14="http://schemas.microsoft.com/office/powerpoint/2010/main" val="307302330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#2: You Shall Not Commit Adultery </a:t>
            </a:r>
            <a:r>
              <a:rPr lang="en-US" sz="2800" b="1" dirty="0">
                <a:effectLst>
                  <a:glow rad="228600">
                    <a:schemeClr val="accent3">
                      <a:satMod val="175000"/>
                      <a:alpha val="40000"/>
                    </a:schemeClr>
                  </a:glow>
                </a:effectLst>
                <a:latin typeface="Calibri" pitchFamily="34" charset="0"/>
                <a:cs typeface="Calibri" pitchFamily="34" charset="0"/>
              </a:rPr>
              <a:t>(Mat. </a:t>
            </a:r>
            <a:r>
              <a:rPr lang="en-US" sz="2800" b="1" dirty="0" smtClean="0">
                <a:effectLst>
                  <a:glow rad="228600">
                    <a:schemeClr val="accent3">
                      <a:satMod val="175000"/>
                      <a:alpha val="40000"/>
                    </a:schemeClr>
                  </a:glow>
                </a:effectLst>
                <a:latin typeface="Calibri" pitchFamily="34" charset="0"/>
                <a:cs typeface="Calibri" pitchFamily="34" charset="0"/>
              </a:rPr>
              <a:t>5:27-30)</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09600"/>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27</a:t>
            </a:r>
            <a:r>
              <a:rPr lang="en-US" sz="2800" i="1" dirty="0">
                <a:solidFill>
                  <a:srgbClr val="0070C0"/>
                </a:solidFill>
                <a:effectLst>
                  <a:glow rad="228600">
                    <a:schemeClr val="accent3">
                      <a:satMod val="175000"/>
                      <a:alpha val="40000"/>
                    </a:schemeClr>
                  </a:glow>
                </a:effectLst>
                <a:latin typeface="Cambria" pitchFamily="18" charset="0"/>
              </a:rPr>
              <a:t> "You have heard that it was said, 'You shall not commit adultery.' </a:t>
            </a:r>
            <a:r>
              <a:rPr lang="en-US" sz="2800" i="1" baseline="30000" dirty="0">
                <a:solidFill>
                  <a:srgbClr val="0070C0"/>
                </a:solidFill>
                <a:effectLst>
                  <a:glow rad="228600">
                    <a:schemeClr val="accent3">
                      <a:satMod val="175000"/>
                      <a:alpha val="40000"/>
                    </a:schemeClr>
                  </a:glow>
                </a:effectLst>
                <a:latin typeface="Cambria" pitchFamily="18" charset="0"/>
              </a:rPr>
              <a:t>28</a:t>
            </a:r>
            <a:r>
              <a:rPr lang="en-US" sz="2800" i="1" dirty="0">
                <a:solidFill>
                  <a:srgbClr val="0070C0"/>
                </a:solidFill>
                <a:effectLst>
                  <a:glow rad="228600">
                    <a:schemeClr val="accent3">
                      <a:satMod val="175000"/>
                      <a:alpha val="40000"/>
                    </a:schemeClr>
                  </a:glow>
                </a:effectLst>
                <a:latin typeface="Cambria" pitchFamily="18" charset="0"/>
              </a:rPr>
              <a:t> But I say to you that everyone who looks at a woman with lustful intent has already committed adultery with her in his heart. </a:t>
            </a:r>
          </a:p>
        </p:txBody>
      </p:sp>
      <p:sp>
        <p:nvSpPr>
          <p:cNvPr id="5" name="Content Placeholder 4"/>
          <p:cNvSpPr>
            <a:spLocks noGrp="1"/>
          </p:cNvSpPr>
          <p:nvPr>
            <p:ph idx="1"/>
          </p:nvPr>
        </p:nvSpPr>
        <p:spPr>
          <a:xfrm>
            <a:off x="457200" y="2057400"/>
            <a:ext cx="8382000" cy="4800600"/>
          </a:xfrm>
        </p:spPr>
        <p:txBody>
          <a:bodyPr>
            <a:normAutofit fontScale="70000" lnSpcReduction="20000"/>
          </a:bodyPr>
          <a:lstStyle/>
          <a:p>
            <a:pPr eaLnBrk="1" hangingPunct="1"/>
            <a:r>
              <a:rPr lang="en-US" dirty="0">
                <a:latin typeface="Calibri" pitchFamily="34" charset="0"/>
                <a:cs typeface="Calibri" pitchFamily="34" charset="0"/>
              </a:rPr>
              <a:t>The command “</a:t>
            </a:r>
            <a:r>
              <a:rPr lang="en-US" i="1" dirty="0">
                <a:solidFill>
                  <a:srgbClr val="0070C0"/>
                </a:solidFill>
                <a:effectLst>
                  <a:glow rad="228600">
                    <a:schemeClr val="accent3">
                      <a:satMod val="175000"/>
                      <a:alpha val="40000"/>
                    </a:schemeClr>
                  </a:glow>
                </a:effectLst>
                <a:latin typeface="Cambria" pitchFamily="18" charset="0"/>
              </a:rPr>
              <a:t>You shall not commit adultery</a:t>
            </a:r>
            <a:r>
              <a:rPr lang="en-US" dirty="0" smtClean="0">
                <a:latin typeface="Calibri" pitchFamily="34" charset="0"/>
                <a:cs typeface="Calibri" pitchFamily="34" charset="0"/>
              </a:rPr>
              <a:t>” </a:t>
            </a:r>
            <a:r>
              <a:rPr lang="en-US" dirty="0">
                <a:latin typeface="Calibri" pitchFamily="34" charset="0"/>
                <a:cs typeface="Calibri" pitchFamily="34" charset="0"/>
              </a:rPr>
              <a:t>is a </a:t>
            </a:r>
            <a:r>
              <a:rPr lang="en-US" b="1" i="1" dirty="0">
                <a:latin typeface="Calibri" pitchFamily="34" charset="0"/>
                <a:cs typeface="Calibri" pitchFamily="34" charset="0"/>
              </a:rPr>
              <a:t>direct</a:t>
            </a:r>
            <a:r>
              <a:rPr lang="en-US" dirty="0">
                <a:latin typeface="Calibri" pitchFamily="34" charset="0"/>
                <a:cs typeface="Calibri" pitchFamily="34" charset="0"/>
              </a:rPr>
              <a:t> quotation of the </a:t>
            </a:r>
            <a:r>
              <a:rPr lang="en-US" dirty="0" smtClean="0">
                <a:latin typeface="Calibri" pitchFamily="34" charset="0"/>
                <a:cs typeface="Calibri" pitchFamily="34" charset="0"/>
              </a:rPr>
              <a:t>seventh </a:t>
            </a:r>
            <a:r>
              <a:rPr lang="en-US" dirty="0">
                <a:latin typeface="Calibri" pitchFamily="34" charset="0"/>
                <a:cs typeface="Calibri" pitchFamily="34" charset="0"/>
              </a:rPr>
              <a:t>commandment in Exodus </a:t>
            </a:r>
            <a:r>
              <a:rPr lang="en-US" dirty="0" smtClean="0">
                <a:latin typeface="Calibri" pitchFamily="34" charset="0"/>
                <a:cs typeface="Calibri" pitchFamily="34" charset="0"/>
              </a:rPr>
              <a:t>20:14.</a:t>
            </a:r>
          </a:p>
          <a:p>
            <a:pPr eaLnBrk="1" hangingPunct="1"/>
            <a:r>
              <a:rPr lang="en-US" dirty="0" smtClean="0">
                <a:latin typeface="Calibri" pitchFamily="34" charset="0"/>
                <a:cs typeface="Calibri" pitchFamily="34" charset="0"/>
              </a:rPr>
              <a:t>According to D.A. Carson, most Jewish sources view adultery more as theft than impurity (Carson, Commentary on Matthew, p.151)</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Jesus’ treatment of this command is similar to his treatment of the previous command (murder): as </a:t>
            </a:r>
            <a:r>
              <a:rPr lang="en-US" b="1" i="1" dirty="0" smtClean="0">
                <a:effectLst>
                  <a:glow rad="228600">
                    <a:schemeClr val="accent3">
                      <a:satMod val="175000"/>
                      <a:alpha val="40000"/>
                    </a:schemeClr>
                  </a:glow>
                </a:effectLst>
                <a:latin typeface="Calibri" pitchFamily="34" charset="0"/>
                <a:cs typeface="Calibri" pitchFamily="34" charset="0"/>
              </a:rPr>
              <a:t>hate and anger</a:t>
            </a:r>
            <a:r>
              <a:rPr lang="en-US" dirty="0" smtClean="0">
                <a:effectLst>
                  <a:glow rad="228600">
                    <a:schemeClr val="accent3">
                      <a:satMod val="175000"/>
                      <a:alpha val="40000"/>
                    </a:schemeClr>
                  </a:glow>
                </a:effectLst>
                <a:latin typeface="Calibri" pitchFamily="34" charset="0"/>
                <a:cs typeface="Calibri" pitchFamily="34" charset="0"/>
              </a:rPr>
              <a:t> are the underlying motivations behind </a:t>
            </a:r>
            <a:r>
              <a:rPr lang="en-US" b="1" i="1" dirty="0" smtClean="0">
                <a:effectLst>
                  <a:glow rad="228600">
                    <a:schemeClr val="accent3">
                      <a:satMod val="175000"/>
                      <a:alpha val="40000"/>
                    </a:schemeClr>
                  </a:glow>
                </a:effectLst>
                <a:latin typeface="Calibri" pitchFamily="34" charset="0"/>
                <a:cs typeface="Calibri" pitchFamily="34" charset="0"/>
              </a:rPr>
              <a:t>murder</a:t>
            </a:r>
            <a:r>
              <a:rPr lang="en-US" dirty="0" smtClean="0">
                <a:effectLst>
                  <a:glow rad="228600">
                    <a:schemeClr val="accent3">
                      <a:satMod val="175000"/>
                      <a:alpha val="40000"/>
                    </a:schemeClr>
                  </a:glow>
                </a:effectLst>
                <a:latin typeface="Calibri" pitchFamily="34" charset="0"/>
                <a:cs typeface="Calibri" pitchFamily="34" charset="0"/>
              </a:rPr>
              <a:t>, so </a:t>
            </a:r>
            <a:r>
              <a:rPr lang="en-US" b="1" i="1" dirty="0" smtClean="0">
                <a:effectLst>
                  <a:glow rad="228600">
                    <a:schemeClr val="accent3">
                      <a:satMod val="175000"/>
                      <a:alpha val="40000"/>
                    </a:schemeClr>
                  </a:glow>
                </a:effectLst>
                <a:latin typeface="Calibri" pitchFamily="34" charset="0"/>
                <a:cs typeface="Calibri" pitchFamily="34" charset="0"/>
              </a:rPr>
              <a:t>lust</a:t>
            </a:r>
            <a:r>
              <a:rPr lang="en-US" dirty="0" smtClean="0">
                <a:effectLst>
                  <a:glow rad="228600">
                    <a:schemeClr val="accent3">
                      <a:satMod val="175000"/>
                      <a:alpha val="40000"/>
                    </a:schemeClr>
                  </a:glow>
                </a:effectLst>
                <a:latin typeface="Calibri" pitchFamily="34" charset="0"/>
                <a:cs typeface="Calibri" pitchFamily="34" charset="0"/>
              </a:rPr>
              <a:t> is the underlying motivation behind </a:t>
            </a:r>
            <a:r>
              <a:rPr lang="en-US" b="1" i="1" dirty="0" smtClean="0">
                <a:effectLst>
                  <a:glow rad="228600">
                    <a:schemeClr val="accent3">
                      <a:satMod val="175000"/>
                      <a:alpha val="40000"/>
                    </a:schemeClr>
                  </a:glow>
                </a:effectLst>
                <a:latin typeface="Calibri" pitchFamily="34" charset="0"/>
                <a:cs typeface="Calibri" pitchFamily="34" charset="0"/>
              </a:rPr>
              <a:t>adultery</a:t>
            </a:r>
            <a:r>
              <a:rPr lang="en-US" dirty="0" smtClean="0">
                <a:effectLst>
                  <a:glow rad="228600">
                    <a:schemeClr val="accent3">
                      <a:satMod val="175000"/>
                      <a:alpha val="40000"/>
                    </a:schemeClr>
                  </a:glow>
                </a:effectLst>
                <a:latin typeface="Calibri" pitchFamily="34" charset="0"/>
                <a:cs typeface="Calibri" pitchFamily="34" charset="0"/>
              </a:rPr>
              <a:t>.</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There is little, if any, prohibition given in the OT concerning sexual lust – the focus is largely on </a:t>
            </a:r>
            <a:r>
              <a:rPr lang="en-US" b="1" i="1" dirty="0" smtClean="0">
                <a:effectLst>
                  <a:glow rad="228600">
                    <a:schemeClr val="accent3">
                      <a:satMod val="175000"/>
                      <a:alpha val="40000"/>
                    </a:schemeClr>
                  </a:glow>
                </a:effectLst>
                <a:latin typeface="Calibri" pitchFamily="34" charset="0"/>
                <a:cs typeface="Calibri" pitchFamily="34" charset="0"/>
              </a:rPr>
              <a:t>external</a:t>
            </a:r>
            <a:r>
              <a:rPr lang="en-US" dirty="0" smtClean="0">
                <a:effectLst>
                  <a:glow rad="228600">
                    <a:schemeClr val="accent3">
                      <a:satMod val="175000"/>
                      <a:alpha val="40000"/>
                    </a:schemeClr>
                  </a:glow>
                </a:effectLst>
                <a:latin typeface="Calibri" pitchFamily="34" charset="0"/>
                <a:cs typeface="Calibri" pitchFamily="34" charset="0"/>
              </a:rPr>
              <a:t> acts of sexual immorality.</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But here Jesus</a:t>
            </a:r>
            <a:r>
              <a:rPr lang="en-US" dirty="0">
                <a:effectLst>
                  <a:glow rad="228600">
                    <a:schemeClr val="accent3">
                      <a:satMod val="175000"/>
                      <a:alpha val="40000"/>
                    </a:schemeClr>
                  </a:glow>
                </a:effectLst>
                <a:latin typeface="Calibri" pitchFamily="34" charset="0"/>
                <a:cs typeface="Calibri" pitchFamily="34" charset="0"/>
              </a:rPr>
              <a:t> </a:t>
            </a:r>
            <a:r>
              <a:rPr lang="en-US" dirty="0" smtClean="0">
                <a:effectLst>
                  <a:glow rad="228600">
                    <a:schemeClr val="accent3">
                      <a:satMod val="175000"/>
                      <a:alpha val="40000"/>
                    </a:schemeClr>
                  </a:glow>
                </a:effectLst>
                <a:latin typeface="Calibri" pitchFamily="34" charset="0"/>
                <a:cs typeface="Calibri" pitchFamily="34" charset="0"/>
              </a:rPr>
              <a:t>is telling us </a:t>
            </a:r>
            <a:r>
              <a:rPr lang="en-US" dirty="0">
                <a:effectLst>
                  <a:glow rad="228600">
                    <a:schemeClr val="accent3">
                      <a:satMod val="175000"/>
                      <a:alpha val="40000"/>
                    </a:schemeClr>
                  </a:glow>
                </a:effectLst>
                <a:latin typeface="Calibri" pitchFamily="34" charset="0"/>
                <a:cs typeface="Calibri" pitchFamily="34" charset="0"/>
              </a:rPr>
              <a:t>that the </a:t>
            </a:r>
            <a:r>
              <a:rPr lang="en-US" dirty="0" smtClean="0">
                <a:effectLst>
                  <a:glow rad="228600">
                    <a:schemeClr val="accent3">
                      <a:satMod val="175000"/>
                      <a:alpha val="40000"/>
                    </a:schemeClr>
                  </a:glow>
                </a:effectLst>
                <a:latin typeface="Calibri" pitchFamily="34" charset="0"/>
                <a:cs typeface="Calibri" pitchFamily="34" charset="0"/>
              </a:rPr>
              <a:t>prohibition against adultery points </a:t>
            </a:r>
            <a:r>
              <a:rPr lang="en-US" dirty="0">
                <a:effectLst>
                  <a:glow rad="228600">
                    <a:schemeClr val="accent3">
                      <a:satMod val="175000"/>
                      <a:alpha val="40000"/>
                    </a:schemeClr>
                  </a:glow>
                </a:effectLst>
                <a:latin typeface="Calibri" pitchFamily="34" charset="0"/>
                <a:cs typeface="Calibri" pitchFamily="34" charset="0"/>
              </a:rPr>
              <a:t>prophetically to the New Covenant </a:t>
            </a:r>
            <a:r>
              <a:rPr lang="en-US" dirty="0" smtClean="0">
                <a:effectLst>
                  <a:glow rad="228600">
                    <a:schemeClr val="accent3">
                      <a:satMod val="175000"/>
                      <a:alpha val="40000"/>
                    </a:schemeClr>
                  </a:glow>
                </a:effectLst>
                <a:latin typeface="Calibri" pitchFamily="34" charset="0"/>
                <a:cs typeface="Calibri" pitchFamily="34" charset="0"/>
              </a:rPr>
              <a:t>condemnation of sexual lust that </a:t>
            </a:r>
            <a:r>
              <a:rPr lang="en-US" b="1" i="1" dirty="0" smtClean="0">
                <a:effectLst>
                  <a:glow rad="228600">
                    <a:schemeClr val="accent3">
                      <a:satMod val="175000"/>
                      <a:alpha val="40000"/>
                    </a:schemeClr>
                  </a:glow>
                </a:effectLst>
                <a:latin typeface="Calibri" pitchFamily="34" charset="0"/>
                <a:cs typeface="Calibri" pitchFamily="34" charset="0"/>
              </a:rPr>
              <a:t>underlies</a:t>
            </a:r>
            <a:r>
              <a:rPr lang="en-US" dirty="0" smtClean="0">
                <a:effectLst>
                  <a:glow rad="228600">
                    <a:schemeClr val="accent3">
                      <a:satMod val="175000"/>
                      <a:alpha val="40000"/>
                    </a:schemeClr>
                  </a:glow>
                </a:effectLst>
                <a:latin typeface="Calibri" pitchFamily="34" charset="0"/>
                <a:cs typeface="Calibri" pitchFamily="34" charset="0"/>
              </a:rPr>
              <a:t> the adultery.</a:t>
            </a:r>
          </a:p>
        </p:txBody>
      </p:sp>
    </p:spTree>
    <p:extLst>
      <p:ext uri="{BB962C8B-B14F-4D97-AF65-F5344CB8AC3E}">
        <p14:creationId xmlns:p14="http://schemas.microsoft.com/office/powerpoint/2010/main" val="3617079087"/>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Command #2: You Shall Not Commit Adultery </a:t>
            </a:r>
            <a:r>
              <a:rPr lang="en-US" sz="2800" b="1" dirty="0">
                <a:effectLst>
                  <a:glow rad="228600">
                    <a:schemeClr val="accent3">
                      <a:satMod val="175000"/>
                      <a:alpha val="40000"/>
                    </a:schemeClr>
                  </a:glow>
                </a:effectLst>
                <a:latin typeface="Calibri" pitchFamily="34" charset="0"/>
                <a:cs typeface="Calibri" pitchFamily="34" charset="0"/>
              </a:rPr>
              <a:t>(Mat. </a:t>
            </a:r>
            <a:r>
              <a:rPr lang="en-US" sz="2800" b="1" dirty="0" smtClean="0">
                <a:effectLst>
                  <a:glow rad="228600">
                    <a:schemeClr val="accent3">
                      <a:satMod val="175000"/>
                      <a:alpha val="40000"/>
                    </a:schemeClr>
                  </a:glow>
                </a:effectLst>
                <a:latin typeface="Calibri" pitchFamily="34" charset="0"/>
                <a:cs typeface="Calibri" pitchFamily="34" charset="0"/>
              </a:rPr>
              <a:t>5:27-30)</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096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baseline="30000" dirty="0" smtClean="0">
                <a:solidFill>
                  <a:srgbClr val="0070C0"/>
                </a:solidFill>
                <a:effectLst>
                  <a:glow rad="228600">
                    <a:schemeClr val="accent3">
                      <a:satMod val="175000"/>
                      <a:alpha val="40000"/>
                    </a:schemeClr>
                  </a:glow>
                </a:effectLst>
                <a:latin typeface="Cambria" pitchFamily="18" charset="0"/>
              </a:rPr>
              <a:t>29</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dirty="0">
                <a:solidFill>
                  <a:srgbClr val="0070C0"/>
                </a:solidFill>
                <a:effectLst>
                  <a:glow rad="228600">
                    <a:schemeClr val="accent3">
                      <a:satMod val="175000"/>
                      <a:alpha val="40000"/>
                    </a:schemeClr>
                  </a:glow>
                </a:effectLst>
                <a:latin typeface="Cambria" pitchFamily="18" charset="0"/>
              </a:rPr>
              <a:t>If your right eye causes you to sin, tear it out and throw it away. For it is better that you lose one of your members than that your whole body be thrown into hell. </a:t>
            </a:r>
            <a:r>
              <a:rPr lang="en-US" sz="2800" i="1" baseline="30000" dirty="0">
                <a:solidFill>
                  <a:srgbClr val="0070C0"/>
                </a:solidFill>
                <a:effectLst>
                  <a:glow rad="228600">
                    <a:schemeClr val="accent3">
                      <a:satMod val="175000"/>
                      <a:alpha val="40000"/>
                    </a:schemeClr>
                  </a:glow>
                </a:effectLst>
                <a:latin typeface="Cambria" pitchFamily="18" charset="0"/>
              </a:rPr>
              <a:t>30</a:t>
            </a:r>
            <a:r>
              <a:rPr lang="en-US" sz="2800" i="1" dirty="0">
                <a:solidFill>
                  <a:srgbClr val="0070C0"/>
                </a:solidFill>
                <a:effectLst>
                  <a:glow rad="228600">
                    <a:schemeClr val="accent3">
                      <a:satMod val="175000"/>
                      <a:alpha val="40000"/>
                    </a:schemeClr>
                  </a:glow>
                </a:effectLst>
                <a:latin typeface="Cambria" pitchFamily="18" charset="0"/>
              </a:rPr>
              <a:t> And if your right hand causes you to sin, cut it off and throw it away. For it is better that you lose one of your members than that your whole body go into hell.</a:t>
            </a:r>
          </a:p>
        </p:txBody>
      </p:sp>
      <p:sp>
        <p:nvSpPr>
          <p:cNvPr id="5" name="Content Placeholder 4"/>
          <p:cNvSpPr>
            <a:spLocks noGrp="1"/>
          </p:cNvSpPr>
          <p:nvPr>
            <p:ph idx="1"/>
          </p:nvPr>
        </p:nvSpPr>
        <p:spPr>
          <a:xfrm>
            <a:off x="457200" y="3124200"/>
            <a:ext cx="8382000" cy="2971800"/>
          </a:xfrm>
        </p:spPr>
        <p:txBody>
          <a:bodyPr>
            <a:normAutofit fontScale="77500" lnSpcReduction="20000"/>
          </a:bodyPr>
          <a:lstStyle/>
          <a:p>
            <a:pPr eaLnBrk="1" hangingPunct="1"/>
            <a:r>
              <a:rPr lang="en-US" dirty="0" smtClean="0">
                <a:latin typeface="Calibri" pitchFamily="34" charset="0"/>
                <a:cs typeface="Calibri" pitchFamily="34" charset="0"/>
              </a:rPr>
              <a:t>As in the case of anger and hate, the penalty for lust is to be “</a:t>
            </a:r>
            <a:r>
              <a:rPr lang="en-US" i="1" dirty="0">
                <a:solidFill>
                  <a:srgbClr val="0070C0"/>
                </a:solidFill>
                <a:effectLst>
                  <a:glow rad="228600">
                    <a:schemeClr val="accent3">
                      <a:satMod val="175000"/>
                      <a:alpha val="40000"/>
                    </a:schemeClr>
                  </a:glow>
                </a:effectLst>
                <a:latin typeface="Cambria" pitchFamily="18" charset="0"/>
              </a:rPr>
              <a:t>thrown into hell</a:t>
            </a:r>
            <a:r>
              <a:rPr lang="en-US" dirty="0" smtClean="0">
                <a:latin typeface="Calibri" pitchFamily="34" charset="0"/>
                <a:cs typeface="Calibri" pitchFamily="34" charset="0"/>
              </a:rPr>
              <a:t>”.</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Given the serious consequences of lust, Jesus calls for </a:t>
            </a:r>
            <a:r>
              <a:rPr lang="en-US" b="1" i="1" dirty="0" smtClean="0">
                <a:effectLst>
                  <a:glow rad="228600">
                    <a:schemeClr val="accent3">
                      <a:satMod val="175000"/>
                      <a:alpha val="40000"/>
                    </a:schemeClr>
                  </a:glow>
                </a:effectLst>
                <a:latin typeface="Calibri" pitchFamily="34" charset="0"/>
                <a:cs typeface="Calibri" pitchFamily="34" charset="0"/>
              </a:rPr>
              <a:t>radical action</a:t>
            </a:r>
            <a:r>
              <a:rPr lang="en-US" dirty="0" smtClean="0">
                <a:effectLst>
                  <a:glow rad="228600">
                    <a:schemeClr val="accent3">
                      <a:satMod val="175000"/>
                      <a:alpha val="40000"/>
                    </a:schemeClr>
                  </a:glow>
                </a:effectLst>
                <a:latin typeface="Calibri" pitchFamily="34" charset="0"/>
                <a:cs typeface="Calibri" pitchFamily="34" charset="0"/>
              </a:rPr>
              <a:t> in order to curb it. </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If gouging out your eye or cutting off some other body part is the only way for you to stop lusting, then, Jesus reasons, you’d be better off to go through life without an eye or a hand, than to continue lusting and end up in hell!</a:t>
            </a:r>
          </a:p>
        </p:txBody>
      </p:sp>
    </p:spTree>
    <p:extLst>
      <p:ext uri="{BB962C8B-B14F-4D97-AF65-F5344CB8AC3E}">
        <p14:creationId xmlns:p14="http://schemas.microsoft.com/office/powerpoint/2010/main" val="381772907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2700" b="1" dirty="0" smtClean="0">
                <a:effectLst>
                  <a:glow rad="228600">
                    <a:schemeClr val="accent3">
                      <a:satMod val="175000"/>
                      <a:alpha val="40000"/>
                    </a:schemeClr>
                  </a:glow>
                </a:effectLst>
                <a:latin typeface="Calibri" pitchFamily="34" charset="0"/>
                <a:cs typeface="Calibri" pitchFamily="34" charset="0"/>
              </a:rPr>
              <a:t>Command #3: Give Her a Certificate of Divorce </a:t>
            </a:r>
            <a:r>
              <a:rPr lang="en-US" sz="2700" b="1" dirty="0">
                <a:effectLst>
                  <a:glow rad="228600">
                    <a:schemeClr val="accent3">
                      <a:satMod val="175000"/>
                      <a:alpha val="40000"/>
                    </a:schemeClr>
                  </a:glow>
                </a:effectLst>
                <a:latin typeface="Calibri" pitchFamily="34" charset="0"/>
                <a:cs typeface="Calibri" pitchFamily="34" charset="0"/>
              </a:rPr>
              <a:t>(Mat. </a:t>
            </a:r>
            <a:r>
              <a:rPr lang="en-US" sz="2700" b="1" dirty="0" smtClean="0">
                <a:effectLst>
                  <a:glow rad="228600">
                    <a:schemeClr val="accent3">
                      <a:satMod val="175000"/>
                      <a:alpha val="40000"/>
                    </a:schemeClr>
                  </a:glow>
                </a:effectLst>
                <a:latin typeface="Calibri" pitchFamily="34" charset="0"/>
                <a:cs typeface="Calibri" pitchFamily="34" charset="0"/>
              </a:rPr>
              <a:t>5:31-32)</a:t>
            </a:r>
            <a:endParaRPr lang="en-US" sz="27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09600"/>
            <a:ext cx="8229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dirty="0">
                <a:solidFill>
                  <a:srgbClr val="0070C0"/>
                </a:solidFill>
                <a:effectLst>
                  <a:glow rad="228600">
                    <a:srgbClr val="FFFFFF">
                      <a:satMod val="175000"/>
                      <a:alpha val="40000"/>
                    </a:srgbClr>
                  </a:glow>
                </a:effectLst>
                <a:latin typeface="Cambria" pitchFamily="18" charset="0"/>
              </a:rPr>
              <a:t> </a:t>
            </a:r>
            <a:r>
              <a:rPr lang="en-US" sz="2800" i="1" dirty="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31</a:t>
            </a:r>
            <a:r>
              <a:rPr lang="en-US" sz="2800" i="1" dirty="0">
                <a:solidFill>
                  <a:srgbClr val="0070C0"/>
                </a:solidFill>
                <a:effectLst>
                  <a:glow rad="228600">
                    <a:schemeClr val="accent3">
                      <a:satMod val="175000"/>
                      <a:alpha val="40000"/>
                    </a:schemeClr>
                  </a:glow>
                </a:effectLst>
                <a:latin typeface="Cambria" pitchFamily="18" charset="0"/>
              </a:rPr>
              <a:t> </a:t>
            </a:r>
            <a:r>
              <a:rPr lang="en-US" sz="2800" i="1" dirty="0" smtClean="0">
                <a:solidFill>
                  <a:srgbClr val="0070C0"/>
                </a:solidFill>
                <a:effectLst>
                  <a:glow rad="228600">
                    <a:schemeClr val="accent3">
                      <a:satMod val="175000"/>
                      <a:alpha val="40000"/>
                    </a:schemeClr>
                  </a:glow>
                </a:effectLst>
                <a:latin typeface="Cambria" pitchFamily="18" charset="0"/>
              </a:rPr>
              <a:t>It </a:t>
            </a:r>
            <a:r>
              <a:rPr lang="en-US" sz="2800" i="1" dirty="0">
                <a:solidFill>
                  <a:srgbClr val="0070C0"/>
                </a:solidFill>
                <a:effectLst>
                  <a:glow rad="228600">
                    <a:schemeClr val="accent3">
                      <a:satMod val="175000"/>
                      <a:alpha val="40000"/>
                    </a:schemeClr>
                  </a:glow>
                </a:effectLst>
                <a:latin typeface="Cambria" pitchFamily="18" charset="0"/>
              </a:rPr>
              <a:t>was also said, </a:t>
            </a:r>
            <a:r>
              <a:rPr lang="en-US" sz="2800" i="1" dirty="0" smtClean="0">
                <a:solidFill>
                  <a:srgbClr val="0070C0"/>
                </a:solidFill>
                <a:effectLst>
                  <a:glow rad="228600">
                    <a:schemeClr val="accent3">
                      <a:satMod val="175000"/>
                      <a:alpha val="40000"/>
                    </a:schemeClr>
                  </a:glow>
                </a:effectLst>
                <a:latin typeface="Cambria" pitchFamily="18" charset="0"/>
              </a:rPr>
              <a:t>“Whoever </a:t>
            </a:r>
            <a:r>
              <a:rPr lang="en-US" sz="2800" i="1" dirty="0">
                <a:solidFill>
                  <a:srgbClr val="0070C0"/>
                </a:solidFill>
                <a:effectLst>
                  <a:glow rad="228600">
                    <a:schemeClr val="accent3">
                      <a:satMod val="175000"/>
                      <a:alpha val="40000"/>
                    </a:schemeClr>
                  </a:glow>
                </a:effectLst>
                <a:latin typeface="Cambria" pitchFamily="18" charset="0"/>
              </a:rPr>
              <a:t>divorces his wife, let him give her a certificate of divorce</a:t>
            </a:r>
            <a:r>
              <a:rPr lang="en-US" sz="2800" i="1" dirty="0" smtClean="0">
                <a:solidFill>
                  <a:srgbClr val="0070C0"/>
                </a:solidFill>
                <a:effectLst>
                  <a:glow rad="228600">
                    <a:schemeClr val="accent3">
                      <a:satMod val="175000"/>
                      <a:alpha val="40000"/>
                    </a:schemeClr>
                  </a:glow>
                </a:effectLst>
                <a:latin typeface="Cambria" pitchFamily="18" charset="0"/>
              </a:rPr>
              <a:t>.” </a:t>
            </a:r>
            <a:r>
              <a:rPr lang="en-US" sz="2800" i="1" baseline="30000" dirty="0">
                <a:solidFill>
                  <a:srgbClr val="0070C0"/>
                </a:solidFill>
                <a:effectLst>
                  <a:glow rad="228600">
                    <a:schemeClr val="accent3">
                      <a:satMod val="175000"/>
                      <a:alpha val="40000"/>
                    </a:schemeClr>
                  </a:glow>
                </a:effectLst>
                <a:latin typeface="Cambria" pitchFamily="18" charset="0"/>
              </a:rPr>
              <a:t>32</a:t>
            </a:r>
            <a:r>
              <a:rPr lang="en-US" sz="2800" i="1" dirty="0">
                <a:solidFill>
                  <a:srgbClr val="0070C0"/>
                </a:solidFill>
                <a:effectLst>
                  <a:glow rad="228600">
                    <a:schemeClr val="accent3">
                      <a:satMod val="175000"/>
                      <a:alpha val="40000"/>
                    </a:schemeClr>
                  </a:glow>
                </a:effectLst>
                <a:latin typeface="Cambria" pitchFamily="18" charset="0"/>
              </a:rPr>
              <a:t> But I say to you that everyone who divorces his wife, except on the ground of sexual immorality, makes her commit adultery, and whoever marries a divorced woman commits adultery.</a:t>
            </a:r>
          </a:p>
          <a:p>
            <a:pPr marL="0" indent="0">
              <a:buFontTx/>
              <a:buNone/>
            </a:pP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57200" y="2514600"/>
            <a:ext cx="8382000" cy="4343400"/>
          </a:xfrm>
        </p:spPr>
        <p:txBody>
          <a:bodyPr>
            <a:normAutofit fontScale="70000" lnSpcReduction="20000"/>
          </a:bodyPr>
          <a:lstStyle/>
          <a:p>
            <a:pPr eaLnBrk="1" hangingPunct="1"/>
            <a:r>
              <a:rPr lang="en-US" dirty="0">
                <a:latin typeface="Calibri" pitchFamily="34" charset="0"/>
                <a:cs typeface="Calibri" pitchFamily="34" charset="0"/>
              </a:rPr>
              <a:t>The </a:t>
            </a:r>
            <a:r>
              <a:rPr lang="en-US" dirty="0" smtClean="0">
                <a:latin typeface="Calibri" pitchFamily="34" charset="0"/>
                <a:cs typeface="Calibri" pitchFamily="34" charset="0"/>
              </a:rPr>
              <a:t>OT text to which Jesus refers here is Deuteronomy 24:1-4 which says that if a man divorces his wife because “he has found </a:t>
            </a:r>
            <a:r>
              <a:rPr lang="en-US" dirty="0">
                <a:latin typeface="Calibri" pitchFamily="34" charset="0"/>
                <a:cs typeface="Calibri" pitchFamily="34" charset="0"/>
              </a:rPr>
              <a:t>some indecency in </a:t>
            </a:r>
            <a:r>
              <a:rPr lang="en-US" dirty="0" smtClean="0">
                <a:latin typeface="Calibri" pitchFamily="34" charset="0"/>
                <a:cs typeface="Calibri" pitchFamily="34" charset="0"/>
              </a:rPr>
              <a:t>her”, he must give her a certificate of divorce, and if she becomes another man’s wife and is divorced again, the first man cannot remarry her.</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The double restriction – the certificate and prohibition of remarriage – discouraged hasty divorces. </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Jesus sees the law as pointing to the sanctity of marriage and so he </a:t>
            </a:r>
            <a:r>
              <a:rPr lang="en-US" b="1" i="1" dirty="0" smtClean="0">
                <a:effectLst>
                  <a:glow rad="228600">
                    <a:schemeClr val="accent3">
                      <a:satMod val="175000"/>
                      <a:alpha val="40000"/>
                    </a:schemeClr>
                  </a:glow>
                </a:effectLst>
                <a:latin typeface="Calibri" pitchFamily="34" charset="0"/>
                <a:cs typeface="Calibri" pitchFamily="34" charset="0"/>
              </a:rPr>
              <a:t>significantly increases</a:t>
            </a:r>
            <a:r>
              <a:rPr lang="en-US" dirty="0" smtClean="0">
                <a:effectLst>
                  <a:glow rad="228600">
                    <a:schemeClr val="accent3">
                      <a:satMod val="175000"/>
                      <a:alpha val="40000"/>
                    </a:schemeClr>
                  </a:glow>
                </a:effectLst>
                <a:latin typeface="Calibri" pitchFamily="34" charset="0"/>
                <a:cs typeface="Calibri" pitchFamily="34" charset="0"/>
              </a:rPr>
              <a:t> the restriction on divorce for New Covenant believers by completely </a:t>
            </a:r>
            <a:r>
              <a:rPr lang="en-US" b="1" i="1" dirty="0" smtClean="0">
                <a:effectLst>
                  <a:glow rad="228600">
                    <a:schemeClr val="accent3">
                      <a:satMod val="175000"/>
                      <a:alpha val="40000"/>
                    </a:schemeClr>
                  </a:glow>
                </a:effectLst>
                <a:latin typeface="Calibri" pitchFamily="34" charset="0"/>
                <a:cs typeface="Calibri" pitchFamily="34" charset="0"/>
              </a:rPr>
              <a:t>casting aside</a:t>
            </a:r>
            <a:r>
              <a:rPr lang="en-US" dirty="0" smtClean="0">
                <a:effectLst>
                  <a:glow rad="228600">
                    <a:schemeClr val="accent3">
                      <a:satMod val="175000"/>
                      <a:alpha val="40000"/>
                    </a:schemeClr>
                  </a:glow>
                </a:effectLst>
                <a:latin typeface="Calibri" pitchFamily="34" charset="0"/>
                <a:cs typeface="Calibri" pitchFamily="34" charset="0"/>
              </a:rPr>
              <a:t> the provision for divorce in the Law of Moses and prohibiting </a:t>
            </a:r>
            <a:r>
              <a:rPr lang="en-US" b="1" i="1" dirty="0" smtClean="0">
                <a:effectLst>
                  <a:glow rad="228600">
                    <a:schemeClr val="accent3">
                      <a:satMod val="175000"/>
                      <a:alpha val="40000"/>
                    </a:schemeClr>
                  </a:glow>
                </a:effectLst>
                <a:latin typeface="Calibri" pitchFamily="34" charset="0"/>
                <a:cs typeface="Calibri" pitchFamily="34" charset="0"/>
              </a:rPr>
              <a:t>all</a:t>
            </a:r>
            <a:r>
              <a:rPr lang="en-US" dirty="0" smtClean="0">
                <a:effectLst>
                  <a:glow rad="228600">
                    <a:schemeClr val="accent3">
                      <a:satMod val="175000"/>
                      <a:alpha val="40000"/>
                    </a:schemeClr>
                  </a:glow>
                </a:effectLst>
                <a:latin typeface="Calibri" pitchFamily="34" charset="0"/>
                <a:cs typeface="Calibri" pitchFamily="34" charset="0"/>
              </a:rPr>
              <a:t> divorce, except for the case where a spouse has committed “</a:t>
            </a:r>
            <a:r>
              <a:rPr lang="en-US" i="1" dirty="0">
                <a:solidFill>
                  <a:srgbClr val="0070C0"/>
                </a:solidFill>
                <a:effectLst>
                  <a:glow rad="228600">
                    <a:schemeClr val="accent3">
                      <a:satMod val="175000"/>
                      <a:alpha val="40000"/>
                    </a:schemeClr>
                  </a:glow>
                </a:effectLst>
                <a:latin typeface="Cambria" pitchFamily="18" charset="0"/>
              </a:rPr>
              <a:t>sexual immorality</a:t>
            </a:r>
            <a:r>
              <a:rPr lang="en-US" dirty="0" smtClean="0">
                <a:effectLst>
                  <a:glow rad="228600">
                    <a:schemeClr val="accent3">
                      <a:satMod val="175000"/>
                      <a:alpha val="40000"/>
                    </a:schemeClr>
                  </a:glow>
                </a:effectLst>
                <a:latin typeface="Calibri" pitchFamily="34" charset="0"/>
                <a:cs typeface="Calibri" pitchFamily="34" charset="0"/>
              </a:rPr>
              <a:t>”.</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Jesus then goes </a:t>
            </a:r>
            <a:r>
              <a:rPr lang="en-US" b="1" i="1" dirty="0" smtClean="0">
                <a:effectLst>
                  <a:glow rad="228600">
                    <a:schemeClr val="accent3">
                      <a:satMod val="175000"/>
                      <a:alpha val="40000"/>
                    </a:schemeClr>
                  </a:glow>
                </a:effectLst>
                <a:latin typeface="Calibri" pitchFamily="34" charset="0"/>
                <a:cs typeface="Calibri" pitchFamily="34" charset="0"/>
              </a:rPr>
              <a:t>completely</a:t>
            </a:r>
            <a:r>
              <a:rPr lang="en-US" dirty="0" smtClean="0">
                <a:effectLst>
                  <a:glow rad="228600">
                    <a:schemeClr val="accent3">
                      <a:satMod val="175000"/>
                      <a:alpha val="40000"/>
                    </a:schemeClr>
                  </a:glow>
                </a:effectLst>
                <a:latin typeface="Calibri" pitchFamily="34" charset="0"/>
                <a:cs typeface="Calibri" pitchFamily="34" charset="0"/>
              </a:rPr>
              <a:t> beyond OT law by labeling remarriage after an improper divorce as “</a:t>
            </a:r>
            <a:r>
              <a:rPr lang="en-US" i="1" dirty="0">
                <a:solidFill>
                  <a:srgbClr val="0070C0"/>
                </a:solidFill>
                <a:effectLst>
                  <a:glow rad="228600">
                    <a:schemeClr val="accent3">
                      <a:satMod val="175000"/>
                      <a:alpha val="40000"/>
                    </a:schemeClr>
                  </a:glow>
                </a:effectLst>
                <a:latin typeface="Cambria" pitchFamily="18" charset="0"/>
              </a:rPr>
              <a:t>adultery</a:t>
            </a:r>
            <a:r>
              <a:rPr lang="en-US" dirty="0" smtClean="0">
                <a:effectLst>
                  <a:glow rad="228600">
                    <a:schemeClr val="accent3">
                      <a:satMod val="175000"/>
                      <a:alpha val="40000"/>
                    </a:schemeClr>
                  </a:glow>
                </a:effectLst>
                <a:latin typeface="Calibri" pitchFamily="34" charset="0"/>
                <a:cs typeface="Calibri" pitchFamily="34" charset="0"/>
              </a:rPr>
              <a:t>”.</a:t>
            </a:r>
          </a:p>
        </p:txBody>
      </p:sp>
    </p:spTree>
    <p:extLst>
      <p:ext uri="{BB962C8B-B14F-4D97-AF65-F5344CB8AC3E}">
        <p14:creationId xmlns:p14="http://schemas.microsoft.com/office/powerpoint/2010/main" val="249732442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229600" cy="6248400"/>
          </a:xfrm>
        </p:spPr>
        <p:txBody>
          <a:bodyPr>
            <a:normAutofit lnSpcReduction="10000"/>
          </a:bodyPr>
          <a:lstStyle/>
          <a:p>
            <a:pPr eaLnBrk="1" hangingPunct="1"/>
            <a:r>
              <a:rPr lang="en-US" dirty="0" smtClean="0">
                <a:latin typeface="Calibri" pitchFamily="34" charset="0"/>
                <a:cs typeface="Calibri" pitchFamily="34" charset="0"/>
              </a:rPr>
              <a:t>In summary, what we have seen so far is:</a:t>
            </a:r>
          </a:p>
          <a:p>
            <a:pPr lvl="1" eaLnBrk="1" hangingPunct="1"/>
            <a:r>
              <a:rPr lang="en-US" dirty="0" smtClean="0">
                <a:latin typeface="Calibri" pitchFamily="34" charset="0"/>
                <a:cs typeface="Calibri" pitchFamily="34" charset="0"/>
              </a:rPr>
              <a:t>Jesus tells us that he has not come to set aside the OT scriptures and the commandments contained within them – as though they were of no value or importance.</a:t>
            </a:r>
          </a:p>
          <a:p>
            <a:pPr lvl="1" eaLnBrk="1" hangingPunct="1"/>
            <a:r>
              <a:rPr lang="en-US" dirty="0" smtClean="0">
                <a:latin typeface="Calibri" pitchFamily="34" charset="0"/>
                <a:cs typeface="Calibri" pitchFamily="34" charset="0"/>
              </a:rPr>
              <a:t>The purpose of the OT scriptures and even the commandments within them was to </a:t>
            </a:r>
            <a:r>
              <a:rPr lang="en-US" b="1" i="1" dirty="0" smtClean="0">
                <a:latin typeface="Calibri" pitchFamily="34" charset="0"/>
                <a:cs typeface="Calibri" pitchFamily="34" charset="0"/>
              </a:rPr>
              <a:t>point</a:t>
            </a:r>
            <a:r>
              <a:rPr lang="en-US" dirty="0" smtClean="0">
                <a:latin typeface="Calibri" pitchFamily="34" charset="0"/>
                <a:cs typeface="Calibri" pitchFamily="34" charset="0"/>
              </a:rPr>
              <a:t> to Jesus as the one who </a:t>
            </a:r>
            <a:r>
              <a:rPr lang="en-US" b="1" i="1" dirty="0" smtClean="0">
                <a:latin typeface="Calibri" pitchFamily="34" charset="0"/>
                <a:cs typeface="Calibri" pitchFamily="34" charset="0"/>
              </a:rPr>
              <a:t>fulfills</a:t>
            </a:r>
            <a:r>
              <a:rPr lang="en-US" dirty="0" smtClean="0">
                <a:latin typeface="Calibri" pitchFamily="34" charset="0"/>
                <a:cs typeface="Calibri" pitchFamily="34" charset="0"/>
              </a:rPr>
              <a:t> them.</a:t>
            </a:r>
          </a:p>
          <a:p>
            <a:pPr lvl="1" eaLnBrk="1" hangingPunct="1"/>
            <a:r>
              <a:rPr lang="en-US" dirty="0" smtClean="0">
                <a:latin typeface="Calibri" pitchFamily="34" charset="0"/>
                <a:cs typeface="Calibri" pitchFamily="34" charset="0"/>
              </a:rPr>
              <a:t>Jesus then, through a series of examples, shows us that we are to “keep” the OT commandments by listening to </a:t>
            </a:r>
            <a:r>
              <a:rPr lang="en-US" b="1" i="1" dirty="0" smtClean="0">
                <a:latin typeface="Calibri" pitchFamily="34" charset="0"/>
                <a:cs typeface="Calibri" pitchFamily="34" charset="0"/>
              </a:rPr>
              <a:t>him</a:t>
            </a:r>
            <a:r>
              <a:rPr lang="en-US" dirty="0" smtClean="0">
                <a:latin typeface="Calibri" pitchFamily="34" charset="0"/>
                <a:cs typeface="Calibri" pitchFamily="34" charset="0"/>
              </a:rPr>
              <a:t> and doing what </a:t>
            </a:r>
            <a:r>
              <a:rPr lang="en-US" b="1" i="1" dirty="0" smtClean="0">
                <a:latin typeface="Calibri" pitchFamily="34" charset="0"/>
                <a:cs typeface="Calibri" pitchFamily="34" charset="0"/>
              </a:rPr>
              <a:t>he</a:t>
            </a:r>
            <a:r>
              <a:rPr lang="en-US" dirty="0" smtClean="0">
                <a:latin typeface="Calibri" pitchFamily="34" charset="0"/>
                <a:cs typeface="Calibri" pitchFamily="34" charset="0"/>
              </a:rPr>
              <a:t> says. </a:t>
            </a:r>
          </a:p>
          <a:p>
            <a:pPr lvl="1" eaLnBrk="1" hangingPunct="1"/>
            <a:r>
              <a:rPr lang="en-US" dirty="0" smtClean="0">
                <a:latin typeface="Calibri" pitchFamily="34" charset="0"/>
                <a:cs typeface="Calibri" pitchFamily="34" charset="0"/>
              </a:rPr>
              <a:t>In doing this we, like Jesus, will fulfill the requirements of the OT scriptures </a:t>
            </a:r>
            <a:r>
              <a:rPr lang="en-US" dirty="0">
                <a:latin typeface="Calibri" pitchFamily="34" charset="0"/>
                <a:cs typeface="Calibri" pitchFamily="34" charset="0"/>
              </a:rPr>
              <a:t>(cf. Romans 13:8-10</a:t>
            </a:r>
            <a:r>
              <a:rPr lang="en-US" dirty="0" smtClean="0">
                <a:latin typeface="Calibri" pitchFamily="34" charset="0"/>
                <a:cs typeface="Calibri" pitchFamily="34" charset="0"/>
              </a:rPr>
              <a:t>)</a:t>
            </a:r>
          </a:p>
        </p:txBody>
      </p:sp>
    </p:spTree>
    <p:extLst>
      <p:ext uri="{BB962C8B-B14F-4D97-AF65-F5344CB8AC3E}">
        <p14:creationId xmlns:p14="http://schemas.microsoft.com/office/powerpoint/2010/main" val="178008599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endPar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443734622"/>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4242351975"/>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Are OT Laws Binding on Christians Today? (Review)</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660400"/>
            <a:ext cx="8229600" cy="6197600"/>
          </a:xfrm>
        </p:spPr>
        <p:txBody>
          <a:bodyPr>
            <a:normAutofit fontScale="77500" lnSpcReduction="20000"/>
          </a:bodyPr>
          <a:lstStyle/>
          <a:p>
            <a:r>
              <a:rPr lang="en-US" sz="3400" dirty="0" smtClean="0">
                <a:effectLst>
                  <a:glow rad="228600">
                    <a:schemeClr val="accent3">
                      <a:satMod val="175000"/>
                      <a:alpha val="40000"/>
                    </a:schemeClr>
                  </a:glow>
                </a:effectLst>
                <a:latin typeface="Calibri" pitchFamily="34" charset="0"/>
                <a:cs typeface="Calibri" pitchFamily="34" charset="0"/>
              </a:rPr>
              <a:t>We are still looking at the first question that I raised concerning New Covenant Theology: Are OT laws binding on Christians today?</a:t>
            </a:r>
          </a:p>
          <a:p>
            <a:r>
              <a:rPr lang="en-US" sz="3400" dirty="0" smtClean="0">
                <a:effectLst>
                  <a:glow rad="228600">
                    <a:schemeClr val="accent3">
                      <a:satMod val="175000"/>
                      <a:alpha val="40000"/>
                    </a:schemeClr>
                  </a:glow>
                </a:effectLst>
                <a:latin typeface="Calibri" pitchFamily="34" charset="0"/>
                <a:cs typeface="Calibri" pitchFamily="34" charset="0"/>
              </a:rPr>
              <a:t>So far we have seen:</a:t>
            </a:r>
          </a:p>
          <a:p>
            <a:pPr lvl="1"/>
            <a:r>
              <a:rPr lang="en-US" sz="3200" dirty="0" smtClean="0">
                <a:effectLst>
                  <a:glow rad="228600">
                    <a:schemeClr val="accent3">
                      <a:satMod val="175000"/>
                      <a:alpha val="40000"/>
                    </a:schemeClr>
                  </a:glow>
                </a:effectLst>
                <a:latin typeface="Calibri" pitchFamily="34" charset="0"/>
                <a:cs typeface="Calibri" pitchFamily="34" charset="0"/>
              </a:rPr>
              <a:t>The </a:t>
            </a:r>
            <a:r>
              <a:rPr lang="en-US" sz="3200" dirty="0">
                <a:effectLst>
                  <a:glow rad="228600">
                    <a:schemeClr val="accent3">
                      <a:satMod val="175000"/>
                      <a:alpha val="40000"/>
                    </a:schemeClr>
                  </a:glow>
                </a:effectLst>
                <a:latin typeface="Calibri" pitchFamily="34" charset="0"/>
                <a:cs typeface="Calibri" pitchFamily="34" charset="0"/>
              </a:rPr>
              <a:t>NT clearly </a:t>
            </a:r>
            <a:r>
              <a:rPr lang="en-US" sz="3200" dirty="0" smtClean="0">
                <a:effectLst>
                  <a:glow rad="228600">
                    <a:schemeClr val="accent3">
                      <a:satMod val="175000"/>
                      <a:alpha val="40000"/>
                    </a:schemeClr>
                  </a:glow>
                </a:effectLst>
                <a:latin typeface="Calibri" pitchFamily="34" charset="0"/>
                <a:cs typeface="Calibri" pitchFamily="34" charset="0"/>
              </a:rPr>
              <a:t>teaches</a:t>
            </a:r>
            <a:r>
              <a:rPr lang="en-US" sz="3000" dirty="0">
                <a:effectLst>
                  <a:glow rad="228600">
                    <a:schemeClr val="accent3">
                      <a:satMod val="175000"/>
                      <a:alpha val="40000"/>
                    </a:schemeClr>
                  </a:glow>
                </a:effectLst>
                <a:latin typeface="Calibri" pitchFamily="34" charset="0"/>
                <a:cs typeface="Calibri" pitchFamily="34" charset="0"/>
              </a:rPr>
              <a:t> </a:t>
            </a:r>
            <a:r>
              <a:rPr lang="en-US" sz="3000" dirty="0" smtClean="0">
                <a:effectLst>
                  <a:glow rad="228600">
                    <a:schemeClr val="accent3">
                      <a:satMod val="175000"/>
                      <a:alpha val="40000"/>
                    </a:schemeClr>
                  </a:glow>
                </a:effectLst>
                <a:latin typeface="Calibri" pitchFamily="34" charset="0"/>
                <a:cs typeface="Calibri" pitchFamily="34" charset="0"/>
              </a:rPr>
              <a:t>that the OT Law of Moses </a:t>
            </a:r>
            <a:r>
              <a:rPr lang="en-US" sz="3000" b="1" i="1" dirty="0" smtClean="0">
                <a:effectLst>
                  <a:glow rad="228600">
                    <a:schemeClr val="accent3">
                      <a:satMod val="175000"/>
                      <a:alpha val="40000"/>
                    </a:schemeClr>
                  </a:glow>
                </a:effectLst>
                <a:latin typeface="Calibri" pitchFamily="34" charset="0"/>
                <a:cs typeface="Calibri" pitchFamily="34" charset="0"/>
              </a:rPr>
              <a:t>ended</a:t>
            </a:r>
            <a:r>
              <a:rPr lang="en-US" sz="3000" dirty="0" smtClean="0">
                <a:effectLst>
                  <a:glow rad="228600">
                    <a:schemeClr val="accent3">
                      <a:satMod val="175000"/>
                      <a:alpha val="40000"/>
                    </a:schemeClr>
                  </a:glow>
                </a:effectLst>
                <a:latin typeface="Calibri" pitchFamily="34" charset="0"/>
                <a:cs typeface="Calibri" pitchFamily="34" charset="0"/>
              </a:rPr>
              <a:t> with coming of Christ and, as New Covenant believers, we are no longer under it </a:t>
            </a:r>
            <a:r>
              <a:rPr lang="en-US" sz="3200" dirty="0">
                <a:effectLst>
                  <a:glow rad="228600">
                    <a:schemeClr val="accent3">
                      <a:satMod val="175000"/>
                      <a:alpha val="40000"/>
                    </a:schemeClr>
                  </a:glow>
                </a:effectLst>
                <a:latin typeface="Calibri" pitchFamily="34" charset="0"/>
                <a:cs typeface="Calibri" pitchFamily="34" charset="0"/>
              </a:rPr>
              <a:t>(Hebrews 8:6-13 cf. Hebrews 7:12;  Galatians 3:15-25; Ephesians </a:t>
            </a:r>
            <a:r>
              <a:rPr lang="en-US" sz="3200" dirty="0" smtClean="0">
                <a:effectLst>
                  <a:glow rad="228600">
                    <a:schemeClr val="accent3">
                      <a:satMod val="175000"/>
                      <a:alpha val="40000"/>
                    </a:schemeClr>
                  </a:glow>
                </a:effectLst>
                <a:latin typeface="Calibri" pitchFamily="34" charset="0"/>
                <a:cs typeface="Calibri" pitchFamily="34" charset="0"/>
              </a:rPr>
              <a:t>2:14-16; </a:t>
            </a:r>
            <a:r>
              <a:rPr lang="en-US" sz="3200" dirty="0">
                <a:effectLst>
                  <a:glow rad="228600">
                    <a:schemeClr val="accent3">
                      <a:satMod val="175000"/>
                      <a:alpha val="40000"/>
                    </a:schemeClr>
                  </a:glow>
                </a:effectLst>
                <a:latin typeface="Calibri" pitchFamily="34" charset="0"/>
                <a:cs typeface="Calibri" pitchFamily="34" charset="0"/>
              </a:rPr>
              <a:t>1Corinthians 9:20-21</a:t>
            </a:r>
            <a:r>
              <a:rPr lang="en-US" sz="3200" dirty="0" smtClean="0">
                <a:effectLst>
                  <a:glow rad="228600">
                    <a:schemeClr val="accent3">
                      <a:satMod val="175000"/>
                      <a:alpha val="40000"/>
                    </a:schemeClr>
                  </a:glow>
                </a:effectLst>
                <a:latin typeface="Calibri" pitchFamily="34" charset="0"/>
                <a:cs typeface="Calibri" pitchFamily="34" charset="0"/>
              </a:rPr>
              <a:t>)</a:t>
            </a:r>
            <a:r>
              <a:rPr lang="en-US" sz="3000" dirty="0" smtClean="0">
                <a:effectLst>
                  <a:glow rad="228600">
                    <a:schemeClr val="accent3">
                      <a:satMod val="175000"/>
                      <a:alpha val="40000"/>
                    </a:schemeClr>
                  </a:glow>
                </a:effectLst>
                <a:latin typeface="Calibri" pitchFamily="34" charset="0"/>
                <a:cs typeface="Calibri" pitchFamily="34" charset="0"/>
              </a:rPr>
              <a:t>.</a:t>
            </a:r>
          </a:p>
          <a:p>
            <a:pPr lvl="1"/>
            <a:r>
              <a:rPr lang="en-US" sz="3000" dirty="0" smtClean="0">
                <a:effectLst>
                  <a:glow rad="228600">
                    <a:schemeClr val="accent3">
                      <a:satMod val="175000"/>
                      <a:alpha val="40000"/>
                    </a:schemeClr>
                  </a:glow>
                </a:effectLst>
                <a:latin typeface="Calibri" pitchFamily="34" charset="0"/>
                <a:cs typeface="Calibri" pitchFamily="34" charset="0"/>
              </a:rPr>
              <a:t>However, there are a number of timeless moral principles which all men (even those who had no external law given to them) know exist and will someday be held accountable for disobeying (Romans 2:11-16).</a:t>
            </a:r>
          </a:p>
          <a:p>
            <a:pPr lvl="1"/>
            <a:r>
              <a:rPr lang="en-US" sz="3000" dirty="0" smtClean="0">
                <a:effectLst>
                  <a:glow rad="228600">
                    <a:schemeClr val="accent3">
                      <a:satMod val="175000"/>
                      <a:alpha val="40000"/>
                    </a:schemeClr>
                  </a:glow>
                </a:effectLst>
                <a:latin typeface="Calibri" pitchFamily="34" charset="0"/>
                <a:cs typeface="Calibri" pitchFamily="34" charset="0"/>
              </a:rPr>
              <a:t>These timeless moral principles are taught in both the OT and NT, causing a great deal of overlap between the two.</a:t>
            </a:r>
          </a:p>
          <a:p>
            <a:pPr lvl="1"/>
            <a:r>
              <a:rPr lang="en-US" sz="3000" dirty="0" smtClean="0">
                <a:effectLst>
                  <a:glow rad="228600">
                    <a:schemeClr val="accent3">
                      <a:satMod val="175000"/>
                      <a:alpha val="40000"/>
                    </a:schemeClr>
                  </a:glow>
                </a:effectLst>
                <a:latin typeface="Calibri" pitchFamily="34" charset="0"/>
                <a:cs typeface="Calibri" pitchFamily="34" charset="0"/>
              </a:rPr>
              <a:t>As such, NT writers will often cite an OT command where one of these timeless moral principles are given and apply the principle to New Covenant believers – sometimes with an upgrade or change (e.g. Ephesians </a:t>
            </a:r>
            <a:r>
              <a:rPr lang="en-US" sz="3000" dirty="0">
                <a:effectLst>
                  <a:glow rad="228600">
                    <a:schemeClr val="accent3">
                      <a:satMod val="175000"/>
                      <a:alpha val="40000"/>
                    </a:schemeClr>
                  </a:glow>
                </a:effectLst>
                <a:latin typeface="Calibri" pitchFamily="34" charset="0"/>
                <a:cs typeface="Calibri" pitchFamily="34" charset="0"/>
              </a:rPr>
              <a:t>6:1-3 cf. Exodus </a:t>
            </a:r>
            <a:r>
              <a:rPr lang="en-US" sz="3000" dirty="0" smtClean="0">
                <a:effectLst>
                  <a:glow rad="228600">
                    <a:schemeClr val="accent3">
                      <a:satMod val="175000"/>
                      <a:alpha val="40000"/>
                    </a:schemeClr>
                  </a:glow>
                </a:effectLst>
                <a:latin typeface="Calibri" pitchFamily="34" charset="0"/>
                <a:cs typeface="Calibri" pitchFamily="34" charset="0"/>
              </a:rPr>
              <a:t>20:12)</a:t>
            </a:r>
            <a:endParaRPr lang="en-US" sz="3000"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400771467"/>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Are OT Laws Binding on Christians Today? (Review)</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660400"/>
            <a:ext cx="8229600" cy="6197600"/>
          </a:xfrm>
        </p:spPr>
        <p:txBody>
          <a:bodyPr>
            <a:normAutofit/>
          </a:bodyPr>
          <a:lstStyle/>
          <a:p>
            <a:r>
              <a:rPr lang="en-US" sz="3400" dirty="0" smtClean="0">
                <a:effectLst>
                  <a:glow rad="228600">
                    <a:schemeClr val="accent3">
                      <a:satMod val="175000"/>
                      <a:alpha val="40000"/>
                    </a:schemeClr>
                  </a:glow>
                </a:effectLst>
                <a:latin typeface="Calibri" pitchFamily="34" charset="0"/>
                <a:cs typeface="Calibri" pitchFamily="34" charset="0"/>
              </a:rPr>
              <a:t>We are now ready to look at a well known passage where Jesus himself:</a:t>
            </a:r>
          </a:p>
          <a:p>
            <a:pPr lvl="1"/>
            <a:r>
              <a:rPr lang="en-US" sz="3000" dirty="0" smtClean="0">
                <a:effectLst>
                  <a:glow rad="228600">
                    <a:schemeClr val="accent3">
                      <a:satMod val="175000"/>
                      <a:alpha val="40000"/>
                    </a:schemeClr>
                  </a:glow>
                </a:effectLst>
                <a:latin typeface="Calibri" pitchFamily="34" charset="0"/>
                <a:cs typeface="Calibri" pitchFamily="34" charset="0"/>
              </a:rPr>
              <a:t>Explains his relationship to the Old Testament Law </a:t>
            </a:r>
          </a:p>
          <a:p>
            <a:pPr lvl="1"/>
            <a:r>
              <a:rPr lang="en-US" sz="3000" dirty="0" smtClean="0">
                <a:effectLst>
                  <a:glow rad="228600">
                    <a:schemeClr val="accent3">
                      <a:satMod val="175000"/>
                      <a:alpha val="40000"/>
                    </a:schemeClr>
                  </a:glow>
                </a:effectLst>
                <a:latin typeface="Calibri" pitchFamily="34" charset="0"/>
                <a:cs typeface="Calibri" pitchFamily="34" charset="0"/>
              </a:rPr>
              <a:t>And tells us how New Covenant believers living in his kingdom are to apply these laws</a:t>
            </a:r>
          </a:p>
          <a:p>
            <a:r>
              <a:rPr lang="en-US" sz="3000" dirty="0" smtClean="0">
                <a:effectLst>
                  <a:glow rad="228600">
                    <a:schemeClr val="accent3">
                      <a:satMod val="175000"/>
                      <a:alpha val="40000"/>
                    </a:schemeClr>
                  </a:glow>
                </a:effectLst>
                <a:latin typeface="Calibri" pitchFamily="34" charset="0"/>
                <a:cs typeface="Calibri" pitchFamily="34" charset="0"/>
              </a:rPr>
              <a:t>The passage we will be looking at is the second half of the “Sermon on the Mount” as it is laid out in Matthew 5:17-48.</a:t>
            </a:r>
            <a:endParaRPr lang="en-US" sz="3000"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a:p>
            <a:endParaRPr lang="en-US" sz="3400"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92811208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5:17-18</a:t>
            </a:r>
            <a:r>
              <a:rPr lang="en-US" sz="3200" b="1" dirty="0">
                <a:effectLst>
                  <a:glow rad="228600">
                    <a:schemeClr val="accent3">
                      <a:satMod val="175000"/>
                      <a:alpha val="40000"/>
                    </a:schemeClr>
                  </a:glow>
                </a:effectLst>
                <a:latin typeface="Calibri" pitchFamily="34" charset="0"/>
                <a:cs typeface="Calibri" pitchFamily="34" charset="0"/>
              </a:rPr>
              <a:t>)</a:t>
            </a:r>
          </a:p>
        </p:txBody>
      </p:sp>
      <p:sp>
        <p:nvSpPr>
          <p:cNvPr id="4" name="Content Placeholder 2"/>
          <p:cNvSpPr txBox="1">
            <a:spLocks/>
          </p:cNvSpPr>
          <p:nvPr/>
        </p:nvSpPr>
        <p:spPr bwMode="auto">
          <a:xfrm>
            <a:off x="457200" y="685800"/>
            <a:ext cx="8229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baseline="30000" dirty="0">
                <a:solidFill>
                  <a:srgbClr val="0070C0"/>
                </a:solidFill>
                <a:effectLst>
                  <a:glow rad="228600">
                    <a:schemeClr val="accent3">
                      <a:satMod val="175000"/>
                      <a:alpha val="40000"/>
                    </a:schemeClr>
                  </a:glow>
                </a:effectLst>
                <a:latin typeface="Cambria" pitchFamily="18" charset="0"/>
              </a:rPr>
              <a:t> 17</a:t>
            </a:r>
            <a:r>
              <a:rPr lang="en-US" sz="2800" i="1" dirty="0">
                <a:solidFill>
                  <a:srgbClr val="0070C0"/>
                </a:solidFill>
                <a:effectLst>
                  <a:glow rad="228600">
                    <a:schemeClr val="accent3">
                      <a:satMod val="175000"/>
                      <a:alpha val="40000"/>
                    </a:schemeClr>
                  </a:glow>
                </a:effectLst>
                <a:latin typeface="Cambria" pitchFamily="18" charset="0"/>
              </a:rPr>
              <a:t> </a:t>
            </a:r>
            <a:r>
              <a:rPr lang="en-US" sz="2800" i="1" dirty="0" smtClean="0">
                <a:solidFill>
                  <a:srgbClr val="0070C0"/>
                </a:solidFill>
                <a:effectLst>
                  <a:glow rad="228600">
                    <a:schemeClr val="accent3">
                      <a:satMod val="175000"/>
                      <a:alpha val="40000"/>
                    </a:schemeClr>
                  </a:glow>
                </a:effectLst>
                <a:latin typeface="Cambria" pitchFamily="18" charset="0"/>
              </a:rPr>
              <a:t>Do </a:t>
            </a:r>
            <a:r>
              <a:rPr lang="en-US" sz="2800" i="1" dirty="0">
                <a:solidFill>
                  <a:srgbClr val="0070C0"/>
                </a:solidFill>
                <a:effectLst>
                  <a:glow rad="228600">
                    <a:schemeClr val="accent3">
                      <a:satMod val="175000"/>
                      <a:alpha val="40000"/>
                    </a:schemeClr>
                  </a:glow>
                </a:effectLst>
                <a:latin typeface="Cambria" pitchFamily="18" charset="0"/>
              </a:rPr>
              <a:t>not think that I have come to </a:t>
            </a:r>
            <a:r>
              <a:rPr lang="en-US" sz="2800" b="1" i="1" dirty="0">
                <a:solidFill>
                  <a:srgbClr val="0070C0"/>
                </a:solidFill>
                <a:effectLst>
                  <a:glow rad="228600">
                    <a:schemeClr val="accent3">
                      <a:satMod val="175000"/>
                      <a:alpha val="40000"/>
                    </a:schemeClr>
                  </a:glow>
                </a:effectLst>
                <a:latin typeface="Cambria" pitchFamily="18" charset="0"/>
              </a:rPr>
              <a:t>abolish</a:t>
            </a:r>
            <a:r>
              <a:rPr lang="en-US" sz="2800" i="1" dirty="0">
                <a:solidFill>
                  <a:srgbClr val="0070C0"/>
                </a:solidFill>
                <a:effectLst>
                  <a:glow rad="228600">
                    <a:schemeClr val="accent3">
                      <a:satMod val="175000"/>
                      <a:alpha val="40000"/>
                    </a:schemeClr>
                  </a:glow>
                </a:effectLst>
                <a:latin typeface="Cambria" pitchFamily="18" charset="0"/>
              </a:rPr>
              <a:t> the Law or the Prophets; I have </a:t>
            </a:r>
            <a:r>
              <a:rPr lang="en-US" sz="2800" b="1" i="1" dirty="0">
                <a:solidFill>
                  <a:srgbClr val="0070C0"/>
                </a:solidFill>
                <a:effectLst>
                  <a:glow rad="228600">
                    <a:schemeClr val="accent3">
                      <a:satMod val="175000"/>
                      <a:alpha val="40000"/>
                    </a:schemeClr>
                  </a:glow>
                </a:effectLst>
                <a:latin typeface="Cambria" pitchFamily="18" charset="0"/>
              </a:rPr>
              <a:t>not</a:t>
            </a:r>
            <a:r>
              <a:rPr lang="en-US" sz="2800" i="1" dirty="0">
                <a:solidFill>
                  <a:srgbClr val="0070C0"/>
                </a:solidFill>
                <a:effectLst>
                  <a:glow rad="228600">
                    <a:schemeClr val="accent3">
                      <a:satMod val="175000"/>
                      <a:alpha val="40000"/>
                    </a:schemeClr>
                  </a:glow>
                </a:effectLst>
                <a:latin typeface="Cambria" pitchFamily="18" charset="0"/>
              </a:rPr>
              <a:t> come to abolish them but to </a:t>
            </a:r>
            <a:r>
              <a:rPr lang="en-US" sz="2800" b="1" i="1" dirty="0">
                <a:solidFill>
                  <a:srgbClr val="0070C0"/>
                </a:solidFill>
                <a:effectLst>
                  <a:glow rad="228600">
                    <a:schemeClr val="accent3">
                      <a:satMod val="175000"/>
                      <a:alpha val="40000"/>
                    </a:schemeClr>
                  </a:glow>
                </a:effectLst>
                <a:latin typeface="Cambria" pitchFamily="18" charset="0"/>
              </a:rPr>
              <a:t>fulfill</a:t>
            </a:r>
            <a:r>
              <a:rPr lang="en-US" sz="2800" i="1" dirty="0">
                <a:solidFill>
                  <a:srgbClr val="0070C0"/>
                </a:solidFill>
                <a:effectLst>
                  <a:glow rad="228600">
                    <a:schemeClr val="accent3">
                      <a:satMod val="175000"/>
                      <a:alpha val="40000"/>
                    </a:schemeClr>
                  </a:glow>
                </a:effectLst>
                <a:latin typeface="Cambria" pitchFamily="18" charset="0"/>
              </a:rPr>
              <a:t> them. </a:t>
            </a:r>
            <a:r>
              <a:rPr lang="en-US" sz="2800" i="1" baseline="30000" dirty="0">
                <a:solidFill>
                  <a:srgbClr val="0070C0"/>
                </a:solidFill>
                <a:effectLst>
                  <a:glow rad="228600">
                    <a:schemeClr val="accent3">
                      <a:satMod val="175000"/>
                      <a:alpha val="40000"/>
                    </a:schemeClr>
                  </a:glow>
                </a:effectLst>
                <a:latin typeface="Cambria" pitchFamily="18" charset="0"/>
              </a:rPr>
              <a:t>18</a:t>
            </a:r>
            <a:r>
              <a:rPr lang="en-US" sz="2800" i="1" dirty="0">
                <a:solidFill>
                  <a:srgbClr val="0070C0"/>
                </a:solidFill>
                <a:effectLst>
                  <a:glow rad="228600">
                    <a:schemeClr val="accent3">
                      <a:satMod val="175000"/>
                      <a:alpha val="40000"/>
                    </a:schemeClr>
                  </a:glow>
                </a:effectLst>
                <a:latin typeface="Cambria" pitchFamily="18" charset="0"/>
              </a:rPr>
              <a:t> For truly, I say to you, until heaven and earth pass away, not an iota, not a dot, will pass from the Law until all is accomplished. </a:t>
            </a:r>
            <a:endParaRPr lang="en-US" sz="2800" kern="0" dirty="0">
              <a:solidFill>
                <a:srgbClr val="000000"/>
              </a:solidFill>
              <a:effectLst>
                <a:glow rad="228600">
                  <a:srgbClr val="FFFFFF">
                    <a:satMod val="175000"/>
                    <a:alpha val="40000"/>
                  </a:srgbClr>
                </a:glow>
              </a:effectLst>
              <a:latin typeface="Calibri" pitchFamily="34" charset="0"/>
              <a:cs typeface="Calibri" pitchFamily="34" charset="0"/>
            </a:endParaRPr>
          </a:p>
        </p:txBody>
      </p:sp>
      <p:sp>
        <p:nvSpPr>
          <p:cNvPr id="5" name="Content Placeholder 4"/>
          <p:cNvSpPr>
            <a:spLocks noGrp="1"/>
          </p:cNvSpPr>
          <p:nvPr>
            <p:ph idx="1"/>
          </p:nvPr>
        </p:nvSpPr>
        <p:spPr>
          <a:xfrm>
            <a:off x="457200" y="2590800"/>
            <a:ext cx="8534400" cy="4267200"/>
          </a:xfrm>
        </p:spPr>
        <p:txBody>
          <a:bodyPr>
            <a:normAutofit fontScale="70000" lnSpcReduction="20000"/>
          </a:bodyPr>
          <a:lstStyle/>
          <a:p>
            <a:r>
              <a:rPr lang="en-US" sz="3100" dirty="0" smtClean="0">
                <a:effectLst>
                  <a:glow rad="228600">
                    <a:schemeClr val="accent3">
                      <a:satMod val="175000"/>
                      <a:alpha val="40000"/>
                    </a:schemeClr>
                  </a:glow>
                </a:effectLst>
                <a:latin typeface="Calibri" pitchFamily="34" charset="0"/>
                <a:cs typeface="Calibri" pitchFamily="34" charset="0"/>
              </a:rPr>
              <a:t>Jesus says here that his purpose in relation to “</a:t>
            </a:r>
            <a:r>
              <a:rPr lang="en-US" sz="3100" i="1" dirty="0">
                <a:solidFill>
                  <a:srgbClr val="0070C0"/>
                </a:solidFill>
                <a:effectLst>
                  <a:glow rad="228600">
                    <a:schemeClr val="accent3">
                      <a:satMod val="175000"/>
                      <a:alpha val="40000"/>
                    </a:schemeClr>
                  </a:glow>
                </a:effectLst>
                <a:latin typeface="Cambria" pitchFamily="18" charset="0"/>
              </a:rPr>
              <a:t>the Law or the Prophets</a:t>
            </a:r>
            <a:r>
              <a:rPr lang="en-US" sz="3100" dirty="0" smtClean="0">
                <a:effectLst>
                  <a:glow rad="228600">
                    <a:schemeClr val="accent3">
                      <a:satMod val="175000"/>
                      <a:alpha val="40000"/>
                    </a:schemeClr>
                  </a:glow>
                </a:effectLst>
                <a:latin typeface="Calibri" pitchFamily="34" charset="0"/>
                <a:cs typeface="Calibri" pitchFamily="34" charset="0"/>
              </a:rPr>
              <a:t>” (i.e. the OT Scriptures) is: </a:t>
            </a:r>
          </a:p>
          <a:p>
            <a:pPr lvl="1"/>
            <a:r>
              <a:rPr lang="en-US" sz="3100" b="1" i="1" dirty="0" smtClean="0">
                <a:effectLst>
                  <a:glow rad="228600">
                    <a:schemeClr val="accent3">
                      <a:satMod val="175000"/>
                      <a:alpha val="40000"/>
                    </a:schemeClr>
                  </a:glow>
                </a:effectLst>
                <a:latin typeface="Calibri" pitchFamily="34" charset="0"/>
                <a:cs typeface="Calibri" pitchFamily="34" charset="0"/>
              </a:rPr>
              <a:t>Not</a:t>
            </a:r>
            <a:r>
              <a:rPr lang="en-US" sz="3100" dirty="0" smtClean="0">
                <a:effectLst>
                  <a:glow rad="228600">
                    <a:schemeClr val="accent3">
                      <a:satMod val="175000"/>
                      <a:alpha val="40000"/>
                    </a:schemeClr>
                  </a:glow>
                </a:effectLst>
                <a:latin typeface="Calibri" pitchFamily="34" charset="0"/>
                <a:cs typeface="Calibri" pitchFamily="34" charset="0"/>
              </a:rPr>
              <a:t> to “</a:t>
            </a:r>
            <a:r>
              <a:rPr lang="en-US" sz="3100" i="1" dirty="0" smtClean="0">
                <a:solidFill>
                  <a:srgbClr val="0070C0"/>
                </a:solidFill>
                <a:effectLst>
                  <a:glow rad="228600">
                    <a:schemeClr val="accent3">
                      <a:satMod val="175000"/>
                      <a:alpha val="40000"/>
                    </a:schemeClr>
                  </a:glow>
                </a:effectLst>
                <a:latin typeface="Cambria" pitchFamily="18" charset="0"/>
              </a:rPr>
              <a:t>abolish</a:t>
            </a:r>
            <a:r>
              <a:rPr lang="en-US" sz="3100" dirty="0" smtClean="0">
                <a:effectLst>
                  <a:glow rad="228600">
                    <a:schemeClr val="accent3">
                      <a:satMod val="175000"/>
                      <a:alpha val="40000"/>
                    </a:schemeClr>
                  </a:glow>
                </a:effectLst>
                <a:latin typeface="Calibri" pitchFamily="34" charset="0"/>
                <a:cs typeface="Calibri" pitchFamily="34" charset="0"/>
              </a:rPr>
              <a:t>” (</a:t>
            </a:r>
            <a:r>
              <a:rPr lang="en-US" sz="3100" i="1" dirty="0" err="1">
                <a:latin typeface="Cambria" pitchFamily="18" charset="0"/>
              </a:rPr>
              <a:t>kataluo</a:t>
            </a:r>
            <a:r>
              <a:rPr lang="en-US" sz="3100" dirty="0" smtClean="0">
                <a:effectLst>
                  <a:glow rad="228600">
                    <a:schemeClr val="accent3">
                      <a:satMod val="175000"/>
                      <a:alpha val="40000"/>
                    </a:schemeClr>
                  </a:glow>
                </a:effectLst>
                <a:latin typeface="Calibri" pitchFamily="34" charset="0"/>
                <a:cs typeface="Calibri" pitchFamily="34" charset="0"/>
              </a:rPr>
              <a:t>) – </a:t>
            </a:r>
            <a:r>
              <a:rPr lang="en-US" sz="3100" dirty="0">
                <a:latin typeface="Calibri" pitchFamily="34" charset="0"/>
                <a:cs typeface="Calibri" pitchFamily="34" charset="0"/>
              </a:rPr>
              <a:t>to dissolve, to destroy, demolish, deprive of success, bring </a:t>
            </a:r>
            <a:r>
              <a:rPr lang="en-US" sz="3100" dirty="0" smtClean="0">
                <a:latin typeface="Calibri" pitchFamily="34" charset="0"/>
                <a:cs typeface="Calibri" pitchFamily="34" charset="0"/>
              </a:rPr>
              <a:t>them to naught.</a:t>
            </a:r>
            <a:r>
              <a:rPr lang="en-US" sz="3100" dirty="0" smtClean="0">
                <a:effectLst>
                  <a:glow rad="228600">
                    <a:schemeClr val="accent3">
                      <a:satMod val="175000"/>
                      <a:alpha val="40000"/>
                    </a:schemeClr>
                  </a:glow>
                </a:effectLst>
                <a:latin typeface="Calibri" pitchFamily="34" charset="0"/>
                <a:cs typeface="Calibri" pitchFamily="34" charset="0"/>
              </a:rPr>
              <a:t> </a:t>
            </a:r>
            <a:endParaRPr lang="en-US" sz="3100" dirty="0">
              <a:effectLst>
                <a:glow rad="228600">
                  <a:schemeClr val="accent3">
                    <a:satMod val="175000"/>
                    <a:alpha val="40000"/>
                  </a:schemeClr>
                </a:glow>
              </a:effectLst>
              <a:latin typeface="Calibri" pitchFamily="34" charset="0"/>
              <a:cs typeface="Calibri" pitchFamily="34" charset="0"/>
            </a:endParaRPr>
          </a:p>
          <a:p>
            <a:pPr lvl="1"/>
            <a:r>
              <a:rPr lang="en-US" sz="3100" dirty="0" smtClean="0">
                <a:effectLst>
                  <a:glow rad="228600">
                    <a:schemeClr val="accent3">
                      <a:satMod val="175000"/>
                      <a:alpha val="40000"/>
                    </a:schemeClr>
                  </a:glow>
                </a:effectLst>
                <a:latin typeface="Calibri" pitchFamily="34" charset="0"/>
                <a:cs typeface="Calibri" pitchFamily="34" charset="0"/>
              </a:rPr>
              <a:t>But to “</a:t>
            </a:r>
            <a:r>
              <a:rPr lang="en-US" sz="3100" i="1" dirty="0" smtClean="0">
                <a:solidFill>
                  <a:srgbClr val="0070C0"/>
                </a:solidFill>
                <a:effectLst>
                  <a:glow rad="228600">
                    <a:schemeClr val="accent3">
                      <a:satMod val="175000"/>
                      <a:alpha val="40000"/>
                    </a:schemeClr>
                  </a:glow>
                </a:effectLst>
                <a:latin typeface="Cambria" pitchFamily="18" charset="0"/>
              </a:rPr>
              <a:t>fulfill</a:t>
            </a:r>
            <a:r>
              <a:rPr lang="en-US" sz="3100" dirty="0" smtClean="0">
                <a:effectLst>
                  <a:glow rad="228600">
                    <a:schemeClr val="accent3">
                      <a:satMod val="175000"/>
                      <a:alpha val="40000"/>
                    </a:schemeClr>
                  </a:glow>
                </a:effectLst>
                <a:latin typeface="Calibri" pitchFamily="34" charset="0"/>
                <a:cs typeface="Calibri" pitchFamily="34" charset="0"/>
              </a:rPr>
              <a:t>” (</a:t>
            </a:r>
            <a:r>
              <a:rPr lang="en-US" sz="3100" i="1" dirty="0" err="1" smtClean="0">
                <a:latin typeface="Cambria" pitchFamily="18" charset="0"/>
              </a:rPr>
              <a:t>pleroo</a:t>
            </a:r>
            <a:r>
              <a:rPr lang="en-US" sz="3100" dirty="0">
                <a:effectLst>
                  <a:glow rad="228600">
                    <a:schemeClr val="accent3">
                      <a:satMod val="175000"/>
                      <a:alpha val="40000"/>
                    </a:schemeClr>
                  </a:glow>
                </a:effectLst>
                <a:latin typeface="Calibri" pitchFamily="34" charset="0"/>
                <a:cs typeface="Calibri" pitchFamily="34" charset="0"/>
              </a:rPr>
              <a:t>) – to make full, to fill up, to complete, to fill to the top: so that nothing shall  be wanting, to make complete in every  particular, to bring to </a:t>
            </a:r>
            <a:r>
              <a:rPr lang="en-US" sz="3100" dirty="0" smtClean="0">
                <a:effectLst>
                  <a:glow rad="228600">
                    <a:schemeClr val="accent3">
                      <a:satMod val="175000"/>
                      <a:alpha val="40000"/>
                    </a:schemeClr>
                  </a:glow>
                </a:effectLst>
                <a:latin typeface="Calibri" pitchFamily="34" charset="0"/>
                <a:cs typeface="Calibri" pitchFamily="34" charset="0"/>
              </a:rPr>
              <a:t>realization.</a:t>
            </a:r>
          </a:p>
          <a:p>
            <a:pPr eaLnBrk="1" hangingPunct="1">
              <a:lnSpc>
                <a:spcPct val="80000"/>
              </a:lnSpc>
            </a:pPr>
            <a:r>
              <a:rPr lang="en-US" sz="3100" dirty="0" smtClean="0">
                <a:latin typeface="Calibri" pitchFamily="34" charset="0"/>
                <a:cs typeface="Calibri" pitchFamily="34" charset="0"/>
              </a:rPr>
              <a:t>Jesus tells </a:t>
            </a:r>
            <a:r>
              <a:rPr lang="en-US" sz="3100" dirty="0">
                <a:latin typeface="Calibri" pitchFamily="34" charset="0"/>
                <a:cs typeface="Calibri" pitchFamily="34" charset="0"/>
              </a:rPr>
              <a:t>us in </a:t>
            </a:r>
            <a:r>
              <a:rPr lang="en-US" sz="3100" dirty="0" smtClean="0">
                <a:latin typeface="Calibri" pitchFamily="34" charset="0"/>
                <a:cs typeface="Calibri" pitchFamily="34" charset="0"/>
              </a:rPr>
              <a:t>verse 18 that not even the smallest Hebrew markings </a:t>
            </a:r>
            <a:r>
              <a:rPr lang="en-US" sz="3100" dirty="0">
                <a:latin typeface="Calibri" pitchFamily="34" charset="0"/>
                <a:cs typeface="Calibri" pitchFamily="34" charset="0"/>
              </a:rPr>
              <a:t>(“</a:t>
            </a:r>
            <a:r>
              <a:rPr lang="en-US" sz="3100" i="1" dirty="0">
                <a:solidFill>
                  <a:srgbClr val="0070C0"/>
                </a:solidFill>
                <a:effectLst>
                  <a:glow rad="228600">
                    <a:schemeClr val="accent3">
                      <a:satMod val="175000"/>
                      <a:alpha val="40000"/>
                    </a:schemeClr>
                  </a:glow>
                </a:effectLst>
                <a:latin typeface="Cambria" pitchFamily="18" charset="0"/>
              </a:rPr>
              <a:t>not an iota, not a dot</a:t>
            </a:r>
            <a:r>
              <a:rPr lang="en-US" sz="3100" dirty="0" smtClean="0">
                <a:latin typeface="Calibri" pitchFamily="34" charset="0"/>
                <a:cs typeface="Calibri" pitchFamily="34" charset="0"/>
              </a:rPr>
              <a:t>”) will disappear from the “</a:t>
            </a:r>
            <a:r>
              <a:rPr lang="en-US" sz="3100" i="1" dirty="0">
                <a:solidFill>
                  <a:srgbClr val="0070C0"/>
                </a:solidFill>
                <a:effectLst>
                  <a:glow rad="228600">
                    <a:schemeClr val="accent3">
                      <a:satMod val="175000"/>
                      <a:alpha val="40000"/>
                    </a:schemeClr>
                  </a:glow>
                </a:effectLst>
                <a:latin typeface="Cambria" pitchFamily="18" charset="0"/>
              </a:rPr>
              <a:t>Law</a:t>
            </a:r>
            <a:r>
              <a:rPr lang="en-US" sz="3100" dirty="0" smtClean="0">
                <a:latin typeface="Calibri" pitchFamily="34" charset="0"/>
                <a:cs typeface="Calibri" pitchFamily="34" charset="0"/>
              </a:rPr>
              <a:t>” (in this context “</a:t>
            </a:r>
            <a:r>
              <a:rPr lang="en-US" sz="3100" i="1" dirty="0">
                <a:solidFill>
                  <a:srgbClr val="0070C0"/>
                </a:solidFill>
                <a:effectLst>
                  <a:glow rad="228600">
                    <a:schemeClr val="accent3">
                      <a:satMod val="175000"/>
                      <a:alpha val="40000"/>
                    </a:schemeClr>
                  </a:glow>
                </a:effectLst>
                <a:latin typeface="Cambria" pitchFamily="18" charset="0"/>
              </a:rPr>
              <a:t>Law</a:t>
            </a:r>
            <a:r>
              <a:rPr lang="en-US" sz="3100" dirty="0" smtClean="0">
                <a:latin typeface="Calibri" pitchFamily="34" charset="0"/>
                <a:cs typeface="Calibri" pitchFamily="34" charset="0"/>
              </a:rPr>
              <a:t>” is shorthand for the OT Scriptures) until “</a:t>
            </a:r>
            <a:r>
              <a:rPr lang="en-US" sz="3100" i="1" dirty="0">
                <a:solidFill>
                  <a:srgbClr val="0070C0"/>
                </a:solidFill>
                <a:effectLst>
                  <a:glow rad="228600">
                    <a:schemeClr val="accent3">
                      <a:satMod val="175000"/>
                      <a:alpha val="40000"/>
                    </a:schemeClr>
                  </a:glow>
                </a:effectLst>
                <a:latin typeface="Cambria" pitchFamily="18" charset="0"/>
              </a:rPr>
              <a:t>all</a:t>
            </a:r>
            <a:r>
              <a:rPr lang="en-US" sz="3100" dirty="0" smtClean="0">
                <a:latin typeface="Calibri" pitchFamily="34" charset="0"/>
                <a:cs typeface="Calibri" pitchFamily="34" charset="0"/>
              </a:rPr>
              <a:t>” that they pointed to is “</a:t>
            </a:r>
            <a:r>
              <a:rPr lang="en-US" sz="3100" i="1" dirty="0">
                <a:solidFill>
                  <a:srgbClr val="0070C0"/>
                </a:solidFill>
                <a:effectLst>
                  <a:glow rad="228600">
                    <a:schemeClr val="accent3">
                      <a:satMod val="175000"/>
                      <a:alpha val="40000"/>
                    </a:schemeClr>
                  </a:glow>
                </a:effectLst>
                <a:latin typeface="Cambria" pitchFamily="18" charset="0"/>
              </a:rPr>
              <a:t>accomplished</a:t>
            </a:r>
            <a:r>
              <a:rPr lang="en-US" sz="3100" dirty="0" smtClean="0">
                <a:latin typeface="Calibri" pitchFamily="34" charset="0"/>
                <a:cs typeface="Calibri" pitchFamily="34" charset="0"/>
              </a:rPr>
              <a:t>” (or fulfilled).</a:t>
            </a:r>
          </a:p>
          <a:p>
            <a:pPr eaLnBrk="1" hangingPunct="1">
              <a:lnSpc>
                <a:spcPct val="80000"/>
              </a:lnSpc>
            </a:pPr>
            <a:r>
              <a:rPr lang="en-US" sz="3100" dirty="0" smtClean="0">
                <a:latin typeface="Calibri" pitchFamily="34" charset="0"/>
                <a:cs typeface="Calibri" pitchFamily="34" charset="0"/>
              </a:rPr>
              <a:t>People will often try to use this text to prove that, though we are no longer under the “civil” and “ceremonial” portions of the Law, the “moral law” continues. </a:t>
            </a:r>
          </a:p>
          <a:p>
            <a:pPr eaLnBrk="1" hangingPunct="1">
              <a:lnSpc>
                <a:spcPct val="80000"/>
              </a:lnSpc>
            </a:pPr>
            <a:r>
              <a:rPr lang="en-US" sz="3100" dirty="0" smtClean="0">
                <a:latin typeface="Calibri" pitchFamily="34" charset="0"/>
                <a:cs typeface="Calibri" pitchFamily="34" charset="0"/>
              </a:rPr>
              <a:t>But that’s not what Jesus </a:t>
            </a:r>
            <a:r>
              <a:rPr lang="en-US" sz="3100" b="1" i="1" dirty="0" smtClean="0">
                <a:latin typeface="Calibri" pitchFamily="34" charset="0"/>
                <a:cs typeface="Calibri" pitchFamily="34" charset="0"/>
              </a:rPr>
              <a:t>says</a:t>
            </a:r>
            <a:r>
              <a:rPr lang="en-US" sz="3100" dirty="0" smtClean="0">
                <a:latin typeface="Calibri" pitchFamily="34" charset="0"/>
                <a:cs typeface="Calibri" pitchFamily="34" charset="0"/>
              </a:rPr>
              <a:t> here! Jesus says that </a:t>
            </a:r>
            <a:r>
              <a:rPr lang="en-US" sz="3100" b="1" i="1" dirty="0" smtClean="0">
                <a:latin typeface="Calibri" pitchFamily="34" charset="0"/>
                <a:cs typeface="Calibri" pitchFamily="34" charset="0"/>
              </a:rPr>
              <a:t>none</a:t>
            </a:r>
            <a:r>
              <a:rPr lang="en-US" sz="3100" dirty="0" smtClean="0">
                <a:latin typeface="Calibri" pitchFamily="34" charset="0"/>
                <a:cs typeface="Calibri" pitchFamily="34" charset="0"/>
              </a:rPr>
              <a:t> of the OT scriptures are abolished – instead, he says, they are </a:t>
            </a:r>
            <a:r>
              <a:rPr lang="en-US" sz="3100" b="1" i="1" dirty="0" smtClean="0">
                <a:latin typeface="Calibri" pitchFamily="34" charset="0"/>
                <a:cs typeface="Calibri" pitchFamily="34" charset="0"/>
              </a:rPr>
              <a:t>all</a:t>
            </a:r>
            <a:r>
              <a:rPr lang="en-US" sz="3100" dirty="0" smtClean="0">
                <a:latin typeface="Calibri" pitchFamily="34" charset="0"/>
                <a:cs typeface="Calibri" pitchFamily="34" charset="0"/>
              </a:rPr>
              <a:t> fulfilled in him.</a:t>
            </a:r>
            <a:endParaRPr lang="en-US" sz="3100" dirty="0">
              <a:latin typeface="Calibri" pitchFamily="34" charset="0"/>
              <a:cs typeface="Calibri" pitchFamily="34" charset="0"/>
            </a:endParaRPr>
          </a:p>
          <a:p>
            <a:endParaRPr lang="en-US" dirty="0" smtClean="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303865944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5:19-20</a:t>
            </a:r>
            <a:r>
              <a:rPr lang="en-US" sz="3200" b="1" dirty="0" smtClean="0">
                <a:effectLst>
                  <a:glow rad="228600">
                    <a:schemeClr val="accent3">
                      <a:satMod val="175000"/>
                      <a:alpha val="40000"/>
                    </a:schemeClr>
                  </a:glow>
                </a:effectLst>
                <a:latin typeface="Calibri" pitchFamily="34" charset="0"/>
                <a:cs typeface="Calibri" pitchFamily="34" charset="0"/>
              </a:rPr>
              <a:t>)</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85800"/>
            <a:ext cx="8229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baseline="30000" dirty="0">
                <a:solidFill>
                  <a:srgbClr val="0070C0"/>
                </a:solidFill>
                <a:effectLst>
                  <a:glow rad="228600">
                    <a:schemeClr val="accent3">
                      <a:satMod val="175000"/>
                      <a:alpha val="40000"/>
                    </a:schemeClr>
                  </a:glow>
                </a:effectLst>
                <a:latin typeface="Cambria" pitchFamily="18" charset="0"/>
              </a:rPr>
              <a:t>19</a:t>
            </a:r>
            <a:r>
              <a:rPr lang="en-US" sz="2800" i="1" dirty="0">
                <a:solidFill>
                  <a:srgbClr val="0070C0"/>
                </a:solidFill>
                <a:effectLst>
                  <a:glow rad="228600">
                    <a:schemeClr val="accent3">
                      <a:satMod val="175000"/>
                      <a:alpha val="40000"/>
                    </a:schemeClr>
                  </a:glow>
                </a:effectLst>
                <a:latin typeface="Cambria" pitchFamily="18" charset="0"/>
              </a:rPr>
              <a:t> Therefore whoever relaxes one of the least of these commandments and teaches others to do the same will be called least in the kingdom of heaven, but whoever does them and teaches them will be called great in the kingdom of heaven. </a:t>
            </a:r>
            <a:r>
              <a:rPr lang="en-US" sz="2800" i="1" baseline="30000" dirty="0">
                <a:solidFill>
                  <a:srgbClr val="0070C0"/>
                </a:solidFill>
                <a:effectLst>
                  <a:glow rad="228600">
                    <a:schemeClr val="accent3">
                      <a:satMod val="175000"/>
                      <a:alpha val="40000"/>
                    </a:schemeClr>
                  </a:glow>
                </a:effectLst>
                <a:latin typeface="Cambria" pitchFamily="18" charset="0"/>
              </a:rPr>
              <a:t>20</a:t>
            </a:r>
            <a:r>
              <a:rPr lang="en-US" sz="2800" i="1" dirty="0">
                <a:solidFill>
                  <a:srgbClr val="0070C0"/>
                </a:solidFill>
                <a:effectLst>
                  <a:glow rad="228600">
                    <a:schemeClr val="accent3">
                      <a:satMod val="175000"/>
                      <a:alpha val="40000"/>
                    </a:schemeClr>
                  </a:glow>
                </a:effectLst>
                <a:latin typeface="Cambria" pitchFamily="18" charset="0"/>
              </a:rPr>
              <a:t> For I tell you, unless your righteousness exceeds that of the scribes and Pharisees, you will never enter the kingdom of heaven. </a:t>
            </a:r>
          </a:p>
        </p:txBody>
      </p:sp>
      <p:sp>
        <p:nvSpPr>
          <p:cNvPr id="5" name="Content Placeholder 4"/>
          <p:cNvSpPr>
            <a:spLocks noGrp="1"/>
          </p:cNvSpPr>
          <p:nvPr>
            <p:ph idx="1"/>
          </p:nvPr>
        </p:nvSpPr>
        <p:spPr>
          <a:xfrm>
            <a:off x="457200" y="3048000"/>
            <a:ext cx="8229600" cy="3810000"/>
          </a:xfrm>
        </p:spPr>
        <p:txBody>
          <a:bodyPr>
            <a:normAutofit fontScale="92500" lnSpcReduction="20000"/>
          </a:bodyPr>
          <a:lstStyle/>
          <a:p>
            <a:pPr eaLnBrk="1" hangingPunct="1"/>
            <a:r>
              <a:rPr lang="en-US" dirty="0">
                <a:latin typeface="Calibri" pitchFamily="34" charset="0"/>
                <a:cs typeface="Calibri" pitchFamily="34" charset="0"/>
              </a:rPr>
              <a:t>What does Jesus mean by this? Does he mean that we are to continue keeping all of the Old Testament Laws, including the commands to offer sacrifices, not eat certain foods, etc</a:t>
            </a:r>
            <a:r>
              <a:rPr lang="en-US" dirty="0" smtClean="0">
                <a:latin typeface="Calibri" pitchFamily="34" charset="0"/>
                <a:cs typeface="Calibri" pitchFamily="34" charset="0"/>
              </a:rPr>
              <a:t>.?</a:t>
            </a:r>
          </a:p>
          <a:p>
            <a:pPr eaLnBrk="1" hangingPunct="1"/>
            <a:r>
              <a:rPr lang="en-US" dirty="0" smtClean="0">
                <a:latin typeface="Calibri" pitchFamily="34" charset="0"/>
                <a:cs typeface="Calibri" pitchFamily="34" charset="0"/>
              </a:rPr>
              <a:t>I don’t think so! If Jesus were saying that, then he would be contradicting many other clear passages in the NT that teach us that these laws no longer apply to New Covenant Christians.</a:t>
            </a:r>
          </a:p>
          <a:p>
            <a:pPr eaLnBrk="1" hangingPunct="1"/>
            <a:r>
              <a:rPr lang="en-US" dirty="0" smtClean="0">
                <a:latin typeface="Calibri" pitchFamily="34" charset="0"/>
                <a:cs typeface="Calibri" pitchFamily="34" charset="0"/>
              </a:rPr>
              <a:t>So what </a:t>
            </a:r>
            <a:r>
              <a:rPr lang="en-US" b="1" i="1" dirty="0" smtClean="0">
                <a:latin typeface="Calibri" pitchFamily="34" charset="0"/>
                <a:cs typeface="Calibri" pitchFamily="34" charset="0"/>
              </a:rPr>
              <a:t>does</a:t>
            </a:r>
            <a:r>
              <a:rPr lang="en-US" dirty="0" smtClean="0">
                <a:latin typeface="Calibri" pitchFamily="34" charset="0"/>
                <a:cs typeface="Calibri" pitchFamily="34" charset="0"/>
              </a:rPr>
              <a:t> he mean?</a:t>
            </a:r>
            <a:endParaRPr lang="en-US" dirty="0">
              <a:latin typeface="Calibri" pitchFamily="34" charset="0"/>
              <a:cs typeface="Calibri" pitchFamily="34" charset="0"/>
            </a:endParaRPr>
          </a:p>
          <a:p>
            <a:endParaRPr lang="en-US" dirty="0" smtClean="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43740542"/>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5:19-20)</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685800"/>
            <a:ext cx="8229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baseline="30000" dirty="0">
                <a:solidFill>
                  <a:srgbClr val="0070C0"/>
                </a:solidFill>
                <a:effectLst>
                  <a:glow rad="228600">
                    <a:schemeClr val="accent3">
                      <a:satMod val="175000"/>
                      <a:alpha val="40000"/>
                    </a:schemeClr>
                  </a:glow>
                </a:effectLst>
                <a:latin typeface="Cambria" pitchFamily="18" charset="0"/>
              </a:rPr>
              <a:t>19</a:t>
            </a:r>
            <a:r>
              <a:rPr lang="en-US" sz="2800" i="1" dirty="0">
                <a:solidFill>
                  <a:srgbClr val="0070C0"/>
                </a:solidFill>
                <a:effectLst>
                  <a:glow rad="228600">
                    <a:schemeClr val="accent3">
                      <a:satMod val="175000"/>
                      <a:alpha val="40000"/>
                    </a:schemeClr>
                  </a:glow>
                </a:effectLst>
                <a:latin typeface="Cambria" pitchFamily="18" charset="0"/>
              </a:rPr>
              <a:t> Therefore whoever relaxes one of the least of these commandments and teaches others to do the same will be called least in the kingdom of heaven, but whoever does them and teaches them will be called great in the kingdom of heaven. </a:t>
            </a:r>
            <a:r>
              <a:rPr lang="en-US" sz="2800" i="1" baseline="30000" dirty="0">
                <a:solidFill>
                  <a:srgbClr val="0070C0"/>
                </a:solidFill>
                <a:effectLst>
                  <a:glow rad="228600">
                    <a:schemeClr val="accent3">
                      <a:satMod val="175000"/>
                      <a:alpha val="40000"/>
                    </a:schemeClr>
                  </a:glow>
                </a:effectLst>
                <a:latin typeface="Cambria" pitchFamily="18" charset="0"/>
              </a:rPr>
              <a:t>20</a:t>
            </a:r>
            <a:r>
              <a:rPr lang="en-US" sz="2800" i="1" dirty="0">
                <a:solidFill>
                  <a:srgbClr val="0070C0"/>
                </a:solidFill>
                <a:effectLst>
                  <a:glow rad="228600">
                    <a:schemeClr val="accent3">
                      <a:satMod val="175000"/>
                      <a:alpha val="40000"/>
                    </a:schemeClr>
                  </a:glow>
                </a:effectLst>
                <a:latin typeface="Cambria" pitchFamily="18" charset="0"/>
              </a:rPr>
              <a:t> For I tell you, unless your righteousness exceeds that of the scribes and Pharisees, you will never enter the kingdom of heaven. </a:t>
            </a:r>
          </a:p>
        </p:txBody>
      </p:sp>
      <p:sp>
        <p:nvSpPr>
          <p:cNvPr id="5" name="Content Placeholder 4"/>
          <p:cNvSpPr>
            <a:spLocks noGrp="1"/>
          </p:cNvSpPr>
          <p:nvPr>
            <p:ph idx="1"/>
          </p:nvPr>
        </p:nvSpPr>
        <p:spPr>
          <a:xfrm>
            <a:off x="457200" y="3048000"/>
            <a:ext cx="8534400" cy="3810000"/>
          </a:xfrm>
        </p:spPr>
        <p:txBody>
          <a:bodyPr>
            <a:normAutofit fontScale="77500" lnSpcReduction="20000"/>
          </a:bodyPr>
          <a:lstStyle/>
          <a:p>
            <a:pPr eaLnBrk="1" hangingPunct="1"/>
            <a:r>
              <a:rPr lang="en-US" dirty="0" smtClean="0">
                <a:latin typeface="Calibri" pitchFamily="34" charset="0"/>
                <a:cs typeface="Calibri" pitchFamily="34" charset="0"/>
              </a:rPr>
              <a:t>I believe Jesus means </a:t>
            </a:r>
            <a:r>
              <a:rPr lang="en-US" dirty="0">
                <a:latin typeface="Calibri" pitchFamily="34" charset="0"/>
                <a:cs typeface="Calibri" pitchFamily="34" charset="0"/>
              </a:rPr>
              <a:t>that we are now to “keep” these laws by obeying </a:t>
            </a:r>
            <a:r>
              <a:rPr lang="en-US" b="1" i="1" dirty="0">
                <a:latin typeface="Calibri" pitchFamily="34" charset="0"/>
                <a:cs typeface="Calibri" pitchFamily="34" charset="0"/>
              </a:rPr>
              <a:t>him</a:t>
            </a:r>
            <a:r>
              <a:rPr lang="en-US" dirty="0">
                <a:latin typeface="Calibri" pitchFamily="34" charset="0"/>
                <a:cs typeface="Calibri" pitchFamily="34" charset="0"/>
              </a:rPr>
              <a:t>, </a:t>
            </a:r>
            <a:r>
              <a:rPr lang="en-US" dirty="0" smtClean="0">
                <a:latin typeface="Calibri" pitchFamily="34" charset="0"/>
                <a:cs typeface="Calibri" pitchFamily="34" charset="0"/>
              </a:rPr>
              <a:t>because, as verse 17 tells us, </a:t>
            </a:r>
            <a:r>
              <a:rPr lang="en-US" dirty="0">
                <a:latin typeface="Calibri" pitchFamily="34" charset="0"/>
                <a:cs typeface="Calibri" pitchFamily="34" charset="0"/>
              </a:rPr>
              <a:t>these laws pointed to him and he is their </a:t>
            </a:r>
            <a:r>
              <a:rPr lang="en-US" b="1" i="1" dirty="0" smtClean="0">
                <a:latin typeface="Calibri" pitchFamily="34" charset="0"/>
                <a:cs typeface="Calibri" pitchFamily="34" charset="0"/>
              </a:rPr>
              <a:t>fulfillment</a:t>
            </a:r>
            <a:r>
              <a:rPr lang="en-US" dirty="0" smtClean="0">
                <a:latin typeface="Calibri" pitchFamily="34" charset="0"/>
                <a:cs typeface="Calibri" pitchFamily="34" charset="0"/>
              </a:rPr>
              <a:t>.</a:t>
            </a:r>
          </a:p>
          <a:p>
            <a:pPr eaLnBrk="1" hangingPunct="1"/>
            <a:r>
              <a:rPr lang="en-US" dirty="0" smtClean="0">
                <a:latin typeface="Calibri" pitchFamily="34" charset="0"/>
                <a:cs typeface="Calibri" pitchFamily="34" charset="0"/>
              </a:rPr>
              <a:t>As we look at </a:t>
            </a:r>
            <a:r>
              <a:rPr lang="en-US" dirty="0">
                <a:latin typeface="Calibri" pitchFamily="34" charset="0"/>
                <a:cs typeface="Calibri" pitchFamily="34" charset="0"/>
              </a:rPr>
              <a:t>the remainder of this </a:t>
            </a:r>
            <a:r>
              <a:rPr lang="en-US" dirty="0" smtClean="0">
                <a:latin typeface="Calibri" pitchFamily="34" charset="0"/>
                <a:cs typeface="Calibri" pitchFamily="34" charset="0"/>
              </a:rPr>
              <a:t>passage (verses 21-48), we will see that Jesus cites a number of OT commands and, in the course of applying them to us, he makes changes and upgrades to them as he sees fit!</a:t>
            </a:r>
          </a:p>
          <a:p>
            <a:pPr eaLnBrk="1" hangingPunct="1"/>
            <a:r>
              <a:rPr lang="en-US" dirty="0" smtClean="0">
                <a:latin typeface="Calibri" pitchFamily="34" charset="0"/>
                <a:cs typeface="Calibri" pitchFamily="34" charset="0"/>
              </a:rPr>
              <a:t>And in doing this, he is </a:t>
            </a:r>
            <a:r>
              <a:rPr lang="en-US" b="1" i="1" dirty="0" smtClean="0">
                <a:latin typeface="Calibri" pitchFamily="34" charset="0"/>
                <a:cs typeface="Calibri" pitchFamily="34" charset="0"/>
              </a:rPr>
              <a:t>not abolishing</a:t>
            </a:r>
            <a:r>
              <a:rPr lang="en-US" dirty="0" smtClean="0">
                <a:latin typeface="Calibri" pitchFamily="34" charset="0"/>
                <a:cs typeface="Calibri" pitchFamily="34" charset="0"/>
              </a:rPr>
              <a:t> those laws, but instead he, as the </a:t>
            </a:r>
            <a:r>
              <a:rPr lang="en-US" b="1" i="1" dirty="0" smtClean="0">
                <a:latin typeface="Calibri" pitchFamily="34" charset="0"/>
                <a:cs typeface="Calibri" pitchFamily="34" charset="0"/>
              </a:rPr>
              <a:t>fulfiller</a:t>
            </a:r>
            <a:r>
              <a:rPr lang="en-US" dirty="0" smtClean="0">
                <a:latin typeface="Calibri" pitchFamily="34" charset="0"/>
                <a:cs typeface="Calibri" pitchFamily="34" charset="0"/>
              </a:rPr>
              <a:t> of those laws, is telling us of a higher standard that those laws </a:t>
            </a:r>
            <a:r>
              <a:rPr lang="en-US" b="1" i="1" dirty="0" smtClean="0">
                <a:latin typeface="Calibri" pitchFamily="34" charset="0"/>
                <a:cs typeface="Calibri" pitchFamily="34" charset="0"/>
              </a:rPr>
              <a:t>pointed to</a:t>
            </a:r>
            <a:r>
              <a:rPr lang="en-US" dirty="0" smtClean="0">
                <a:latin typeface="Calibri" pitchFamily="34" charset="0"/>
                <a:cs typeface="Calibri" pitchFamily="34" charset="0"/>
              </a:rPr>
              <a:t> – a standard that he now requires in the lives of New Covenant believers.</a:t>
            </a:r>
            <a:endParaRPr lang="en-US" dirty="0">
              <a:latin typeface="Calibri" pitchFamily="34" charset="0"/>
              <a:cs typeface="Calibri" pitchFamily="34" charset="0"/>
            </a:endParaRPr>
          </a:p>
          <a:p>
            <a:endParaRPr lang="en-US" dirty="0" smtClean="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55433328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Jesus Applies OT Law to NT Believers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229600" cy="6248400"/>
          </a:xfrm>
        </p:spPr>
        <p:txBody>
          <a:bodyPr>
            <a:normAutofit fontScale="85000" lnSpcReduction="20000"/>
          </a:bodyPr>
          <a:lstStyle/>
          <a:p>
            <a:pPr eaLnBrk="1" hangingPunct="1"/>
            <a:r>
              <a:rPr lang="en-US" dirty="0" smtClean="0">
                <a:latin typeface="Calibri" pitchFamily="34" charset="0"/>
                <a:cs typeface="Calibri" pitchFamily="34" charset="0"/>
              </a:rPr>
              <a:t>In the remainder of this passage, Jesus will cite six OT commands.</a:t>
            </a:r>
          </a:p>
          <a:p>
            <a:pPr eaLnBrk="1" hangingPunct="1"/>
            <a:r>
              <a:rPr lang="en-US" dirty="0" smtClean="0">
                <a:latin typeface="Calibri" pitchFamily="34" charset="0"/>
                <a:cs typeface="Calibri" pitchFamily="34" charset="0"/>
              </a:rPr>
              <a:t>In each of the six citations Jesus follows the same pattern: </a:t>
            </a:r>
          </a:p>
          <a:p>
            <a:pPr lvl="1" eaLnBrk="1" hangingPunct="1"/>
            <a:r>
              <a:rPr lang="en-US" dirty="0" smtClean="0">
                <a:latin typeface="Calibri" pitchFamily="34" charset="0"/>
                <a:cs typeface="Calibri" pitchFamily="34" charset="0"/>
              </a:rPr>
              <a:t>He begins by saying: “</a:t>
            </a:r>
            <a:r>
              <a:rPr lang="en-US" i="1" dirty="0">
                <a:solidFill>
                  <a:srgbClr val="0070C0"/>
                </a:solidFill>
                <a:effectLst>
                  <a:glow rad="228600">
                    <a:schemeClr val="accent3">
                      <a:satMod val="175000"/>
                      <a:alpha val="40000"/>
                    </a:schemeClr>
                  </a:glow>
                </a:effectLst>
                <a:latin typeface="Cambria" pitchFamily="18" charset="0"/>
              </a:rPr>
              <a:t>You have heard that it was said to those of </a:t>
            </a:r>
            <a:r>
              <a:rPr lang="en-US" i="1" dirty="0" smtClean="0">
                <a:solidFill>
                  <a:srgbClr val="0070C0"/>
                </a:solidFill>
                <a:effectLst>
                  <a:glow rad="228600">
                    <a:schemeClr val="accent3">
                      <a:satMod val="175000"/>
                      <a:alpha val="40000"/>
                    </a:schemeClr>
                  </a:glow>
                </a:effectLst>
                <a:latin typeface="Cambria" pitchFamily="18" charset="0"/>
              </a:rPr>
              <a:t>old…</a:t>
            </a:r>
            <a:r>
              <a:rPr lang="en-US" dirty="0" smtClean="0">
                <a:latin typeface="Calibri" pitchFamily="34" charset="0"/>
                <a:cs typeface="Calibri" pitchFamily="34" charset="0"/>
              </a:rPr>
              <a:t>”</a:t>
            </a:r>
          </a:p>
          <a:p>
            <a:pPr lvl="1" eaLnBrk="1" hangingPunct="1"/>
            <a:r>
              <a:rPr lang="en-US" dirty="0" smtClean="0">
                <a:latin typeface="Calibri" pitchFamily="34" charset="0"/>
                <a:cs typeface="Calibri" pitchFamily="34" charset="0"/>
              </a:rPr>
              <a:t>Quotes the OT command</a:t>
            </a:r>
          </a:p>
          <a:p>
            <a:pPr lvl="1" eaLnBrk="1" hangingPunct="1"/>
            <a:r>
              <a:rPr lang="en-US" dirty="0" smtClean="0">
                <a:latin typeface="Calibri" pitchFamily="34" charset="0"/>
                <a:cs typeface="Calibri" pitchFamily="34" charset="0"/>
              </a:rPr>
              <a:t>Then says: “</a:t>
            </a:r>
            <a:r>
              <a:rPr lang="en-US" i="1" dirty="0">
                <a:solidFill>
                  <a:srgbClr val="0070C0"/>
                </a:solidFill>
                <a:effectLst>
                  <a:glow rad="228600">
                    <a:schemeClr val="accent3">
                      <a:satMod val="175000"/>
                      <a:alpha val="40000"/>
                    </a:schemeClr>
                  </a:glow>
                </a:effectLst>
                <a:latin typeface="Cambria" pitchFamily="18" charset="0"/>
              </a:rPr>
              <a:t>But I say to </a:t>
            </a:r>
            <a:r>
              <a:rPr lang="en-US" i="1" dirty="0" smtClean="0">
                <a:solidFill>
                  <a:srgbClr val="0070C0"/>
                </a:solidFill>
                <a:effectLst>
                  <a:glow rad="228600">
                    <a:schemeClr val="accent3">
                      <a:satMod val="175000"/>
                      <a:alpha val="40000"/>
                    </a:schemeClr>
                  </a:glow>
                </a:effectLst>
                <a:latin typeface="Cambria" pitchFamily="18" charset="0"/>
              </a:rPr>
              <a:t>you…</a:t>
            </a:r>
            <a:r>
              <a:rPr lang="en-US" dirty="0" smtClean="0">
                <a:latin typeface="Calibri" pitchFamily="34" charset="0"/>
                <a:cs typeface="Calibri" pitchFamily="34" charset="0"/>
              </a:rPr>
              <a:t>” at which point he adds to, upgrades, and, in some cases, even </a:t>
            </a:r>
            <a:r>
              <a:rPr lang="en-US" b="1" i="1" dirty="0" smtClean="0">
                <a:latin typeface="Calibri" pitchFamily="34" charset="0"/>
                <a:cs typeface="Calibri" pitchFamily="34" charset="0"/>
              </a:rPr>
              <a:t>does away</a:t>
            </a:r>
            <a:r>
              <a:rPr lang="en-US" dirty="0" smtClean="0">
                <a:latin typeface="Calibri" pitchFamily="34" charset="0"/>
                <a:cs typeface="Calibri" pitchFamily="34" charset="0"/>
              </a:rPr>
              <a:t> with the OT command.</a:t>
            </a:r>
          </a:p>
          <a:p>
            <a:pPr eaLnBrk="1" hangingPunct="1"/>
            <a:r>
              <a:rPr lang="en-US" dirty="0" smtClean="0">
                <a:latin typeface="Calibri" pitchFamily="34" charset="0"/>
                <a:cs typeface="Calibri" pitchFamily="34" charset="0"/>
              </a:rPr>
              <a:t>In other words, Jesus takes these six OT commands, reshapes them as he pleases, and then applies them to New Covenant believers.</a:t>
            </a:r>
          </a:p>
          <a:p>
            <a:pPr eaLnBrk="1" hangingPunct="1"/>
            <a:r>
              <a:rPr lang="en-US" dirty="0" smtClean="0">
                <a:latin typeface="Calibri" pitchFamily="34" charset="0"/>
                <a:cs typeface="Calibri" pitchFamily="34" charset="0"/>
              </a:rPr>
              <a:t>But in each case, the standard that Jesus puts forth is:</a:t>
            </a:r>
          </a:p>
          <a:p>
            <a:pPr lvl="1" eaLnBrk="1" hangingPunct="1"/>
            <a:r>
              <a:rPr lang="en-US" dirty="0" smtClean="0">
                <a:latin typeface="Calibri" pitchFamily="34" charset="0"/>
                <a:cs typeface="Calibri" pitchFamily="34" charset="0"/>
              </a:rPr>
              <a:t>Much </a:t>
            </a:r>
            <a:r>
              <a:rPr lang="en-US" b="1" i="1" dirty="0" smtClean="0">
                <a:latin typeface="Calibri" pitchFamily="34" charset="0"/>
                <a:cs typeface="Calibri" pitchFamily="34" charset="0"/>
              </a:rPr>
              <a:t>higher</a:t>
            </a:r>
            <a:r>
              <a:rPr lang="en-US" dirty="0" smtClean="0">
                <a:latin typeface="Calibri" pitchFamily="34" charset="0"/>
                <a:cs typeface="Calibri" pitchFamily="34" charset="0"/>
              </a:rPr>
              <a:t> than the standard given in the OT command</a:t>
            </a:r>
          </a:p>
          <a:p>
            <a:pPr lvl="1" eaLnBrk="1" hangingPunct="1"/>
            <a:r>
              <a:rPr lang="en-US" dirty="0" smtClean="0">
                <a:latin typeface="Calibri" pitchFamily="34" charset="0"/>
                <a:cs typeface="Calibri" pitchFamily="34" charset="0"/>
              </a:rPr>
              <a:t>And fully develops the timeless moral principle that the OT law </a:t>
            </a:r>
            <a:r>
              <a:rPr lang="en-US" b="1" i="1" dirty="0" smtClean="0">
                <a:latin typeface="Calibri" pitchFamily="34" charset="0"/>
                <a:cs typeface="Calibri" pitchFamily="34" charset="0"/>
              </a:rPr>
              <a:t>pointed</a:t>
            </a:r>
            <a:r>
              <a:rPr lang="en-US" dirty="0" smtClean="0">
                <a:latin typeface="Calibri" pitchFamily="34" charset="0"/>
                <a:cs typeface="Calibri" pitchFamily="34" charset="0"/>
              </a:rPr>
              <a:t> to</a:t>
            </a:r>
          </a:p>
          <a:p>
            <a:endParaRPr lang="en-US" dirty="0" smtClean="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222137099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Command #1: You Shall Not Murder </a:t>
            </a:r>
            <a:r>
              <a:rPr lang="en-US" sz="3200" b="1" dirty="0">
                <a:effectLst>
                  <a:glow rad="228600">
                    <a:schemeClr val="accent3">
                      <a:satMod val="175000"/>
                      <a:alpha val="40000"/>
                    </a:schemeClr>
                  </a:glow>
                </a:effectLst>
                <a:latin typeface="Calibri" pitchFamily="34" charset="0"/>
                <a:cs typeface="Calibri" pitchFamily="34" charset="0"/>
              </a:rPr>
              <a:t>(Mat. </a:t>
            </a:r>
            <a:r>
              <a:rPr lang="en-US" sz="3200" b="1" dirty="0" smtClean="0">
                <a:effectLst>
                  <a:glow rad="228600">
                    <a:schemeClr val="accent3">
                      <a:satMod val="175000"/>
                      <a:alpha val="40000"/>
                    </a:schemeClr>
                  </a:glow>
                </a:effectLst>
                <a:latin typeface="Calibri" pitchFamily="34" charset="0"/>
                <a:cs typeface="Calibri" pitchFamily="34" charset="0"/>
              </a:rPr>
              <a:t>5:21-26)</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4" name="Content Placeholder 2"/>
          <p:cNvSpPr txBox="1">
            <a:spLocks/>
          </p:cNvSpPr>
          <p:nvPr/>
        </p:nvSpPr>
        <p:spPr bwMode="auto">
          <a:xfrm>
            <a:off x="457200" y="533400"/>
            <a:ext cx="82296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800" i="1" baseline="30000" dirty="0">
                <a:solidFill>
                  <a:srgbClr val="0070C0"/>
                </a:solidFill>
                <a:effectLst>
                  <a:glow rad="228600">
                    <a:schemeClr val="accent3">
                      <a:satMod val="175000"/>
                      <a:alpha val="40000"/>
                    </a:schemeClr>
                  </a:glow>
                </a:effectLst>
                <a:latin typeface="Cambria" pitchFamily="18" charset="0"/>
              </a:rPr>
              <a:t>21</a:t>
            </a:r>
            <a:r>
              <a:rPr lang="en-US" sz="2800" i="1" dirty="0">
                <a:solidFill>
                  <a:srgbClr val="0070C0"/>
                </a:solidFill>
                <a:effectLst>
                  <a:glow rad="228600">
                    <a:schemeClr val="accent3">
                      <a:satMod val="175000"/>
                      <a:alpha val="40000"/>
                    </a:schemeClr>
                  </a:glow>
                </a:effectLst>
                <a:latin typeface="Cambria" pitchFamily="18" charset="0"/>
              </a:rPr>
              <a:t> "You have heard that it was said to those of old, 'You shall not murder; and whoever murders will be liable to judgment.' </a:t>
            </a:r>
            <a:r>
              <a:rPr lang="en-US" sz="2800" i="1" baseline="30000" dirty="0">
                <a:solidFill>
                  <a:srgbClr val="0070C0"/>
                </a:solidFill>
                <a:effectLst>
                  <a:glow rad="228600">
                    <a:schemeClr val="accent3">
                      <a:satMod val="175000"/>
                      <a:alpha val="40000"/>
                    </a:schemeClr>
                  </a:glow>
                </a:effectLst>
                <a:latin typeface="Cambria" pitchFamily="18" charset="0"/>
              </a:rPr>
              <a:t>22</a:t>
            </a:r>
            <a:r>
              <a:rPr lang="en-US" sz="2800" i="1" dirty="0">
                <a:solidFill>
                  <a:srgbClr val="0070C0"/>
                </a:solidFill>
                <a:effectLst>
                  <a:glow rad="228600">
                    <a:schemeClr val="accent3">
                      <a:satMod val="175000"/>
                      <a:alpha val="40000"/>
                    </a:schemeClr>
                  </a:glow>
                </a:effectLst>
                <a:latin typeface="Cambria" pitchFamily="18" charset="0"/>
              </a:rPr>
              <a:t> But I say to you that everyone who is angry with his brother will be liable to judgment; whoever insults his brother will be liable to the council; and whoever says, 'You fool!' will be liable to the hell of fire. </a:t>
            </a:r>
            <a:endParaRPr lang="en-US" sz="2800" i="1" dirty="0">
              <a:solidFill>
                <a:srgbClr val="0070C0"/>
              </a:solidFill>
              <a:effectLst>
                <a:glow rad="228600">
                  <a:srgbClr val="FFFFFF">
                    <a:satMod val="175000"/>
                    <a:alpha val="40000"/>
                  </a:srgbClr>
                </a:glow>
              </a:effectLst>
              <a:latin typeface="Cambria" pitchFamily="18" charset="0"/>
            </a:endParaRPr>
          </a:p>
        </p:txBody>
      </p:sp>
      <p:sp>
        <p:nvSpPr>
          <p:cNvPr id="5" name="Content Placeholder 4"/>
          <p:cNvSpPr>
            <a:spLocks noGrp="1"/>
          </p:cNvSpPr>
          <p:nvPr>
            <p:ph idx="1"/>
          </p:nvPr>
        </p:nvSpPr>
        <p:spPr>
          <a:xfrm>
            <a:off x="457200" y="2057400"/>
            <a:ext cx="8382000" cy="4800600"/>
          </a:xfrm>
        </p:spPr>
        <p:txBody>
          <a:bodyPr>
            <a:normAutofit fontScale="70000" lnSpcReduction="20000"/>
          </a:bodyPr>
          <a:lstStyle/>
          <a:p>
            <a:pPr eaLnBrk="1" hangingPunct="1"/>
            <a:r>
              <a:rPr lang="en-US" dirty="0" smtClean="0">
                <a:latin typeface="Calibri" pitchFamily="34" charset="0"/>
                <a:cs typeface="Calibri" pitchFamily="34" charset="0"/>
              </a:rPr>
              <a:t>The command “</a:t>
            </a:r>
            <a:r>
              <a:rPr lang="en-US" i="1" dirty="0" smtClean="0">
                <a:solidFill>
                  <a:srgbClr val="0070C0"/>
                </a:solidFill>
                <a:effectLst>
                  <a:glow rad="228600">
                    <a:schemeClr val="accent3">
                      <a:satMod val="175000"/>
                      <a:alpha val="40000"/>
                    </a:schemeClr>
                  </a:glow>
                </a:effectLst>
                <a:latin typeface="Cambria" pitchFamily="18" charset="0"/>
              </a:rPr>
              <a:t>You </a:t>
            </a:r>
            <a:r>
              <a:rPr lang="en-US" i="1" dirty="0">
                <a:solidFill>
                  <a:srgbClr val="0070C0"/>
                </a:solidFill>
                <a:effectLst>
                  <a:glow rad="228600">
                    <a:schemeClr val="accent3">
                      <a:satMod val="175000"/>
                      <a:alpha val="40000"/>
                    </a:schemeClr>
                  </a:glow>
                </a:effectLst>
                <a:latin typeface="Cambria" pitchFamily="18" charset="0"/>
              </a:rPr>
              <a:t>shall not murder</a:t>
            </a:r>
            <a:r>
              <a:rPr lang="en-US" dirty="0" smtClean="0">
                <a:latin typeface="Calibri" pitchFamily="34" charset="0"/>
                <a:cs typeface="Calibri" pitchFamily="34" charset="0"/>
              </a:rPr>
              <a:t>” is a </a:t>
            </a:r>
            <a:r>
              <a:rPr lang="en-US" b="1" i="1" dirty="0" smtClean="0">
                <a:latin typeface="Calibri" pitchFamily="34" charset="0"/>
                <a:cs typeface="Calibri" pitchFamily="34" charset="0"/>
              </a:rPr>
              <a:t>direct</a:t>
            </a:r>
            <a:r>
              <a:rPr lang="en-US" dirty="0" smtClean="0">
                <a:latin typeface="Calibri" pitchFamily="34" charset="0"/>
                <a:cs typeface="Calibri" pitchFamily="34" charset="0"/>
              </a:rPr>
              <a:t> quotation of the sixth commandment in Exodus 20:13. So presumably, “</a:t>
            </a:r>
            <a:r>
              <a:rPr lang="en-US" i="1" dirty="0">
                <a:solidFill>
                  <a:srgbClr val="0070C0"/>
                </a:solidFill>
                <a:effectLst>
                  <a:glow rad="228600">
                    <a:schemeClr val="accent3">
                      <a:satMod val="175000"/>
                      <a:alpha val="40000"/>
                    </a:schemeClr>
                  </a:glow>
                </a:effectLst>
                <a:latin typeface="Cambria" pitchFamily="18" charset="0"/>
              </a:rPr>
              <a:t>those of old</a:t>
            </a:r>
            <a:r>
              <a:rPr lang="en-US" dirty="0" smtClean="0">
                <a:latin typeface="Calibri" pitchFamily="34" charset="0"/>
                <a:cs typeface="Calibri" pitchFamily="34" charset="0"/>
              </a:rPr>
              <a:t>” to whom this was “</a:t>
            </a:r>
            <a:r>
              <a:rPr lang="en-US" i="1" dirty="0" smtClean="0">
                <a:solidFill>
                  <a:srgbClr val="0070C0"/>
                </a:solidFill>
                <a:effectLst>
                  <a:glow rad="228600">
                    <a:schemeClr val="accent3">
                      <a:satMod val="175000"/>
                      <a:alpha val="40000"/>
                    </a:schemeClr>
                  </a:glow>
                </a:effectLst>
                <a:latin typeface="Cambria" pitchFamily="18" charset="0"/>
              </a:rPr>
              <a:t>said</a:t>
            </a:r>
            <a:r>
              <a:rPr lang="en-US" dirty="0" smtClean="0">
                <a:latin typeface="Calibri" pitchFamily="34" charset="0"/>
                <a:cs typeface="Calibri" pitchFamily="34" charset="0"/>
              </a:rPr>
              <a:t>” were the Israelites at Mount Sinai.</a:t>
            </a:r>
          </a:p>
          <a:p>
            <a:pPr eaLnBrk="1" hangingPunct="1"/>
            <a:r>
              <a:rPr lang="en-US" dirty="0" smtClean="0">
                <a:latin typeface="Calibri" pitchFamily="34" charset="0"/>
                <a:cs typeface="Calibri" pitchFamily="34" charset="0"/>
              </a:rPr>
              <a:t>Under OT law, those who violated such laws were to be “</a:t>
            </a:r>
            <a:r>
              <a:rPr lang="en-US" i="1" dirty="0">
                <a:solidFill>
                  <a:srgbClr val="0070C0"/>
                </a:solidFill>
                <a:effectLst>
                  <a:glow rad="228600">
                    <a:schemeClr val="accent3">
                      <a:satMod val="175000"/>
                      <a:alpha val="40000"/>
                    </a:schemeClr>
                  </a:glow>
                </a:effectLst>
                <a:latin typeface="Cambria" pitchFamily="18" charset="0"/>
              </a:rPr>
              <a:t>liable to judgment</a:t>
            </a:r>
            <a:r>
              <a:rPr lang="en-US" dirty="0" smtClean="0">
                <a:latin typeface="Calibri" pitchFamily="34" charset="0"/>
                <a:cs typeface="Calibri" pitchFamily="34" charset="0"/>
              </a:rPr>
              <a:t>” in the courts (Deuteronomy 16:18; 2Chronicles 19:5-6)</a:t>
            </a:r>
          </a:p>
          <a:p>
            <a:pPr eaLnBrk="1" hangingPunct="1"/>
            <a:r>
              <a:rPr lang="en-US" dirty="0" smtClean="0">
                <a:latin typeface="Calibri" pitchFamily="34" charset="0"/>
                <a:cs typeface="Calibri" pitchFamily="34" charset="0"/>
              </a:rPr>
              <a:t>But the root of murder is anger and anger is murderous in principle. We don’t conform to the righteous standard of Christ’s kingdom by merely avoiding murder – we must avoid anger as well.</a:t>
            </a:r>
          </a:p>
          <a:p>
            <a:pPr eaLnBrk="1" hangingPunct="1"/>
            <a:r>
              <a:rPr lang="en-US" dirty="0" smtClean="0">
                <a:latin typeface="Calibri" pitchFamily="34" charset="0"/>
                <a:cs typeface="Calibri" pitchFamily="34" charset="0"/>
              </a:rPr>
              <a:t>The angry person will be subject, not to a human court (which is incapable of judging such inner motives), but to God’s judgment. </a:t>
            </a:r>
          </a:p>
          <a:p>
            <a:pPr eaLnBrk="1" hangingPunct="1"/>
            <a:r>
              <a:rPr lang="en-US" dirty="0" smtClean="0">
                <a:latin typeface="Calibri" pitchFamily="34" charset="0"/>
                <a:cs typeface="Calibri" pitchFamily="34" charset="0"/>
              </a:rPr>
              <a:t>Someone who </a:t>
            </a:r>
            <a:r>
              <a:rPr lang="en-US" dirty="0">
                <a:latin typeface="Calibri" pitchFamily="34" charset="0"/>
                <a:cs typeface="Calibri" pitchFamily="34" charset="0"/>
              </a:rPr>
              <a:t>in </a:t>
            </a:r>
            <a:r>
              <a:rPr lang="en-US" dirty="0" smtClean="0">
                <a:latin typeface="Calibri" pitchFamily="34" charset="0"/>
                <a:cs typeface="Calibri" pitchFamily="34" charset="0"/>
              </a:rPr>
              <a:t>anger insults </a:t>
            </a:r>
            <a:r>
              <a:rPr lang="en-US" dirty="0">
                <a:latin typeface="Calibri" pitchFamily="34" charset="0"/>
                <a:cs typeface="Calibri" pitchFamily="34" charset="0"/>
              </a:rPr>
              <a:t>his </a:t>
            </a:r>
            <a:r>
              <a:rPr lang="en-US" dirty="0" smtClean="0">
                <a:latin typeface="Calibri" pitchFamily="34" charset="0"/>
                <a:cs typeface="Calibri" pitchFamily="34" charset="0"/>
              </a:rPr>
              <a:t>Christian brother is liable not only to God’s council, but the fires of hell!</a:t>
            </a:r>
          </a:p>
          <a:p>
            <a:pPr eaLnBrk="1" hangingPunct="1"/>
            <a:r>
              <a:rPr lang="en-US" dirty="0" smtClean="0">
                <a:effectLst>
                  <a:glow rad="228600">
                    <a:schemeClr val="accent3">
                      <a:satMod val="175000"/>
                      <a:alpha val="40000"/>
                    </a:schemeClr>
                  </a:glow>
                </a:effectLst>
                <a:latin typeface="Calibri" pitchFamily="34" charset="0"/>
                <a:cs typeface="Calibri" pitchFamily="34" charset="0"/>
              </a:rPr>
              <a:t>Jewish literature contained much advice against anger, as did many of the Proverbs (14:29; 15:1,18; 19:11 etc.), but Jesus is not just giving advice. He insists that the sixth commandment points prophetically to the New Covenant condemnation of anger and hate.</a:t>
            </a:r>
          </a:p>
        </p:txBody>
      </p:sp>
    </p:spTree>
    <p:extLst>
      <p:ext uri="{BB962C8B-B14F-4D97-AF65-F5344CB8AC3E}">
        <p14:creationId xmlns:p14="http://schemas.microsoft.com/office/powerpoint/2010/main" val="1067276716"/>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p:cTn id="4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41862</TotalTime>
  <Words>2389</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22</vt:i4>
      </vt:variant>
      <vt:variant>
        <vt:lpstr>Slide Titles</vt:lpstr>
      </vt:variant>
      <vt:variant>
        <vt:i4>15</vt:i4>
      </vt:variant>
    </vt:vector>
  </HeadingPairs>
  <TitlesOfParts>
    <vt:vector size="37"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4_Default Design</vt:lpstr>
      <vt:lpstr>5_Default Design</vt:lpstr>
      <vt:lpstr>9_sunset</vt:lpstr>
      <vt:lpstr>6_Default Design</vt:lpstr>
      <vt:lpstr>7_Default Design</vt:lpstr>
      <vt:lpstr>New Covenant Theology</vt:lpstr>
      <vt:lpstr>Questions Raised by New Covenant Theology</vt:lpstr>
      <vt:lpstr>Are OT Laws Binding on Christians Today? (Review)</vt:lpstr>
      <vt:lpstr>Are OT Laws Binding on Christians Today? (Review)</vt:lpstr>
      <vt:lpstr>Jesus Applies OT Law to NT Believers (Mat. 5:17-18)</vt:lpstr>
      <vt:lpstr>Jesus Applies OT Law to NT Believers (Mat. 5:19-20)</vt:lpstr>
      <vt:lpstr>Jesus Applies OT Law to NT Believers (Mat. 5:19-20)</vt:lpstr>
      <vt:lpstr>Jesus Applies OT Law to NT Believers (Mat. 5:21-48)</vt:lpstr>
      <vt:lpstr>Command #1: You Shall Not Murder (Mat. 5:21-26)</vt:lpstr>
      <vt:lpstr>Command #1: You Shall Not Murder (Mat. 5:21-26)</vt:lpstr>
      <vt:lpstr>Command #2: You Shall Not Commit Adultery (Mat. 5:27-30)</vt:lpstr>
      <vt:lpstr>Command #2: You Shall Not Commit Adultery (Mat. 5:27-30)</vt:lpstr>
      <vt:lpstr>Command #3: Give Her a Certificate of Divorce (Mat. 5:31-32)</vt:lpstr>
      <vt:lpstr>Jesus Applies OT Law to NT Believers (Mat. 5:21-48)</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1725</cp:revision>
  <dcterms:created xsi:type="dcterms:W3CDTF">2002-05-29T23:51:15Z</dcterms:created>
  <dcterms:modified xsi:type="dcterms:W3CDTF">2017-09-25T00:45:58Z</dcterms:modified>
</cp:coreProperties>
</file>