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8.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9.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0.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1.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5" r:id="rId3"/>
    <p:sldMasterId id="2147483657" r:id="rId4"/>
    <p:sldMasterId id="2147483659" r:id="rId5"/>
    <p:sldMasterId id="2147483661" r:id="rId6"/>
    <p:sldMasterId id="2147483663" r:id="rId7"/>
    <p:sldMasterId id="2147483667" r:id="rId8"/>
    <p:sldMasterId id="2147483665" r:id="rId9"/>
    <p:sldMasterId id="2147484058" r:id="rId10"/>
    <p:sldMasterId id="2147484095" r:id="rId11"/>
    <p:sldMasterId id="2147484156" r:id="rId12"/>
    <p:sldMasterId id="2147484218" r:id="rId13"/>
    <p:sldMasterId id="2147484320" r:id="rId14"/>
    <p:sldMasterId id="2147484397" r:id="rId15"/>
    <p:sldMasterId id="2147484470" r:id="rId16"/>
    <p:sldMasterId id="2147484495" r:id="rId17"/>
    <p:sldMasterId id="2147484580" r:id="rId18"/>
    <p:sldMasterId id="2147484617" r:id="rId19"/>
    <p:sldMasterId id="2147484629" r:id="rId20"/>
    <p:sldMasterId id="2147484641" r:id="rId21"/>
    <p:sldMasterId id="2147484653" r:id="rId22"/>
  </p:sldMasterIdLst>
  <p:notesMasterIdLst>
    <p:notesMasterId r:id="rId46"/>
  </p:notesMasterIdLst>
  <p:sldIdLst>
    <p:sldId id="629" r:id="rId23"/>
    <p:sldId id="630" r:id="rId24"/>
    <p:sldId id="631" r:id="rId25"/>
    <p:sldId id="634" r:id="rId26"/>
    <p:sldId id="647" r:id="rId27"/>
    <p:sldId id="651" r:id="rId28"/>
    <p:sldId id="649" r:id="rId29"/>
    <p:sldId id="650" r:id="rId30"/>
    <p:sldId id="636" r:id="rId31"/>
    <p:sldId id="637" r:id="rId32"/>
    <p:sldId id="638" r:id="rId33"/>
    <p:sldId id="639" r:id="rId34"/>
    <p:sldId id="640" r:id="rId35"/>
    <p:sldId id="642" r:id="rId36"/>
    <p:sldId id="641" r:id="rId37"/>
    <p:sldId id="643" r:id="rId38"/>
    <p:sldId id="644" r:id="rId39"/>
    <p:sldId id="645" r:id="rId40"/>
    <p:sldId id="648" r:id="rId41"/>
    <p:sldId id="652" r:id="rId42"/>
    <p:sldId id="653" r:id="rId43"/>
    <p:sldId id="654" r:id="rId44"/>
    <p:sldId id="655" r:id="rId45"/>
  </p:sldIdLst>
  <p:sldSz cx="9144000" cy="6858000" type="screen4x3"/>
  <p:notesSz cx="6858000" cy="87598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CC"/>
    <a:srgbClr val="0000FF"/>
    <a:srgbClr val="00CC99"/>
    <a:srgbClr val="00CC66"/>
    <a:srgbClr val="FF6600"/>
    <a:srgbClr val="FF0000"/>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7" autoAdjust="0"/>
    <p:restoredTop sz="94707" autoAdjust="0"/>
  </p:normalViewPr>
  <p:slideViewPr>
    <p:cSldViewPr>
      <p:cViewPr varScale="1">
        <p:scale>
          <a:sx n="113" d="100"/>
          <a:sy n="113" d="100"/>
        </p:scale>
        <p:origin x="-14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58"/>
    </p:cViewPr>
  </p:sorterViewPr>
  <p:notesViewPr>
    <p:cSldViewPr>
      <p:cViewPr varScale="1">
        <p:scale>
          <a:sx n="89" d="100"/>
          <a:sy n="89" d="100"/>
        </p:scale>
        <p:origin x="-3678" y="-114"/>
      </p:cViewPr>
      <p:guideLst>
        <p:guide orient="horz" pos="275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39838" y="657225"/>
            <a:ext cx="4379912" cy="32845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160838"/>
            <a:ext cx="5486400" cy="3941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482DD3-AEB0-4215-BBDC-D2DE80D82A63}" type="slidenum">
              <a:rPr lang="en-US"/>
              <a:pPr>
                <a:defRPr/>
              </a:pPr>
              <a:t>‹#›</a:t>
            </a:fld>
            <a:endParaRPr lang="en-US"/>
          </a:p>
        </p:txBody>
      </p:sp>
    </p:spTree>
    <p:extLst>
      <p:ext uri="{BB962C8B-B14F-4D97-AF65-F5344CB8AC3E}">
        <p14:creationId xmlns:p14="http://schemas.microsoft.com/office/powerpoint/2010/main" val="351607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1165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62332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62460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7069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8395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5758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8463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04023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56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59605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41446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1935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1315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87344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9551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63064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12348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436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038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49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CC765C9-B54E-4D11-9C11-A4DD2A1B06EA}"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693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8455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98259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71647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3159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0111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20708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4979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70462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488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0CF5FD-D95A-4C53-964C-7C986D2A6270}"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930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76325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37523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2541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1463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7485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9948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6173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48221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24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5ED685-89B6-452E-9A97-0D766D794D01}"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20369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03831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37505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19827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29843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42410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3181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20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004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293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5AB6B5-BB2E-4C4D-9389-23036A0E0CE8}"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2240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77506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92820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48114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75840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27607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74719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26154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8989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176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F7946E-3D06-4BCB-A74A-F4542EF36B26}"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33047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672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082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3228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20478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71485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1100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4164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47126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505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C245E4-995E-4839-BDCA-3186DCE95D9B}"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974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76377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2539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653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28856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06391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20092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15805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9049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158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6DFABB-27FE-4421-89BA-F3D09A338E12}"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20865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50862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97669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616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7687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14035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38454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36537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40477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51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7541CF-2895-4DC6-909B-FA1273B72EDC}"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3428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3263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0952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54759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865714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3997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50586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887707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2033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263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15784F-95B1-40B7-ACB5-6E8F4ED2527A}"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63156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84826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41959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59447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19248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9444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27191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29008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8737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5480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79195-FF8B-4A91-81C4-997B732579C6}"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044499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344165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383723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343532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3953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02520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977555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870053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126060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4247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456378-2554-4B67-9C71-718D62CC5E13}"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319514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89075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697145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89860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10096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38468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265296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57013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65572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3178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54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5C288B9-6A6D-4A9D-99E9-F81C44D2CD5F}"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067892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845219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142040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329486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350933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377271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617857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451132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890450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8868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F217AB-FA40-43CA-BE34-69F95A159EFA}"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19349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284705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097039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266989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677441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40919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86955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777188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881269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0351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A2E23D-2C89-4F87-9E54-62CCDBA3C296}"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150900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58239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39648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0016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2F303F-B34B-475B-A533-3C8DEB18961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A764F8-85A8-4696-B295-8E907C14C9A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F1F681-0494-4A88-B0B6-2E0958196A8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76AF9C-535D-47C9-AA6B-4D0951C1D0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4E0DE7-BF0F-4C8F-9DBC-B285301F6D1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321DA0-ACB9-42ED-B15D-3CB1E01DE96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F5497-75E8-4516-9795-D207788FC3F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1D431-0AB2-4B5B-9992-BD50D2EEE06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0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DEA5F9-7924-4DAD-A0C3-46237210DED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086CC-468D-4F20-BC8C-9F4B5216FED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D96B-BAA0-4BAB-B9DB-7E20DF02635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855128-8748-4527-AAE4-704D5AB459F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F266D9-A218-48E8-B889-622369D5F62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4412E3-59DD-440B-9778-AF8DC12DD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7B8CA9-25FC-4345-9920-02F73D19F787}"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F86EC6-30FE-4AF1-871C-076E7CA70FB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C7A7A0-0036-4981-99DE-C36FD95623C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20D799-6D3A-45A7-9ADA-57CFBFC5DD8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FB32D-18F4-4138-AD73-59622E78A90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48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17560D7-9762-4889-A2B9-36F40CAD655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E4F91-9711-4E5A-9A1E-44A4F2220180}"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50152-7FA0-4987-A0A6-3598161FE33A}"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B6EA71-82EF-4C30-836C-8B16754559E0}"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54571C-A398-4080-A248-109B2C079B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05E867-2244-42E4-852F-DF882A2F75E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5B8177E-C740-4424-BAD7-37B1E2C847D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9D3071-0B10-45D5-A94E-AA6ACB7BAB27}"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571A8D-49DF-4304-B88D-AFF2697A99F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7AA3E7-CFC1-43B0-9192-B40DA76B729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CA667-44EF-4514-AA95-CB00E2CC135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89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E4A9EC6-505B-493A-8F7F-CF3863C5ECA7}"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B4F36-EDDA-4ECB-B992-9A99A040491F}"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F57FB-1660-4A1F-807C-1172D17631F8}"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6CF667-1317-4134-9DC7-8DFCA6E07E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7A7948-F99F-448C-B9AA-87406703B41E}"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F84E54-1AFE-4B66-A1EE-F615476732E1}"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7F06D1-DB29-43FA-AC0B-5FA5E3982DE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BE9D10-8182-4D19-BCDB-B7E5EDD0FD22}"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B402FF-A500-4BA7-A9D9-569E68087C0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35849F-8FB2-4665-8B55-A8B0489AEA8E}"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A3790F-B1CB-495F-A61E-801AE3F57A97}"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730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E30CCD6-8C15-42FF-9D04-64FD38D07066}"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6B830D-B1D4-4236-985C-F0187643C9A9}"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68BF5E-3BD4-4E50-8BCD-D016A3C9ED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835AE-4272-4696-8E56-E768F4889341}"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99E945-05D4-4E98-9C2C-13304746A142}"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167CFA-A199-4199-AA29-FBB151BDB8FD}"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86DDDF-8C9D-4852-981A-2D72514B7862}"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3C6C80-2658-4119-A93D-9676AEB4BEBC}"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3B1120-3B9A-4071-936C-F91DCB44C05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AEEEA-D9C2-4F8A-85BA-BE2B573B2036}"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96C43C-E425-40F8-8CDB-59D1BE0E2013}"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150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9EC4E4A-9EA1-42CF-B10C-522FEE681B18}"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C2ED59-5171-47BD-B58B-D57C4DF70D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D319C5-A41E-4C27-A845-94FFEFC6A713}"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CAEAAA-DF66-4B24-BDFC-51EDD811BAEE}"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936FCD-A7F9-4692-A1EE-44AF02116972}"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DEAFD0-FCD0-4669-BB32-AF0F4C511530}"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AD8084-1B4D-40E7-9427-AE1761E8497A}"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4B8FD6-2CEC-40B4-A88C-39747BD63928}"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42ACFA-8CC2-46C2-A5FA-B996F41BFF85}"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27A771-557E-4BB5-B7F8-D8D77CF737CE}"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FBE858-61C5-4945-B81D-9728F71E1864}"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4.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4.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4.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4.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14.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14.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14.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8.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image" Target="../media/image14.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6.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19.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7.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20.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1.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theme" Target="../theme/theme22.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image" Target="../media/image1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45925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7193656"/>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82354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567946"/>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787276"/>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4764550"/>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7142647"/>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6438"/>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051180"/>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 id="214748459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994926"/>
      </p:ext>
    </p:extLst>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 id="2147484628"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46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46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808EF33-C7DF-491E-A81A-3038519657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999192"/>
      </p:ext>
    </p:extLst>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4283481"/>
      </p:ext>
    </p:extLst>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273419"/>
      </p:ext>
    </p:extLst>
  </p:cSld>
  <p:clrMap bg1="lt1" tx1="dk1" bg2="lt2" tx2="dk2" accent1="accent1" accent2="accent2" accent3="accent3" accent4="accent4" accent5="accent5" accent6="accent6" hlink="hlink" folHlink="folHlink"/>
  <p:sldLayoutIdLst>
    <p:sldLayoutId id="2147484654" r:id="rId1"/>
    <p:sldLayoutId id="2147484655" r:id="rId2"/>
    <p:sldLayoutId id="2147484656" r:id="rId3"/>
    <p:sldLayoutId id="2147484657" r:id="rId4"/>
    <p:sldLayoutId id="2147484658" r:id="rId5"/>
    <p:sldLayoutId id="2147484659" r:id="rId6"/>
    <p:sldLayoutId id="2147484660" r:id="rId7"/>
    <p:sldLayoutId id="2147484661" r:id="rId8"/>
    <p:sldLayoutId id="2147484662" r:id="rId9"/>
    <p:sldLayoutId id="2147484663" r:id="rId10"/>
    <p:sldLayoutId id="2147484664" r:id="rId11"/>
    <p:sldLayoutId id="214748466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4F5950D-6D3C-42D9-AA3A-CBAE850711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8"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5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5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EB09BDA-5277-4CC3-B208-8367A131A5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9"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1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1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D765F98-77EB-4AD3-8D65-75E41706AF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0"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5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5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5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258DAF8-9EB7-47A5-B11B-58E092C97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1"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9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9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9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2DF6A0F-503E-4A76-8EDA-0D1CA6A54B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2"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4023" name="Rectangle 7"/>
          <p:cNvSpPr>
            <a:spLocks noChangeArrowheads="1"/>
          </p:cNvSpPr>
          <p:nvPr/>
        </p:nvSpPr>
        <p:spPr bwMode="auto">
          <a:xfrm>
            <a:off x="0" y="0"/>
            <a:ext cx="92964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defRPr/>
            </a:pPr>
            <a:endParaRPr lang="en-US">
              <a:latin typeface="Arial" charset="0"/>
            </a:endParaRPr>
          </a:p>
        </p:txBody>
      </p:sp>
      <p:sp>
        <p:nvSpPr>
          <p:cNvPr id="1024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4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14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14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ACACCB8-CA78-42D6-BC2B-A0792DE79A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9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2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21.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21.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21.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14.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hemeOverride" Target="../theme/themeOverr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10.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447800" y="152400"/>
            <a:ext cx="7696200" cy="2438400"/>
          </a:xfrm>
        </p:spPr>
        <p:txBody>
          <a:bodyPr/>
          <a:lstStyle/>
          <a:p>
            <a:pPr eaLnBrk="1" hangingPunct="1">
              <a:defRPr/>
            </a:pPr>
            <a:r>
              <a:rPr lang="en-US" sz="7200" b="1" dirty="0" smtClean="0">
                <a:solidFill>
                  <a:srgbClr val="FF0000"/>
                </a:solidFill>
                <a:effectLst>
                  <a:outerShdw blurRad="63500" dist="63500" dir="2700000" algn="tl" rotWithShape="0">
                    <a:schemeClr val="tx1"/>
                  </a:outerShdw>
                </a:effectLst>
              </a:rPr>
              <a:t>New Covenant Theology</a:t>
            </a:r>
          </a:p>
        </p:txBody>
      </p:sp>
    </p:spTree>
    <p:extLst>
      <p:ext uri="{BB962C8B-B14F-4D97-AF65-F5344CB8AC3E}">
        <p14:creationId xmlns:p14="http://schemas.microsoft.com/office/powerpoint/2010/main" val="2364963902"/>
      </p:ext>
    </p:extLst>
  </p:cSld>
  <p:clrMapOvr>
    <a:overrideClrMapping bg1="dk2" tx1="lt1" bg2="dk1" tx2="lt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2800" b="1" dirty="0" smtClean="0">
                <a:effectLst>
                  <a:glow rad="228600">
                    <a:schemeClr val="accent3">
                      <a:satMod val="175000"/>
                      <a:alpha val="40000"/>
                    </a:schemeClr>
                  </a:glow>
                </a:effectLst>
                <a:latin typeface="Calibri" pitchFamily="34" charset="0"/>
                <a:cs typeface="Calibri" pitchFamily="34" charset="0"/>
              </a:rPr>
              <a:t>Command #4: You Shall Not Swear Falsely (Mat</a:t>
            </a:r>
            <a:r>
              <a:rPr lang="en-US" sz="2800" b="1" dirty="0">
                <a:effectLst>
                  <a:glow rad="228600">
                    <a:schemeClr val="accent3">
                      <a:satMod val="175000"/>
                      <a:alpha val="40000"/>
                    </a:schemeClr>
                  </a:glow>
                </a:effectLst>
                <a:latin typeface="Calibri" pitchFamily="34" charset="0"/>
                <a:cs typeface="Calibri" pitchFamily="34" charset="0"/>
              </a:rPr>
              <a:t>. 5:33-37)</a:t>
            </a:r>
          </a:p>
        </p:txBody>
      </p:sp>
      <p:sp>
        <p:nvSpPr>
          <p:cNvPr id="4" name="Content Placeholder 2"/>
          <p:cNvSpPr txBox="1">
            <a:spLocks/>
          </p:cNvSpPr>
          <p:nvPr/>
        </p:nvSpPr>
        <p:spPr bwMode="auto">
          <a:xfrm>
            <a:off x="448733" y="533400"/>
            <a:ext cx="82296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dirty="0">
                <a:solidFill>
                  <a:srgbClr val="0070C0"/>
                </a:solidFill>
                <a:effectLst>
                  <a:glow rad="228600">
                    <a:schemeClr val="accent3">
                      <a:satMod val="175000"/>
                      <a:alpha val="40000"/>
                    </a:scheme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33</a:t>
            </a:r>
            <a:r>
              <a:rPr lang="en-US" sz="2800" i="1" dirty="0">
                <a:solidFill>
                  <a:srgbClr val="0070C0"/>
                </a:solidFill>
                <a:effectLst>
                  <a:glow rad="228600">
                    <a:schemeClr val="accent3">
                      <a:satMod val="175000"/>
                      <a:alpha val="40000"/>
                    </a:schemeClr>
                  </a:glow>
                </a:effectLst>
                <a:latin typeface="Cambria" pitchFamily="18" charset="0"/>
              </a:rPr>
              <a:t> "Again you have heard that it was said to those of old, 'You shall not swear falsely, but shall perform to the Lord what you have sworn.' </a:t>
            </a:r>
            <a:r>
              <a:rPr lang="en-US" sz="2800" i="1" baseline="30000" dirty="0">
                <a:solidFill>
                  <a:srgbClr val="0070C0"/>
                </a:solidFill>
                <a:effectLst>
                  <a:glow rad="228600">
                    <a:schemeClr val="accent3">
                      <a:satMod val="175000"/>
                      <a:alpha val="40000"/>
                    </a:schemeClr>
                  </a:glow>
                </a:effectLst>
                <a:latin typeface="Cambria" pitchFamily="18" charset="0"/>
              </a:rPr>
              <a:t>34</a:t>
            </a:r>
            <a:r>
              <a:rPr lang="en-US" sz="2800" i="1" dirty="0">
                <a:solidFill>
                  <a:srgbClr val="0070C0"/>
                </a:solidFill>
                <a:effectLst>
                  <a:glow rad="228600">
                    <a:schemeClr val="accent3">
                      <a:satMod val="175000"/>
                      <a:alpha val="40000"/>
                    </a:schemeClr>
                  </a:glow>
                </a:effectLst>
                <a:latin typeface="Cambria" pitchFamily="18" charset="0"/>
              </a:rPr>
              <a:t> But I say to you, Do not take an oath at all, either by heaven, for it is the throne of God, </a:t>
            </a:r>
            <a:r>
              <a:rPr lang="en-US" sz="2800" i="1" baseline="30000" dirty="0">
                <a:solidFill>
                  <a:srgbClr val="0070C0"/>
                </a:solidFill>
                <a:effectLst>
                  <a:glow rad="228600">
                    <a:schemeClr val="accent3">
                      <a:satMod val="175000"/>
                      <a:alpha val="40000"/>
                    </a:schemeClr>
                  </a:glow>
                </a:effectLst>
                <a:latin typeface="Cambria" pitchFamily="18" charset="0"/>
              </a:rPr>
              <a:t>35</a:t>
            </a:r>
            <a:r>
              <a:rPr lang="en-US" sz="2800" i="1" dirty="0">
                <a:solidFill>
                  <a:srgbClr val="0070C0"/>
                </a:solidFill>
                <a:effectLst>
                  <a:glow rad="228600">
                    <a:schemeClr val="accent3">
                      <a:satMod val="175000"/>
                      <a:alpha val="40000"/>
                    </a:schemeClr>
                  </a:glow>
                </a:effectLst>
                <a:latin typeface="Cambria" pitchFamily="18" charset="0"/>
              </a:rPr>
              <a:t> or by the earth, for it is his footstool, or by Jerusalem, for it is the city of the great King. </a:t>
            </a:r>
            <a:r>
              <a:rPr lang="en-US" sz="2800" i="1" baseline="30000" dirty="0">
                <a:solidFill>
                  <a:srgbClr val="0070C0"/>
                </a:solidFill>
                <a:effectLst>
                  <a:glow rad="228600">
                    <a:schemeClr val="accent3">
                      <a:satMod val="175000"/>
                      <a:alpha val="40000"/>
                    </a:schemeClr>
                  </a:glow>
                </a:effectLst>
                <a:latin typeface="Cambria" pitchFamily="18" charset="0"/>
              </a:rPr>
              <a:t>36</a:t>
            </a:r>
            <a:r>
              <a:rPr lang="en-US" sz="2800" i="1" dirty="0">
                <a:solidFill>
                  <a:srgbClr val="0070C0"/>
                </a:solidFill>
                <a:effectLst>
                  <a:glow rad="228600">
                    <a:schemeClr val="accent3">
                      <a:satMod val="175000"/>
                      <a:alpha val="40000"/>
                    </a:schemeClr>
                  </a:glow>
                </a:effectLst>
                <a:latin typeface="Cambria" pitchFamily="18" charset="0"/>
              </a:rPr>
              <a:t> And do not take an oath by your head, for you cannot make one hair white or black. </a:t>
            </a:r>
            <a:r>
              <a:rPr lang="en-US" sz="2800" i="1" baseline="30000" dirty="0">
                <a:solidFill>
                  <a:srgbClr val="0070C0"/>
                </a:solidFill>
                <a:effectLst>
                  <a:glow rad="228600">
                    <a:schemeClr val="accent3">
                      <a:satMod val="175000"/>
                      <a:alpha val="40000"/>
                    </a:schemeClr>
                  </a:glow>
                </a:effectLst>
                <a:latin typeface="Cambria" pitchFamily="18" charset="0"/>
              </a:rPr>
              <a:t>37</a:t>
            </a:r>
            <a:r>
              <a:rPr lang="en-US" sz="2800" i="1" dirty="0">
                <a:solidFill>
                  <a:srgbClr val="0070C0"/>
                </a:solidFill>
                <a:effectLst>
                  <a:glow rad="228600">
                    <a:schemeClr val="accent3">
                      <a:satMod val="175000"/>
                      <a:alpha val="40000"/>
                    </a:schemeClr>
                  </a:glow>
                </a:effectLst>
                <a:latin typeface="Cambria" pitchFamily="18" charset="0"/>
              </a:rPr>
              <a:t> Let what you say be simply “Yes” or “No”; </a:t>
            </a:r>
            <a:r>
              <a:rPr lang="en-US" sz="2800" i="1" dirty="0" smtClean="0">
                <a:solidFill>
                  <a:srgbClr val="0070C0"/>
                </a:solidFill>
                <a:effectLst>
                  <a:glow rad="228600">
                    <a:schemeClr val="accent3">
                      <a:satMod val="175000"/>
                      <a:alpha val="40000"/>
                    </a:schemeClr>
                  </a:glow>
                </a:effectLst>
                <a:latin typeface="Cambria" pitchFamily="18" charset="0"/>
              </a:rPr>
              <a:t>anything </a:t>
            </a:r>
            <a:r>
              <a:rPr lang="en-US" sz="2800" i="1" dirty="0">
                <a:solidFill>
                  <a:srgbClr val="0070C0"/>
                </a:solidFill>
                <a:effectLst>
                  <a:glow rad="228600">
                    <a:schemeClr val="accent3">
                      <a:satMod val="175000"/>
                      <a:alpha val="40000"/>
                    </a:schemeClr>
                  </a:glow>
                </a:effectLst>
                <a:latin typeface="Cambria" pitchFamily="18" charset="0"/>
              </a:rPr>
              <a:t>more than this comes from evil.</a:t>
            </a:r>
          </a:p>
        </p:txBody>
      </p:sp>
      <p:sp>
        <p:nvSpPr>
          <p:cNvPr id="5" name="Content Placeholder 4"/>
          <p:cNvSpPr>
            <a:spLocks noGrp="1"/>
          </p:cNvSpPr>
          <p:nvPr>
            <p:ph idx="1"/>
          </p:nvPr>
        </p:nvSpPr>
        <p:spPr>
          <a:xfrm>
            <a:off x="457200" y="2819400"/>
            <a:ext cx="8686800" cy="4038600"/>
          </a:xfrm>
        </p:spPr>
        <p:txBody>
          <a:bodyPr>
            <a:normAutofit fontScale="92500"/>
          </a:bodyPr>
          <a:lstStyle/>
          <a:p>
            <a:pPr eaLnBrk="1" hangingPunct="1"/>
            <a:r>
              <a:rPr lang="en-US" sz="2800" dirty="0" smtClean="0">
                <a:latin typeface="Calibri" pitchFamily="34" charset="0"/>
                <a:cs typeface="Calibri" pitchFamily="34" charset="0"/>
              </a:rPr>
              <a:t>Later on in the book of Matthew, Jesus gives examples of how the scribes and Pharisees would often </a:t>
            </a:r>
            <a:r>
              <a:rPr lang="en-US" sz="2800" b="1" i="1" dirty="0" smtClean="0">
                <a:latin typeface="Calibri" pitchFamily="34" charset="0"/>
                <a:cs typeface="Calibri" pitchFamily="34" charset="0"/>
              </a:rPr>
              <a:t>abuse</a:t>
            </a:r>
            <a:r>
              <a:rPr lang="en-US" sz="2800" dirty="0" smtClean="0">
                <a:latin typeface="Calibri" pitchFamily="34" charset="0"/>
                <a:cs typeface="Calibri" pitchFamily="34" charset="0"/>
              </a:rPr>
              <a:t> the giving of oaths:</a:t>
            </a:r>
          </a:p>
          <a:p>
            <a:pPr lvl="1"/>
            <a:r>
              <a:rPr lang="en-US" sz="2400" i="1" kern="1200" dirty="0" smtClean="0">
                <a:solidFill>
                  <a:srgbClr val="0070C0"/>
                </a:solidFill>
                <a:effectLst>
                  <a:glow rad="228600">
                    <a:schemeClr val="accent3">
                      <a:satMod val="175000"/>
                      <a:alpha val="40000"/>
                    </a:schemeClr>
                  </a:glow>
                </a:effectLst>
                <a:latin typeface="Cambria" pitchFamily="18" charset="0"/>
              </a:rPr>
              <a:t>Woe </a:t>
            </a:r>
            <a:r>
              <a:rPr lang="en-US" sz="2400" i="1" kern="1200" dirty="0">
                <a:solidFill>
                  <a:srgbClr val="0070C0"/>
                </a:solidFill>
                <a:effectLst>
                  <a:glow rad="228600">
                    <a:schemeClr val="accent3">
                      <a:satMod val="175000"/>
                      <a:alpha val="40000"/>
                    </a:schemeClr>
                  </a:glow>
                </a:effectLst>
                <a:latin typeface="Cambria" pitchFamily="18" charset="0"/>
              </a:rPr>
              <a:t>to you, blind guides, who say, “If anyone swears by the </a:t>
            </a:r>
            <a:r>
              <a:rPr lang="en-US" sz="2400" b="1" i="1" kern="1200" dirty="0">
                <a:solidFill>
                  <a:srgbClr val="0070C0"/>
                </a:solidFill>
                <a:effectLst>
                  <a:glow rad="228600">
                    <a:schemeClr val="accent3">
                      <a:satMod val="175000"/>
                      <a:alpha val="40000"/>
                    </a:schemeClr>
                  </a:glow>
                </a:effectLst>
                <a:latin typeface="Cambria" pitchFamily="18" charset="0"/>
              </a:rPr>
              <a:t>temple</a:t>
            </a:r>
            <a:r>
              <a:rPr lang="en-US" sz="2400" i="1" kern="1200" dirty="0">
                <a:solidFill>
                  <a:srgbClr val="0070C0"/>
                </a:solidFill>
                <a:effectLst>
                  <a:glow rad="228600">
                    <a:schemeClr val="accent3">
                      <a:satMod val="175000"/>
                      <a:alpha val="40000"/>
                    </a:schemeClr>
                  </a:glow>
                </a:effectLst>
                <a:latin typeface="Cambria" pitchFamily="18" charset="0"/>
              </a:rPr>
              <a:t>, it is </a:t>
            </a:r>
            <a:r>
              <a:rPr lang="en-US" sz="2400" b="1" i="1" kern="1200" dirty="0">
                <a:solidFill>
                  <a:srgbClr val="0070C0"/>
                </a:solidFill>
                <a:effectLst>
                  <a:glow rad="228600">
                    <a:schemeClr val="accent3">
                      <a:satMod val="175000"/>
                      <a:alpha val="40000"/>
                    </a:schemeClr>
                  </a:glow>
                </a:effectLst>
                <a:latin typeface="Cambria" pitchFamily="18" charset="0"/>
              </a:rPr>
              <a:t>nothing</a:t>
            </a:r>
            <a:r>
              <a:rPr lang="en-US" sz="2400" i="1" kern="1200" dirty="0">
                <a:solidFill>
                  <a:srgbClr val="0070C0"/>
                </a:solidFill>
                <a:effectLst>
                  <a:glow rad="228600">
                    <a:schemeClr val="accent3">
                      <a:satMod val="175000"/>
                      <a:alpha val="40000"/>
                    </a:schemeClr>
                  </a:glow>
                </a:effectLst>
                <a:latin typeface="Cambria" pitchFamily="18" charset="0"/>
              </a:rPr>
              <a:t>, but if anyone swears by the </a:t>
            </a:r>
            <a:r>
              <a:rPr lang="en-US" sz="2400" b="1" i="1" kern="1200" dirty="0">
                <a:solidFill>
                  <a:srgbClr val="0070C0"/>
                </a:solidFill>
                <a:effectLst>
                  <a:glow rad="228600">
                    <a:schemeClr val="accent3">
                      <a:satMod val="175000"/>
                      <a:alpha val="40000"/>
                    </a:schemeClr>
                  </a:glow>
                </a:effectLst>
                <a:latin typeface="Cambria" pitchFamily="18" charset="0"/>
              </a:rPr>
              <a:t>gold</a:t>
            </a:r>
            <a:r>
              <a:rPr lang="en-US" sz="2400" i="1" kern="1200" dirty="0">
                <a:solidFill>
                  <a:srgbClr val="0070C0"/>
                </a:solidFill>
                <a:effectLst>
                  <a:glow rad="228600">
                    <a:schemeClr val="accent3">
                      <a:satMod val="175000"/>
                      <a:alpha val="40000"/>
                    </a:schemeClr>
                  </a:glow>
                </a:effectLst>
                <a:latin typeface="Cambria" pitchFamily="18" charset="0"/>
              </a:rPr>
              <a:t> of the temple, he is bound by his oath” </a:t>
            </a:r>
            <a:r>
              <a:rPr lang="en-US" sz="2400" i="1" kern="1200" baseline="30000" dirty="0">
                <a:solidFill>
                  <a:srgbClr val="0070C0"/>
                </a:solidFill>
                <a:effectLst>
                  <a:glow rad="228600">
                    <a:schemeClr val="accent3">
                      <a:satMod val="175000"/>
                      <a:alpha val="40000"/>
                    </a:schemeClr>
                  </a:glow>
                </a:effectLst>
                <a:latin typeface="Cambria" pitchFamily="18" charset="0"/>
              </a:rPr>
              <a:t>17</a:t>
            </a:r>
            <a:r>
              <a:rPr lang="en-US" sz="2400" i="1" kern="1200" dirty="0">
                <a:solidFill>
                  <a:srgbClr val="0070C0"/>
                </a:solidFill>
                <a:effectLst>
                  <a:glow rad="228600">
                    <a:schemeClr val="accent3">
                      <a:satMod val="175000"/>
                      <a:alpha val="40000"/>
                    </a:schemeClr>
                  </a:glow>
                </a:effectLst>
                <a:latin typeface="Cambria" pitchFamily="18" charset="0"/>
              </a:rPr>
              <a:t> You blind fools! For which is greater, the gold or the temple that has made the gold sacred? </a:t>
            </a:r>
            <a:r>
              <a:rPr lang="en-US" sz="2400" i="1" kern="1200" baseline="30000" dirty="0">
                <a:solidFill>
                  <a:srgbClr val="0070C0"/>
                </a:solidFill>
                <a:effectLst>
                  <a:glow rad="228600">
                    <a:schemeClr val="accent3">
                      <a:satMod val="175000"/>
                      <a:alpha val="40000"/>
                    </a:schemeClr>
                  </a:glow>
                </a:effectLst>
                <a:latin typeface="Cambria" pitchFamily="18" charset="0"/>
              </a:rPr>
              <a:t>18</a:t>
            </a:r>
            <a:r>
              <a:rPr lang="en-US" sz="2400" i="1" kern="1200" dirty="0">
                <a:solidFill>
                  <a:srgbClr val="0070C0"/>
                </a:solidFill>
                <a:effectLst>
                  <a:glow rad="228600">
                    <a:schemeClr val="accent3">
                      <a:satMod val="175000"/>
                      <a:alpha val="40000"/>
                    </a:schemeClr>
                  </a:glow>
                </a:effectLst>
                <a:latin typeface="Cambria" pitchFamily="18" charset="0"/>
              </a:rPr>
              <a:t> And you say, “If anyone swears by the </a:t>
            </a:r>
            <a:r>
              <a:rPr lang="en-US" sz="2400" b="1" i="1" kern="1200" dirty="0">
                <a:solidFill>
                  <a:srgbClr val="0070C0"/>
                </a:solidFill>
                <a:effectLst>
                  <a:glow rad="228600">
                    <a:schemeClr val="accent3">
                      <a:satMod val="175000"/>
                      <a:alpha val="40000"/>
                    </a:schemeClr>
                  </a:glow>
                </a:effectLst>
                <a:latin typeface="Cambria" pitchFamily="18" charset="0"/>
              </a:rPr>
              <a:t>altar</a:t>
            </a:r>
            <a:r>
              <a:rPr lang="en-US" sz="2400" i="1" kern="1200" dirty="0">
                <a:solidFill>
                  <a:srgbClr val="0070C0"/>
                </a:solidFill>
                <a:effectLst>
                  <a:glow rad="228600">
                    <a:schemeClr val="accent3">
                      <a:satMod val="175000"/>
                      <a:alpha val="40000"/>
                    </a:schemeClr>
                  </a:glow>
                </a:effectLst>
                <a:latin typeface="Cambria" pitchFamily="18" charset="0"/>
              </a:rPr>
              <a:t>, it is </a:t>
            </a:r>
            <a:r>
              <a:rPr lang="en-US" sz="2400" b="1" i="1" kern="1200" dirty="0">
                <a:solidFill>
                  <a:srgbClr val="0070C0"/>
                </a:solidFill>
                <a:effectLst>
                  <a:glow rad="228600">
                    <a:schemeClr val="accent3">
                      <a:satMod val="175000"/>
                      <a:alpha val="40000"/>
                    </a:schemeClr>
                  </a:glow>
                </a:effectLst>
                <a:latin typeface="Cambria" pitchFamily="18" charset="0"/>
              </a:rPr>
              <a:t>nothing</a:t>
            </a:r>
            <a:r>
              <a:rPr lang="en-US" sz="2400" i="1" kern="1200" dirty="0">
                <a:solidFill>
                  <a:srgbClr val="0070C0"/>
                </a:solidFill>
                <a:effectLst>
                  <a:glow rad="228600">
                    <a:schemeClr val="accent3">
                      <a:satMod val="175000"/>
                      <a:alpha val="40000"/>
                    </a:schemeClr>
                  </a:glow>
                </a:effectLst>
                <a:latin typeface="Cambria" pitchFamily="18" charset="0"/>
              </a:rPr>
              <a:t>, but if anyone swears by the </a:t>
            </a:r>
            <a:r>
              <a:rPr lang="en-US" sz="2400" b="1" i="1" kern="1200" dirty="0">
                <a:solidFill>
                  <a:srgbClr val="0070C0"/>
                </a:solidFill>
                <a:effectLst>
                  <a:glow rad="228600">
                    <a:schemeClr val="accent3">
                      <a:satMod val="175000"/>
                      <a:alpha val="40000"/>
                    </a:schemeClr>
                  </a:glow>
                </a:effectLst>
                <a:latin typeface="Cambria" pitchFamily="18" charset="0"/>
              </a:rPr>
              <a:t>gift</a:t>
            </a:r>
            <a:r>
              <a:rPr lang="en-US" sz="2400" i="1" kern="1200" dirty="0">
                <a:solidFill>
                  <a:srgbClr val="0070C0"/>
                </a:solidFill>
                <a:effectLst>
                  <a:glow rad="228600">
                    <a:schemeClr val="accent3">
                      <a:satMod val="175000"/>
                      <a:alpha val="40000"/>
                    </a:schemeClr>
                  </a:glow>
                </a:effectLst>
                <a:latin typeface="Cambria" pitchFamily="18" charset="0"/>
              </a:rPr>
              <a:t> that is on the altar, he is bound by his oath.” </a:t>
            </a:r>
            <a:r>
              <a:rPr lang="en-US" sz="2400" i="1" kern="1200" baseline="30000" dirty="0">
                <a:solidFill>
                  <a:srgbClr val="0070C0"/>
                </a:solidFill>
                <a:effectLst>
                  <a:glow rad="228600">
                    <a:schemeClr val="accent3">
                      <a:satMod val="175000"/>
                      <a:alpha val="40000"/>
                    </a:schemeClr>
                  </a:glow>
                </a:effectLst>
                <a:latin typeface="Cambria" pitchFamily="18" charset="0"/>
              </a:rPr>
              <a:t>19</a:t>
            </a:r>
            <a:r>
              <a:rPr lang="en-US" sz="2400" i="1" kern="1200" dirty="0">
                <a:solidFill>
                  <a:srgbClr val="0070C0"/>
                </a:solidFill>
                <a:effectLst>
                  <a:glow rad="228600">
                    <a:schemeClr val="accent3">
                      <a:satMod val="175000"/>
                      <a:alpha val="40000"/>
                    </a:schemeClr>
                  </a:glow>
                </a:effectLst>
                <a:latin typeface="Cambria" pitchFamily="18" charset="0"/>
              </a:rPr>
              <a:t> You blind men! For which is greater, the gift or the altar that makes the gift sacred? </a:t>
            </a:r>
            <a:r>
              <a:rPr lang="en-US" sz="2400" dirty="0" smtClean="0"/>
              <a:t>(Matthew 23:16-19) </a:t>
            </a:r>
            <a:endParaRPr lang="en-US" sz="2400" dirty="0">
              <a:latin typeface="Cambria" panose="02040503050406030204" pitchFamily="18" charset="0"/>
            </a:endParaRPr>
          </a:p>
        </p:txBody>
      </p:sp>
    </p:spTree>
    <p:extLst>
      <p:ext uri="{BB962C8B-B14F-4D97-AF65-F5344CB8AC3E}">
        <p14:creationId xmlns:p14="http://schemas.microsoft.com/office/powerpoint/2010/main" val="839011289"/>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2800" b="1" dirty="0" smtClean="0">
                <a:effectLst>
                  <a:glow rad="228600">
                    <a:schemeClr val="accent3">
                      <a:satMod val="175000"/>
                      <a:alpha val="40000"/>
                    </a:schemeClr>
                  </a:glow>
                </a:effectLst>
                <a:latin typeface="Calibri" pitchFamily="34" charset="0"/>
                <a:cs typeface="Calibri" pitchFamily="34" charset="0"/>
              </a:rPr>
              <a:t>Command #4: You Shall Not Swear Falsely (Mat</a:t>
            </a:r>
            <a:r>
              <a:rPr lang="en-US" sz="2800" b="1" dirty="0">
                <a:effectLst>
                  <a:glow rad="228600">
                    <a:schemeClr val="accent3">
                      <a:satMod val="175000"/>
                      <a:alpha val="40000"/>
                    </a:schemeClr>
                  </a:glow>
                </a:effectLst>
                <a:latin typeface="Calibri" pitchFamily="34" charset="0"/>
                <a:cs typeface="Calibri" pitchFamily="34" charset="0"/>
              </a:rPr>
              <a:t>. 5:33-37)</a:t>
            </a:r>
          </a:p>
        </p:txBody>
      </p:sp>
      <p:sp>
        <p:nvSpPr>
          <p:cNvPr id="4" name="Content Placeholder 2"/>
          <p:cNvSpPr txBox="1">
            <a:spLocks/>
          </p:cNvSpPr>
          <p:nvPr/>
        </p:nvSpPr>
        <p:spPr bwMode="auto">
          <a:xfrm>
            <a:off x="448733" y="533400"/>
            <a:ext cx="82296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dirty="0">
                <a:solidFill>
                  <a:srgbClr val="0070C0"/>
                </a:solidFill>
                <a:effectLst>
                  <a:glow rad="228600">
                    <a:schemeClr val="accent3">
                      <a:satMod val="175000"/>
                      <a:alpha val="40000"/>
                    </a:scheme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33</a:t>
            </a:r>
            <a:r>
              <a:rPr lang="en-US" sz="2800" i="1" dirty="0">
                <a:solidFill>
                  <a:srgbClr val="0070C0"/>
                </a:solidFill>
                <a:effectLst>
                  <a:glow rad="228600">
                    <a:schemeClr val="accent3">
                      <a:satMod val="175000"/>
                      <a:alpha val="40000"/>
                    </a:schemeClr>
                  </a:glow>
                </a:effectLst>
                <a:latin typeface="Cambria" pitchFamily="18" charset="0"/>
              </a:rPr>
              <a:t> "Again you have heard that it was said to those of old, 'You shall not swear falsely, but shall perform to the Lord what you have sworn.' </a:t>
            </a:r>
            <a:r>
              <a:rPr lang="en-US" sz="2800" i="1" baseline="30000" dirty="0">
                <a:solidFill>
                  <a:srgbClr val="0070C0"/>
                </a:solidFill>
                <a:effectLst>
                  <a:glow rad="228600">
                    <a:schemeClr val="accent3">
                      <a:satMod val="175000"/>
                      <a:alpha val="40000"/>
                    </a:schemeClr>
                  </a:glow>
                </a:effectLst>
                <a:latin typeface="Cambria" pitchFamily="18" charset="0"/>
              </a:rPr>
              <a:t>34</a:t>
            </a:r>
            <a:r>
              <a:rPr lang="en-US" sz="2800" i="1" dirty="0">
                <a:solidFill>
                  <a:srgbClr val="0070C0"/>
                </a:solidFill>
                <a:effectLst>
                  <a:glow rad="228600">
                    <a:schemeClr val="accent3">
                      <a:satMod val="175000"/>
                      <a:alpha val="40000"/>
                    </a:schemeClr>
                  </a:glow>
                </a:effectLst>
                <a:latin typeface="Cambria" pitchFamily="18" charset="0"/>
              </a:rPr>
              <a:t> But I say to you, Do not take an oath at all, either by heaven, for it is the throne of God, </a:t>
            </a:r>
            <a:r>
              <a:rPr lang="en-US" sz="2800" i="1" baseline="30000" dirty="0">
                <a:solidFill>
                  <a:srgbClr val="0070C0"/>
                </a:solidFill>
                <a:effectLst>
                  <a:glow rad="228600">
                    <a:schemeClr val="accent3">
                      <a:satMod val="175000"/>
                      <a:alpha val="40000"/>
                    </a:schemeClr>
                  </a:glow>
                </a:effectLst>
                <a:latin typeface="Cambria" pitchFamily="18" charset="0"/>
              </a:rPr>
              <a:t>35</a:t>
            </a:r>
            <a:r>
              <a:rPr lang="en-US" sz="2800" i="1" dirty="0">
                <a:solidFill>
                  <a:srgbClr val="0070C0"/>
                </a:solidFill>
                <a:effectLst>
                  <a:glow rad="228600">
                    <a:schemeClr val="accent3">
                      <a:satMod val="175000"/>
                      <a:alpha val="40000"/>
                    </a:schemeClr>
                  </a:glow>
                </a:effectLst>
                <a:latin typeface="Cambria" pitchFamily="18" charset="0"/>
              </a:rPr>
              <a:t> or by the earth, for it is his footstool, or by Jerusalem, for it is the city of the great King. </a:t>
            </a:r>
            <a:r>
              <a:rPr lang="en-US" sz="2800" i="1" baseline="30000" dirty="0">
                <a:solidFill>
                  <a:srgbClr val="0070C0"/>
                </a:solidFill>
                <a:effectLst>
                  <a:glow rad="228600">
                    <a:schemeClr val="accent3">
                      <a:satMod val="175000"/>
                      <a:alpha val="40000"/>
                    </a:schemeClr>
                  </a:glow>
                </a:effectLst>
                <a:latin typeface="Cambria" pitchFamily="18" charset="0"/>
              </a:rPr>
              <a:t>36</a:t>
            </a:r>
            <a:r>
              <a:rPr lang="en-US" sz="2800" i="1" dirty="0">
                <a:solidFill>
                  <a:srgbClr val="0070C0"/>
                </a:solidFill>
                <a:effectLst>
                  <a:glow rad="228600">
                    <a:schemeClr val="accent3">
                      <a:satMod val="175000"/>
                      <a:alpha val="40000"/>
                    </a:schemeClr>
                  </a:glow>
                </a:effectLst>
                <a:latin typeface="Cambria" pitchFamily="18" charset="0"/>
              </a:rPr>
              <a:t> And do not take an oath by your head, for you cannot make one hair white or black. </a:t>
            </a:r>
            <a:r>
              <a:rPr lang="en-US" sz="2800" i="1" baseline="30000" dirty="0">
                <a:solidFill>
                  <a:srgbClr val="0070C0"/>
                </a:solidFill>
                <a:effectLst>
                  <a:glow rad="228600">
                    <a:schemeClr val="accent3">
                      <a:satMod val="175000"/>
                      <a:alpha val="40000"/>
                    </a:schemeClr>
                  </a:glow>
                </a:effectLst>
                <a:latin typeface="Cambria" pitchFamily="18" charset="0"/>
              </a:rPr>
              <a:t>37</a:t>
            </a:r>
            <a:r>
              <a:rPr lang="en-US" sz="2800" i="1" dirty="0">
                <a:solidFill>
                  <a:srgbClr val="0070C0"/>
                </a:solidFill>
                <a:effectLst>
                  <a:glow rad="228600">
                    <a:schemeClr val="accent3">
                      <a:satMod val="175000"/>
                      <a:alpha val="40000"/>
                    </a:schemeClr>
                  </a:glow>
                </a:effectLst>
                <a:latin typeface="Cambria" pitchFamily="18" charset="0"/>
              </a:rPr>
              <a:t> Let what you say be simply </a:t>
            </a:r>
            <a:r>
              <a:rPr lang="en-US" sz="2800" i="1" dirty="0" smtClean="0">
                <a:solidFill>
                  <a:srgbClr val="0070C0"/>
                </a:solidFill>
                <a:effectLst>
                  <a:glow rad="228600">
                    <a:schemeClr val="accent3">
                      <a:satMod val="175000"/>
                      <a:alpha val="40000"/>
                    </a:schemeClr>
                  </a:glow>
                </a:effectLst>
                <a:latin typeface="Cambria" pitchFamily="18" charset="0"/>
              </a:rPr>
              <a:t>“Yes” </a:t>
            </a:r>
            <a:r>
              <a:rPr lang="en-US" sz="2800" i="1" dirty="0">
                <a:solidFill>
                  <a:srgbClr val="0070C0"/>
                </a:solidFill>
                <a:effectLst>
                  <a:glow rad="228600">
                    <a:schemeClr val="accent3">
                      <a:satMod val="175000"/>
                      <a:alpha val="40000"/>
                    </a:schemeClr>
                  </a:glow>
                </a:effectLst>
                <a:latin typeface="Cambria" pitchFamily="18" charset="0"/>
              </a:rPr>
              <a:t>or </a:t>
            </a:r>
            <a:r>
              <a:rPr lang="en-US" sz="2800" i="1" dirty="0" smtClean="0">
                <a:solidFill>
                  <a:srgbClr val="0070C0"/>
                </a:solidFill>
                <a:effectLst>
                  <a:glow rad="228600">
                    <a:schemeClr val="accent3">
                      <a:satMod val="175000"/>
                      <a:alpha val="40000"/>
                    </a:schemeClr>
                  </a:glow>
                </a:effectLst>
                <a:latin typeface="Cambria" pitchFamily="18" charset="0"/>
              </a:rPr>
              <a:t>“No”; </a:t>
            </a:r>
            <a:r>
              <a:rPr lang="en-US" sz="2800" i="1" dirty="0">
                <a:solidFill>
                  <a:srgbClr val="0070C0"/>
                </a:solidFill>
                <a:effectLst>
                  <a:glow rad="228600">
                    <a:schemeClr val="accent3">
                      <a:satMod val="175000"/>
                      <a:alpha val="40000"/>
                    </a:schemeClr>
                  </a:glow>
                </a:effectLst>
                <a:latin typeface="Cambria" pitchFamily="18" charset="0"/>
              </a:rPr>
              <a:t>anything more than this comes from evil.</a:t>
            </a:r>
          </a:p>
        </p:txBody>
      </p:sp>
      <p:sp>
        <p:nvSpPr>
          <p:cNvPr id="5" name="Content Placeholder 4"/>
          <p:cNvSpPr>
            <a:spLocks noGrp="1"/>
          </p:cNvSpPr>
          <p:nvPr>
            <p:ph idx="1"/>
          </p:nvPr>
        </p:nvSpPr>
        <p:spPr>
          <a:xfrm>
            <a:off x="457200" y="2743200"/>
            <a:ext cx="8610600" cy="4114800"/>
          </a:xfrm>
        </p:spPr>
        <p:txBody>
          <a:bodyPr>
            <a:normAutofit fontScale="77500" lnSpcReduction="20000"/>
          </a:bodyPr>
          <a:lstStyle/>
          <a:p>
            <a:pPr eaLnBrk="1" hangingPunct="1"/>
            <a:r>
              <a:rPr lang="en-US" sz="2800" dirty="0" smtClean="0">
                <a:latin typeface="Calibri" pitchFamily="34" charset="0"/>
                <a:cs typeface="Calibri" pitchFamily="34" charset="0"/>
              </a:rPr>
              <a:t>Laws concerning the taking of oaths pointed to the importance of truthfulness.</a:t>
            </a:r>
          </a:p>
          <a:p>
            <a:pPr eaLnBrk="1" hangingPunct="1"/>
            <a:r>
              <a:rPr lang="en-US" sz="2800" dirty="0" smtClean="0">
                <a:latin typeface="Calibri" pitchFamily="34" charset="0"/>
                <a:cs typeface="Calibri" pitchFamily="34" charset="0"/>
              </a:rPr>
              <a:t>In this case, Jesus forbids what the OT law allowed (taking an oath) and commands the New Covenant believer to simply tell the truth (</a:t>
            </a:r>
            <a:r>
              <a:rPr lang="en-US" sz="2800" i="1" dirty="0">
                <a:solidFill>
                  <a:srgbClr val="0070C0"/>
                </a:solidFill>
                <a:effectLst>
                  <a:glow rad="228600">
                    <a:schemeClr val="accent3">
                      <a:satMod val="175000"/>
                      <a:alpha val="40000"/>
                    </a:schemeClr>
                  </a:glow>
                </a:effectLst>
                <a:latin typeface="Cambria" pitchFamily="18" charset="0"/>
              </a:rPr>
              <a:t>Let what you say be simply “Yes” or “No</a:t>
            </a:r>
            <a:r>
              <a:rPr lang="en-US" sz="2800" i="1" dirty="0" smtClean="0">
                <a:solidFill>
                  <a:srgbClr val="0070C0"/>
                </a:solidFill>
                <a:effectLst>
                  <a:glow rad="228600">
                    <a:schemeClr val="accent3">
                      <a:satMod val="175000"/>
                      <a:alpha val="40000"/>
                    </a:schemeClr>
                  </a:glow>
                </a:effectLst>
                <a:latin typeface="Cambria" pitchFamily="18" charset="0"/>
              </a:rPr>
              <a:t>”</a:t>
            </a:r>
            <a:r>
              <a:rPr lang="en-US" sz="2800" dirty="0" smtClean="0">
                <a:latin typeface="Calibri" pitchFamily="34" charset="0"/>
                <a:cs typeface="Calibri" pitchFamily="34" charset="0"/>
              </a:rPr>
              <a:t>).</a:t>
            </a:r>
          </a:p>
          <a:p>
            <a:pPr eaLnBrk="1" hangingPunct="1"/>
            <a:r>
              <a:rPr lang="en-US" sz="2800" dirty="0" smtClean="0">
                <a:latin typeface="Calibri" pitchFamily="34" charset="0"/>
                <a:cs typeface="Calibri" pitchFamily="34" charset="0"/>
              </a:rPr>
              <a:t>Should </a:t>
            </a:r>
            <a:r>
              <a:rPr lang="en-US" sz="2800" dirty="0" smtClean="0">
                <a:latin typeface="Calibri" pitchFamily="34" charset="0"/>
                <a:cs typeface="Calibri" pitchFamily="34" charset="0"/>
              </a:rPr>
              <a:t>push what Jesus says here to the point that we can never swear to </a:t>
            </a:r>
            <a:r>
              <a:rPr lang="en-US" sz="2800" b="1" i="1" dirty="0" smtClean="0">
                <a:latin typeface="Calibri" pitchFamily="34" charset="0"/>
                <a:cs typeface="Calibri" pitchFamily="34" charset="0"/>
              </a:rPr>
              <a:t>anything</a:t>
            </a:r>
            <a:r>
              <a:rPr lang="en-US" sz="2800" dirty="0" smtClean="0">
                <a:latin typeface="Calibri" pitchFamily="34" charset="0"/>
                <a:cs typeface="Calibri" pitchFamily="34" charset="0"/>
              </a:rPr>
              <a:t> (for example in a court of law</a:t>
            </a:r>
            <a:r>
              <a:rPr lang="en-US" sz="2800" dirty="0" smtClean="0">
                <a:latin typeface="Calibri" pitchFamily="34" charset="0"/>
                <a:cs typeface="Calibri" pitchFamily="34" charset="0"/>
              </a:rPr>
              <a:t>)?</a:t>
            </a:r>
            <a:endParaRPr lang="en-US" sz="2800" dirty="0" smtClean="0">
              <a:latin typeface="Calibri" pitchFamily="34" charset="0"/>
              <a:cs typeface="Calibri" pitchFamily="34" charset="0"/>
            </a:endParaRPr>
          </a:p>
          <a:p>
            <a:pPr eaLnBrk="1" hangingPunct="1"/>
            <a:r>
              <a:rPr lang="en-US" sz="2800" dirty="0" smtClean="0">
                <a:latin typeface="Calibri" pitchFamily="34" charset="0"/>
                <a:cs typeface="Calibri" pitchFamily="34" charset="0"/>
              </a:rPr>
              <a:t>Jesus himself testified under oath (Matthew 26:63-64), the apostle Paul swears by God as his witness in a number of NT texts (Rom 1:9; 2Cor 1:23), God himself “swears” (Luke 1:73; Acts 2:30) not because God sometimes lies, but in order to help men believe (Heb. 6:17).</a:t>
            </a:r>
          </a:p>
          <a:p>
            <a:pPr eaLnBrk="1" hangingPunct="1"/>
            <a:r>
              <a:rPr lang="en-US" sz="2800" dirty="0" smtClean="0">
                <a:latin typeface="Calibri" pitchFamily="34" charset="0"/>
                <a:cs typeface="Calibri" pitchFamily="34" charset="0"/>
              </a:rPr>
              <a:t>Where an oath (or sworn testimony) is not being used evasively and we are telling the truth, I believe a good case can be made that we are keeping the spirit of what Jesus commands here.</a:t>
            </a:r>
          </a:p>
          <a:p>
            <a:pPr eaLnBrk="1" hangingPunct="1"/>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3267380880"/>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p:cTn id="3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Command #5: An Eye for an Eye (Mat</a:t>
            </a:r>
            <a:r>
              <a:rPr lang="en-US" sz="3200" b="1" dirty="0">
                <a:effectLst>
                  <a:glow rad="228600">
                    <a:schemeClr val="accent3">
                      <a:satMod val="175000"/>
                      <a:alpha val="40000"/>
                    </a:schemeClr>
                  </a:glow>
                </a:effectLst>
                <a:latin typeface="Calibri" pitchFamily="34" charset="0"/>
                <a:cs typeface="Calibri" pitchFamily="34" charset="0"/>
              </a:rPr>
              <a:t>. </a:t>
            </a:r>
            <a:r>
              <a:rPr lang="en-US" sz="3200" b="1" dirty="0" smtClean="0">
                <a:effectLst>
                  <a:glow rad="228600">
                    <a:schemeClr val="accent3">
                      <a:satMod val="175000"/>
                      <a:alpha val="40000"/>
                    </a:schemeClr>
                  </a:glow>
                </a:effectLst>
                <a:latin typeface="Calibri" pitchFamily="34" charset="0"/>
                <a:cs typeface="Calibri" pitchFamily="34" charset="0"/>
              </a:rPr>
              <a:t>5:38-42)</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4" name="Content Placeholder 2"/>
          <p:cNvSpPr txBox="1">
            <a:spLocks/>
          </p:cNvSpPr>
          <p:nvPr/>
        </p:nvSpPr>
        <p:spPr bwMode="auto">
          <a:xfrm>
            <a:off x="448733" y="533400"/>
            <a:ext cx="82296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dirty="0">
                <a:solidFill>
                  <a:srgbClr val="0070C0"/>
                </a:solidFill>
                <a:effectLst>
                  <a:glow rad="228600">
                    <a:srgbClr val="FFFFFF">
                      <a:satMod val="175000"/>
                      <a:alpha val="40000"/>
                    </a:srgb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38</a:t>
            </a:r>
            <a:r>
              <a:rPr lang="en-US" sz="2800" i="1" dirty="0">
                <a:solidFill>
                  <a:srgbClr val="0070C0"/>
                </a:solidFill>
                <a:effectLst>
                  <a:glow rad="228600">
                    <a:schemeClr val="accent3">
                      <a:satMod val="175000"/>
                      <a:alpha val="40000"/>
                    </a:schemeClr>
                  </a:glow>
                </a:effectLst>
                <a:latin typeface="Cambria" pitchFamily="18" charset="0"/>
              </a:rPr>
              <a:t> "You have heard that it was said, 'An eye for an eye and a tooth for a tooth.' </a:t>
            </a:r>
            <a:r>
              <a:rPr lang="en-US" sz="2800" i="1" baseline="30000" dirty="0">
                <a:solidFill>
                  <a:srgbClr val="0070C0"/>
                </a:solidFill>
                <a:effectLst>
                  <a:glow rad="228600">
                    <a:schemeClr val="accent3">
                      <a:satMod val="175000"/>
                      <a:alpha val="40000"/>
                    </a:schemeClr>
                  </a:glow>
                </a:effectLst>
                <a:latin typeface="Cambria" pitchFamily="18" charset="0"/>
              </a:rPr>
              <a:t>39</a:t>
            </a:r>
            <a:r>
              <a:rPr lang="en-US" sz="2800" i="1" dirty="0">
                <a:solidFill>
                  <a:srgbClr val="0070C0"/>
                </a:solidFill>
                <a:effectLst>
                  <a:glow rad="228600">
                    <a:schemeClr val="accent3">
                      <a:satMod val="175000"/>
                      <a:alpha val="40000"/>
                    </a:schemeClr>
                  </a:glow>
                </a:effectLst>
                <a:latin typeface="Cambria" pitchFamily="18" charset="0"/>
              </a:rPr>
              <a:t> But I say to you, Do not resist the one who is evil. But if anyone slaps you on the right cheek, turn to him the other also. </a:t>
            </a:r>
            <a:r>
              <a:rPr lang="en-US" sz="2800" i="1" baseline="30000" dirty="0">
                <a:solidFill>
                  <a:srgbClr val="0070C0"/>
                </a:solidFill>
                <a:effectLst>
                  <a:glow rad="228600">
                    <a:schemeClr val="accent3">
                      <a:satMod val="175000"/>
                      <a:alpha val="40000"/>
                    </a:schemeClr>
                  </a:glow>
                </a:effectLst>
                <a:latin typeface="Cambria" pitchFamily="18" charset="0"/>
              </a:rPr>
              <a:t>40</a:t>
            </a:r>
            <a:r>
              <a:rPr lang="en-US" sz="2800" i="1" dirty="0">
                <a:solidFill>
                  <a:srgbClr val="0070C0"/>
                </a:solidFill>
                <a:effectLst>
                  <a:glow rad="228600">
                    <a:schemeClr val="accent3">
                      <a:satMod val="175000"/>
                      <a:alpha val="40000"/>
                    </a:schemeClr>
                  </a:glow>
                </a:effectLst>
                <a:latin typeface="Cambria" pitchFamily="18" charset="0"/>
              </a:rPr>
              <a:t> And if anyone would sue you and take your tunic, let him have your cloak as well. </a:t>
            </a:r>
            <a:r>
              <a:rPr lang="en-US" sz="2800" i="1" baseline="30000" dirty="0">
                <a:solidFill>
                  <a:srgbClr val="0070C0"/>
                </a:solidFill>
                <a:effectLst>
                  <a:glow rad="228600">
                    <a:schemeClr val="accent3">
                      <a:satMod val="175000"/>
                      <a:alpha val="40000"/>
                    </a:schemeClr>
                  </a:glow>
                </a:effectLst>
                <a:latin typeface="Cambria" pitchFamily="18" charset="0"/>
              </a:rPr>
              <a:t>41</a:t>
            </a:r>
            <a:r>
              <a:rPr lang="en-US" sz="2800" i="1" dirty="0">
                <a:solidFill>
                  <a:srgbClr val="0070C0"/>
                </a:solidFill>
                <a:effectLst>
                  <a:glow rad="228600">
                    <a:schemeClr val="accent3">
                      <a:satMod val="175000"/>
                      <a:alpha val="40000"/>
                    </a:schemeClr>
                  </a:glow>
                </a:effectLst>
                <a:latin typeface="Cambria" pitchFamily="18" charset="0"/>
              </a:rPr>
              <a:t> And if anyone forces you to go one mile, go with him two miles. </a:t>
            </a:r>
            <a:r>
              <a:rPr lang="en-US" sz="2800" i="1" baseline="30000" dirty="0">
                <a:solidFill>
                  <a:srgbClr val="0070C0"/>
                </a:solidFill>
                <a:effectLst>
                  <a:glow rad="228600">
                    <a:schemeClr val="accent3">
                      <a:satMod val="175000"/>
                      <a:alpha val="40000"/>
                    </a:schemeClr>
                  </a:glow>
                </a:effectLst>
                <a:latin typeface="Cambria" pitchFamily="18" charset="0"/>
              </a:rPr>
              <a:t>42</a:t>
            </a:r>
            <a:r>
              <a:rPr lang="en-US" sz="2800" i="1" dirty="0">
                <a:solidFill>
                  <a:srgbClr val="0070C0"/>
                </a:solidFill>
                <a:effectLst>
                  <a:glow rad="228600">
                    <a:schemeClr val="accent3">
                      <a:satMod val="175000"/>
                      <a:alpha val="40000"/>
                    </a:schemeClr>
                  </a:glow>
                </a:effectLst>
                <a:latin typeface="Cambria" pitchFamily="18" charset="0"/>
              </a:rPr>
              <a:t> Give to the one who begs from you, and do not refuse the one who would borrow from you.</a:t>
            </a:r>
          </a:p>
          <a:p>
            <a:pPr marL="0" indent="0">
              <a:buFontTx/>
              <a:buNone/>
            </a:pPr>
            <a:endParaRPr lang="en-US" sz="2800" i="1" dirty="0">
              <a:solidFill>
                <a:srgbClr val="0070C0"/>
              </a:solidFill>
              <a:effectLst>
                <a:glow rad="228600">
                  <a:srgbClr val="FFFFFF">
                    <a:satMod val="175000"/>
                    <a:alpha val="40000"/>
                  </a:srgbClr>
                </a:glow>
              </a:effectLst>
              <a:latin typeface="Cambria" pitchFamily="18" charset="0"/>
            </a:endParaRPr>
          </a:p>
        </p:txBody>
      </p:sp>
      <p:sp>
        <p:nvSpPr>
          <p:cNvPr id="5" name="Content Placeholder 4"/>
          <p:cNvSpPr>
            <a:spLocks noGrp="1"/>
          </p:cNvSpPr>
          <p:nvPr>
            <p:ph idx="1"/>
          </p:nvPr>
        </p:nvSpPr>
        <p:spPr>
          <a:xfrm>
            <a:off x="448732" y="2514600"/>
            <a:ext cx="8314268" cy="4191000"/>
          </a:xfrm>
        </p:spPr>
        <p:txBody>
          <a:bodyPr>
            <a:normAutofit fontScale="92500" lnSpcReduction="20000"/>
          </a:bodyPr>
          <a:lstStyle/>
          <a:p>
            <a:pPr eaLnBrk="1" hangingPunct="1"/>
            <a:r>
              <a:rPr lang="en-US" sz="2400" dirty="0" smtClean="0">
                <a:latin typeface="Calibri" pitchFamily="34" charset="0"/>
                <a:cs typeface="Calibri" pitchFamily="34" charset="0"/>
              </a:rPr>
              <a:t>Here Jesus cites a command that is repeated a number of times in the OT:</a:t>
            </a:r>
          </a:p>
          <a:p>
            <a:pPr lvl="1" eaLnBrk="1" hangingPunct="1"/>
            <a:r>
              <a:rPr lang="en-US" sz="2000" i="1" kern="1200" baseline="30000" dirty="0">
                <a:solidFill>
                  <a:srgbClr val="0070C0"/>
                </a:solidFill>
                <a:effectLst>
                  <a:glow rad="228600">
                    <a:schemeClr val="accent3">
                      <a:satMod val="175000"/>
                      <a:alpha val="40000"/>
                    </a:schemeClr>
                  </a:glow>
                </a:effectLst>
                <a:latin typeface="Cambria" pitchFamily="18" charset="0"/>
                <a:ea typeface="+mn-ea"/>
                <a:cs typeface="+mn-cs"/>
              </a:rPr>
              <a:t>23</a:t>
            </a:r>
            <a:r>
              <a:rPr lang="en-US" sz="2000" i="1" kern="1200" dirty="0">
                <a:solidFill>
                  <a:srgbClr val="0070C0"/>
                </a:solidFill>
                <a:effectLst>
                  <a:glow rad="228600">
                    <a:schemeClr val="accent3">
                      <a:satMod val="175000"/>
                      <a:alpha val="40000"/>
                    </a:schemeClr>
                  </a:glow>
                </a:effectLst>
                <a:latin typeface="Cambria" pitchFamily="18" charset="0"/>
                <a:ea typeface="+mn-ea"/>
                <a:cs typeface="+mn-cs"/>
              </a:rPr>
              <a:t> But if there is harm, then you shall pay life for life</a:t>
            </a:r>
            <a:r>
              <a:rPr lang="en-US" sz="2000" i="1" kern="1200" dirty="0" smtClean="0">
                <a:solidFill>
                  <a:srgbClr val="0070C0"/>
                </a:solidFill>
                <a:effectLst>
                  <a:glow rad="228600">
                    <a:schemeClr val="accent3">
                      <a:satMod val="175000"/>
                      <a:alpha val="40000"/>
                    </a:schemeClr>
                  </a:glow>
                </a:effectLst>
                <a:latin typeface="Cambria" pitchFamily="18" charset="0"/>
                <a:ea typeface="+mn-ea"/>
                <a:cs typeface="+mn-cs"/>
              </a:rPr>
              <a:t>, </a:t>
            </a:r>
            <a:r>
              <a:rPr lang="en-US" sz="2000" i="1" kern="1200" baseline="30000" dirty="0">
                <a:solidFill>
                  <a:srgbClr val="0070C0"/>
                </a:solidFill>
                <a:effectLst>
                  <a:glow rad="228600">
                    <a:schemeClr val="accent3">
                      <a:satMod val="175000"/>
                      <a:alpha val="40000"/>
                    </a:schemeClr>
                  </a:glow>
                </a:effectLst>
                <a:latin typeface="Cambria" pitchFamily="18" charset="0"/>
                <a:ea typeface="+mn-ea"/>
                <a:cs typeface="+mn-cs"/>
              </a:rPr>
              <a:t>24</a:t>
            </a:r>
            <a:r>
              <a:rPr lang="en-US" sz="2000" i="1" kern="1200" dirty="0">
                <a:solidFill>
                  <a:srgbClr val="0070C0"/>
                </a:solidFill>
                <a:effectLst>
                  <a:glow rad="228600">
                    <a:schemeClr val="accent3">
                      <a:satMod val="175000"/>
                      <a:alpha val="40000"/>
                    </a:schemeClr>
                  </a:glow>
                </a:effectLst>
                <a:latin typeface="Cambria" pitchFamily="18" charset="0"/>
                <a:ea typeface="+mn-ea"/>
                <a:cs typeface="+mn-cs"/>
              </a:rPr>
              <a:t> </a:t>
            </a:r>
            <a:r>
              <a:rPr lang="en-US" sz="2000" b="1" i="1" kern="1200" dirty="0">
                <a:solidFill>
                  <a:srgbClr val="0070C0"/>
                </a:solidFill>
                <a:effectLst>
                  <a:glow rad="228600">
                    <a:schemeClr val="accent3">
                      <a:satMod val="175000"/>
                      <a:alpha val="40000"/>
                    </a:schemeClr>
                  </a:glow>
                </a:effectLst>
                <a:latin typeface="Cambria" pitchFamily="18" charset="0"/>
                <a:ea typeface="+mn-ea"/>
                <a:cs typeface="+mn-cs"/>
              </a:rPr>
              <a:t>eye for eye, tooth for tooth</a:t>
            </a:r>
            <a:r>
              <a:rPr lang="en-US" sz="2000" i="1" kern="1200" dirty="0">
                <a:solidFill>
                  <a:srgbClr val="0070C0"/>
                </a:solidFill>
                <a:effectLst>
                  <a:glow rad="228600">
                    <a:schemeClr val="accent3">
                      <a:satMod val="175000"/>
                      <a:alpha val="40000"/>
                    </a:schemeClr>
                  </a:glow>
                </a:effectLst>
                <a:latin typeface="Cambria" pitchFamily="18" charset="0"/>
                <a:ea typeface="+mn-ea"/>
                <a:cs typeface="+mn-cs"/>
              </a:rPr>
              <a:t>, hand for hand, foot for foot</a:t>
            </a:r>
            <a:r>
              <a:rPr lang="en-US" sz="2000" i="1" kern="1200" dirty="0" smtClean="0">
                <a:solidFill>
                  <a:srgbClr val="0070C0"/>
                </a:solidFill>
                <a:effectLst>
                  <a:glow rad="228600">
                    <a:schemeClr val="accent3">
                      <a:satMod val="175000"/>
                      <a:alpha val="40000"/>
                    </a:schemeClr>
                  </a:glow>
                </a:effectLst>
                <a:latin typeface="Cambria" pitchFamily="18" charset="0"/>
                <a:ea typeface="+mn-ea"/>
                <a:cs typeface="+mn-cs"/>
              </a:rPr>
              <a:t>, </a:t>
            </a:r>
            <a:r>
              <a:rPr lang="en-US" sz="2000" i="1" kern="1200" baseline="30000" dirty="0">
                <a:solidFill>
                  <a:srgbClr val="0070C0"/>
                </a:solidFill>
                <a:effectLst>
                  <a:glow rad="228600">
                    <a:schemeClr val="accent3">
                      <a:satMod val="175000"/>
                      <a:alpha val="40000"/>
                    </a:schemeClr>
                  </a:glow>
                </a:effectLst>
                <a:latin typeface="Cambria" pitchFamily="18" charset="0"/>
                <a:ea typeface="+mn-ea"/>
                <a:cs typeface="+mn-cs"/>
              </a:rPr>
              <a:t>25</a:t>
            </a:r>
            <a:r>
              <a:rPr lang="en-US" sz="2000" i="1" kern="1200" dirty="0">
                <a:solidFill>
                  <a:srgbClr val="0070C0"/>
                </a:solidFill>
                <a:effectLst>
                  <a:glow rad="228600">
                    <a:schemeClr val="accent3">
                      <a:satMod val="175000"/>
                      <a:alpha val="40000"/>
                    </a:schemeClr>
                  </a:glow>
                </a:effectLst>
                <a:latin typeface="Cambria" pitchFamily="18" charset="0"/>
                <a:ea typeface="+mn-ea"/>
                <a:cs typeface="+mn-cs"/>
              </a:rPr>
              <a:t> burn for burn, wound for wound, stripe for stripe</a:t>
            </a:r>
            <a:r>
              <a:rPr lang="en-US" sz="2000" i="1" kern="1200" dirty="0" smtClean="0">
                <a:solidFill>
                  <a:srgbClr val="0070C0"/>
                </a:solidFill>
                <a:effectLst>
                  <a:glow rad="228600">
                    <a:schemeClr val="accent3">
                      <a:satMod val="175000"/>
                      <a:alpha val="40000"/>
                    </a:schemeClr>
                  </a:glow>
                </a:effectLst>
                <a:latin typeface="Cambria" pitchFamily="18" charset="0"/>
                <a:ea typeface="+mn-ea"/>
                <a:cs typeface="+mn-cs"/>
              </a:rPr>
              <a:t>. </a:t>
            </a:r>
            <a:r>
              <a:rPr lang="en-US" sz="2000" dirty="0" smtClean="0">
                <a:latin typeface="Cambria" panose="02040503050406030204" pitchFamily="18" charset="0"/>
              </a:rPr>
              <a:t>(Exodus 21:23-25; see also Lev. 24:19-20; Deut. 19:21)</a:t>
            </a:r>
          </a:p>
          <a:p>
            <a:pPr eaLnBrk="1" hangingPunct="1"/>
            <a:r>
              <a:rPr lang="en-US" sz="2400" dirty="0" smtClean="0">
                <a:latin typeface="Calibri" pitchFamily="34" charset="0"/>
                <a:cs typeface="Calibri" pitchFamily="34" charset="0"/>
              </a:rPr>
              <a:t>This OT command , know as </a:t>
            </a:r>
            <a:r>
              <a:rPr lang="en-US" sz="2400" i="1" dirty="0" err="1" smtClean="0">
                <a:latin typeface="Calibri" pitchFamily="34" charset="0"/>
                <a:cs typeface="Calibri" pitchFamily="34" charset="0"/>
              </a:rPr>
              <a:t>lex</a:t>
            </a:r>
            <a:r>
              <a:rPr lang="en-US" sz="2400" i="1" dirty="0" smtClean="0">
                <a:latin typeface="Calibri" pitchFamily="34" charset="0"/>
                <a:cs typeface="Calibri" pitchFamily="34" charset="0"/>
              </a:rPr>
              <a:t> </a:t>
            </a:r>
            <a:r>
              <a:rPr lang="en-US" sz="2400" i="1" dirty="0" err="1" smtClean="0">
                <a:latin typeface="Calibri" pitchFamily="34" charset="0"/>
                <a:cs typeface="Calibri" pitchFamily="34" charset="0"/>
              </a:rPr>
              <a:t>talionis</a:t>
            </a:r>
            <a:r>
              <a:rPr lang="en-US" sz="2400" i="1" dirty="0" smtClean="0">
                <a:latin typeface="Calibri" pitchFamily="34" charset="0"/>
                <a:cs typeface="Calibri" pitchFamily="34" charset="0"/>
              </a:rPr>
              <a:t> </a:t>
            </a:r>
            <a:r>
              <a:rPr lang="en-US" sz="2400" dirty="0" smtClean="0">
                <a:latin typeface="Calibri" pitchFamily="34" charset="0"/>
                <a:cs typeface="Calibri" pitchFamily="34" charset="0"/>
              </a:rPr>
              <a:t>(the law of retaliation), was not given to encourage vengeance. Other OT passages prohibited revenge. For example:</a:t>
            </a:r>
          </a:p>
          <a:p>
            <a:pPr lvl="1" eaLnBrk="1" hangingPunct="1"/>
            <a:r>
              <a:rPr lang="en-US" sz="2000" i="1" kern="1200" dirty="0">
                <a:solidFill>
                  <a:srgbClr val="0070C0"/>
                </a:solidFill>
                <a:effectLst>
                  <a:glow rad="228600">
                    <a:schemeClr val="accent3">
                      <a:satMod val="175000"/>
                      <a:alpha val="40000"/>
                    </a:schemeClr>
                  </a:glow>
                </a:effectLst>
                <a:latin typeface="Cambria" pitchFamily="18" charset="0"/>
                <a:ea typeface="+mn-ea"/>
                <a:cs typeface="+mn-cs"/>
              </a:rPr>
              <a:t>You shall not take vengeance or bear a grudge against the sons of your own people, but you shall love your neighbor as yourself: I am the LORD. </a:t>
            </a:r>
            <a:r>
              <a:rPr lang="en-US" sz="2000" dirty="0" smtClean="0">
                <a:latin typeface="Cambria" panose="02040503050406030204" pitchFamily="18" charset="0"/>
              </a:rPr>
              <a:t>(</a:t>
            </a:r>
            <a:r>
              <a:rPr lang="en-US" sz="2000" dirty="0">
                <a:latin typeface="Cambria" panose="02040503050406030204" pitchFamily="18" charset="0"/>
              </a:rPr>
              <a:t>Lev. 19:18)</a:t>
            </a:r>
          </a:p>
          <a:p>
            <a:pPr eaLnBrk="1" hangingPunct="1"/>
            <a:r>
              <a:rPr lang="en-US" sz="2400" dirty="0" smtClean="0">
                <a:latin typeface="Calibri" pitchFamily="34" charset="0"/>
                <a:cs typeface="Calibri" pitchFamily="34" charset="0"/>
              </a:rPr>
              <a:t>The intent of </a:t>
            </a:r>
            <a:r>
              <a:rPr lang="en-US" sz="2400" i="1" dirty="0" err="1">
                <a:latin typeface="Calibri" pitchFamily="34" charset="0"/>
                <a:cs typeface="Calibri" pitchFamily="34" charset="0"/>
              </a:rPr>
              <a:t>lex</a:t>
            </a:r>
            <a:r>
              <a:rPr lang="en-US" sz="2400" i="1" dirty="0">
                <a:latin typeface="Calibri" pitchFamily="34" charset="0"/>
                <a:cs typeface="Calibri" pitchFamily="34" charset="0"/>
              </a:rPr>
              <a:t> </a:t>
            </a:r>
            <a:r>
              <a:rPr lang="en-US" sz="2400" i="1" dirty="0" err="1">
                <a:latin typeface="Calibri" pitchFamily="34" charset="0"/>
                <a:cs typeface="Calibri" pitchFamily="34" charset="0"/>
              </a:rPr>
              <a:t>talionis</a:t>
            </a:r>
            <a:r>
              <a:rPr lang="en-US" sz="2400" i="1" dirty="0">
                <a:latin typeface="Calibri" pitchFamily="34" charset="0"/>
                <a:cs typeface="Calibri" pitchFamily="34" charset="0"/>
              </a:rPr>
              <a:t> </a:t>
            </a:r>
            <a:r>
              <a:rPr lang="en-US" sz="2400" dirty="0" smtClean="0">
                <a:latin typeface="Calibri" pitchFamily="34" charset="0"/>
                <a:cs typeface="Calibri" pitchFamily="34" charset="0"/>
              </a:rPr>
              <a:t>in its OT context was primarily to provide judges with a formula for just punishment and to prevent those who had been wronged from going </a:t>
            </a:r>
            <a:r>
              <a:rPr lang="en-US" sz="2400" dirty="0" smtClean="0">
                <a:latin typeface="Calibri" pitchFamily="34" charset="0"/>
                <a:cs typeface="Calibri" pitchFamily="34" charset="0"/>
              </a:rPr>
              <a:t>too </a:t>
            </a:r>
            <a:r>
              <a:rPr lang="en-US" sz="2400" dirty="0" smtClean="0">
                <a:latin typeface="Calibri" pitchFamily="34" charset="0"/>
                <a:cs typeface="Calibri" pitchFamily="34" charset="0"/>
              </a:rPr>
              <a:t>far in their effort to seek retribution.</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229864623"/>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Command #5: An Eye for an Eye (Mat</a:t>
            </a:r>
            <a:r>
              <a:rPr lang="en-US" sz="3200" b="1" dirty="0">
                <a:effectLst>
                  <a:glow rad="228600">
                    <a:schemeClr val="accent3">
                      <a:satMod val="175000"/>
                      <a:alpha val="40000"/>
                    </a:schemeClr>
                  </a:glow>
                </a:effectLst>
                <a:latin typeface="Calibri" pitchFamily="34" charset="0"/>
                <a:cs typeface="Calibri" pitchFamily="34" charset="0"/>
              </a:rPr>
              <a:t>. </a:t>
            </a:r>
            <a:r>
              <a:rPr lang="en-US" sz="3200" b="1" dirty="0" smtClean="0">
                <a:effectLst>
                  <a:glow rad="228600">
                    <a:schemeClr val="accent3">
                      <a:satMod val="175000"/>
                      <a:alpha val="40000"/>
                    </a:schemeClr>
                  </a:glow>
                </a:effectLst>
                <a:latin typeface="Calibri" pitchFamily="34" charset="0"/>
                <a:cs typeface="Calibri" pitchFamily="34" charset="0"/>
              </a:rPr>
              <a:t>5:38-42)</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4" name="Content Placeholder 2"/>
          <p:cNvSpPr txBox="1">
            <a:spLocks/>
          </p:cNvSpPr>
          <p:nvPr/>
        </p:nvSpPr>
        <p:spPr bwMode="auto">
          <a:xfrm>
            <a:off x="448733" y="533400"/>
            <a:ext cx="82296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dirty="0">
                <a:solidFill>
                  <a:srgbClr val="0070C0"/>
                </a:solidFill>
                <a:effectLst>
                  <a:glow rad="228600">
                    <a:srgbClr val="FFFFFF">
                      <a:satMod val="175000"/>
                      <a:alpha val="40000"/>
                    </a:srgb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38</a:t>
            </a:r>
            <a:r>
              <a:rPr lang="en-US" sz="2800" i="1" dirty="0">
                <a:solidFill>
                  <a:srgbClr val="0070C0"/>
                </a:solidFill>
                <a:effectLst>
                  <a:glow rad="228600">
                    <a:schemeClr val="accent3">
                      <a:satMod val="175000"/>
                      <a:alpha val="40000"/>
                    </a:schemeClr>
                  </a:glow>
                </a:effectLst>
                <a:latin typeface="Cambria" pitchFamily="18" charset="0"/>
              </a:rPr>
              <a:t> "You have heard that it was said, 'An eye for an eye and a tooth for a tooth.' </a:t>
            </a:r>
            <a:r>
              <a:rPr lang="en-US" sz="2800" i="1" baseline="30000" dirty="0">
                <a:solidFill>
                  <a:srgbClr val="0070C0"/>
                </a:solidFill>
                <a:effectLst>
                  <a:glow rad="228600">
                    <a:schemeClr val="accent3">
                      <a:satMod val="175000"/>
                      <a:alpha val="40000"/>
                    </a:schemeClr>
                  </a:glow>
                </a:effectLst>
                <a:latin typeface="Cambria" pitchFamily="18" charset="0"/>
              </a:rPr>
              <a:t>39</a:t>
            </a:r>
            <a:r>
              <a:rPr lang="en-US" sz="2800" i="1" dirty="0">
                <a:solidFill>
                  <a:srgbClr val="0070C0"/>
                </a:solidFill>
                <a:effectLst>
                  <a:glow rad="228600">
                    <a:schemeClr val="accent3">
                      <a:satMod val="175000"/>
                      <a:alpha val="40000"/>
                    </a:schemeClr>
                  </a:glow>
                </a:effectLst>
                <a:latin typeface="Cambria" pitchFamily="18" charset="0"/>
              </a:rPr>
              <a:t> But I say to you, Do not resist the one who is evil. But if anyone slaps you on the right cheek, turn to him the other also. </a:t>
            </a:r>
            <a:r>
              <a:rPr lang="en-US" sz="2800" i="1" baseline="30000" dirty="0">
                <a:solidFill>
                  <a:srgbClr val="0070C0"/>
                </a:solidFill>
                <a:effectLst>
                  <a:glow rad="228600">
                    <a:schemeClr val="accent3">
                      <a:satMod val="175000"/>
                      <a:alpha val="40000"/>
                    </a:schemeClr>
                  </a:glow>
                </a:effectLst>
                <a:latin typeface="Cambria" pitchFamily="18" charset="0"/>
              </a:rPr>
              <a:t>40</a:t>
            </a:r>
            <a:r>
              <a:rPr lang="en-US" sz="2800" i="1" dirty="0">
                <a:solidFill>
                  <a:srgbClr val="0070C0"/>
                </a:solidFill>
                <a:effectLst>
                  <a:glow rad="228600">
                    <a:schemeClr val="accent3">
                      <a:satMod val="175000"/>
                      <a:alpha val="40000"/>
                    </a:schemeClr>
                  </a:glow>
                </a:effectLst>
                <a:latin typeface="Cambria" pitchFamily="18" charset="0"/>
              </a:rPr>
              <a:t> And if anyone would sue you and take your tunic, let him have your cloak as well. </a:t>
            </a:r>
            <a:r>
              <a:rPr lang="en-US" sz="2800" i="1" baseline="30000" dirty="0">
                <a:solidFill>
                  <a:srgbClr val="0070C0"/>
                </a:solidFill>
                <a:effectLst>
                  <a:glow rad="228600">
                    <a:schemeClr val="accent3">
                      <a:satMod val="175000"/>
                      <a:alpha val="40000"/>
                    </a:schemeClr>
                  </a:glow>
                </a:effectLst>
                <a:latin typeface="Cambria" pitchFamily="18" charset="0"/>
              </a:rPr>
              <a:t>41</a:t>
            </a:r>
            <a:r>
              <a:rPr lang="en-US" sz="2800" i="1" dirty="0">
                <a:solidFill>
                  <a:srgbClr val="0070C0"/>
                </a:solidFill>
                <a:effectLst>
                  <a:glow rad="228600">
                    <a:schemeClr val="accent3">
                      <a:satMod val="175000"/>
                      <a:alpha val="40000"/>
                    </a:schemeClr>
                  </a:glow>
                </a:effectLst>
                <a:latin typeface="Cambria" pitchFamily="18" charset="0"/>
              </a:rPr>
              <a:t> And if anyone forces you to go one mile, go with him two miles. </a:t>
            </a:r>
            <a:r>
              <a:rPr lang="en-US" sz="2800" i="1" baseline="30000" dirty="0">
                <a:solidFill>
                  <a:srgbClr val="0070C0"/>
                </a:solidFill>
                <a:effectLst>
                  <a:glow rad="228600">
                    <a:schemeClr val="accent3">
                      <a:satMod val="175000"/>
                      <a:alpha val="40000"/>
                    </a:schemeClr>
                  </a:glow>
                </a:effectLst>
                <a:latin typeface="Cambria" pitchFamily="18" charset="0"/>
              </a:rPr>
              <a:t>42</a:t>
            </a:r>
            <a:r>
              <a:rPr lang="en-US" sz="2800" i="1" dirty="0">
                <a:solidFill>
                  <a:srgbClr val="0070C0"/>
                </a:solidFill>
                <a:effectLst>
                  <a:glow rad="228600">
                    <a:schemeClr val="accent3">
                      <a:satMod val="175000"/>
                      <a:alpha val="40000"/>
                    </a:schemeClr>
                  </a:glow>
                </a:effectLst>
                <a:latin typeface="Cambria" pitchFamily="18" charset="0"/>
              </a:rPr>
              <a:t> Give to the one who begs from you, and do not refuse the one who would borrow from you.</a:t>
            </a:r>
          </a:p>
          <a:p>
            <a:pPr marL="0" indent="0">
              <a:buFontTx/>
              <a:buNone/>
            </a:pPr>
            <a:endParaRPr lang="en-US" sz="2800" i="1" dirty="0">
              <a:solidFill>
                <a:srgbClr val="0070C0"/>
              </a:solidFill>
              <a:effectLst>
                <a:glow rad="228600">
                  <a:srgbClr val="FFFFFF">
                    <a:satMod val="175000"/>
                    <a:alpha val="40000"/>
                  </a:srgbClr>
                </a:glow>
              </a:effectLst>
              <a:latin typeface="Cambria" pitchFamily="18" charset="0"/>
            </a:endParaRPr>
          </a:p>
        </p:txBody>
      </p:sp>
      <p:sp>
        <p:nvSpPr>
          <p:cNvPr id="5" name="Content Placeholder 4"/>
          <p:cNvSpPr>
            <a:spLocks noGrp="1"/>
          </p:cNvSpPr>
          <p:nvPr>
            <p:ph idx="1"/>
          </p:nvPr>
        </p:nvSpPr>
        <p:spPr>
          <a:xfrm>
            <a:off x="448733" y="2667000"/>
            <a:ext cx="8229600" cy="4191000"/>
          </a:xfrm>
        </p:spPr>
        <p:txBody>
          <a:bodyPr>
            <a:normAutofit fontScale="85000" lnSpcReduction="10000"/>
          </a:bodyPr>
          <a:lstStyle/>
          <a:p>
            <a:pPr eaLnBrk="1" hangingPunct="1"/>
            <a:r>
              <a:rPr lang="en-US" sz="2800" dirty="0" smtClean="0">
                <a:latin typeface="Calibri" pitchFamily="34" charset="0"/>
                <a:cs typeface="Calibri" pitchFamily="34" charset="0"/>
              </a:rPr>
              <a:t>Some have argued that Jesus’ only objective here was to correct people who sought to take the law into their own hands, rather than allowing for such matters to be settled in a courtroom.</a:t>
            </a:r>
          </a:p>
          <a:p>
            <a:pPr eaLnBrk="1" hangingPunct="1"/>
            <a:r>
              <a:rPr lang="en-US" sz="2800" dirty="0" smtClean="0">
                <a:latin typeface="Calibri" pitchFamily="34" charset="0"/>
                <a:cs typeface="Calibri" pitchFamily="34" charset="0"/>
              </a:rPr>
              <a:t>So, by this interpretation Jesus would be saying: “Do not use the principle of ‘an eye for an eye’ for personal revenge. Rather, when you are abused, have the authorities punish them instead.” I don’t think this is what Jesus has in mind!</a:t>
            </a:r>
          </a:p>
          <a:p>
            <a:pPr eaLnBrk="1" hangingPunct="1"/>
            <a:r>
              <a:rPr lang="en-US" sz="2800" dirty="0" smtClean="0">
                <a:latin typeface="Calibri" pitchFamily="34" charset="0"/>
                <a:cs typeface="Calibri" pitchFamily="34" charset="0"/>
              </a:rPr>
              <a:t>It is clear from the </a:t>
            </a:r>
            <a:r>
              <a:rPr lang="en-US" sz="2800" dirty="0">
                <a:latin typeface="Calibri" pitchFamily="34" charset="0"/>
                <a:cs typeface="Calibri" pitchFamily="34" charset="0"/>
              </a:rPr>
              <a:t>examples </a:t>
            </a:r>
            <a:r>
              <a:rPr lang="en-US" sz="2800" dirty="0" smtClean="0">
                <a:latin typeface="Calibri" pitchFamily="34" charset="0"/>
                <a:cs typeface="Calibri" pitchFamily="34" charset="0"/>
              </a:rPr>
              <a:t>that he uses, Jesus is saying that, as New Covenant believers, we should respond </a:t>
            </a:r>
            <a:r>
              <a:rPr lang="en-US" sz="2800" dirty="0">
                <a:latin typeface="Calibri" pitchFamily="34" charset="0"/>
                <a:cs typeface="Calibri" pitchFamily="34" charset="0"/>
              </a:rPr>
              <a:t>with kindness and </a:t>
            </a:r>
            <a:r>
              <a:rPr lang="en-US" sz="2800" dirty="0" smtClean="0">
                <a:latin typeface="Calibri" pitchFamily="34" charset="0"/>
                <a:cs typeface="Calibri" pitchFamily="34" charset="0"/>
              </a:rPr>
              <a:t>generosity to </a:t>
            </a:r>
            <a:r>
              <a:rPr lang="en-US" sz="2800" dirty="0">
                <a:latin typeface="Calibri" pitchFamily="34" charset="0"/>
                <a:cs typeface="Calibri" pitchFamily="34" charset="0"/>
              </a:rPr>
              <a:t>people </a:t>
            </a:r>
            <a:r>
              <a:rPr lang="en-US" sz="2800" dirty="0" smtClean="0">
                <a:latin typeface="Calibri" pitchFamily="34" charset="0"/>
                <a:cs typeface="Calibri" pitchFamily="34" charset="0"/>
              </a:rPr>
              <a:t>who try to take advantage of us or treat us badly.</a:t>
            </a:r>
          </a:p>
          <a:p>
            <a:pPr marL="0" indent="0" eaLnBrk="1" hangingPunct="1">
              <a:buNone/>
            </a:pP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895414722"/>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Command #5: An Eye for an Eye (Mat</a:t>
            </a:r>
            <a:r>
              <a:rPr lang="en-US" sz="3200" b="1" dirty="0">
                <a:effectLst>
                  <a:glow rad="228600">
                    <a:schemeClr val="accent3">
                      <a:satMod val="175000"/>
                      <a:alpha val="40000"/>
                    </a:schemeClr>
                  </a:glow>
                </a:effectLst>
                <a:latin typeface="Calibri" pitchFamily="34" charset="0"/>
                <a:cs typeface="Calibri" pitchFamily="34" charset="0"/>
              </a:rPr>
              <a:t>. </a:t>
            </a:r>
            <a:r>
              <a:rPr lang="en-US" sz="3200" b="1" dirty="0" smtClean="0">
                <a:effectLst>
                  <a:glow rad="228600">
                    <a:schemeClr val="accent3">
                      <a:satMod val="175000"/>
                      <a:alpha val="40000"/>
                    </a:schemeClr>
                  </a:glow>
                </a:effectLst>
                <a:latin typeface="Calibri" pitchFamily="34" charset="0"/>
                <a:cs typeface="Calibri" pitchFamily="34" charset="0"/>
              </a:rPr>
              <a:t>5:38-42)</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4" name="Content Placeholder 2"/>
          <p:cNvSpPr txBox="1">
            <a:spLocks/>
          </p:cNvSpPr>
          <p:nvPr/>
        </p:nvSpPr>
        <p:spPr bwMode="auto">
          <a:xfrm>
            <a:off x="448733" y="533400"/>
            <a:ext cx="82296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dirty="0">
                <a:solidFill>
                  <a:srgbClr val="0070C0"/>
                </a:solidFill>
                <a:effectLst>
                  <a:glow rad="228600">
                    <a:srgbClr val="FFFFFF">
                      <a:satMod val="175000"/>
                      <a:alpha val="40000"/>
                    </a:srgb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38</a:t>
            </a:r>
            <a:r>
              <a:rPr lang="en-US" sz="2800" i="1" dirty="0">
                <a:solidFill>
                  <a:srgbClr val="0070C0"/>
                </a:solidFill>
                <a:effectLst>
                  <a:glow rad="228600">
                    <a:schemeClr val="accent3">
                      <a:satMod val="175000"/>
                      <a:alpha val="40000"/>
                    </a:schemeClr>
                  </a:glow>
                </a:effectLst>
                <a:latin typeface="Cambria" pitchFamily="18" charset="0"/>
              </a:rPr>
              <a:t> "You have heard that it was said, 'An eye for an eye and a tooth for a tooth.' </a:t>
            </a:r>
            <a:r>
              <a:rPr lang="en-US" sz="2800" i="1" baseline="30000" dirty="0">
                <a:solidFill>
                  <a:srgbClr val="0070C0"/>
                </a:solidFill>
                <a:effectLst>
                  <a:glow rad="228600">
                    <a:schemeClr val="accent3">
                      <a:satMod val="175000"/>
                      <a:alpha val="40000"/>
                    </a:schemeClr>
                  </a:glow>
                </a:effectLst>
                <a:latin typeface="Cambria" pitchFamily="18" charset="0"/>
              </a:rPr>
              <a:t>39</a:t>
            </a:r>
            <a:r>
              <a:rPr lang="en-US" sz="2800" i="1" dirty="0">
                <a:solidFill>
                  <a:srgbClr val="0070C0"/>
                </a:solidFill>
                <a:effectLst>
                  <a:glow rad="228600">
                    <a:schemeClr val="accent3">
                      <a:satMod val="175000"/>
                      <a:alpha val="40000"/>
                    </a:schemeClr>
                  </a:glow>
                </a:effectLst>
                <a:latin typeface="Cambria" pitchFamily="18" charset="0"/>
              </a:rPr>
              <a:t> But I say to you, Do not resist the one who is evil. But if anyone slaps you on the right cheek, turn to him the other also. </a:t>
            </a:r>
            <a:r>
              <a:rPr lang="en-US" sz="2800" i="1" baseline="30000" dirty="0">
                <a:solidFill>
                  <a:srgbClr val="0070C0"/>
                </a:solidFill>
                <a:effectLst>
                  <a:glow rad="228600">
                    <a:schemeClr val="accent3">
                      <a:satMod val="175000"/>
                      <a:alpha val="40000"/>
                    </a:schemeClr>
                  </a:glow>
                </a:effectLst>
                <a:latin typeface="Cambria" pitchFamily="18" charset="0"/>
              </a:rPr>
              <a:t>40</a:t>
            </a:r>
            <a:r>
              <a:rPr lang="en-US" sz="2800" i="1" dirty="0">
                <a:solidFill>
                  <a:srgbClr val="0070C0"/>
                </a:solidFill>
                <a:effectLst>
                  <a:glow rad="228600">
                    <a:schemeClr val="accent3">
                      <a:satMod val="175000"/>
                      <a:alpha val="40000"/>
                    </a:schemeClr>
                  </a:glow>
                </a:effectLst>
                <a:latin typeface="Cambria" pitchFamily="18" charset="0"/>
              </a:rPr>
              <a:t> And if anyone would sue you and take your tunic, let him have your cloak as well. </a:t>
            </a:r>
            <a:r>
              <a:rPr lang="en-US" sz="2800" i="1" baseline="30000" dirty="0">
                <a:solidFill>
                  <a:srgbClr val="0070C0"/>
                </a:solidFill>
                <a:effectLst>
                  <a:glow rad="228600">
                    <a:schemeClr val="accent3">
                      <a:satMod val="175000"/>
                      <a:alpha val="40000"/>
                    </a:schemeClr>
                  </a:glow>
                </a:effectLst>
                <a:latin typeface="Cambria" pitchFamily="18" charset="0"/>
              </a:rPr>
              <a:t>41</a:t>
            </a:r>
            <a:r>
              <a:rPr lang="en-US" sz="2800" i="1" dirty="0">
                <a:solidFill>
                  <a:srgbClr val="0070C0"/>
                </a:solidFill>
                <a:effectLst>
                  <a:glow rad="228600">
                    <a:schemeClr val="accent3">
                      <a:satMod val="175000"/>
                      <a:alpha val="40000"/>
                    </a:schemeClr>
                  </a:glow>
                </a:effectLst>
                <a:latin typeface="Cambria" pitchFamily="18" charset="0"/>
              </a:rPr>
              <a:t> And if anyone forces you to go one mile, go with him two miles. </a:t>
            </a:r>
            <a:r>
              <a:rPr lang="en-US" sz="2800" i="1" baseline="30000" dirty="0">
                <a:solidFill>
                  <a:srgbClr val="0070C0"/>
                </a:solidFill>
                <a:effectLst>
                  <a:glow rad="228600">
                    <a:schemeClr val="accent3">
                      <a:satMod val="175000"/>
                      <a:alpha val="40000"/>
                    </a:schemeClr>
                  </a:glow>
                </a:effectLst>
                <a:latin typeface="Cambria" pitchFamily="18" charset="0"/>
              </a:rPr>
              <a:t>42</a:t>
            </a:r>
            <a:r>
              <a:rPr lang="en-US" sz="2800" i="1" dirty="0">
                <a:solidFill>
                  <a:srgbClr val="0070C0"/>
                </a:solidFill>
                <a:effectLst>
                  <a:glow rad="228600">
                    <a:schemeClr val="accent3">
                      <a:satMod val="175000"/>
                      <a:alpha val="40000"/>
                    </a:schemeClr>
                  </a:glow>
                </a:effectLst>
                <a:latin typeface="Cambria" pitchFamily="18" charset="0"/>
              </a:rPr>
              <a:t> Give to the one who begs from you, and do not refuse the one who would borrow from you.</a:t>
            </a:r>
          </a:p>
          <a:p>
            <a:pPr marL="0" indent="0">
              <a:buFontTx/>
              <a:buNone/>
            </a:pPr>
            <a:endParaRPr lang="en-US" sz="2800" i="1" dirty="0">
              <a:solidFill>
                <a:srgbClr val="0070C0"/>
              </a:solidFill>
              <a:effectLst>
                <a:glow rad="228600">
                  <a:srgbClr val="FFFFFF">
                    <a:satMod val="175000"/>
                    <a:alpha val="40000"/>
                  </a:srgbClr>
                </a:glow>
              </a:effectLst>
              <a:latin typeface="Cambria" pitchFamily="18" charset="0"/>
            </a:endParaRPr>
          </a:p>
        </p:txBody>
      </p:sp>
      <p:sp>
        <p:nvSpPr>
          <p:cNvPr id="5" name="Content Placeholder 4"/>
          <p:cNvSpPr>
            <a:spLocks noGrp="1"/>
          </p:cNvSpPr>
          <p:nvPr>
            <p:ph idx="1"/>
          </p:nvPr>
        </p:nvSpPr>
        <p:spPr>
          <a:xfrm>
            <a:off x="448733" y="2514600"/>
            <a:ext cx="8314268" cy="4343400"/>
          </a:xfrm>
        </p:spPr>
        <p:txBody>
          <a:bodyPr>
            <a:normAutofit fontScale="77500" lnSpcReduction="20000"/>
          </a:bodyPr>
          <a:lstStyle/>
          <a:p>
            <a:pPr eaLnBrk="1" hangingPunct="1"/>
            <a:r>
              <a:rPr lang="en-US" sz="2800" dirty="0" smtClean="0">
                <a:latin typeface="Calibri" pitchFamily="34" charset="0"/>
                <a:cs typeface="Calibri" pitchFamily="34" charset="0"/>
              </a:rPr>
              <a:t>Clearly there is a certain amount of hyperbole in Jesus’ examples. For </a:t>
            </a:r>
            <a:r>
              <a:rPr lang="en-US" sz="2800" dirty="0" smtClean="0">
                <a:latin typeface="Calibri" pitchFamily="34" charset="0"/>
                <a:cs typeface="Calibri" pitchFamily="34" charset="0"/>
              </a:rPr>
              <a:t>example: </a:t>
            </a:r>
          </a:p>
          <a:p>
            <a:pPr lvl="1" eaLnBrk="1" hangingPunct="1"/>
            <a:r>
              <a:rPr lang="en-US" sz="2400" b="1" dirty="0" smtClean="0">
                <a:latin typeface="Calibri" pitchFamily="34" charset="0"/>
                <a:cs typeface="Calibri" pitchFamily="34" charset="0"/>
              </a:rPr>
              <a:t>Verse </a:t>
            </a:r>
            <a:r>
              <a:rPr lang="en-US" sz="2400" b="1" dirty="0" smtClean="0">
                <a:latin typeface="Calibri" pitchFamily="34" charset="0"/>
                <a:cs typeface="Calibri" pitchFamily="34" charset="0"/>
              </a:rPr>
              <a:t>40</a:t>
            </a:r>
            <a:r>
              <a:rPr lang="en-US" sz="2400" dirty="0" smtClean="0">
                <a:latin typeface="Calibri" pitchFamily="34" charset="0"/>
                <a:cs typeface="Calibri" pitchFamily="34" charset="0"/>
              </a:rPr>
              <a:t>: </a:t>
            </a:r>
            <a:r>
              <a:rPr lang="en-US" sz="2400" dirty="0" smtClean="0">
                <a:latin typeface="Calibri" pitchFamily="34" charset="0"/>
                <a:cs typeface="Calibri" pitchFamily="34" charset="0"/>
              </a:rPr>
              <a:t>No </a:t>
            </a:r>
            <a:r>
              <a:rPr lang="en-US" sz="2400" dirty="0" smtClean="0">
                <a:latin typeface="Calibri" pitchFamily="34" charset="0"/>
                <a:cs typeface="Calibri" pitchFamily="34" charset="0"/>
              </a:rPr>
              <a:t>first century Jew would go home wearing only a loin cloth. </a:t>
            </a:r>
            <a:endParaRPr lang="en-US" sz="2400" dirty="0" smtClean="0">
              <a:latin typeface="Calibri" pitchFamily="34" charset="0"/>
              <a:cs typeface="Calibri" pitchFamily="34" charset="0"/>
            </a:endParaRPr>
          </a:p>
          <a:p>
            <a:pPr lvl="1" eaLnBrk="1" hangingPunct="1"/>
            <a:r>
              <a:rPr lang="en-US" sz="2400" b="1" dirty="0" smtClean="0">
                <a:latin typeface="Calibri" pitchFamily="34" charset="0"/>
                <a:cs typeface="Calibri" pitchFamily="34" charset="0"/>
              </a:rPr>
              <a:t>Verse 42</a:t>
            </a:r>
            <a:r>
              <a:rPr lang="en-US" sz="2400" dirty="0" smtClean="0">
                <a:latin typeface="Calibri" pitchFamily="34" charset="0"/>
                <a:cs typeface="Calibri" pitchFamily="34" charset="0"/>
              </a:rPr>
              <a:t>: Cannot mean, for example, that </a:t>
            </a:r>
            <a:r>
              <a:rPr lang="en-US" sz="2400" dirty="0" smtClean="0">
                <a:latin typeface="Calibri" pitchFamily="34" charset="0"/>
                <a:cs typeface="Calibri" pitchFamily="34" charset="0"/>
              </a:rPr>
              <a:t>Jesus’ disciples </a:t>
            </a:r>
            <a:r>
              <a:rPr lang="en-US" sz="2400" dirty="0" smtClean="0">
                <a:latin typeface="Calibri" pitchFamily="34" charset="0"/>
                <a:cs typeface="Calibri" pitchFamily="34" charset="0"/>
              </a:rPr>
              <a:t>should give </a:t>
            </a:r>
            <a:r>
              <a:rPr lang="en-US" sz="2400" dirty="0" smtClean="0">
                <a:latin typeface="Calibri" pitchFamily="34" charset="0"/>
                <a:cs typeface="Calibri" pitchFamily="34" charset="0"/>
              </a:rPr>
              <a:t>money to able-bodied beggars who are unwilling to work for a living </a:t>
            </a:r>
            <a:r>
              <a:rPr lang="en-US" sz="2400" dirty="0" smtClean="0">
                <a:latin typeface="Calibri" pitchFamily="34" charset="0"/>
                <a:cs typeface="Calibri" pitchFamily="34" charset="0"/>
              </a:rPr>
              <a:t>(see 2Thes. </a:t>
            </a:r>
            <a:r>
              <a:rPr lang="en-US" sz="2400" dirty="0" smtClean="0">
                <a:latin typeface="Calibri" pitchFamily="34" charset="0"/>
                <a:cs typeface="Calibri" pitchFamily="34" charset="0"/>
              </a:rPr>
              <a:t>3:10)</a:t>
            </a:r>
          </a:p>
          <a:p>
            <a:pPr eaLnBrk="1" hangingPunct="1"/>
            <a:r>
              <a:rPr lang="en-US" sz="2800" dirty="0" smtClean="0">
                <a:latin typeface="Calibri" pitchFamily="34" charset="0"/>
                <a:cs typeface="Calibri" pitchFamily="34" charset="0"/>
              </a:rPr>
              <a:t>Having said all that, we must not miss the fact that Jesus is calling us to (at times) be willing to suffer personal loss as a principle of Christian virtue and thereby forgo the kind of legal justice that was provided by the </a:t>
            </a:r>
            <a:r>
              <a:rPr lang="en-US" sz="2800" i="1" dirty="0" err="1">
                <a:latin typeface="Calibri" pitchFamily="34" charset="0"/>
                <a:cs typeface="Calibri" pitchFamily="34" charset="0"/>
              </a:rPr>
              <a:t>lex</a:t>
            </a:r>
            <a:r>
              <a:rPr lang="en-US" sz="2800" i="1" dirty="0">
                <a:latin typeface="Calibri" pitchFamily="34" charset="0"/>
                <a:cs typeface="Calibri" pitchFamily="34" charset="0"/>
              </a:rPr>
              <a:t> </a:t>
            </a:r>
            <a:r>
              <a:rPr lang="en-US" sz="2800" i="1" dirty="0" err="1" smtClean="0">
                <a:latin typeface="Calibri" pitchFamily="34" charset="0"/>
                <a:cs typeface="Calibri" pitchFamily="34" charset="0"/>
              </a:rPr>
              <a:t>talionis</a:t>
            </a:r>
            <a:r>
              <a:rPr lang="en-US" sz="2800" i="1" dirty="0" smtClean="0">
                <a:latin typeface="Calibri" pitchFamily="34" charset="0"/>
                <a:cs typeface="Calibri" pitchFamily="34" charset="0"/>
              </a:rPr>
              <a:t>.</a:t>
            </a:r>
            <a:endParaRPr lang="en-US" sz="2800" dirty="0" smtClean="0">
              <a:latin typeface="Calibri" pitchFamily="34" charset="0"/>
              <a:cs typeface="Calibri" pitchFamily="34" charset="0"/>
            </a:endParaRPr>
          </a:p>
          <a:p>
            <a:pPr eaLnBrk="1" hangingPunct="1"/>
            <a:r>
              <a:rPr lang="en-US" sz="2800" dirty="0" smtClean="0">
                <a:latin typeface="Calibri" pitchFamily="34" charset="0"/>
                <a:cs typeface="Calibri" pitchFamily="34" charset="0"/>
              </a:rPr>
              <a:t>I believe we see the Apostle Paul applying this principle in his correction of the Corinthians for taking one another to court:</a:t>
            </a:r>
          </a:p>
          <a:p>
            <a:pPr lvl="1" eaLnBrk="1" hangingPunct="1"/>
            <a:r>
              <a:rPr lang="en-US" sz="2600" i="1" kern="1200" dirty="0" smtClean="0">
                <a:solidFill>
                  <a:srgbClr val="0070C0"/>
                </a:solidFill>
                <a:effectLst>
                  <a:glow rad="228600">
                    <a:schemeClr val="accent3">
                      <a:satMod val="175000"/>
                      <a:alpha val="40000"/>
                    </a:schemeClr>
                  </a:glow>
                </a:effectLst>
                <a:latin typeface="Cambria" pitchFamily="18" charset="0"/>
                <a:ea typeface="+mn-ea"/>
                <a:cs typeface="+mn-cs"/>
              </a:rPr>
              <a:t>To </a:t>
            </a:r>
            <a:r>
              <a:rPr lang="en-US" sz="2600" i="1" kern="1200" dirty="0">
                <a:solidFill>
                  <a:srgbClr val="0070C0"/>
                </a:solidFill>
                <a:effectLst>
                  <a:glow rad="228600">
                    <a:schemeClr val="accent3">
                      <a:satMod val="175000"/>
                      <a:alpha val="40000"/>
                    </a:schemeClr>
                  </a:glow>
                </a:effectLst>
                <a:latin typeface="Cambria" pitchFamily="18" charset="0"/>
                <a:ea typeface="+mn-ea"/>
                <a:cs typeface="+mn-cs"/>
              </a:rPr>
              <a:t>have lawsuits at all with one another is already a defeat for you. Why not rather suffer wrong? Why not rather be defrauded? </a:t>
            </a:r>
            <a:r>
              <a:rPr lang="en-US" sz="2400" dirty="0"/>
              <a:t>(</a:t>
            </a:r>
            <a:r>
              <a:rPr lang="en-US" sz="2400" dirty="0" smtClean="0"/>
              <a:t>1Cor 6:7)</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858321953"/>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p:cTn id="3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p:cTn id="4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Command #5: An Eye for an Eye (Mat</a:t>
            </a:r>
            <a:r>
              <a:rPr lang="en-US" sz="3200" b="1" dirty="0">
                <a:effectLst>
                  <a:glow rad="228600">
                    <a:schemeClr val="accent3">
                      <a:satMod val="175000"/>
                      <a:alpha val="40000"/>
                    </a:schemeClr>
                  </a:glow>
                </a:effectLst>
                <a:latin typeface="Calibri" pitchFamily="34" charset="0"/>
                <a:cs typeface="Calibri" pitchFamily="34" charset="0"/>
              </a:rPr>
              <a:t>. </a:t>
            </a:r>
            <a:r>
              <a:rPr lang="en-US" sz="3200" b="1" dirty="0" smtClean="0">
                <a:effectLst>
                  <a:glow rad="228600">
                    <a:schemeClr val="accent3">
                      <a:satMod val="175000"/>
                      <a:alpha val="40000"/>
                    </a:schemeClr>
                  </a:glow>
                </a:effectLst>
                <a:latin typeface="Calibri" pitchFamily="34" charset="0"/>
                <a:cs typeface="Calibri" pitchFamily="34" charset="0"/>
              </a:rPr>
              <a:t>5:38-42)</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4" name="Content Placeholder 2"/>
          <p:cNvSpPr txBox="1">
            <a:spLocks/>
          </p:cNvSpPr>
          <p:nvPr/>
        </p:nvSpPr>
        <p:spPr bwMode="auto">
          <a:xfrm>
            <a:off x="448733" y="533400"/>
            <a:ext cx="82296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dirty="0">
                <a:solidFill>
                  <a:srgbClr val="0070C0"/>
                </a:solidFill>
                <a:effectLst>
                  <a:glow rad="228600">
                    <a:srgbClr val="FFFFFF">
                      <a:satMod val="175000"/>
                      <a:alpha val="40000"/>
                    </a:srgb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38</a:t>
            </a:r>
            <a:r>
              <a:rPr lang="en-US" sz="2800" i="1" dirty="0">
                <a:solidFill>
                  <a:srgbClr val="0070C0"/>
                </a:solidFill>
                <a:effectLst>
                  <a:glow rad="228600">
                    <a:schemeClr val="accent3">
                      <a:satMod val="175000"/>
                      <a:alpha val="40000"/>
                    </a:schemeClr>
                  </a:glow>
                </a:effectLst>
                <a:latin typeface="Cambria" pitchFamily="18" charset="0"/>
              </a:rPr>
              <a:t> "You have heard that it was said, 'An eye for an eye and a tooth for a tooth.' </a:t>
            </a:r>
            <a:r>
              <a:rPr lang="en-US" sz="2800" i="1" baseline="30000" dirty="0">
                <a:solidFill>
                  <a:srgbClr val="0070C0"/>
                </a:solidFill>
                <a:effectLst>
                  <a:glow rad="228600">
                    <a:schemeClr val="accent3">
                      <a:satMod val="175000"/>
                      <a:alpha val="40000"/>
                    </a:schemeClr>
                  </a:glow>
                </a:effectLst>
                <a:latin typeface="Cambria" pitchFamily="18" charset="0"/>
              </a:rPr>
              <a:t>39</a:t>
            </a:r>
            <a:r>
              <a:rPr lang="en-US" sz="2800" i="1" dirty="0">
                <a:solidFill>
                  <a:srgbClr val="0070C0"/>
                </a:solidFill>
                <a:effectLst>
                  <a:glow rad="228600">
                    <a:schemeClr val="accent3">
                      <a:satMod val="175000"/>
                      <a:alpha val="40000"/>
                    </a:schemeClr>
                  </a:glow>
                </a:effectLst>
                <a:latin typeface="Cambria" pitchFamily="18" charset="0"/>
              </a:rPr>
              <a:t> But I say to you, Do not resist the one who is evil. But if anyone slaps you on the right cheek, turn to him the other also. </a:t>
            </a:r>
            <a:r>
              <a:rPr lang="en-US" sz="2800" i="1" baseline="30000" dirty="0">
                <a:solidFill>
                  <a:srgbClr val="0070C0"/>
                </a:solidFill>
                <a:effectLst>
                  <a:glow rad="228600">
                    <a:schemeClr val="accent3">
                      <a:satMod val="175000"/>
                      <a:alpha val="40000"/>
                    </a:schemeClr>
                  </a:glow>
                </a:effectLst>
                <a:latin typeface="Cambria" pitchFamily="18" charset="0"/>
              </a:rPr>
              <a:t>40</a:t>
            </a:r>
            <a:r>
              <a:rPr lang="en-US" sz="2800" i="1" dirty="0">
                <a:solidFill>
                  <a:srgbClr val="0070C0"/>
                </a:solidFill>
                <a:effectLst>
                  <a:glow rad="228600">
                    <a:schemeClr val="accent3">
                      <a:satMod val="175000"/>
                      <a:alpha val="40000"/>
                    </a:schemeClr>
                  </a:glow>
                </a:effectLst>
                <a:latin typeface="Cambria" pitchFamily="18" charset="0"/>
              </a:rPr>
              <a:t> And if anyone would sue you and take your tunic, let him have your cloak as well. </a:t>
            </a:r>
            <a:r>
              <a:rPr lang="en-US" sz="2800" i="1" baseline="30000" dirty="0">
                <a:solidFill>
                  <a:srgbClr val="0070C0"/>
                </a:solidFill>
                <a:effectLst>
                  <a:glow rad="228600">
                    <a:schemeClr val="accent3">
                      <a:satMod val="175000"/>
                      <a:alpha val="40000"/>
                    </a:schemeClr>
                  </a:glow>
                </a:effectLst>
                <a:latin typeface="Cambria" pitchFamily="18" charset="0"/>
              </a:rPr>
              <a:t>41</a:t>
            </a:r>
            <a:r>
              <a:rPr lang="en-US" sz="2800" i="1" dirty="0">
                <a:solidFill>
                  <a:srgbClr val="0070C0"/>
                </a:solidFill>
                <a:effectLst>
                  <a:glow rad="228600">
                    <a:schemeClr val="accent3">
                      <a:satMod val="175000"/>
                      <a:alpha val="40000"/>
                    </a:schemeClr>
                  </a:glow>
                </a:effectLst>
                <a:latin typeface="Cambria" pitchFamily="18" charset="0"/>
              </a:rPr>
              <a:t> And if anyone forces you to go one mile, go with him two miles. </a:t>
            </a:r>
            <a:r>
              <a:rPr lang="en-US" sz="2800" i="1" baseline="30000" dirty="0">
                <a:solidFill>
                  <a:srgbClr val="0070C0"/>
                </a:solidFill>
                <a:effectLst>
                  <a:glow rad="228600">
                    <a:schemeClr val="accent3">
                      <a:satMod val="175000"/>
                      <a:alpha val="40000"/>
                    </a:schemeClr>
                  </a:glow>
                </a:effectLst>
                <a:latin typeface="Cambria" pitchFamily="18" charset="0"/>
              </a:rPr>
              <a:t>42</a:t>
            </a:r>
            <a:r>
              <a:rPr lang="en-US" sz="2800" i="1" dirty="0">
                <a:solidFill>
                  <a:srgbClr val="0070C0"/>
                </a:solidFill>
                <a:effectLst>
                  <a:glow rad="228600">
                    <a:schemeClr val="accent3">
                      <a:satMod val="175000"/>
                      <a:alpha val="40000"/>
                    </a:schemeClr>
                  </a:glow>
                </a:effectLst>
                <a:latin typeface="Cambria" pitchFamily="18" charset="0"/>
              </a:rPr>
              <a:t> Give to the one who begs from you, and do not refuse the one who would borrow from you.</a:t>
            </a:r>
          </a:p>
          <a:p>
            <a:pPr marL="0" indent="0">
              <a:buFontTx/>
              <a:buNone/>
            </a:pPr>
            <a:endParaRPr lang="en-US" sz="2800" i="1" dirty="0">
              <a:solidFill>
                <a:srgbClr val="0070C0"/>
              </a:solidFill>
              <a:effectLst>
                <a:glow rad="228600">
                  <a:srgbClr val="FFFFFF">
                    <a:satMod val="175000"/>
                    <a:alpha val="40000"/>
                  </a:srgbClr>
                </a:glow>
              </a:effectLst>
              <a:latin typeface="Cambria" pitchFamily="18" charset="0"/>
            </a:endParaRPr>
          </a:p>
        </p:txBody>
      </p:sp>
      <p:sp>
        <p:nvSpPr>
          <p:cNvPr id="5" name="Content Placeholder 4"/>
          <p:cNvSpPr>
            <a:spLocks noGrp="1"/>
          </p:cNvSpPr>
          <p:nvPr>
            <p:ph idx="1"/>
          </p:nvPr>
        </p:nvSpPr>
        <p:spPr>
          <a:xfrm>
            <a:off x="448733" y="2667000"/>
            <a:ext cx="8229600" cy="4191000"/>
          </a:xfrm>
        </p:spPr>
        <p:txBody>
          <a:bodyPr>
            <a:normAutofit fontScale="92500" lnSpcReduction="10000"/>
          </a:bodyPr>
          <a:lstStyle/>
          <a:p>
            <a:pPr eaLnBrk="1" hangingPunct="1"/>
            <a:r>
              <a:rPr lang="en-US" sz="2800" dirty="0" smtClean="0">
                <a:latin typeface="Calibri" pitchFamily="34" charset="0"/>
                <a:cs typeface="Calibri" pitchFamily="34" charset="0"/>
              </a:rPr>
              <a:t>What Jesus is saying is reasonably clear: the OT, including the </a:t>
            </a:r>
            <a:r>
              <a:rPr lang="en-US" sz="2800" i="1" dirty="0" err="1">
                <a:latin typeface="Calibri" pitchFamily="34" charset="0"/>
                <a:cs typeface="Calibri" pitchFamily="34" charset="0"/>
              </a:rPr>
              <a:t>lex</a:t>
            </a:r>
            <a:r>
              <a:rPr lang="en-US" sz="2800" i="1" dirty="0">
                <a:latin typeface="Calibri" pitchFamily="34" charset="0"/>
                <a:cs typeface="Calibri" pitchFamily="34" charset="0"/>
              </a:rPr>
              <a:t> </a:t>
            </a:r>
            <a:r>
              <a:rPr lang="en-US" sz="2800" i="1" dirty="0" err="1" smtClean="0">
                <a:latin typeface="Calibri" pitchFamily="34" charset="0"/>
                <a:cs typeface="Calibri" pitchFamily="34" charset="0"/>
              </a:rPr>
              <a:t>talionis</a:t>
            </a:r>
            <a:r>
              <a:rPr lang="en-US" sz="2800" dirty="0" smtClean="0">
                <a:latin typeface="Calibri" pitchFamily="34" charset="0"/>
                <a:cs typeface="Calibri" pitchFamily="34" charset="0"/>
              </a:rPr>
              <a:t>, points forward to Jesus and his teaching. </a:t>
            </a:r>
          </a:p>
          <a:p>
            <a:pPr eaLnBrk="1" hangingPunct="1"/>
            <a:r>
              <a:rPr lang="en-US" sz="2800" dirty="0" smtClean="0">
                <a:latin typeface="Calibri" pitchFamily="34" charset="0"/>
                <a:cs typeface="Calibri" pitchFamily="34" charset="0"/>
              </a:rPr>
              <a:t>But </a:t>
            </a:r>
            <a:r>
              <a:rPr lang="en-US" sz="2800" dirty="0" smtClean="0">
                <a:latin typeface="Calibri" pitchFamily="34" charset="0"/>
                <a:cs typeface="Calibri" pitchFamily="34" charset="0"/>
              </a:rPr>
              <a:t>just as the </a:t>
            </a:r>
            <a:r>
              <a:rPr lang="en-US" sz="2800" dirty="0" smtClean="0">
                <a:latin typeface="Calibri" pitchFamily="34" charset="0"/>
                <a:cs typeface="Calibri" pitchFamily="34" charset="0"/>
              </a:rPr>
              <a:t>OT laws permitting </a:t>
            </a:r>
            <a:r>
              <a:rPr lang="en-US" sz="2800" dirty="0" smtClean="0">
                <a:latin typeface="Calibri" pitchFamily="34" charset="0"/>
                <a:cs typeface="Calibri" pitchFamily="34" charset="0"/>
              </a:rPr>
              <a:t>divorce were </a:t>
            </a:r>
            <a:r>
              <a:rPr lang="en-US" sz="2800" dirty="0" smtClean="0">
                <a:latin typeface="Calibri" pitchFamily="34" charset="0"/>
                <a:cs typeface="Calibri" pitchFamily="34" charset="0"/>
              </a:rPr>
              <a:t>enacted because of the hardness of men’s hearts (Mat. 19:3-12), the </a:t>
            </a:r>
            <a:r>
              <a:rPr lang="en-US" sz="2800" i="1" dirty="0" err="1">
                <a:latin typeface="Calibri" pitchFamily="34" charset="0"/>
                <a:cs typeface="Calibri" pitchFamily="34" charset="0"/>
              </a:rPr>
              <a:t>lex</a:t>
            </a:r>
            <a:r>
              <a:rPr lang="en-US" sz="2800" i="1" dirty="0">
                <a:latin typeface="Calibri" pitchFamily="34" charset="0"/>
                <a:cs typeface="Calibri" pitchFamily="34" charset="0"/>
              </a:rPr>
              <a:t> </a:t>
            </a:r>
            <a:r>
              <a:rPr lang="en-US" sz="2800" i="1" dirty="0" err="1">
                <a:latin typeface="Calibri" pitchFamily="34" charset="0"/>
                <a:cs typeface="Calibri" pitchFamily="34" charset="0"/>
              </a:rPr>
              <a:t>talionis</a:t>
            </a:r>
            <a:r>
              <a:rPr lang="en-US" sz="2800" dirty="0" smtClean="0">
                <a:latin typeface="Calibri" pitchFamily="34" charset="0"/>
                <a:cs typeface="Calibri" pitchFamily="34" charset="0"/>
              </a:rPr>
              <a:t> was instituted to curb </a:t>
            </a:r>
            <a:r>
              <a:rPr lang="en-US" sz="2800" dirty="0" smtClean="0">
                <a:latin typeface="Calibri" pitchFamily="34" charset="0"/>
                <a:cs typeface="Calibri" pitchFamily="34" charset="0"/>
              </a:rPr>
              <a:t>the overreach of evil men </a:t>
            </a:r>
            <a:r>
              <a:rPr lang="en-US" sz="2800" dirty="0" smtClean="0">
                <a:latin typeface="Calibri" pitchFamily="34" charset="0"/>
                <a:cs typeface="Calibri" pitchFamily="34" charset="0"/>
              </a:rPr>
              <a:t>because of the hardness of </a:t>
            </a:r>
            <a:r>
              <a:rPr lang="en-US" sz="2800" dirty="0" smtClean="0">
                <a:latin typeface="Calibri" pitchFamily="34" charset="0"/>
                <a:cs typeface="Calibri" pitchFamily="34" charset="0"/>
              </a:rPr>
              <a:t>their </a:t>
            </a:r>
            <a:r>
              <a:rPr lang="en-US" sz="2800" dirty="0" smtClean="0">
                <a:latin typeface="Calibri" pitchFamily="34" charset="0"/>
                <a:cs typeface="Calibri" pitchFamily="34" charset="0"/>
              </a:rPr>
              <a:t>hearts.</a:t>
            </a:r>
          </a:p>
          <a:p>
            <a:pPr eaLnBrk="1" hangingPunct="1"/>
            <a:r>
              <a:rPr lang="en-US" sz="2800" dirty="0" smtClean="0">
                <a:latin typeface="Calibri" pitchFamily="34" charset="0"/>
                <a:cs typeface="Calibri" pitchFamily="34" charset="0"/>
              </a:rPr>
              <a:t>In the New Covenant age, where hearts of stone have been replaced by hearts of flesh, Jesus restricts the use of </a:t>
            </a:r>
            <a:r>
              <a:rPr lang="en-US" sz="2800" i="1" dirty="0" err="1">
                <a:latin typeface="Calibri" pitchFamily="34" charset="0"/>
                <a:cs typeface="Calibri" pitchFamily="34" charset="0"/>
              </a:rPr>
              <a:t>lex</a:t>
            </a:r>
            <a:r>
              <a:rPr lang="en-US" sz="2800" i="1" dirty="0">
                <a:latin typeface="Calibri" pitchFamily="34" charset="0"/>
                <a:cs typeface="Calibri" pitchFamily="34" charset="0"/>
              </a:rPr>
              <a:t> </a:t>
            </a:r>
            <a:r>
              <a:rPr lang="en-US" sz="2800" i="1" dirty="0" err="1">
                <a:latin typeface="Calibri" pitchFamily="34" charset="0"/>
                <a:cs typeface="Calibri" pitchFamily="34" charset="0"/>
              </a:rPr>
              <a:t>talionis</a:t>
            </a:r>
            <a:r>
              <a:rPr lang="en-US" sz="2800" dirty="0">
                <a:latin typeface="Calibri" pitchFamily="34" charset="0"/>
                <a:cs typeface="Calibri" pitchFamily="34" charset="0"/>
              </a:rPr>
              <a:t> </a:t>
            </a:r>
            <a:r>
              <a:rPr lang="en-US" sz="2800" dirty="0" smtClean="0">
                <a:latin typeface="Calibri" pitchFamily="34" charset="0"/>
                <a:cs typeface="Calibri" pitchFamily="34" charset="0"/>
              </a:rPr>
              <a:t>and calls us to respond to our enemies in love.</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875313123"/>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chor="t">
            <a:noAutofit/>
          </a:bodyPr>
          <a:lstStyle/>
          <a:p>
            <a:r>
              <a:rPr lang="en-US" sz="2800" b="1" dirty="0" smtClean="0">
                <a:effectLst>
                  <a:glow rad="228600">
                    <a:schemeClr val="accent3">
                      <a:satMod val="175000"/>
                      <a:alpha val="40000"/>
                    </a:schemeClr>
                  </a:glow>
                </a:effectLst>
                <a:latin typeface="Calibri" pitchFamily="34" charset="0"/>
                <a:cs typeface="Calibri" pitchFamily="34" charset="0"/>
              </a:rPr>
              <a:t>Command #6: Love Your Neighbor (Mat</a:t>
            </a:r>
            <a:r>
              <a:rPr lang="en-US" sz="2800" b="1" dirty="0">
                <a:effectLst>
                  <a:glow rad="228600">
                    <a:schemeClr val="accent3">
                      <a:satMod val="175000"/>
                      <a:alpha val="40000"/>
                    </a:schemeClr>
                  </a:glow>
                </a:effectLst>
                <a:latin typeface="Calibri" pitchFamily="34" charset="0"/>
                <a:cs typeface="Calibri" pitchFamily="34" charset="0"/>
              </a:rPr>
              <a:t>. </a:t>
            </a:r>
            <a:r>
              <a:rPr lang="en-US" sz="2800" b="1" dirty="0" smtClean="0">
                <a:effectLst>
                  <a:glow rad="228600">
                    <a:schemeClr val="accent3">
                      <a:satMod val="175000"/>
                      <a:alpha val="40000"/>
                    </a:schemeClr>
                  </a:glow>
                </a:effectLst>
                <a:latin typeface="Calibri" pitchFamily="34" charset="0"/>
                <a:cs typeface="Calibri" pitchFamily="34" charset="0"/>
              </a:rPr>
              <a:t>5:43-48)</a:t>
            </a:r>
            <a:endParaRPr lang="en-US" sz="2800" b="1" dirty="0">
              <a:effectLst>
                <a:glow rad="228600">
                  <a:schemeClr val="accent3">
                    <a:satMod val="175000"/>
                    <a:alpha val="40000"/>
                  </a:schemeClr>
                </a:glow>
              </a:effectLst>
              <a:latin typeface="Calibri" pitchFamily="34" charset="0"/>
              <a:cs typeface="Calibri" pitchFamily="34" charset="0"/>
            </a:endParaRPr>
          </a:p>
        </p:txBody>
      </p:sp>
      <p:sp>
        <p:nvSpPr>
          <p:cNvPr id="4" name="Content Placeholder 2"/>
          <p:cNvSpPr txBox="1">
            <a:spLocks/>
          </p:cNvSpPr>
          <p:nvPr/>
        </p:nvSpPr>
        <p:spPr bwMode="auto">
          <a:xfrm>
            <a:off x="448732" y="533400"/>
            <a:ext cx="8542868"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dirty="0">
                <a:solidFill>
                  <a:srgbClr val="0070C0"/>
                </a:solidFill>
                <a:effectLst>
                  <a:glow rad="228600">
                    <a:schemeClr val="accent3">
                      <a:satMod val="175000"/>
                      <a:alpha val="40000"/>
                    </a:scheme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43</a:t>
            </a:r>
            <a:r>
              <a:rPr lang="en-US" sz="2800" i="1" dirty="0">
                <a:solidFill>
                  <a:srgbClr val="0070C0"/>
                </a:solidFill>
                <a:effectLst>
                  <a:glow rad="228600">
                    <a:schemeClr val="accent3">
                      <a:satMod val="175000"/>
                      <a:alpha val="40000"/>
                    </a:schemeClr>
                  </a:glow>
                </a:effectLst>
                <a:latin typeface="Cambria" pitchFamily="18" charset="0"/>
              </a:rPr>
              <a:t> </a:t>
            </a:r>
            <a:r>
              <a:rPr lang="en-US" sz="2800" i="1" dirty="0" smtClean="0">
                <a:solidFill>
                  <a:srgbClr val="0070C0"/>
                </a:solidFill>
                <a:effectLst>
                  <a:glow rad="228600">
                    <a:schemeClr val="accent3">
                      <a:satMod val="175000"/>
                      <a:alpha val="40000"/>
                    </a:schemeClr>
                  </a:glow>
                </a:effectLst>
                <a:latin typeface="Cambria" pitchFamily="18" charset="0"/>
              </a:rPr>
              <a:t>You </a:t>
            </a:r>
            <a:r>
              <a:rPr lang="en-US" sz="2800" i="1" dirty="0">
                <a:solidFill>
                  <a:srgbClr val="0070C0"/>
                </a:solidFill>
                <a:effectLst>
                  <a:glow rad="228600">
                    <a:schemeClr val="accent3">
                      <a:satMod val="175000"/>
                      <a:alpha val="40000"/>
                    </a:schemeClr>
                  </a:glow>
                </a:effectLst>
                <a:latin typeface="Cambria" pitchFamily="18" charset="0"/>
              </a:rPr>
              <a:t>have heard that it was said, </a:t>
            </a:r>
            <a:r>
              <a:rPr lang="en-US" sz="2800" i="1" dirty="0" smtClean="0">
                <a:solidFill>
                  <a:srgbClr val="0070C0"/>
                </a:solidFill>
                <a:effectLst>
                  <a:glow rad="228600">
                    <a:schemeClr val="accent3">
                      <a:satMod val="175000"/>
                      <a:alpha val="40000"/>
                    </a:schemeClr>
                  </a:glow>
                </a:effectLst>
                <a:latin typeface="Cambria" pitchFamily="18" charset="0"/>
              </a:rPr>
              <a:t>“You </a:t>
            </a:r>
            <a:r>
              <a:rPr lang="en-US" sz="2800" i="1" dirty="0">
                <a:solidFill>
                  <a:srgbClr val="0070C0"/>
                </a:solidFill>
                <a:effectLst>
                  <a:glow rad="228600">
                    <a:schemeClr val="accent3">
                      <a:satMod val="175000"/>
                      <a:alpha val="40000"/>
                    </a:schemeClr>
                  </a:glow>
                </a:effectLst>
                <a:latin typeface="Cambria" pitchFamily="18" charset="0"/>
              </a:rPr>
              <a:t>shall love your neighbor and hate your enemy</a:t>
            </a:r>
            <a:r>
              <a:rPr lang="en-US" sz="2800" i="1" dirty="0" smtClean="0">
                <a:solidFill>
                  <a:srgbClr val="0070C0"/>
                </a:solidFill>
                <a:effectLst>
                  <a:glow rad="228600">
                    <a:schemeClr val="accent3">
                      <a:satMod val="175000"/>
                      <a:alpha val="40000"/>
                    </a:scheme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44</a:t>
            </a:r>
            <a:r>
              <a:rPr lang="en-US" sz="2800" i="1" dirty="0">
                <a:solidFill>
                  <a:srgbClr val="0070C0"/>
                </a:solidFill>
                <a:effectLst>
                  <a:glow rad="228600">
                    <a:schemeClr val="accent3">
                      <a:satMod val="175000"/>
                      <a:alpha val="40000"/>
                    </a:schemeClr>
                  </a:glow>
                </a:effectLst>
                <a:latin typeface="Cambria" pitchFamily="18" charset="0"/>
              </a:rPr>
              <a:t> But I say to you, Love your enemies and pray for those who persecute you, </a:t>
            </a:r>
            <a:r>
              <a:rPr lang="en-US" sz="2800" i="1" baseline="30000" dirty="0">
                <a:solidFill>
                  <a:srgbClr val="0070C0"/>
                </a:solidFill>
                <a:effectLst>
                  <a:glow rad="228600">
                    <a:schemeClr val="accent3">
                      <a:satMod val="175000"/>
                      <a:alpha val="40000"/>
                    </a:schemeClr>
                  </a:glow>
                </a:effectLst>
                <a:latin typeface="Cambria" pitchFamily="18" charset="0"/>
              </a:rPr>
              <a:t>45</a:t>
            </a:r>
            <a:r>
              <a:rPr lang="en-US" sz="2800" i="1" dirty="0">
                <a:solidFill>
                  <a:srgbClr val="0070C0"/>
                </a:solidFill>
                <a:effectLst>
                  <a:glow rad="228600">
                    <a:schemeClr val="accent3">
                      <a:satMod val="175000"/>
                      <a:alpha val="40000"/>
                    </a:schemeClr>
                  </a:glow>
                </a:effectLst>
                <a:latin typeface="Cambria" pitchFamily="18" charset="0"/>
              </a:rPr>
              <a:t> so that you may be sons of your Father who is in heaven. For he makes his sun rise on the evil and on the good, and sends rain on the just and on the unjust. </a:t>
            </a:r>
            <a:r>
              <a:rPr lang="en-US" sz="2800" i="1" baseline="30000" dirty="0">
                <a:solidFill>
                  <a:srgbClr val="0070C0"/>
                </a:solidFill>
                <a:effectLst>
                  <a:glow rad="228600">
                    <a:schemeClr val="accent3">
                      <a:satMod val="175000"/>
                      <a:alpha val="40000"/>
                    </a:schemeClr>
                  </a:glow>
                </a:effectLst>
                <a:latin typeface="Cambria" pitchFamily="18" charset="0"/>
              </a:rPr>
              <a:t>46</a:t>
            </a:r>
            <a:r>
              <a:rPr lang="en-US" sz="2800" i="1" dirty="0">
                <a:solidFill>
                  <a:srgbClr val="0070C0"/>
                </a:solidFill>
                <a:effectLst>
                  <a:glow rad="228600">
                    <a:schemeClr val="accent3">
                      <a:satMod val="175000"/>
                      <a:alpha val="40000"/>
                    </a:schemeClr>
                  </a:glow>
                </a:effectLst>
                <a:latin typeface="Cambria" pitchFamily="18" charset="0"/>
              </a:rPr>
              <a:t> For if you love those who love you, what reward do you have? Do not even the tax collectors do the same? </a:t>
            </a:r>
            <a:r>
              <a:rPr lang="en-US" sz="2800" i="1" baseline="30000" dirty="0">
                <a:solidFill>
                  <a:srgbClr val="0070C0"/>
                </a:solidFill>
                <a:effectLst>
                  <a:glow rad="228600">
                    <a:schemeClr val="accent3">
                      <a:satMod val="175000"/>
                      <a:alpha val="40000"/>
                    </a:schemeClr>
                  </a:glow>
                </a:effectLst>
                <a:latin typeface="Cambria" pitchFamily="18" charset="0"/>
              </a:rPr>
              <a:t>47</a:t>
            </a:r>
            <a:r>
              <a:rPr lang="en-US" sz="2800" i="1" dirty="0">
                <a:solidFill>
                  <a:srgbClr val="0070C0"/>
                </a:solidFill>
                <a:effectLst>
                  <a:glow rad="228600">
                    <a:schemeClr val="accent3">
                      <a:satMod val="175000"/>
                      <a:alpha val="40000"/>
                    </a:schemeClr>
                  </a:glow>
                </a:effectLst>
                <a:latin typeface="Cambria" pitchFamily="18" charset="0"/>
              </a:rPr>
              <a:t> And if you greet only your brothers, what more are you doing than others? Do not even the Gentiles do the same</a:t>
            </a:r>
            <a:r>
              <a:rPr lang="en-US" sz="2800" i="1" dirty="0" smtClean="0">
                <a:solidFill>
                  <a:srgbClr val="0070C0"/>
                </a:solidFill>
                <a:effectLst>
                  <a:glow rad="228600">
                    <a:schemeClr val="accent3">
                      <a:satMod val="175000"/>
                      <a:alpha val="40000"/>
                    </a:scheme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48</a:t>
            </a:r>
            <a:r>
              <a:rPr lang="en-US" sz="2800" i="1" dirty="0">
                <a:solidFill>
                  <a:srgbClr val="0070C0"/>
                </a:solidFill>
                <a:effectLst>
                  <a:glow rad="228600">
                    <a:schemeClr val="accent3">
                      <a:satMod val="175000"/>
                      <a:alpha val="40000"/>
                    </a:schemeClr>
                  </a:glow>
                </a:effectLst>
                <a:latin typeface="Cambria" pitchFamily="18" charset="0"/>
              </a:rPr>
              <a:t> You therefore must be perfect, as your heavenly Father is perfect.</a:t>
            </a:r>
            <a:endParaRPr lang="en-US" sz="2800" i="1" dirty="0">
              <a:solidFill>
                <a:srgbClr val="0070C0"/>
              </a:solidFill>
              <a:effectLst>
                <a:glow rad="228600">
                  <a:srgbClr val="FFFFFF">
                    <a:satMod val="175000"/>
                    <a:alpha val="40000"/>
                  </a:srgbClr>
                </a:glow>
              </a:effectLst>
              <a:latin typeface="Cambria" pitchFamily="18" charset="0"/>
            </a:endParaRPr>
          </a:p>
        </p:txBody>
      </p:sp>
      <p:sp>
        <p:nvSpPr>
          <p:cNvPr id="5" name="Content Placeholder 4"/>
          <p:cNvSpPr>
            <a:spLocks noGrp="1"/>
          </p:cNvSpPr>
          <p:nvPr>
            <p:ph idx="1"/>
          </p:nvPr>
        </p:nvSpPr>
        <p:spPr>
          <a:xfrm>
            <a:off x="448732" y="3124200"/>
            <a:ext cx="8466668" cy="3733800"/>
          </a:xfrm>
        </p:spPr>
        <p:txBody>
          <a:bodyPr>
            <a:normAutofit fontScale="77500" lnSpcReduction="20000"/>
          </a:bodyPr>
          <a:lstStyle/>
          <a:p>
            <a:pPr eaLnBrk="1" hangingPunct="1"/>
            <a:r>
              <a:rPr lang="en-US" sz="2800" dirty="0" smtClean="0">
                <a:latin typeface="Calibri" pitchFamily="34" charset="0"/>
                <a:cs typeface="Calibri" pitchFamily="34" charset="0"/>
              </a:rPr>
              <a:t>Jesus quotes two commands from the OT. The first command he cites, “</a:t>
            </a:r>
            <a:r>
              <a:rPr lang="en-US" sz="2800" i="1" dirty="0">
                <a:solidFill>
                  <a:srgbClr val="0070C0"/>
                </a:solidFill>
                <a:effectLst>
                  <a:glow rad="228600">
                    <a:schemeClr val="accent3">
                      <a:satMod val="175000"/>
                      <a:alpha val="40000"/>
                    </a:schemeClr>
                  </a:glow>
                </a:effectLst>
                <a:latin typeface="Cambria" pitchFamily="18" charset="0"/>
              </a:rPr>
              <a:t>You</a:t>
            </a:r>
            <a:r>
              <a:rPr lang="en-US" sz="2800" i="1" dirty="0" smtClean="0">
                <a:solidFill>
                  <a:srgbClr val="0070C0"/>
                </a:solidFill>
                <a:effectLst>
                  <a:glow rad="228600">
                    <a:schemeClr val="accent3">
                      <a:satMod val="175000"/>
                      <a:alpha val="40000"/>
                    </a:schemeClr>
                  </a:glow>
                </a:effectLst>
                <a:latin typeface="Cambria" pitchFamily="18" charset="0"/>
              </a:rPr>
              <a:t> </a:t>
            </a:r>
            <a:r>
              <a:rPr lang="en-US" sz="2800" i="1" dirty="0">
                <a:solidFill>
                  <a:srgbClr val="0070C0"/>
                </a:solidFill>
                <a:effectLst>
                  <a:glow rad="228600">
                    <a:schemeClr val="accent3">
                      <a:satMod val="175000"/>
                      <a:alpha val="40000"/>
                    </a:schemeClr>
                  </a:glow>
                </a:effectLst>
                <a:latin typeface="Cambria" pitchFamily="18" charset="0"/>
              </a:rPr>
              <a:t>shall love your </a:t>
            </a:r>
            <a:r>
              <a:rPr lang="en-US" sz="2800" i="1" dirty="0" smtClean="0">
                <a:solidFill>
                  <a:srgbClr val="0070C0"/>
                </a:solidFill>
                <a:effectLst>
                  <a:glow rad="228600">
                    <a:schemeClr val="accent3">
                      <a:satMod val="175000"/>
                      <a:alpha val="40000"/>
                    </a:schemeClr>
                  </a:glow>
                </a:effectLst>
                <a:latin typeface="Cambria" pitchFamily="18" charset="0"/>
              </a:rPr>
              <a:t>neighbor</a:t>
            </a:r>
            <a:r>
              <a:rPr lang="en-US" sz="2800" dirty="0" smtClean="0">
                <a:latin typeface="Calibri" pitchFamily="34" charset="0"/>
                <a:cs typeface="Calibri" pitchFamily="34" charset="0"/>
              </a:rPr>
              <a:t>” is a direct quote of Leviticus 19:18. </a:t>
            </a:r>
          </a:p>
          <a:p>
            <a:pPr eaLnBrk="1" hangingPunct="1"/>
            <a:r>
              <a:rPr lang="en-US" sz="2800" dirty="0" smtClean="0">
                <a:latin typeface="Calibri" pitchFamily="34" charset="0"/>
                <a:cs typeface="Calibri" pitchFamily="34" charset="0"/>
              </a:rPr>
              <a:t>The origin of the </a:t>
            </a:r>
            <a:r>
              <a:rPr lang="en-US" sz="2800" dirty="0" smtClean="0">
                <a:latin typeface="Calibri" pitchFamily="34" charset="0"/>
                <a:cs typeface="Calibri" pitchFamily="34" charset="0"/>
              </a:rPr>
              <a:t>second command, “</a:t>
            </a:r>
            <a:r>
              <a:rPr lang="en-US" sz="2800" i="1" dirty="0" smtClean="0">
                <a:solidFill>
                  <a:srgbClr val="0070C0"/>
                </a:solidFill>
                <a:effectLst>
                  <a:glow rad="228600">
                    <a:schemeClr val="accent3">
                      <a:satMod val="175000"/>
                      <a:alpha val="40000"/>
                    </a:schemeClr>
                  </a:glow>
                </a:effectLst>
                <a:latin typeface="Cambria" pitchFamily="18" charset="0"/>
              </a:rPr>
              <a:t>and </a:t>
            </a:r>
            <a:r>
              <a:rPr lang="en-US" sz="2800" i="1" dirty="0">
                <a:solidFill>
                  <a:srgbClr val="0070C0"/>
                </a:solidFill>
                <a:effectLst>
                  <a:glow rad="228600">
                    <a:schemeClr val="accent3">
                      <a:satMod val="175000"/>
                      <a:alpha val="40000"/>
                    </a:schemeClr>
                  </a:glow>
                </a:effectLst>
                <a:latin typeface="Cambria" pitchFamily="18" charset="0"/>
              </a:rPr>
              <a:t>hate your enemy</a:t>
            </a:r>
            <a:r>
              <a:rPr lang="en-US" sz="2800" dirty="0" smtClean="0">
                <a:latin typeface="Calibri" pitchFamily="34" charset="0"/>
                <a:cs typeface="Calibri" pitchFamily="34" charset="0"/>
              </a:rPr>
              <a:t>” is a little more difficult to determine, but there are a couple of OT texts that talk about </a:t>
            </a:r>
            <a:r>
              <a:rPr lang="en-US" sz="2800" b="1" dirty="0" smtClean="0">
                <a:latin typeface="Calibri" pitchFamily="34" charset="0"/>
                <a:cs typeface="Calibri" pitchFamily="34" charset="0"/>
              </a:rPr>
              <a:t>hating</a:t>
            </a:r>
            <a:r>
              <a:rPr lang="en-US" sz="2800" dirty="0" smtClean="0">
                <a:latin typeface="Calibri" pitchFamily="34" charset="0"/>
                <a:cs typeface="Calibri" pitchFamily="34" charset="0"/>
              </a:rPr>
              <a:t> the enemies of God and counting them as our enemies:</a:t>
            </a:r>
          </a:p>
          <a:p>
            <a:pPr lvl="1" eaLnBrk="1" hangingPunct="1"/>
            <a:r>
              <a:rPr lang="en-US" sz="2400" i="1" kern="1200" dirty="0">
                <a:solidFill>
                  <a:srgbClr val="0070C0"/>
                </a:solidFill>
                <a:effectLst>
                  <a:glow rad="228600">
                    <a:schemeClr val="accent3">
                      <a:satMod val="175000"/>
                      <a:alpha val="40000"/>
                    </a:schemeClr>
                  </a:glow>
                </a:effectLst>
                <a:latin typeface="Cambria" pitchFamily="18" charset="0"/>
                <a:ea typeface="+mn-ea"/>
                <a:cs typeface="+mn-cs"/>
              </a:rPr>
              <a:t>Do </a:t>
            </a:r>
            <a:r>
              <a:rPr lang="en-US" sz="2400" b="1" i="1" kern="1200" dirty="0">
                <a:solidFill>
                  <a:srgbClr val="0070C0"/>
                </a:solidFill>
                <a:effectLst>
                  <a:glow rad="228600">
                    <a:schemeClr val="accent3">
                      <a:satMod val="175000"/>
                      <a:alpha val="40000"/>
                    </a:schemeClr>
                  </a:glow>
                </a:effectLst>
                <a:latin typeface="Cambria" pitchFamily="18" charset="0"/>
                <a:ea typeface="+mn-ea"/>
                <a:cs typeface="+mn-cs"/>
              </a:rPr>
              <a:t>I</a:t>
            </a:r>
            <a:r>
              <a:rPr lang="en-US" sz="2400" i="1" kern="1200" dirty="0">
                <a:solidFill>
                  <a:srgbClr val="0070C0"/>
                </a:solidFill>
                <a:effectLst>
                  <a:glow rad="228600">
                    <a:schemeClr val="accent3">
                      <a:satMod val="175000"/>
                      <a:alpha val="40000"/>
                    </a:schemeClr>
                  </a:glow>
                </a:effectLst>
                <a:latin typeface="Cambria" pitchFamily="18" charset="0"/>
                <a:ea typeface="+mn-ea"/>
                <a:cs typeface="+mn-cs"/>
              </a:rPr>
              <a:t> not </a:t>
            </a:r>
            <a:r>
              <a:rPr lang="en-US" sz="2400" b="1" i="1" kern="1200" dirty="0">
                <a:solidFill>
                  <a:srgbClr val="0070C0"/>
                </a:solidFill>
                <a:effectLst>
                  <a:glow rad="228600">
                    <a:schemeClr val="accent3">
                      <a:satMod val="175000"/>
                      <a:alpha val="40000"/>
                    </a:schemeClr>
                  </a:glow>
                </a:effectLst>
                <a:latin typeface="Cambria" pitchFamily="18" charset="0"/>
                <a:ea typeface="+mn-ea"/>
                <a:cs typeface="+mn-cs"/>
              </a:rPr>
              <a:t>hate those who hate you, O LORD</a:t>
            </a:r>
            <a:r>
              <a:rPr lang="en-US" sz="2400" i="1" kern="1200" dirty="0">
                <a:solidFill>
                  <a:srgbClr val="0070C0"/>
                </a:solidFill>
                <a:effectLst>
                  <a:glow rad="228600">
                    <a:schemeClr val="accent3">
                      <a:satMod val="175000"/>
                      <a:alpha val="40000"/>
                    </a:schemeClr>
                  </a:glow>
                </a:effectLst>
                <a:latin typeface="Cambria" pitchFamily="18" charset="0"/>
                <a:ea typeface="+mn-ea"/>
                <a:cs typeface="+mn-cs"/>
              </a:rPr>
              <a:t>? And do I not loathe those who rise up against you? I hate them with complete hatred; </a:t>
            </a:r>
            <a:r>
              <a:rPr lang="en-US" sz="2400" b="1" i="1" kern="1200" dirty="0">
                <a:solidFill>
                  <a:srgbClr val="0070C0"/>
                </a:solidFill>
                <a:effectLst>
                  <a:glow rad="228600">
                    <a:schemeClr val="accent3">
                      <a:satMod val="175000"/>
                      <a:alpha val="40000"/>
                    </a:schemeClr>
                  </a:glow>
                </a:effectLst>
                <a:latin typeface="Cambria" pitchFamily="18" charset="0"/>
                <a:ea typeface="+mn-ea"/>
                <a:cs typeface="+mn-cs"/>
              </a:rPr>
              <a:t>I count them my enemies</a:t>
            </a:r>
            <a:r>
              <a:rPr lang="en-US" sz="2400" i="1" kern="1200" dirty="0">
                <a:solidFill>
                  <a:srgbClr val="0070C0"/>
                </a:solidFill>
                <a:effectLst>
                  <a:glow rad="228600">
                    <a:schemeClr val="accent3">
                      <a:satMod val="175000"/>
                      <a:alpha val="40000"/>
                    </a:schemeClr>
                  </a:glow>
                </a:effectLst>
                <a:latin typeface="Cambria" pitchFamily="18" charset="0"/>
                <a:ea typeface="+mn-ea"/>
                <a:cs typeface="+mn-cs"/>
              </a:rPr>
              <a:t>. </a:t>
            </a:r>
            <a:r>
              <a:rPr lang="en-US" sz="2400" dirty="0">
                <a:latin typeface="Calibri" pitchFamily="34" charset="0"/>
                <a:cs typeface="Calibri" pitchFamily="34" charset="0"/>
              </a:rPr>
              <a:t>(</a:t>
            </a:r>
            <a:r>
              <a:rPr lang="en-US" sz="2400" dirty="0" smtClean="0">
                <a:latin typeface="Calibri" pitchFamily="34" charset="0"/>
                <a:cs typeface="Calibri" pitchFamily="34" charset="0"/>
              </a:rPr>
              <a:t>Psalm 139:21-22)</a:t>
            </a:r>
            <a:endParaRPr lang="en-US" sz="2400" dirty="0">
              <a:latin typeface="Calibri" pitchFamily="34" charset="0"/>
              <a:cs typeface="Calibri" pitchFamily="34" charset="0"/>
            </a:endParaRPr>
          </a:p>
          <a:p>
            <a:pPr lvl="1" eaLnBrk="1" hangingPunct="1"/>
            <a:r>
              <a:rPr lang="en-US" sz="2400" dirty="0" smtClean="0">
                <a:latin typeface="Calibri" pitchFamily="34" charset="0"/>
                <a:cs typeface="Calibri" pitchFamily="34" charset="0"/>
              </a:rPr>
              <a:t>The words of the prophet Jehu to King </a:t>
            </a:r>
            <a:r>
              <a:rPr lang="en-US" sz="2400" dirty="0">
                <a:latin typeface="Calibri" pitchFamily="34" charset="0"/>
                <a:cs typeface="Calibri" pitchFamily="34" charset="0"/>
              </a:rPr>
              <a:t>Jehoshaphat “</a:t>
            </a:r>
            <a:r>
              <a:rPr lang="en-US" sz="2400" i="1" kern="1200" dirty="0">
                <a:solidFill>
                  <a:srgbClr val="0070C0"/>
                </a:solidFill>
                <a:effectLst>
                  <a:glow rad="228600">
                    <a:schemeClr val="accent3">
                      <a:satMod val="175000"/>
                      <a:alpha val="40000"/>
                    </a:schemeClr>
                  </a:glow>
                </a:effectLst>
                <a:latin typeface="Cambria" pitchFamily="18" charset="0"/>
                <a:ea typeface="+mn-ea"/>
                <a:cs typeface="+mn-cs"/>
              </a:rPr>
              <a:t>Should you help the wicked and love </a:t>
            </a:r>
            <a:r>
              <a:rPr lang="en-US" sz="2400" b="1" i="1" kern="1200" dirty="0">
                <a:solidFill>
                  <a:srgbClr val="0070C0"/>
                </a:solidFill>
                <a:effectLst>
                  <a:glow rad="228600">
                    <a:schemeClr val="accent3">
                      <a:satMod val="175000"/>
                      <a:alpha val="40000"/>
                    </a:schemeClr>
                  </a:glow>
                </a:effectLst>
                <a:latin typeface="Cambria" pitchFamily="18" charset="0"/>
                <a:ea typeface="+mn-ea"/>
                <a:cs typeface="+mn-cs"/>
              </a:rPr>
              <a:t>those who hate the LORD</a:t>
            </a:r>
            <a:r>
              <a:rPr lang="en-US" sz="2400" i="1" kern="1200" dirty="0">
                <a:solidFill>
                  <a:srgbClr val="0070C0"/>
                </a:solidFill>
                <a:effectLst>
                  <a:glow rad="228600">
                    <a:schemeClr val="accent3">
                      <a:satMod val="175000"/>
                      <a:alpha val="40000"/>
                    </a:schemeClr>
                  </a:glow>
                </a:effectLst>
                <a:latin typeface="Cambria" pitchFamily="18" charset="0"/>
                <a:ea typeface="+mn-ea"/>
                <a:cs typeface="+mn-cs"/>
              </a:rPr>
              <a:t>? Because of this, wrath has gone out against you from the LORD</a:t>
            </a:r>
            <a:r>
              <a:rPr lang="en-US" sz="2400" dirty="0" smtClean="0">
                <a:latin typeface="Calibri" pitchFamily="34" charset="0"/>
                <a:cs typeface="Calibri" pitchFamily="34" charset="0"/>
              </a:rPr>
              <a:t>.” </a:t>
            </a:r>
            <a:r>
              <a:rPr lang="en-US" sz="2400" dirty="0">
                <a:latin typeface="Calibri" pitchFamily="34" charset="0"/>
                <a:cs typeface="Calibri" pitchFamily="34" charset="0"/>
              </a:rPr>
              <a:t>(</a:t>
            </a:r>
            <a:r>
              <a:rPr lang="en-US" sz="2400" dirty="0" smtClean="0">
                <a:latin typeface="Calibri" pitchFamily="34" charset="0"/>
                <a:cs typeface="Calibri" pitchFamily="34" charset="0"/>
              </a:rPr>
              <a:t>2Chron. 19:2)</a:t>
            </a:r>
          </a:p>
          <a:p>
            <a:pPr lvl="1" eaLnBrk="1" hangingPunct="1"/>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905106829"/>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chor="t">
            <a:noAutofit/>
          </a:bodyPr>
          <a:lstStyle/>
          <a:p>
            <a:r>
              <a:rPr lang="en-US" sz="2800" b="1" dirty="0" smtClean="0">
                <a:effectLst>
                  <a:glow rad="228600">
                    <a:schemeClr val="accent3">
                      <a:satMod val="175000"/>
                      <a:alpha val="40000"/>
                    </a:schemeClr>
                  </a:glow>
                </a:effectLst>
                <a:latin typeface="Calibri" pitchFamily="34" charset="0"/>
                <a:cs typeface="Calibri" pitchFamily="34" charset="0"/>
              </a:rPr>
              <a:t>Command #6: Love Your Neighbor (Mat</a:t>
            </a:r>
            <a:r>
              <a:rPr lang="en-US" sz="2800" b="1" dirty="0">
                <a:effectLst>
                  <a:glow rad="228600">
                    <a:schemeClr val="accent3">
                      <a:satMod val="175000"/>
                      <a:alpha val="40000"/>
                    </a:schemeClr>
                  </a:glow>
                </a:effectLst>
                <a:latin typeface="Calibri" pitchFamily="34" charset="0"/>
                <a:cs typeface="Calibri" pitchFamily="34" charset="0"/>
              </a:rPr>
              <a:t>. </a:t>
            </a:r>
            <a:r>
              <a:rPr lang="en-US" sz="2800" b="1" dirty="0" smtClean="0">
                <a:effectLst>
                  <a:glow rad="228600">
                    <a:schemeClr val="accent3">
                      <a:satMod val="175000"/>
                      <a:alpha val="40000"/>
                    </a:schemeClr>
                  </a:glow>
                </a:effectLst>
                <a:latin typeface="Calibri" pitchFamily="34" charset="0"/>
                <a:cs typeface="Calibri" pitchFamily="34" charset="0"/>
              </a:rPr>
              <a:t>5:43-48)</a:t>
            </a:r>
            <a:endParaRPr lang="en-US" sz="2800" b="1" dirty="0">
              <a:effectLst>
                <a:glow rad="228600">
                  <a:schemeClr val="accent3">
                    <a:satMod val="175000"/>
                    <a:alpha val="40000"/>
                  </a:schemeClr>
                </a:glow>
              </a:effectLst>
              <a:latin typeface="Calibri" pitchFamily="34" charset="0"/>
              <a:cs typeface="Calibri" pitchFamily="34" charset="0"/>
            </a:endParaRPr>
          </a:p>
        </p:txBody>
      </p:sp>
      <p:sp>
        <p:nvSpPr>
          <p:cNvPr id="4" name="Content Placeholder 2"/>
          <p:cNvSpPr txBox="1">
            <a:spLocks/>
          </p:cNvSpPr>
          <p:nvPr/>
        </p:nvSpPr>
        <p:spPr bwMode="auto">
          <a:xfrm>
            <a:off x="448732" y="533400"/>
            <a:ext cx="8542868"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dirty="0">
                <a:solidFill>
                  <a:srgbClr val="0070C0"/>
                </a:solidFill>
                <a:effectLst>
                  <a:glow rad="228600">
                    <a:schemeClr val="accent3">
                      <a:satMod val="175000"/>
                      <a:alpha val="40000"/>
                    </a:scheme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43</a:t>
            </a:r>
            <a:r>
              <a:rPr lang="en-US" sz="2800" i="1" dirty="0">
                <a:solidFill>
                  <a:srgbClr val="0070C0"/>
                </a:solidFill>
                <a:effectLst>
                  <a:glow rad="228600">
                    <a:schemeClr val="accent3">
                      <a:satMod val="175000"/>
                      <a:alpha val="40000"/>
                    </a:schemeClr>
                  </a:glow>
                </a:effectLst>
                <a:latin typeface="Cambria" pitchFamily="18" charset="0"/>
              </a:rPr>
              <a:t> </a:t>
            </a:r>
            <a:r>
              <a:rPr lang="en-US" sz="2800" i="1" dirty="0" smtClean="0">
                <a:solidFill>
                  <a:srgbClr val="0070C0"/>
                </a:solidFill>
                <a:effectLst>
                  <a:glow rad="228600">
                    <a:schemeClr val="accent3">
                      <a:satMod val="175000"/>
                      <a:alpha val="40000"/>
                    </a:schemeClr>
                  </a:glow>
                </a:effectLst>
                <a:latin typeface="Cambria" pitchFamily="18" charset="0"/>
              </a:rPr>
              <a:t>You </a:t>
            </a:r>
            <a:r>
              <a:rPr lang="en-US" sz="2800" i="1" dirty="0">
                <a:solidFill>
                  <a:srgbClr val="0070C0"/>
                </a:solidFill>
                <a:effectLst>
                  <a:glow rad="228600">
                    <a:schemeClr val="accent3">
                      <a:satMod val="175000"/>
                      <a:alpha val="40000"/>
                    </a:schemeClr>
                  </a:glow>
                </a:effectLst>
                <a:latin typeface="Cambria" pitchFamily="18" charset="0"/>
              </a:rPr>
              <a:t>have heard that it was said, </a:t>
            </a:r>
            <a:r>
              <a:rPr lang="en-US" sz="2800" i="1" dirty="0" smtClean="0">
                <a:solidFill>
                  <a:srgbClr val="0070C0"/>
                </a:solidFill>
                <a:effectLst>
                  <a:glow rad="228600">
                    <a:schemeClr val="accent3">
                      <a:satMod val="175000"/>
                      <a:alpha val="40000"/>
                    </a:schemeClr>
                  </a:glow>
                </a:effectLst>
                <a:latin typeface="Cambria" pitchFamily="18" charset="0"/>
              </a:rPr>
              <a:t>“You </a:t>
            </a:r>
            <a:r>
              <a:rPr lang="en-US" sz="2800" i="1" dirty="0">
                <a:solidFill>
                  <a:srgbClr val="0070C0"/>
                </a:solidFill>
                <a:effectLst>
                  <a:glow rad="228600">
                    <a:schemeClr val="accent3">
                      <a:satMod val="175000"/>
                      <a:alpha val="40000"/>
                    </a:schemeClr>
                  </a:glow>
                </a:effectLst>
                <a:latin typeface="Cambria" pitchFamily="18" charset="0"/>
              </a:rPr>
              <a:t>shall love your neighbor and hate your enemy</a:t>
            </a:r>
            <a:r>
              <a:rPr lang="en-US" sz="2800" i="1" dirty="0" smtClean="0">
                <a:solidFill>
                  <a:srgbClr val="0070C0"/>
                </a:solidFill>
                <a:effectLst>
                  <a:glow rad="228600">
                    <a:schemeClr val="accent3">
                      <a:satMod val="175000"/>
                      <a:alpha val="40000"/>
                    </a:scheme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44</a:t>
            </a:r>
            <a:r>
              <a:rPr lang="en-US" sz="2800" i="1" dirty="0">
                <a:solidFill>
                  <a:srgbClr val="0070C0"/>
                </a:solidFill>
                <a:effectLst>
                  <a:glow rad="228600">
                    <a:schemeClr val="accent3">
                      <a:satMod val="175000"/>
                      <a:alpha val="40000"/>
                    </a:schemeClr>
                  </a:glow>
                </a:effectLst>
                <a:latin typeface="Cambria" pitchFamily="18" charset="0"/>
              </a:rPr>
              <a:t> But I say to you, Love your enemies and pray for those who persecute you, </a:t>
            </a:r>
            <a:r>
              <a:rPr lang="en-US" sz="2800" i="1" baseline="30000" dirty="0">
                <a:solidFill>
                  <a:srgbClr val="0070C0"/>
                </a:solidFill>
                <a:effectLst>
                  <a:glow rad="228600">
                    <a:schemeClr val="accent3">
                      <a:satMod val="175000"/>
                      <a:alpha val="40000"/>
                    </a:schemeClr>
                  </a:glow>
                </a:effectLst>
                <a:latin typeface="Cambria" pitchFamily="18" charset="0"/>
              </a:rPr>
              <a:t>45</a:t>
            </a:r>
            <a:r>
              <a:rPr lang="en-US" sz="2800" i="1" dirty="0">
                <a:solidFill>
                  <a:srgbClr val="0070C0"/>
                </a:solidFill>
                <a:effectLst>
                  <a:glow rad="228600">
                    <a:schemeClr val="accent3">
                      <a:satMod val="175000"/>
                      <a:alpha val="40000"/>
                    </a:schemeClr>
                  </a:glow>
                </a:effectLst>
                <a:latin typeface="Cambria" pitchFamily="18" charset="0"/>
              </a:rPr>
              <a:t> so that you may be sons of your Father who is in heaven. For he makes his sun rise on the evil and on the good, and sends rain on the just and on the unjust. </a:t>
            </a:r>
            <a:r>
              <a:rPr lang="en-US" sz="2800" i="1" baseline="30000" dirty="0">
                <a:solidFill>
                  <a:srgbClr val="0070C0"/>
                </a:solidFill>
                <a:effectLst>
                  <a:glow rad="228600">
                    <a:schemeClr val="accent3">
                      <a:satMod val="175000"/>
                      <a:alpha val="40000"/>
                    </a:schemeClr>
                  </a:glow>
                </a:effectLst>
                <a:latin typeface="Cambria" pitchFamily="18" charset="0"/>
              </a:rPr>
              <a:t>46</a:t>
            </a:r>
            <a:r>
              <a:rPr lang="en-US" sz="2800" i="1" dirty="0">
                <a:solidFill>
                  <a:srgbClr val="0070C0"/>
                </a:solidFill>
                <a:effectLst>
                  <a:glow rad="228600">
                    <a:schemeClr val="accent3">
                      <a:satMod val="175000"/>
                      <a:alpha val="40000"/>
                    </a:schemeClr>
                  </a:glow>
                </a:effectLst>
                <a:latin typeface="Cambria" pitchFamily="18" charset="0"/>
              </a:rPr>
              <a:t> For if you love those who love you, what reward do you have? Do not even the tax collectors do the same? </a:t>
            </a:r>
            <a:r>
              <a:rPr lang="en-US" sz="2800" i="1" baseline="30000" dirty="0">
                <a:solidFill>
                  <a:srgbClr val="0070C0"/>
                </a:solidFill>
                <a:effectLst>
                  <a:glow rad="228600">
                    <a:schemeClr val="accent3">
                      <a:satMod val="175000"/>
                      <a:alpha val="40000"/>
                    </a:schemeClr>
                  </a:glow>
                </a:effectLst>
                <a:latin typeface="Cambria" pitchFamily="18" charset="0"/>
              </a:rPr>
              <a:t>47</a:t>
            </a:r>
            <a:r>
              <a:rPr lang="en-US" sz="2800" i="1" dirty="0">
                <a:solidFill>
                  <a:srgbClr val="0070C0"/>
                </a:solidFill>
                <a:effectLst>
                  <a:glow rad="228600">
                    <a:schemeClr val="accent3">
                      <a:satMod val="175000"/>
                      <a:alpha val="40000"/>
                    </a:schemeClr>
                  </a:glow>
                </a:effectLst>
                <a:latin typeface="Cambria" pitchFamily="18" charset="0"/>
              </a:rPr>
              <a:t> And if you greet only your brothers, what more are you doing than others? Do not even the Gentiles do the same</a:t>
            </a:r>
            <a:r>
              <a:rPr lang="en-US" sz="2800" i="1" dirty="0" smtClean="0">
                <a:solidFill>
                  <a:srgbClr val="0070C0"/>
                </a:solidFill>
                <a:effectLst>
                  <a:glow rad="228600">
                    <a:schemeClr val="accent3">
                      <a:satMod val="175000"/>
                      <a:alpha val="40000"/>
                    </a:scheme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48</a:t>
            </a:r>
            <a:r>
              <a:rPr lang="en-US" sz="2800" i="1" dirty="0">
                <a:solidFill>
                  <a:srgbClr val="0070C0"/>
                </a:solidFill>
                <a:effectLst>
                  <a:glow rad="228600">
                    <a:schemeClr val="accent3">
                      <a:satMod val="175000"/>
                      <a:alpha val="40000"/>
                    </a:schemeClr>
                  </a:glow>
                </a:effectLst>
                <a:latin typeface="Cambria" pitchFamily="18" charset="0"/>
              </a:rPr>
              <a:t> You therefore must be perfect, as your heavenly Father is perfect.</a:t>
            </a:r>
            <a:endParaRPr lang="en-US" sz="2800" i="1" dirty="0">
              <a:solidFill>
                <a:srgbClr val="0070C0"/>
              </a:solidFill>
              <a:effectLst>
                <a:glow rad="228600">
                  <a:srgbClr val="FFFFFF">
                    <a:satMod val="175000"/>
                    <a:alpha val="40000"/>
                  </a:srgbClr>
                </a:glow>
              </a:effectLst>
              <a:latin typeface="Cambria" pitchFamily="18" charset="0"/>
            </a:endParaRPr>
          </a:p>
        </p:txBody>
      </p:sp>
      <p:sp>
        <p:nvSpPr>
          <p:cNvPr id="5" name="Content Placeholder 4"/>
          <p:cNvSpPr>
            <a:spLocks noGrp="1"/>
          </p:cNvSpPr>
          <p:nvPr>
            <p:ph idx="1"/>
          </p:nvPr>
        </p:nvSpPr>
        <p:spPr>
          <a:xfrm>
            <a:off x="448733" y="3048000"/>
            <a:ext cx="8229600" cy="3810000"/>
          </a:xfrm>
        </p:spPr>
        <p:txBody>
          <a:bodyPr>
            <a:normAutofit fontScale="92500"/>
          </a:bodyPr>
          <a:lstStyle/>
          <a:p>
            <a:pPr eaLnBrk="1" hangingPunct="1"/>
            <a:r>
              <a:rPr lang="en-US" sz="2800" dirty="0" smtClean="0">
                <a:latin typeface="Calibri" pitchFamily="34" charset="0"/>
                <a:cs typeface="Calibri" pitchFamily="34" charset="0"/>
              </a:rPr>
              <a:t>Of course, there are also a number of OT passages that say not to mistreat </a:t>
            </a:r>
            <a:r>
              <a:rPr lang="en-US" sz="2800" dirty="0" smtClean="0">
                <a:latin typeface="Calibri" pitchFamily="34" charset="0"/>
                <a:cs typeface="Calibri" pitchFamily="34" charset="0"/>
              </a:rPr>
              <a:t>your </a:t>
            </a:r>
            <a:r>
              <a:rPr lang="en-US" sz="2800" b="1" i="1" dirty="0" smtClean="0">
                <a:latin typeface="Calibri" pitchFamily="34" charset="0"/>
                <a:cs typeface="Calibri" pitchFamily="34" charset="0"/>
              </a:rPr>
              <a:t>personal</a:t>
            </a:r>
            <a:r>
              <a:rPr lang="en-US" sz="2800" dirty="0" smtClean="0">
                <a:latin typeface="Calibri" pitchFamily="34" charset="0"/>
                <a:cs typeface="Calibri" pitchFamily="34" charset="0"/>
              </a:rPr>
              <a:t> </a:t>
            </a:r>
            <a:r>
              <a:rPr lang="en-US" sz="2800" dirty="0" smtClean="0">
                <a:latin typeface="Calibri" pitchFamily="34" charset="0"/>
                <a:cs typeface="Calibri" pitchFamily="34" charset="0"/>
              </a:rPr>
              <a:t>enemy but treat them with kindness:</a:t>
            </a:r>
          </a:p>
          <a:p>
            <a:pPr lvl="1" eaLnBrk="1" hangingPunct="1"/>
            <a:r>
              <a:rPr lang="en-US" sz="2400" i="1" kern="1200" dirty="0" smtClean="0">
                <a:solidFill>
                  <a:srgbClr val="0070C0"/>
                </a:solidFill>
                <a:effectLst>
                  <a:glow rad="228600">
                    <a:schemeClr val="accent3">
                      <a:satMod val="175000"/>
                      <a:alpha val="40000"/>
                    </a:schemeClr>
                  </a:glow>
                </a:effectLst>
                <a:latin typeface="Cambria" pitchFamily="18" charset="0"/>
                <a:ea typeface="+mn-ea"/>
                <a:cs typeface="+mn-cs"/>
              </a:rPr>
              <a:t>Do </a:t>
            </a:r>
            <a:r>
              <a:rPr lang="en-US" sz="2400" i="1" kern="1200" dirty="0">
                <a:solidFill>
                  <a:srgbClr val="0070C0"/>
                </a:solidFill>
                <a:effectLst>
                  <a:glow rad="228600">
                    <a:schemeClr val="accent3">
                      <a:satMod val="175000"/>
                      <a:alpha val="40000"/>
                    </a:schemeClr>
                  </a:glow>
                </a:effectLst>
                <a:latin typeface="Cambria" pitchFamily="18" charset="0"/>
                <a:ea typeface="+mn-ea"/>
                <a:cs typeface="+mn-cs"/>
              </a:rPr>
              <a:t>not rejoice when your enemy falls, and let not your heart be glad when he </a:t>
            </a:r>
            <a:r>
              <a:rPr lang="en-US" sz="2400" i="1" kern="1200" dirty="0" smtClean="0">
                <a:solidFill>
                  <a:srgbClr val="0070C0"/>
                </a:solidFill>
                <a:effectLst>
                  <a:glow rad="228600">
                    <a:schemeClr val="accent3">
                      <a:satMod val="175000"/>
                      <a:alpha val="40000"/>
                    </a:schemeClr>
                  </a:glow>
                </a:effectLst>
                <a:latin typeface="Cambria" pitchFamily="18" charset="0"/>
                <a:ea typeface="+mn-ea"/>
                <a:cs typeface="+mn-cs"/>
              </a:rPr>
              <a:t>stumbles, </a:t>
            </a:r>
            <a:r>
              <a:rPr lang="en-US" sz="2400" i="1" kern="1200" dirty="0">
                <a:solidFill>
                  <a:srgbClr val="0070C0"/>
                </a:solidFill>
                <a:effectLst>
                  <a:glow rad="228600">
                    <a:schemeClr val="accent3">
                      <a:satMod val="175000"/>
                      <a:alpha val="40000"/>
                    </a:schemeClr>
                  </a:glow>
                </a:effectLst>
                <a:latin typeface="Cambria" pitchFamily="18" charset="0"/>
                <a:ea typeface="+mn-ea"/>
                <a:cs typeface="+mn-cs"/>
              </a:rPr>
              <a:t>lest the LORD see it and be displeased, and turn away his anger from him. </a:t>
            </a:r>
            <a:r>
              <a:rPr lang="en-US" sz="2400" dirty="0">
                <a:latin typeface="Calibri" pitchFamily="34" charset="0"/>
                <a:ea typeface="+mn-ea"/>
                <a:cs typeface="Calibri" pitchFamily="34" charset="0"/>
              </a:rPr>
              <a:t>(</a:t>
            </a:r>
            <a:r>
              <a:rPr lang="en-US" sz="2400" dirty="0" smtClean="0">
                <a:latin typeface="Calibri" pitchFamily="34" charset="0"/>
                <a:ea typeface="+mn-ea"/>
                <a:cs typeface="Calibri" pitchFamily="34" charset="0"/>
              </a:rPr>
              <a:t>Proverbs 24:17-18)</a:t>
            </a:r>
          </a:p>
          <a:p>
            <a:pPr lvl="1" eaLnBrk="1" hangingPunct="1"/>
            <a:r>
              <a:rPr lang="en-US" sz="2400" i="1" kern="1200" dirty="0">
                <a:solidFill>
                  <a:srgbClr val="0070C0"/>
                </a:solidFill>
                <a:effectLst>
                  <a:glow rad="228600">
                    <a:schemeClr val="accent3">
                      <a:satMod val="175000"/>
                      <a:alpha val="40000"/>
                    </a:schemeClr>
                  </a:glow>
                </a:effectLst>
                <a:latin typeface="Cambria" pitchFamily="18" charset="0"/>
                <a:ea typeface="+mn-ea"/>
                <a:cs typeface="+mn-cs"/>
              </a:rPr>
              <a:t>If your enemy is hungry, give him bread to eat, and if he is thirsty, give him water to drink, </a:t>
            </a:r>
            <a:r>
              <a:rPr lang="en-US" sz="2400" i="1" kern="1200" dirty="0" smtClean="0">
                <a:solidFill>
                  <a:srgbClr val="0070C0"/>
                </a:solidFill>
                <a:effectLst>
                  <a:glow rad="228600">
                    <a:schemeClr val="accent3">
                      <a:satMod val="175000"/>
                      <a:alpha val="40000"/>
                    </a:schemeClr>
                  </a:glow>
                </a:effectLst>
                <a:latin typeface="Cambria" pitchFamily="18" charset="0"/>
                <a:ea typeface="+mn-ea"/>
                <a:cs typeface="+mn-cs"/>
              </a:rPr>
              <a:t>for </a:t>
            </a:r>
            <a:r>
              <a:rPr lang="en-US" sz="2400" i="1" kern="1200" dirty="0">
                <a:solidFill>
                  <a:srgbClr val="0070C0"/>
                </a:solidFill>
                <a:effectLst>
                  <a:glow rad="228600">
                    <a:schemeClr val="accent3">
                      <a:satMod val="175000"/>
                      <a:alpha val="40000"/>
                    </a:schemeClr>
                  </a:glow>
                </a:effectLst>
                <a:latin typeface="Cambria" pitchFamily="18" charset="0"/>
                <a:ea typeface="+mn-ea"/>
                <a:cs typeface="+mn-cs"/>
              </a:rPr>
              <a:t>you will heap burning coals on his head, and the LORD will reward you. </a:t>
            </a:r>
            <a:r>
              <a:rPr lang="en-US" sz="2400" dirty="0">
                <a:latin typeface="Calibri" pitchFamily="34" charset="0"/>
                <a:ea typeface="+mn-ea"/>
                <a:cs typeface="Calibri" pitchFamily="34" charset="0"/>
              </a:rPr>
              <a:t>(</a:t>
            </a:r>
            <a:r>
              <a:rPr lang="en-US" sz="2400" dirty="0" smtClean="0">
                <a:latin typeface="Calibri" pitchFamily="34" charset="0"/>
                <a:ea typeface="+mn-ea"/>
                <a:cs typeface="Calibri" pitchFamily="34" charset="0"/>
              </a:rPr>
              <a:t>Prov. 25:21)</a:t>
            </a:r>
          </a:p>
          <a:p>
            <a:pPr lvl="1" eaLnBrk="1" hangingPunct="1"/>
            <a:endParaRPr lang="en-US" sz="2000" dirty="0" smtClean="0">
              <a:latin typeface="Calibri" pitchFamily="34" charset="0"/>
              <a:cs typeface="Calibri" pitchFamily="34" charset="0"/>
            </a:endParaRPr>
          </a:p>
          <a:p>
            <a:pPr lvl="1" eaLnBrk="1" hangingPunct="1"/>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519079364"/>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chor="t">
            <a:noAutofit/>
          </a:bodyPr>
          <a:lstStyle/>
          <a:p>
            <a:r>
              <a:rPr lang="en-US" sz="2800" b="1" dirty="0" smtClean="0">
                <a:effectLst>
                  <a:glow rad="228600">
                    <a:schemeClr val="accent3">
                      <a:satMod val="175000"/>
                      <a:alpha val="40000"/>
                    </a:schemeClr>
                  </a:glow>
                </a:effectLst>
                <a:latin typeface="Calibri" pitchFamily="34" charset="0"/>
                <a:cs typeface="Calibri" pitchFamily="34" charset="0"/>
              </a:rPr>
              <a:t>Command #6: Love Your Neighbor (Mat</a:t>
            </a:r>
            <a:r>
              <a:rPr lang="en-US" sz="2800" b="1" dirty="0">
                <a:effectLst>
                  <a:glow rad="228600">
                    <a:schemeClr val="accent3">
                      <a:satMod val="175000"/>
                      <a:alpha val="40000"/>
                    </a:schemeClr>
                  </a:glow>
                </a:effectLst>
                <a:latin typeface="Calibri" pitchFamily="34" charset="0"/>
                <a:cs typeface="Calibri" pitchFamily="34" charset="0"/>
              </a:rPr>
              <a:t>. </a:t>
            </a:r>
            <a:r>
              <a:rPr lang="en-US" sz="2800" b="1" dirty="0" smtClean="0">
                <a:effectLst>
                  <a:glow rad="228600">
                    <a:schemeClr val="accent3">
                      <a:satMod val="175000"/>
                      <a:alpha val="40000"/>
                    </a:schemeClr>
                  </a:glow>
                </a:effectLst>
                <a:latin typeface="Calibri" pitchFamily="34" charset="0"/>
                <a:cs typeface="Calibri" pitchFamily="34" charset="0"/>
              </a:rPr>
              <a:t>5:43-48)</a:t>
            </a:r>
            <a:endParaRPr lang="en-US" sz="2800" b="1" dirty="0">
              <a:effectLst>
                <a:glow rad="228600">
                  <a:schemeClr val="accent3">
                    <a:satMod val="175000"/>
                    <a:alpha val="40000"/>
                  </a:schemeClr>
                </a:glow>
              </a:effectLst>
              <a:latin typeface="Calibri" pitchFamily="34" charset="0"/>
              <a:cs typeface="Calibri" pitchFamily="34" charset="0"/>
            </a:endParaRPr>
          </a:p>
        </p:txBody>
      </p:sp>
      <p:sp>
        <p:nvSpPr>
          <p:cNvPr id="4" name="Content Placeholder 2"/>
          <p:cNvSpPr txBox="1">
            <a:spLocks/>
          </p:cNvSpPr>
          <p:nvPr/>
        </p:nvSpPr>
        <p:spPr bwMode="auto">
          <a:xfrm>
            <a:off x="448732" y="533400"/>
            <a:ext cx="8542868"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dirty="0">
                <a:solidFill>
                  <a:srgbClr val="0070C0"/>
                </a:solidFill>
                <a:effectLst>
                  <a:glow rad="228600">
                    <a:schemeClr val="accent3">
                      <a:satMod val="175000"/>
                      <a:alpha val="40000"/>
                    </a:scheme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43</a:t>
            </a:r>
            <a:r>
              <a:rPr lang="en-US" sz="2800" i="1" dirty="0">
                <a:solidFill>
                  <a:srgbClr val="0070C0"/>
                </a:solidFill>
                <a:effectLst>
                  <a:glow rad="228600">
                    <a:schemeClr val="accent3">
                      <a:satMod val="175000"/>
                      <a:alpha val="40000"/>
                    </a:schemeClr>
                  </a:glow>
                </a:effectLst>
                <a:latin typeface="Cambria" pitchFamily="18" charset="0"/>
              </a:rPr>
              <a:t> </a:t>
            </a:r>
            <a:r>
              <a:rPr lang="en-US" sz="2800" i="1" dirty="0" smtClean="0">
                <a:solidFill>
                  <a:srgbClr val="0070C0"/>
                </a:solidFill>
                <a:effectLst>
                  <a:glow rad="228600">
                    <a:schemeClr val="accent3">
                      <a:satMod val="175000"/>
                      <a:alpha val="40000"/>
                    </a:schemeClr>
                  </a:glow>
                </a:effectLst>
                <a:latin typeface="Cambria" pitchFamily="18" charset="0"/>
              </a:rPr>
              <a:t>You </a:t>
            </a:r>
            <a:r>
              <a:rPr lang="en-US" sz="2800" i="1" dirty="0">
                <a:solidFill>
                  <a:srgbClr val="0070C0"/>
                </a:solidFill>
                <a:effectLst>
                  <a:glow rad="228600">
                    <a:schemeClr val="accent3">
                      <a:satMod val="175000"/>
                      <a:alpha val="40000"/>
                    </a:schemeClr>
                  </a:glow>
                </a:effectLst>
                <a:latin typeface="Cambria" pitchFamily="18" charset="0"/>
              </a:rPr>
              <a:t>have heard that it was said, </a:t>
            </a:r>
            <a:r>
              <a:rPr lang="en-US" sz="2800" i="1" dirty="0" smtClean="0">
                <a:solidFill>
                  <a:srgbClr val="0070C0"/>
                </a:solidFill>
                <a:effectLst>
                  <a:glow rad="228600">
                    <a:schemeClr val="accent3">
                      <a:satMod val="175000"/>
                      <a:alpha val="40000"/>
                    </a:schemeClr>
                  </a:glow>
                </a:effectLst>
                <a:latin typeface="Cambria" pitchFamily="18" charset="0"/>
              </a:rPr>
              <a:t>“You </a:t>
            </a:r>
            <a:r>
              <a:rPr lang="en-US" sz="2800" i="1" dirty="0">
                <a:solidFill>
                  <a:srgbClr val="0070C0"/>
                </a:solidFill>
                <a:effectLst>
                  <a:glow rad="228600">
                    <a:schemeClr val="accent3">
                      <a:satMod val="175000"/>
                      <a:alpha val="40000"/>
                    </a:schemeClr>
                  </a:glow>
                </a:effectLst>
                <a:latin typeface="Cambria" pitchFamily="18" charset="0"/>
              </a:rPr>
              <a:t>shall love your neighbor and hate your enemy</a:t>
            </a:r>
            <a:r>
              <a:rPr lang="en-US" sz="2800" i="1" dirty="0" smtClean="0">
                <a:solidFill>
                  <a:srgbClr val="0070C0"/>
                </a:solidFill>
                <a:effectLst>
                  <a:glow rad="228600">
                    <a:schemeClr val="accent3">
                      <a:satMod val="175000"/>
                      <a:alpha val="40000"/>
                    </a:scheme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44</a:t>
            </a:r>
            <a:r>
              <a:rPr lang="en-US" sz="2800" i="1" dirty="0">
                <a:solidFill>
                  <a:srgbClr val="0070C0"/>
                </a:solidFill>
                <a:effectLst>
                  <a:glow rad="228600">
                    <a:schemeClr val="accent3">
                      <a:satMod val="175000"/>
                      <a:alpha val="40000"/>
                    </a:schemeClr>
                  </a:glow>
                </a:effectLst>
                <a:latin typeface="Cambria" pitchFamily="18" charset="0"/>
              </a:rPr>
              <a:t> But I say to you, Love your enemies and pray for those who persecute you, </a:t>
            </a:r>
            <a:r>
              <a:rPr lang="en-US" sz="2800" i="1" baseline="30000" dirty="0">
                <a:solidFill>
                  <a:srgbClr val="0070C0"/>
                </a:solidFill>
                <a:effectLst>
                  <a:glow rad="228600">
                    <a:schemeClr val="accent3">
                      <a:satMod val="175000"/>
                      <a:alpha val="40000"/>
                    </a:schemeClr>
                  </a:glow>
                </a:effectLst>
                <a:latin typeface="Cambria" pitchFamily="18" charset="0"/>
              </a:rPr>
              <a:t>45</a:t>
            </a:r>
            <a:r>
              <a:rPr lang="en-US" sz="2800" i="1" dirty="0">
                <a:solidFill>
                  <a:srgbClr val="0070C0"/>
                </a:solidFill>
                <a:effectLst>
                  <a:glow rad="228600">
                    <a:schemeClr val="accent3">
                      <a:satMod val="175000"/>
                      <a:alpha val="40000"/>
                    </a:schemeClr>
                  </a:glow>
                </a:effectLst>
                <a:latin typeface="Cambria" pitchFamily="18" charset="0"/>
              </a:rPr>
              <a:t> so that you may be sons of your Father who is in heaven. For he makes his sun rise on the evil and on the good, and sends rain on the just and on the unjust. </a:t>
            </a:r>
            <a:r>
              <a:rPr lang="en-US" sz="2800" i="1" baseline="30000" dirty="0">
                <a:solidFill>
                  <a:srgbClr val="0070C0"/>
                </a:solidFill>
                <a:effectLst>
                  <a:glow rad="228600">
                    <a:schemeClr val="accent3">
                      <a:satMod val="175000"/>
                      <a:alpha val="40000"/>
                    </a:schemeClr>
                  </a:glow>
                </a:effectLst>
                <a:latin typeface="Cambria" pitchFamily="18" charset="0"/>
              </a:rPr>
              <a:t>46</a:t>
            </a:r>
            <a:r>
              <a:rPr lang="en-US" sz="2800" i="1" dirty="0">
                <a:solidFill>
                  <a:srgbClr val="0070C0"/>
                </a:solidFill>
                <a:effectLst>
                  <a:glow rad="228600">
                    <a:schemeClr val="accent3">
                      <a:satMod val="175000"/>
                      <a:alpha val="40000"/>
                    </a:schemeClr>
                  </a:glow>
                </a:effectLst>
                <a:latin typeface="Cambria" pitchFamily="18" charset="0"/>
              </a:rPr>
              <a:t> For if you love those who love you, what reward do you have? Do not even the tax collectors do the same? </a:t>
            </a:r>
            <a:r>
              <a:rPr lang="en-US" sz="2800" i="1" baseline="30000" dirty="0">
                <a:solidFill>
                  <a:srgbClr val="0070C0"/>
                </a:solidFill>
                <a:effectLst>
                  <a:glow rad="228600">
                    <a:schemeClr val="accent3">
                      <a:satMod val="175000"/>
                      <a:alpha val="40000"/>
                    </a:schemeClr>
                  </a:glow>
                </a:effectLst>
                <a:latin typeface="Cambria" pitchFamily="18" charset="0"/>
              </a:rPr>
              <a:t>47</a:t>
            </a:r>
            <a:r>
              <a:rPr lang="en-US" sz="2800" i="1" dirty="0">
                <a:solidFill>
                  <a:srgbClr val="0070C0"/>
                </a:solidFill>
                <a:effectLst>
                  <a:glow rad="228600">
                    <a:schemeClr val="accent3">
                      <a:satMod val="175000"/>
                      <a:alpha val="40000"/>
                    </a:schemeClr>
                  </a:glow>
                </a:effectLst>
                <a:latin typeface="Cambria" pitchFamily="18" charset="0"/>
              </a:rPr>
              <a:t> And if you greet only your brothers, what more are you doing than others? Do not even the Gentiles do the same</a:t>
            </a:r>
            <a:r>
              <a:rPr lang="en-US" sz="2800" i="1" dirty="0" smtClean="0">
                <a:solidFill>
                  <a:srgbClr val="0070C0"/>
                </a:solidFill>
                <a:effectLst>
                  <a:glow rad="228600">
                    <a:schemeClr val="accent3">
                      <a:satMod val="175000"/>
                      <a:alpha val="40000"/>
                    </a:scheme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48</a:t>
            </a:r>
            <a:r>
              <a:rPr lang="en-US" sz="2800" i="1" dirty="0">
                <a:solidFill>
                  <a:srgbClr val="0070C0"/>
                </a:solidFill>
                <a:effectLst>
                  <a:glow rad="228600">
                    <a:schemeClr val="accent3">
                      <a:satMod val="175000"/>
                      <a:alpha val="40000"/>
                    </a:schemeClr>
                  </a:glow>
                </a:effectLst>
                <a:latin typeface="Cambria" pitchFamily="18" charset="0"/>
              </a:rPr>
              <a:t> You therefore must be perfect, as your heavenly Father is perfect.</a:t>
            </a:r>
            <a:endParaRPr lang="en-US" sz="2800" i="1" dirty="0">
              <a:solidFill>
                <a:srgbClr val="0070C0"/>
              </a:solidFill>
              <a:effectLst>
                <a:glow rad="228600">
                  <a:srgbClr val="FFFFFF">
                    <a:satMod val="175000"/>
                    <a:alpha val="40000"/>
                  </a:srgbClr>
                </a:glow>
              </a:effectLst>
              <a:latin typeface="Cambria" pitchFamily="18" charset="0"/>
            </a:endParaRPr>
          </a:p>
        </p:txBody>
      </p:sp>
      <p:sp>
        <p:nvSpPr>
          <p:cNvPr id="5" name="Content Placeholder 4"/>
          <p:cNvSpPr>
            <a:spLocks noGrp="1"/>
          </p:cNvSpPr>
          <p:nvPr>
            <p:ph idx="1"/>
          </p:nvPr>
        </p:nvSpPr>
        <p:spPr>
          <a:xfrm>
            <a:off x="448733" y="3048000"/>
            <a:ext cx="8229600" cy="3810000"/>
          </a:xfrm>
        </p:spPr>
        <p:txBody>
          <a:bodyPr>
            <a:normAutofit fontScale="92500" lnSpcReduction="10000"/>
          </a:bodyPr>
          <a:lstStyle/>
          <a:p>
            <a:pPr eaLnBrk="1" hangingPunct="1"/>
            <a:r>
              <a:rPr lang="en-US" sz="2800" dirty="0" smtClean="0">
                <a:latin typeface="Calibri" pitchFamily="34" charset="0"/>
                <a:cs typeface="Calibri" pitchFamily="34" charset="0"/>
              </a:rPr>
              <a:t>Here Jesus makes several changes to </a:t>
            </a:r>
            <a:r>
              <a:rPr lang="en-US" sz="2800" dirty="0" smtClean="0">
                <a:latin typeface="Calibri" pitchFamily="34" charset="0"/>
                <a:cs typeface="Calibri" pitchFamily="34" charset="0"/>
              </a:rPr>
              <a:t>these commands that </a:t>
            </a:r>
            <a:r>
              <a:rPr lang="en-US" sz="2800" dirty="0" smtClean="0">
                <a:latin typeface="Calibri" pitchFamily="34" charset="0"/>
                <a:cs typeface="Calibri" pitchFamily="34" charset="0"/>
              </a:rPr>
              <a:t>are in the direction that </a:t>
            </a:r>
            <a:r>
              <a:rPr lang="en-US" sz="2800" dirty="0" smtClean="0">
                <a:latin typeface="Calibri" pitchFamily="34" charset="0"/>
                <a:cs typeface="Calibri" pitchFamily="34" charset="0"/>
              </a:rPr>
              <a:t>these </a:t>
            </a:r>
            <a:r>
              <a:rPr lang="en-US" sz="2800" dirty="0" smtClean="0">
                <a:latin typeface="Calibri" pitchFamily="34" charset="0"/>
                <a:cs typeface="Calibri" pitchFamily="34" charset="0"/>
              </a:rPr>
              <a:t>OT </a:t>
            </a:r>
            <a:r>
              <a:rPr lang="en-US" sz="2800" dirty="0" smtClean="0">
                <a:latin typeface="Calibri" pitchFamily="34" charset="0"/>
                <a:cs typeface="Calibri" pitchFamily="34" charset="0"/>
              </a:rPr>
              <a:t>Laws </a:t>
            </a:r>
            <a:r>
              <a:rPr lang="en-US" sz="2800" dirty="0" smtClean="0">
                <a:latin typeface="Calibri" pitchFamily="34" charset="0"/>
                <a:cs typeface="Calibri" pitchFamily="34" charset="0"/>
              </a:rPr>
              <a:t>pointed towards:</a:t>
            </a:r>
          </a:p>
          <a:p>
            <a:pPr lvl="1" eaLnBrk="1" hangingPunct="1"/>
            <a:r>
              <a:rPr lang="en-US" sz="2400" dirty="0">
                <a:latin typeface="Calibri" pitchFamily="34" charset="0"/>
                <a:cs typeface="Calibri" pitchFamily="34" charset="0"/>
              </a:rPr>
              <a:t>We are no longer to hate – even the enemies of God. God will deal with his enemies as well as ours in the final judgment if not before </a:t>
            </a:r>
            <a:r>
              <a:rPr lang="en-US" sz="2400" dirty="0" smtClean="0">
                <a:latin typeface="Calibri" pitchFamily="34" charset="0"/>
                <a:cs typeface="Calibri" pitchFamily="34" charset="0"/>
              </a:rPr>
              <a:t>(see how Paul develops this idea in 2Thes. 1:6-8)</a:t>
            </a:r>
            <a:endParaRPr lang="en-US" sz="2400" dirty="0">
              <a:latin typeface="Calibri" pitchFamily="34" charset="0"/>
              <a:cs typeface="Calibri" pitchFamily="34" charset="0"/>
            </a:endParaRPr>
          </a:p>
          <a:p>
            <a:pPr lvl="1" eaLnBrk="1" hangingPunct="1"/>
            <a:r>
              <a:rPr lang="en-US" sz="2400" dirty="0" smtClean="0">
                <a:latin typeface="Calibri" pitchFamily="34" charset="0"/>
                <a:cs typeface="Calibri" pitchFamily="34" charset="0"/>
              </a:rPr>
              <a:t>Instead we are to actively love our enemies (there is no direct OT command to “love our enemies”) and pray for them – even the ones who directly persecute us.</a:t>
            </a:r>
          </a:p>
          <a:p>
            <a:pPr lvl="1" eaLnBrk="1" hangingPunct="1"/>
            <a:r>
              <a:rPr lang="en-US" sz="2400" dirty="0" smtClean="0">
                <a:latin typeface="Calibri" pitchFamily="34" charset="0"/>
                <a:cs typeface="Calibri" pitchFamily="34" charset="0"/>
              </a:rPr>
              <a:t>We are to model our behavior towards our enemies after the behavior of our heavenly Father who is perfect.</a:t>
            </a:r>
            <a:endParaRPr lang="en-US" sz="2400" dirty="0">
              <a:latin typeface="Calibri" pitchFamily="34" charset="0"/>
              <a:cs typeface="Calibri" pitchFamily="34" charset="0"/>
            </a:endParaRPr>
          </a:p>
          <a:p>
            <a:pPr lvl="1" eaLnBrk="1" hangingPunct="1"/>
            <a:endParaRPr lang="en-US" sz="2000" dirty="0" smtClean="0">
              <a:latin typeface="Calibri" pitchFamily="34" charset="0"/>
              <a:cs typeface="Calibri" pitchFamily="34" charset="0"/>
            </a:endParaRPr>
          </a:p>
          <a:p>
            <a:pPr lvl="1" eaLnBrk="1" hangingPunct="1"/>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840119512"/>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Jesus Applies OT Law to NT Believers (Mat. </a:t>
            </a:r>
            <a:r>
              <a:rPr lang="en-US" sz="3200" b="1" dirty="0" smtClean="0">
                <a:effectLst>
                  <a:glow rad="228600">
                    <a:schemeClr val="accent3">
                      <a:satMod val="175000"/>
                      <a:alpha val="40000"/>
                    </a:schemeClr>
                  </a:glow>
                </a:effectLst>
                <a:latin typeface="Calibri" pitchFamily="34" charset="0"/>
                <a:cs typeface="Calibri" pitchFamily="34" charset="0"/>
              </a:rPr>
              <a:t>5:21-48)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76200" y="533400"/>
            <a:ext cx="8991600" cy="533400"/>
          </a:xfrm>
        </p:spPr>
        <p:txBody>
          <a:bodyPr>
            <a:normAutofit/>
          </a:bodyPr>
          <a:lstStyle/>
          <a:p>
            <a:pPr marL="0" indent="0" eaLnBrk="1" hangingPunct="1">
              <a:buNone/>
            </a:pPr>
            <a:r>
              <a:rPr lang="en-US" sz="2800" dirty="0" smtClean="0">
                <a:latin typeface="Calibri" pitchFamily="34" charset="0"/>
                <a:cs typeface="Calibri" pitchFamily="34" charset="0"/>
              </a:rPr>
              <a:t>In summary, Jesus’ last three examples:</a:t>
            </a:r>
          </a:p>
        </p:txBody>
      </p:sp>
    </p:spTree>
    <p:extLst>
      <p:ext uri="{BB962C8B-B14F-4D97-AF65-F5344CB8AC3E}">
        <p14:creationId xmlns:p14="http://schemas.microsoft.com/office/powerpoint/2010/main" val="1559810163"/>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706562"/>
          </a:xfrm>
        </p:spPr>
        <p:txBody>
          <a:bodyPr/>
          <a:lstStyle/>
          <a:p>
            <a:r>
              <a:rPr lang="en-US" sz="5400" b="1" dirty="0" smtClean="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 Raised by New Covenant Theology</a:t>
            </a:r>
            <a:endParaRPr lang="en-US" sz="54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2520865230"/>
      </p:ext>
    </p:extLst>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Jesus Applies OT Law to NT Believers (Mat. </a:t>
            </a:r>
            <a:r>
              <a:rPr lang="en-US" sz="3200" b="1" dirty="0" smtClean="0">
                <a:effectLst>
                  <a:glow rad="228600">
                    <a:schemeClr val="accent3">
                      <a:satMod val="175000"/>
                      <a:alpha val="40000"/>
                    </a:schemeClr>
                  </a:glow>
                </a:effectLst>
                <a:latin typeface="Calibri" pitchFamily="34" charset="0"/>
                <a:cs typeface="Calibri" pitchFamily="34" charset="0"/>
              </a:rPr>
              <a:t>5:21-48)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76200" y="533400"/>
            <a:ext cx="8991600" cy="533400"/>
          </a:xfrm>
        </p:spPr>
        <p:txBody>
          <a:bodyPr>
            <a:normAutofit/>
          </a:bodyPr>
          <a:lstStyle/>
          <a:p>
            <a:pPr marL="0" indent="0" eaLnBrk="1" hangingPunct="1">
              <a:buNone/>
            </a:pPr>
            <a:r>
              <a:rPr lang="en-US" sz="2800" dirty="0" smtClean="0">
                <a:latin typeface="Calibri" pitchFamily="34" charset="0"/>
                <a:cs typeface="Calibri" pitchFamily="34" charset="0"/>
              </a:rPr>
              <a:t>In summary, Jesus’ last three examples:</a:t>
            </a:r>
          </a:p>
        </p:txBody>
      </p:sp>
      <p:graphicFrame>
        <p:nvGraphicFramePr>
          <p:cNvPr id="3" name="Table 2"/>
          <p:cNvGraphicFramePr>
            <a:graphicFrameLocks noGrp="1"/>
          </p:cNvGraphicFramePr>
          <p:nvPr>
            <p:extLst>
              <p:ext uri="{D42A27DB-BD31-4B8C-83A1-F6EECF244321}">
                <p14:modId xmlns:p14="http://schemas.microsoft.com/office/powerpoint/2010/main" val="2912254905"/>
              </p:ext>
            </p:extLst>
          </p:nvPr>
        </p:nvGraphicFramePr>
        <p:xfrm>
          <a:off x="76200" y="990600"/>
          <a:ext cx="8991600" cy="2514600"/>
        </p:xfrm>
        <a:graphic>
          <a:graphicData uri="http://schemas.openxmlformats.org/drawingml/2006/table">
            <a:tbl>
              <a:tblPr firstRow="1" bandRow="1">
                <a:tableStyleId>{00A15C55-8517-42AA-B614-E9B94910E393}</a:tableStyleId>
              </a:tblPr>
              <a:tblGrid>
                <a:gridCol w="1981200"/>
                <a:gridCol w="1600200"/>
                <a:gridCol w="5410200"/>
              </a:tblGrid>
              <a:tr h="720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The OT </a:t>
                      </a:r>
                      <a:r>
                        <a:rPr lang="en-US" sz="1600" dirty="0" smtClean="0">
                          <a:effectLst>
                            <a:outerShdw blurRad="38100" dist="38100" dir="2700000" algn="tl">
                              <a:srgbClr val="000000">
                                <a:alpha val="43137"/>
                              </a:srgbClr>
                            </a:outerShdw>
                          </a:effectLst>
                        </a:rPr>
                        <a:t>Command</a:t>
                      </a:r>
                      <a:endParaRPr lang="en-US" sz="1600" dirty="0" smtClean="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What Jesus Does to the </a:t>
                      </a:r>
                      <a:r>
                        <a:rPr lang="en-US" sz="1600" dirty="0" smtClean="0">
                          <a:effectLst>
                            <a:outerShdw blurRad="38100" dist="38100" dir="2700000" algn="tl">
                              <a:srgbClr val="000000">
                                <a:alpha val="43137"/>
                              </a:srgbClr>
                            </a:outerShdw>
                          </a:effectLst>
                        </a:rPr>
                        <a:t>Command</a:t>
                      </a:r>
                      <a:endParaRPr lang="en-US" sz="1600" dirty="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Explanation</a:t>
                      </a:r>
                      <a:endParaRPr lang="en-US" sz="1600" dirty="0">
                        <a:effectLst>
                          <a:outerShdw blurRad="38100" dist="38100" dir="2700000" algn="tl">
                            <a:srgbClr val="000000">
                              <a:alpha val="43137"/>
                            </a:srgbClr>
                          </a:outerShdw>
                        </a:effectLst>
                      </a:endParaRPr>
                    </a:p>
                  </a:txBody>
                  <a:tcPr/>
                </a:tc>
              </a:tr>
              <a:tr h="1691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Command #4</a:t>
                      </a:r>
                      <a:r>
                        <a:rPr lang="en-US" sz="1600" b="1" baseline="0" dirty="0" smtClean="0"/>
                        <a:t> (Mat.</a:t>
                      </a:r>
                      <a:r>
                        <a:rPr lang="en-US" sz="1600" b="1" dirty="0" smtClean="0"/>
                        <a:t>5:33-37</a:t>
                      </a:r>
                      <a:r>
                        <a:rPr lang="en-US" sz="16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You Shall Not Swear Falsely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(Lev 19:12, Numbers 30:2)</a:t>
                      </a:r>
                    </a:p>
                  </a:txBody>
                  <a:tcPr/>
                </a:tc>
                <a:tc>
                  <a:txBody>
                    <a:bodyPr/>
                    <a:lstStyle/>
                    <a:p>
                      <a:r>
                        <a:rPr lang="en-US" sz="1600" dirty="0" smtClean="0"/>
                        <a:t>He </a:t>
                      </a:r>
                      <a:r>
                        <a:rPr lang="en-US" sz="1600" dirty="0" smtClean="0"/>
                        <a:t>replaces</a:t>
                      </a:r>
                      <a:r>
                        <a:rPr lang="en-US" sz="1600" baseline="0" dirty="0" smtClean="0"/>
                        <a:t> </a:t>
                      </a:r>
                      <a:r>
                        <a:rPr lang="en-US" sz="1600" baseline="0" dirty="0" smtClean="0"/>
                        <a:t>it</a:t>
                      </a:r>
                      <a:endParaRPr lang="en-US" sz="1600" dirty="0"/>
                    </a:p>
                  </a:txBody>
                  <a:tcPr/>
                </a:tc>
                <a:tc>
                  <a:txBody>
                    <a:bodyPr/>
                    <a:lstStyle/>
                    <a:p>
                      <a:pPr marL="285750" indent="-285750">
                        <a:buFont typeface="Arial" panose="020B0604020202020204" pitchFamily="34" charset="0"/>
                        <a:buChar char="•"/>
                      </a:pPr>
                      <a:r>
                        <a:rPr lang="en-US" sz="1600" dirty="0" smtClean="0"/>
                        <a:t>The OT laws concerning the taking of oaths pointed to the importance of truthfulness,</a:t>
                      </a:r>
                      <a:r>
                        <a:rPr lang="en-US" sz="1600" baseline="0" dirty="0" smtClean="0"/>
                        <a:t> but were often abused.</a:t>
                      </a:r>
                    </a:p>
                    <a:p>
                      <a:pPr marL="285750" indent="-285750">
                        <a:buFont typeface="Arial" panose="020B0604020202020204" pitchFamily="34" charset="0"/>
                        <a:buChar char="•"/>
                      </a:pPr>
                      <a:r>
                        <a:rPr lang="en-US" sz="1600" baseline="0" dirty="0" smtClean="0"/>
                        <a:t>Therefore in the New Covenant Jesus </a:t>
                      </a:r>
                      <a:r>
                        <a:rPr lang="en-US" sz="1600" b="1" i="1" baseline="0" dirty="0" smtClean="0"/>
                        <a:t>replaces</a:t>
                      </a:r>
                      <a:r>
                        <a:rPr lang="en-US" sz="1600" baseline="0" dirty="0" smtClean="0"/>
                        <a:t> all OT laws governing oaths with a simple command to tell the truth.</a:t>
                      </a:r>
                      <a:endParaRPr lang="en-US" sz="1600" dirty="0" smtClean="0"/>
                    </a:p>
                  </a:txBody>
                  <a:tcPr/>
                </a:tc>
              </a:tr>
            </a:tbl>
          </a:graphicData>
        </a:graphic>
      </p:graphicFrame>
    </p:spTree>
    <p:extLst>
      <p:ext uri="{BB962C8B-B14F-4D97-AF65-F5344CB8AC3E}">
        <p14:creationId xmlns:p14="http://schemas.microsoft.com/office/powerpoint/2010/main" val="1540761691"/>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Jesus Applies OT Law to NT Believers (Mat. </a:t>
            </a:r>
            <a:r>
              <a:rPr lang="en-US" sz="3200" b="1" dirty="0" smtClean="0">
                <a:effectLst>
                  <a:glow rad="228600">
                    <a:schemeClr val="accent3">
                      <a:satMod val="175000"/>
                      <a:alpha val="40000"/>
                    </a:schemeClr>
                  </a:glow>
                </a:effectLst>
                <a:latin typeface="Calibri" pitchFamily="34" charset="0"/>
                <a:cs typeface="Calibri" pitchFamily="34" charset="0"/>
              </a:rPr>
              <a:t>5:21-48)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76200" y="533400"/>
            <a:ext cx="8991600" cy="533400"/>
          </a:xfrm>
        </p:spPr>
        <p:txBody>
          <a:bodyPr>
            <a:normAutofit/>
          </a:bodyPr>
          <a:lstStyle/>
          <a:p>
            <a:pPr marL="0" indent="0" eaLnBrk="1" hangingPunct="1">
              <a:buNone/>
            </a:pPr>
            <a:r>
              <a:rPr lang="en-US" sz="2800" dirty="0" smtClean="0">
                <a:latin typeface="Calibri" pitchFamily="34" charset="0"/>
                <a:cs typeface="Calibri" pitchFamily="34" charset="0"/>
              </a:rPr>
              <a:t>In summary, Jesus’ last three examples:</a:t>
            </a:r>
          </a:p>
        </p:txBody>
      </p:sp>
      <p:graphicFrame>
        <p:nvGraphicFramePr>
          <p:cNvPr id="3" name="Table 2"/>
          <p:cNvGraphicFramePr>
            <a:graphicFrameLocks noGrp="1"/>
          </p:cNvGraphicFramePr>
          <p:nvPr>
            <p:extLst>
              <p:ext uri="{D42A27DB-BD31-4B8C-83A1-F6EECF244321}">
                <p14:modId xmlns:p14="http://schemas.microsoft.com/office/powerpoint/2010/main" val="2153769796"/>
              </p:ext>
            </p:extLst>
          </p:nvPr>
        </p:nvGraphicFramePr>
        <p:xfrm>
          <a:off x="76200" y="990600"/>
          <a:ext cx="8991600" cy="4312920"/>
        </p:xfrm>
        <a:graphic>
          <a:graphicData uri="http://schemas.openxmlformats.org/drawingml/2006/table">
            <a:tbl>
              <a:tblPr firstRow="1" bandRow="1">
                <a:tableStyleId>{00A15C55-8517-42AA-B614-E9B94910E393}</a:tableStyleId>
              </a:tblPr>
              <a:tblGrid>
                <a:gridCol w="1981200"/>
                <a:gridCol w="1600200"/>
                <a:gridCol w="5410200"/>
              </a:tblGrid>
              <a:tr h="720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The OT </a:t>
                      </a:r>
                      <a:r>
                        <a:rPr lang="en-US" sz="1600" dirty="0" smtClean="0">
                          <a:effectLst>
                            <a:outerShdw blurRad="38100" dist="38100" dir="2700000" algn="tl">
                              <a:srgbClr val="000000">
                                <a:alpha val="43137"/>
                              </a:srgbClr>
                            </a:outerShdw>
                          </a:effectLst>
                        </a:rPr>
                        <a:t>Command</a:t>
                      </a:r>
                      <a:endParaRPr lang="en-US" sz="1600" dirty="0" smtClean="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What Jesus Does to the </a:t>
                      </a:r>
                      <a:r>
                        <a:rPr lang="en-US" sz="1600" dirty="0" smtClean="0">
                          <a:effectLst>
                            <a:outerShdw blurRad="38100" dist="38100" dir="2700000" algn="tl">
                              <a:srgbClr val="000000">
                                <a:alpha val="43137"/>
                              </a:srgbClr>
                            </a:outerShdw>
                          </a:effectLst>
                        </a:rPr>
                        <a:t>Command</a:t>
                      </a:r>
                      <a:endParaRPr lang="en-US" sz="1600" dirty="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Explanation</a:t>
                      </a:r>
                      <a:endParaRPr lang="en-US" sz="1600" dirty="0">
                        <a:effectLst>
                          <a:outerShdw blurRad="38100" dist="38100" dir="2700000" algn="tl">
                            <a:srgbClr val="000000">
                              <a:alpha val="43137"/>
                            </a:srgbClr>
                          </a:outerShdw>
                        </a:effectLst>
                      </a:endParaRPr>
                    </a:p>
                  </a:txBody>
                  <a:tcPr/>
                </a:tc>
              </a:tr>
              <a:tr h="1691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Command #4</a:t>
                      </a:r>
                      <a:r>
                        <a:rPr lang="en-US" sz="1600" b="1" baseline="0" dirty="0" smtClean="0"/>
                        <a:t> (Mat.</a:t>
                      </a:r>
                      <a:r>
                        <a:rPr lang="en-US" sz="1600" b="1" dirty="0" smtClean="0"/>
                        <a:t>5:33-37</a:t>
                      </a:r>
                      <a:r>
                        <a:rPr lang="en-US" sz="16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You Shall Not Swear Falsely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(Lev 19:12, Numbers 30:2)</a:t>
                      </a:r>
                    </a:p>
                  </a:txBody>
                  <a:tcPr/>
                </a:tc>
                <a:tc>
                  <a:txBody>
                    <a:bodyPr/>
                    <a:lstStyle/>
                    <a:p>
                      <a:r>
                        <a:rPr lang="en-US" sz="1600" dirty="0" smtClean="0"/>
                        <a:t>He </a:t>
                      </a:r>
                      <a:r>
                        <a:rPr lang="en-US" sz="1600" dirty="0" smtClean="0"/>
                        <a:t>replaces</a:t>
                      </a:r>
                      <a:r>
                        <a:rPr lang="en-US" sz="1600" baseline="0" dirty="0" smtClean="0"/>
                        <a:t> </a:t>
                      </a:r>
                      <a:r>
                        <a:rPr lang="en-US" sz="1600" baseline="0" dirty="0" smtClean="0"/>
                        <a:t>it</a:t>
                      </a:r>
                      <a:endParaRPr lang="en-US" sz="1600" dirty="0"/>
                    </a:p>
                  </a:txBody>
                  <a:tcPr/>
                </a:tc>
                <a:tc>
                  <a:txBody>
                    <a:bodyPr/>
                    <a:lstStyle/>
                    <a:p>
                      <a:pPr marL="285750" indent="-285750">
                        <a:buFont typeface="Arial" panose="020B0604020202020204" pitchFamily="34" charset="0"/>
                        <a:buChar char="•"/>
                      </a:pPr>
                      <a:r>
                        <a:rPr lang="en-US" sz="1600" dirty="0" smtClean="0"/>
                        <a:t>The OT laws concerning the taking of oaths pointed to the importance of truthfulness,</a:t>
                      </a:r>
                      <a:r>
                        <a:rPr lang="en-US" sz="1600" baseline="0" dirty="0" smtClean="0"/>
                        <a:t> but were often abused.</a:t>
                      </a:r>
                    </a:p>
                    <a:p>
                      <a:pPr marL="285750" indent="-285750">
                        <a:buFont typeface="Arial" panose="020B0604020202020204" pitchFamily="34" charset="0"/>
                        <a:buChar char="•"/>
                      </a:pPr>
                      <a:r>
                        <a:rPr lang="en-US" sz="1600" baseline="0" dirty="0" smtClean="0"/>
                        <a:t>Therefore in the New Covenant Jesus </a:t>
                      </a:r>
                      <a:r>
                        <a:rPr lang="en-US" sz="1600" b="1" i="1" baseline="0" dirty="0" smtClean="0"/>
                        <a:t>replaces</a:t>
                      </a:r>
                      <a:r>
                        <a:rPr lang="en-US" sz="1600" baseline="0" dirty="0" smtClean="0"/>
                        <a:t> all OT laws governing oaths with a simple command to tell the truth.</a:t>
                      </a:r>
                      <a:endParaRPr lang="en-US" sz="1600" dirty="0" smtClean="0"/>
                    </a:p>
                  </a:txBody>
                  <a:tcPr/>
                </a:tc>
              </a:tr>
              <a:tr h="1028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Command #5</a:t>
                      </a:r>
                      <a:r>
                        <a:rPr lang="en-US" sz="1600" b="1" baseline="0" dirty="0" smtClean="0"/>
                        <a:t> (Mat.</a:t>
                      </a:r>
                      <a:r>
                        <a:rPr lang="en-US" sz="1600" b="1" dirty="0" smtClean="0"/>
                        <a:t>5:38-42</a:t>
                      </a:r>
                      <a:r>
                        <a:rPr lang="en-US" sz="16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An Eye for an Eye (Exodus 21:23-25)</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 </a:t>
                      </a:r>
                      <a:r>
                        <a:rPr lang="en-US" sz="1600" dirty="0" smtClean="0"/>
                        <a:t>sets it aside </a:t>
                      </a:r>
                      <a:r>
                        <a:rPr lang="en-US" sz="1600" baseline="0" dirty="0" smtClean="0"/>
                        <a:t>and </a:t>
                      </a:r>
                      <a:r>
                        <a:rPr lang="en-US" sz="1600" baseline="0" dirty="0" smtClean="0"/>
                        <a:t>replaces it</a:t>
                      </a:r>
                      <a:endParaRPr lang="en-US" sz="1600" dirty="0" smtClean="0"/>
                    </a:p>
                    <a:p>
                      <a:endParaRPr lang="en-US" sz="1600" dirty="0"/>
                    </a:p>
                  </a:txBody>
                  <a:tcPr/>
                </a:tc>
                <a:tc>
                  <a:txBody>
                    <a:bodyPr/>
                    <a:lstStyle/>
                    <a:p>
                      <a:pPr marL="285750" indent="-285750">
                        <a:buFont typeface="Arial" panose="020B0604020202020204" pitchFamily="34" charset="0"/>
                        <a:buChar char="•"/>
                      </a:pPr>
                      <a:r>
                        <a:rPr lang="en-US" sz="1600" dirty="0" smtClean="0"/>
                        <a:t>In the OT, </a:t>
                      </a:r>
                      <a:r>
                        <a:rPr lang="en-US" sz="1600" i="1" dirty="0" err="1" smtClean="0"/>
                        <a:t>lex</a:t>
                      </a:r>
                      <a:r>
                        <a:rPr lang="en-US" sz="1600" i="1" dirty="0" smtClean="0"/>
                        <a:t> </a:t>
                      </a:r>
                      <a:r>
                        <a:rPr lang="en-US" sz="1600" i="1" dirty="0" err="1" smtClean="0"/>
                        <a:t>talionis</a:t>
                      </a:r>
                      <a:r>
                        <a:rPr lang="en-US" sz="1600" i="1" dirty="0" smtClean="0"/>
                        <a:t> </a:t>
                      </a:r>
                      <a:r>
                        <a:rPr lang="en-US" sz="1600" dirty="0" smtClean="0"/>
                        <a:t>provided judges with a formula for just punishment to prevent those who had been wronged from going to far in seeking retribution.</a:t>
                      </a:r>
                    </a:p>
                    <a:p>
                      <a:pPr marL="285750" indent="-285750">
                        <a:buFont typeface="Arial" panose="020B0604020202020204" pitchFamily="34" charset="0"/>
                        <a:buChar char="•"/>
                      </a:pPr>
                      <a:r>
                        <a:rPr lang="en-US" sz="1600" dirty="0" smtClean="0"/>
                        <a:t>In the New Covenant Jesus tell</a:t>
                      </a:r>
                      <a:r>
                        <a:rPr lang="en-US" sz="1600" baseline="0" dirty="0" smtClean="0"/>
                        <a:t>s us that (at times) we must be willing to </a:t>
                      </a:r>
                      <a:r>
                        <a:rPr lang="en-US" sz="1600" b="1" i="1" baseline="0" dirty="0" smtClean="0"/>
                        <a:t>set aside </a:t>
                      </a:r>
                      <a:r>
                        <a:rPr lang="en-US" sz="1600" baseline="0" dirty="0" smtClean="0"/>
                        <a:t>even rightful demands for justice and be willing </a:t>
                      </a:r>
                      <a:r>
                        <a:rPr lang="en-US" sz="1600" b="1" i="1" baseline="0" dirty="0" smtClean="0"/>
                        <a:t>instead</a:t>
                      </a:r>
                      <a:r>
                        <a:rPr lang="en-US" sz="1600" baseline="0" dirty="0" smtClean="0"/>
                        <a:t> to suffer personal loss as a principle of Christian virtue.</a:t>
                      </a:r>
                      <a:endParaRPr lang="en-US" sz="1600" dirty="0"/>
                    </a:p>
                  </a:txBody>
                  <a:tcPr/>
                </a:tc>
              </a:tr>
            </a:tbl>
          </a:graphicData>
        </a:graphic>
      </p:graphicFrame>
    </p:spTree>
    <p:extLst>
      <p:ext uri="{BB962C8B-B14F-4D97-AF65-F5344CB8AC3E}">
        <p14:creationId xmlns:p14="http://schemas.microsoft.com/office/powerpoint/2010/main" val="3405912356"/>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Jesus Applies OT Law to NT Believers (Mat. </a:t>
            </a:r>
            <a:r>
              <a:rPr lang="en-US" sz="3200" b="1" dirty="0" smtClean="0">
                <a:effectLst>
                  <a:glow rad="228600">
                    <a:schemeClr val="accent3">
                      <a:satMod val="175000"/>
                      <a:alpha val="40000"/>
                    </a:schemeClr>
                  </a:glow>
                </a:effectLst>
                <a:latin typeface="Calibri" pitchFamily="34" charset="0"/>
                <a:cs typeface="Calibri" pitchFamily="34" charset="0"/>
              </a:rPr>
              <a:t>5:21-48)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76200" y="533400"/>
            <a:ext cx="8991600" cy="533400"/>
          </a:xfrm>
        </p:spPr>
        <p:txBody>
          <a:bodyPr>
            <a:normAutofit/>
          </a:bodyPr>
          <a:lstStyle/>
          <a:p>
            <a:pPr marL="0" indent="0" eaLnBrk="1" hangingPunct="1">
              <a:buNone/>
            </a:pPr>
            <a:r>
              <a:rPr lang="en-US" sz="2800" dirty="0" smtClean="0">
                <a:latin typeface="Calibri" pitchFamily="34" charset="0"/>
                <a:cs typeface="Calibri" pitchFamily="34" charset="0"/>
              </a:rPr>
              <a:t>In summary, Jesus’ last three examples:</a:t>
            </a:r>
          </a:p>
        </p:txBody>
      </p:sp>
      <p:graphicFrame>
        <p:nvGraphicFramePr>
          <p:cNvPr id="3" name="Table 2"/>
          <p:cNvGraphicFramePr>
            <a:graphicFrameLocks noGrp="1"/>
          </p:cNvGraphicFramePr>
          <p:nvPr>
            <p:extLst>
              <p:ext uri="{D42A27DB-BD31-4B8C-83A1-F6EECF244321}">
                <p14:modId xmlns:p14="http://schemas.microsoft.com/office/powerpoint/2010/main" val="2912779144"/>
              </p:ext>
            </p:extLst>
          </p:nvPr>
        </p:nvGraphicFramePr>
        <p:xfrm>
          <a:off x="76200" y="990600"/>
          <a:ext cx="8991600" cy="5867400"/>
        </p:xfrm>
        <a:graphic>
          <a:graphicData uri="http://schemas.openxmlformats.org/drawingml/2006/table">
            <a:tbl>
              <a:tblPr firstRow="1" bandRow="1">
                <a:tableStyleId>{00A15C55-8517-42AA-B614-E9B94910E393}</a:tableStyleId>
              </a:tblPr>
              <a:tblGrid>
                <a:gridCol w="1981200"/>
                <a:gridCol w="1600200"/>
                <a:gridCol w="5410200"/>
              </a:tblGrid>
              <a:tr h="720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The OT </a:t>
                      </a:r>
                      <a:r>
                        <a:rPr lang="en-US" sz="1600" dirty="0" smtClean="0">
                          <a:effectLst>
                            <a:outerShdw blurRad="38100" dist="38100" dir="2700000" algn="tl">
                              <a:srgbClr val="000000">
                                <a:alpha val="43137"/>
                              </a:srgbClr>
                            </a:outerShdw>
                          </a:effectLst>
                        </a:rPr>
                        <a:t>Command</a:t>
                      </a:r>
                      <a:endParaRPr lang="en-US" sz="1600" dirty="0" smtClean="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What Jesus Does to the </a:t>
                      </a:r>
                      <a:r>
                        <a:rPr lang="en-US" sz="1600" dirty="0" smtClean="0">
                          <a:effectLst>
                            <a:outerShdw blurRad="38100" dist="38100" dir="2700000" algn="tl">
                              <a:srgbClr val="000000">
                                <a:alpha val="43137"/>
                              </a:srgbClr>
                            </a:outerShdw>
                          </a:effectLst>
                        </a:rPr>
                        <a:t>Command</a:t>
                      </a:r>
                      <a:endParaRPr lang="en-US" sz="1600" dirty="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Explanation</a:t>
                      </a:r>
                      <a:endParaRPr lang="en-US" sz="1600" dirty="0">
                        <a:effectLst>
                          <a:outerShdw blurRad="38100" dist="38100" dir="2700000" algn="tl">
                            <a:srgbClr val="000000">
                              <a:alpha val="43137"/>
                            </a:srgbClr>
                          </a:outerShdw>
                        </a:effectLst>
                      </a:endParaRPr>
                    </a:p>
                  </a:txBody>
                  <a:tcPr/>
                </a:tc>
              </a:tr>
              <a:tr h="1691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Command #4</a:t>
                      </a:r>
                      <a:r>
                        <a:rPr lang="en-US" sz="1600" b="1" baseline="0" dirty="0" smtClean="0"/>
                        <a:t> (Mat.</a:t>
                      </a:r>
                      <a:r>
                        <a:rPr lang="en-US" sz="1600" b="1" dirty="0" smtClean="0"/>
                        <a:t>5:33-37</a:t>
                      </a:r>
                      <a:r>
                        <a:rPr lang="en-US" sz="16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You Shall Not Swear Falsely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(Lev 19:12, Numbers 30:2)</a:t>
                      </a:r>
                    </a:p>
                  </a:txBody>
                  <a:tcPr/>
                </a:tc>
                <a:tc>
                  <a:txBody>
                    <a:bodyPr/>
                    <a:lstStyle/>
                    <a:p>
                      <a:r>
                        <a:rPr lang="en-US" sz="1600" dirty="0" smtClean="0"/>
                        <a:t>He </a:t>
                      </a:r>
                      <a:r>
                        <a:rPr lang="en-US" sz="1600" dirty="0" smtClean="0"/>
                        <a:t>replaces</a:t>
                      </a:r>
                      <a:r>
                        <a:rPr lang="en-US" sz="1600" baseline="0" dirty="0" smtClean="0"/>
                        <a:t> </a:t>
                      </a:r>
                      <a:r>
                        <a:rPr lang="en-US" sz="1600" baseline="0" dirty="0" smtClean="0"/>
                        <a:t>it</a:t>
                      </a:r>
                      <a:endParaRPr lang="en-US" sz="1600" dirty="0"/>
                    </a:p>
                  </a:txBody>
                  <a:tcPr/>
                </a:tc>
                <a:tc>
                  <a:txBody>
                    <a:bodyPr/>
                    <a:lstStyle/>
                    <a:p>
                      <a:pPr marL="285750" indent="-285750">
                        <a:buFont typeface="Arial" panose="020B0604020202020204" pitchFamily="34" charset="0"/>
                        <a:buChar char="•"/>
                      </a:pPr>
                      <a:r>
                        <a:rPr lang="en-US" sz="1600" dirty="0" smtClean="0"/>
                        <a:t>The OT laws concerning the taking of oaths pointed to the importance of truthfulness,</a:t>
                      </a:r>
                      <a:r>
                        <a:rPr lang="en-US" sz="1600" baseline="0" dirty="0" smtClean="0"/>
                        <a:t> but were often abused.</a:t>
                      </a:r>
                    </a:p>
                    <a:p>
                      <a:pPr marL="285750" indent="-285750">
                        <a:buFont typeface="Arial" panose="020B0604020202020204" pitchFamily="34" charset="0"/>
                        <a:buChar char="•"/>
                      </a:pPr>
                      <a:r>
                        <a:rPr lang="en-US" sz="1600" baseline="0" dirty="0" smtClean="0"/>
                        <a:t>Therefore in the New Covenant Jesus </a:t>
                      </a:r>
                      <a:r>
                        <a:rPr lang="en-US" sz="1600" b="1" i="1" baseline="0" dirty="0" smtClean="0"/>
                        <a:t>replaces</a:t>
                      </a:r>
                      <a:r>
                        <a:rPr lang="en-US" sz="1600" baseline="0" dirty="0" smtClean="0"/>
                        <a:t> all OT laws governing oaths with a simple command to tell the truth.</a:t>
                      </a:r>
                      <a:endParaRPr lang="en-US" sz="1600" dirty="0" smtClean="0"/>
                    </a:p>
                  </a:txBody>
                  <a:tcPr/>
                </a:tc>
              </a:tr>
              <a:tr h="1028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Command #5</a:t>
                      </a:r>
                      <a:r>
                        <a:rPr lang="en-US" sz="1600" b="1" baseline="0" dirty="0" smtClean="0"/>
                        <a:t> (Mat.</a:t>
                      </a:r>
                      <a:r>
                        <a:rPr lang="en-US" sz="1600" b="1" dirty="0" smtClean="0"/>
                        <a:t>5:38-42</a:t>
                      </a:r>
                      <a:r>
                        <a:rPr lang="en-US" sz="16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An Eye for an Eye (Exodus 21:23-25)</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 </a:t>
                      </a:r>
                      <a:r>
                        <a:rPr lang="en-US" sz="1600" dirty="0" smtClean="0"/>
                        <a:t>sets it aside </a:t>
                      </a:r>
                      <a:r>
                        <a:rPr lang="en-US" sz="1600" baseline="0" dirty="0" smtClean="0"/>
                        <a:t>and </a:t>
                      </a:r>
                      <a:r>
                        <a:rPr lang="en-US" sz="1600" baseline="0" dirty="0" smtClean="0"/>
                        <a:t>replaces it</a:t>
                      </a:r>
                      <a:endParaRPr lang="en-US" sz="1600" dirty="0" smtClean="0"/>
                    </a:p>
                    <a:p>
                      <a:endParaRPr lang="en-US" sz="1600" dirty="0"/>
                    </a:p>
                  </a:txBody>
                  <a:tcPr/>
                </a:tc>
                <a:tc>
                  <a:txBody>
                    <a:bodyPr/>
                    <a:lstStyle/>
                    <a:p>
                      <a:pPr marL="285750" indent="-285750">
                        <a:buFont typeface="Arial" panose="020B0604020202020204" pitchFamily="34" charset="0"/>
                        <a:buChar char="•"/>
                      </a:pPr>
                      <a:r>
                        <a:rPr lang="en-US" sz="1600" dirty="0" smtClean="0"/>
                        <a:t>In the OT, </a:t>
                      </a:r>
                      <a:r>
                        <a:rPr lang="en-US" sz="1600" i="1" dirty="0" err="1" smtClean="0"/>
                        <a:t>lex</a:t>
                      </a:r>
                      <a:r>
                        <a:rPr lang="en-US" sz="1600" i="1" dirty="0" smtClean="0"/>
                        <a:t> </a:t>
                      </a:r>
                      <a:r>
                        <a:rPr lang="en-US" sz="1600" i="1" dirty="0" err="1" smtClean="0"/>
                        <a:t>talionis</a:t>
                      </a:r>
                      <a:r>
                        <a:rPr lang="en-US" sz="1600" i="1" dirty="0" smtClean="0"/>
                        <a:t> </a:t>
                      </a:r>
                      <a:r>
                        <a:rPr lang="en-US" sz="1600" dirty="0" smtClean="0"/>
                        <a:t>provided judges with a formula for just punishment to prevent those who had been wronged from going to far in seeking retribution.</a:t>
                      </a:r>
                    </a:p>
                    <a:p>
                      <a:pPr marL="285750" indent="-285750">
                        <a:buFont typeface="Arial" panose="020B0604020202020204" pitchFamily="34" charset="0"/>
                        <a:buChar char="•"/>
                      </a:pPr>
                      <a:r>
                        <a:rPr lang="en-US" sz="1600" dirty="0" smtClean="0"/>
                        <a:t>In the New Covenant Jesus tell</a:t>
                      </a:r>
                      <a:r>
                        <a:rPr lang="en-US" sz="1600" baseline="0" dirty="0" smtClean="0"/>
                        <a:t>s us that (at times) we must be willing to </a:t>
                      </a:r>
                      <a:r>
                        <a:rPr lang="en-US" sz="1600" b="1" i="1" baseline="0" dirty="0" smtClean="0"/>
                        <a:t>set aside </a:t>
                      </a:r>
                      <a:r>
                        <a:rPr lang="en-US" sz="1600" baseline="0" dirty="0" smtClean="0"/>
                        <a:t>even rightful demands for justice and be willing </a:t>
                      </a:r>
                      <a:r>
                        <a:rPr lang="en-US" sz="1600" b="1" i="1" baseline="0" dirty="0" smtClean="0"/>
                        <a:t>instead</a:t>
                      </a:r>
                      <a:r>
                        <a:rPr lang="en-US" sz="1600" baseline="0" dirty="0" smtClean="0"/>
                        <a:t> to suffer personal loss as a principle of Christian virtue.</a:t>
                      </a:r>
                      <a:endParaRPr lang="en-US" sz="1600" dirty="0"/>
                    </a:p>
                  </a:txBody>
                  <a:tcPr/>
                </a:tc>
              </a:tr>
              <a:tr h="1402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Command #6</a:t>
                      </a:r>
                      <a:r>
                        <a:rPr lang="en-US" sz="1600" b="1" baseline="0" dirty="0" smtClean="0"/>
                        <a:t> (Mat.</a:t>
                      </a:r>
                      <a:r>
                        <a:rPr lang="en-US" sz="1600" b="1" dirty="0" smtClean="0"/>
                        <a:t>5:43-48</a:t>
                      </a:r>
                      <a:r>
                        <a:rPr lang="en-US" sz="16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Love your Neighbor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(Leviticus 19:18) Hate your Enemy (Psalm 139:21-22)</a:t>
                      </a:r>
                      <a:endParaRPr lang="en-US" sz="1600" dirty="0"/>
                    </a:p>
                  </a:txBody>
                  <a:tcPr/>
                </a:tc>
                <a:tc>
                  <a:txBody>
                    <a:bodyPr/>
                    <a:lstStyle/>
                    <a:p>
                      <a:r>
                        <a:rPr lang="en-US" sz="1600" dirty="0" smtClean="0"/>
                        <a:t>He ends the second part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by</a:t>
                      </a:r>
                      <a:r>
                        <a:rPr lang="en-US" sz="1600" baseline="0" dirty="0" smtClean="0"/>
                        <a:t> </a:t>
                      </a:r>
                      <a:r>
                        <a:rPr lang="en-US" sz="1600" dirty="0" smtClean="0"/>
                        <a:t>extending the first part</a:t>
                      </a:r>
                    </a:p>
                    <a:p>
                      <a:endParaRPr lang="en-US" sz="1600" dirty="0"/>
                    </a:p>
                  </a:txBody>
                  <a:tcPr/>
                </a:tc>
                <a:tc>
                  <a:txBody>
                    <a:bodyPr/>
                    <a:lstStyle/>
                    <a:p>
                      <a:pPr marL="285750" indent="-285750">
                        <a:buFont typeface="Arial" panose="020B0604020202020204" pitchFamily="34" charset="0"/>
                        <a:buChar char="•"/>
                      </a:pPr>
                      <a:r>
                        <a:rPr lang="en-US" sz="1600" dirty="0" smtClean="0"/>
                        <a:t>In the New Covenant Jesus </a:t>
                      </a:r>
                      <a:r>
                        <a:rPr lang="en-US" sz="1600" b="1" i="1" dirty="0" smtClean="0"/>
                        <a:t>ends</a:t>
                      </a:r>
                      <a:r>
                        <a:rPr lang="en-US" sz="1600" dirty="0" smtClean="0"/>
                        <a:t> </a:t>
                      </a:r>
                      <a:r>
                        <a:rPr lang="en-US" sz="1600" baseline="0" dirty="0" smtClean="0"/>
                        <a:t>the OT practice of hating the enemies of God by </a:t>
                      </a:r>
                      <a:r>
                        <a:rPr lang="en-US" sz="1600" b="1" i="1" baseline="0" dirty="0" smtClean="0"/>
                        <a:t>extending</a:t>
                      </a:r>
                      <a:r>
                        <a:rPr lang="en-US" sz="1600" baseline="0" dirty="0" smtClean="0"/>
                        <a:t> the command to love your </a:t>
                      </a:r>
                      <a:r>
                        <a:rPr lang="en-US" sz="1600" b="1" baseline="0" dirty="0" smtClean="0"/>
                        <a:t>neighbor</a:t>
                      </a:r>
                      <a:r>
                        <a:rPr lang="en-US" sz="1600" baseline="0" dirty="0" smtClean="0"/>
                        <a:t> to a command to love your </a:t>
                      </a:r>
                      <a:r>
                        <a:rPr lang="en-US" sz="1600" b="1" baseline="0" dirty="0" smtClean="0"/>
                        <a:t>enemies</a:t>
                      </a:r>
                      <a:r>
                        <a:rPr lang="en-US" sz="1600" baseline="0" dirty="0" smtClean="0"/>
                        <a:t> and pray for them – even those who persecute you.</a:t>
                      </a:r>
                      <a:endParaRPr lang="en-US" sz="1600" dirty="0"/>
                    </a:p>
                  </a:txBody>
                  <a:tcPr/>
                </a:tc>
              </a:tr>
            </a:tbl>
          </a:graphicData>
        </a:graphic>
      </p:graphicFrame>
    </p:spTree>
    <p:extLst>
      <p:ext uri="{BB962C8B-B14F-4D97-AF65-F5344CB8AC3E}">
        <p14:creationId xmlns:p14="http://schemas.microsoft.com/office/powerpoint/2010/main" val="3513798803"/>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706562"/>
          </a:xfrm>
        </p:spPr>
        <p:txBody>
          <a:bodyPr/>
          <a:lstStyle/>
          <a:p>
            <a:r>
              <a:rPr lang="en-US" sz="7200" b="1" dirty="0" smtClean="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a:t>
            </a:r>
            <a:endParaRPr lang="en-US" sz="72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3278431681"/>
      </p:ext>
    </p:extLst>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Are OT Laws Binding on Christians Today? (Review)</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3" name="Content Placeholder 2"/>
          <p:cNvSpPr>
            <a:spLocks noGrp="1"/>
          </p:cNvSpPr>
          <p:nvPr>
            <p:ph idx="1"/>
          </p:nvPr>
        </p:nvSpPr>
        <p:spPr>
          <a:xfrm>
            <a:off x="457200" y="660400"/>
            <a:ext cx="8229600" cy="6197600"/>
          </a:xfrm>
        </p:spPr>
        <p:txBody>
          <a:bodyPr>
            <a:normAutofit/>
          </a:bodyPr>
          <a:lstStyle/>
          <a:p>
            <a:r>
              <a:rPr lang="en-US" dirty="0" smtClean="0">
                <a:effectLst>
                  <a:glow rad="228600">
                    <a:schemeClr val="accent3">
                      <a:satMod val="175000"/>
                      <a:alpha val="40000"/>
                    </a:schemeClr>
                  </a:glow>
                </a:effectLst>
                <a:latin typeface="Calibri" pitchFamily="34" charset="0"/>
                <a:cs typeface="Calibri" pitchFamily="34" charset="0"/>
              </a:rPr>
              <a:t>We are still looking at the first question that I raised concerning New Covenant Theology: Are OT laws binding on Christians today?</a:t>
            </a:r>
          </a:p>
          <a:p>
            <a:r>
              <a:rPr lang="en-US" dirty="0" smtClean="0">
                <a:effectLst>
                  <a:glow rad="228600">
                    <a:schemeClr val="accent3">
                      <a:satMod val="175000"/>
                      <a:alpha val="40000"/>
                    </a:schemeClr>
                  </a:glow>
                </a:effectLst>
                <a:latin typeface="Calibri" pitchFamily="34" charset="0"/>
                <a:cs typeface="Calibri" pitchFamily="34" charset="0"/>
              </a:rPr>
              <a:t>Last week we began looking at a passage where Jesus addresses this very issue: </a:t>
            </a:r>
            <a:r>
              <a:rPr lang="en-US" dirty="0">
                <a:effectLst>
                  <a:glow rad="228600">
                    <a:schemeClr val="accent3">
                      <a:satMod val="175000"/>
                      <a:alpha val="40000"/>
                    </a:schemeClr>
                  </a:glow>
                </a:effectLst>
                <a:latin typeface="Calibri" pitchFamily="34" charset="0"/>
                <a:cs typeface="Calibri" pitchFamily="34" charset="0"/>
              </a:rPr>
              <a:t>the second half of the “Sermon on the Mount” as it is laid out in Matthew </a:t>
            </a:r>
            <a:r>
              <a:rPr lang="en-US" dirty="0" smtClean="0">
                <a:effectLst>
                  <a:glow rad="228600">
                    <a:schemeClr val="accent3">
                      <a:satMod val="175000"/>
                      <a:alpha val="40000"/>
                    </a:schemeClr>
                  </a:glow>
                </a:effectLst>
                <a:latin typeface="Calibri" pitchFamily="34" charset="0"/>
                <a:cs typeface="Calibri" pitchFamily="34" charset="0"/>
              </a:rPr>
              <a:t>5:17-48.</a:t>
            </a:r>
            <a:endParaRPr lang="en-US" dirty="0">
              <a:effectLst>
                <a:glow rad="228600">
                  <a:schemeClr val="accent3">
                    <a:satMod val="175000"/>
                    <a:alpha val="40000"/>
                  </a:schemeClr>
                </a:glow>
              </a:effectLst>
              <a:latin typeface="Calibri" pitchFamily="34" charset="0"/>
              <a:cs typeface="Calibri" pitchFamily="34" charset="0"/>
            </a:endParaRPr>
          </a:p>
          <a:p>
            <a:endParaRPr lang="en-US" sz="3400" dirty="0">
              <a:effectLst>
                <a:glow rad="228600">
                  <a:schemeClr val="accent3">
                    <a:satMod val="175000"/>
                    <a:alpha val="40000"/>
                  </a:schemeClr>
                </a:glow>
              </a:effectLst>
              <a:latin typeface="Calibri" pitchFamily="34" charset="0"/>
              <a:cs typeface="Calibri" pitchFamily="34" charset="0"/>
            </a:endParaRPr>
          </a:p>
          <a:p>
            <a:endParaRPr lang="en-US" sz="3400" dirty="0">
              <a:effectLst>
                <a:glow rad="228600">
                  <a:schemeClr val="accent3">
                    <a:satMod val="175000"/>
                    <a:alpha val="40000"/>
                  </a:schemeClr>
                </a:glow>
              </a:effectLst>
              <a:latin typeface="Calibri" pitchFamily="34" charset="0"/>
              <a:cs typeface="Calibri" pitchFamily="34" charset="0"/>
            </a:endParaRPr>
          </a:p>
        </p:txBody>
      </p:sp>
    </p:spTree>
    <p:extLst>
      <p:ext uri="{BB962C8B-B14F-4D97-AF65-F5344CB8AC3E}">
        <p14:creationId xmlns:p14="http://schemas.microsoft.com/office/powerpoint/2010/main" val="1106338514"/>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Jesus Applies OT Law to NT Believers (Mat. </a:t>
            </a:r>
            <a:r>
              <a:rPr lang="en-US" sz="3200" b="1" dirty="0" smtClean="0">
                <a:effectLst>
                  <a:glow rad="228600">
                    <a:schemeClr val="accent3">
                      <a:satMod val="175000"/>
                      <a:alpha val="40000"/>
                    </a:schemeClr>
                  </a:glow>
                </a:effectLst>
                <a:latin typeface="Calibri" pitchFamily="34" charset="0"/>
                <a:cs typeface="Calibri" pitchFamily="34" charset="0"/>
              </a:rPr>
              <a:t>5:21-48)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457200" y="609600"/>
            <a:ext cx="8229600" cy="6248400"/>
          </a:xfrm>
        </p:spPr>
        <p:txBody>
          <a:bodyPr>
            <a:normAutofit fontScale="85000" lnSpcReduction="20000"/>
          </a:bodyPr>
          <a:lstStyle/>
          <a:p>
            <a:pPr eaLnBrk="1" hangingPunct="1"/>
            <a:r>
              <a:rPr lang="en-US" dirty="0" smtClean="0">
                <a:latin typeface="Calibri" pitchFamily="34" charset="0"/>
                <a:cs typeface="Calibri" pitchFamily="34" charset="0"/>
              </a:rPr>
              <a:t>What we have seen so far is:</a:t>
            </a:r>
          </a:p>
          <a:p>
            <a:pPr lvl="1" eaLnBrk="1" hangingPunct="1"/>
            <a:r>
              <a:rPr lang="en-US" dirty="0" smtClean="0">
                <a:latin typeface="Calibri" pitchFamily="34" charset="0"/>
                <a:cs typeface="Calibri" pitchFamily="34" charset="0"/>
              </a:rPr>
              <a:t>Jesus tells us that he has </a:t>
            </a:r>
            <a:r>
              <a:rPr lang="en-US" b="1" i="1" dirty="0" smtClean="0">
                <a:latin typeface="Calibri" pitchFamily="34" charset="0"/>
                <a:cs typeface="Calibri" pitchFamily="34" charset="0"/>
              </a:rPr>
              <a:t>not</a:t>
            </a:r>
            <a:r>
              <a:rPr lang="en-US" dirty="0" smtClean="0">
                <a:latin typeface="Calibri" pitchFamily="34" charset="0"/>
                <a:cs typeface="Calibri" pitchFamily="34" charset="0"/>
              </a:rPr>
              <a:t> come to set aside the OT </a:t>
            </a:r>
            <a:r>
              <a:rPr lang="en-US" dirty="0" smtClean="0">
                <a:latin typeface="Calibri" pitchFamily="34" charset="0"/>
                <a:cs typeface="Calibri" pitchFamily="34" charset="0"/>
              </a:rPr>
              <a:t>scriptures </a:t>
            </a:r>
            <a:r>
              <a:rPr lang="en-US" dirty="0" smtClean="0">
                <a:latin typeface="Calibri" pitchFamily="34" charset="0"/>
                <a:cs typeface="Calibri" pitchFamily="34" charset="0"/>
              </a:rPr>
              <a:t>as though they were of no value or importance.</a:t>
            </a:r>
          </a:p>
          <a:p>
            <a:pPr lvl="1" eaLnBrk="1" hangingPunct="1"/>
            <a:r>
              <a:rPr lang="en-US" dirty="0" smtClean="0">
                <a:latin typeface="Calibri" pitchFamily="34" charset="0"/>
                <a:cs typeface="Calibri" pitchFamily="34" charset="0"/>
              </a:rPr>
              <a:t>The purpose of the OT </a:t>
            </a:r>
            <a:r>
              <a:rPr lang="en-US" dirty="0" smtClean="0">
                <a:latin typeface="Calibri" pitchFamily="34" charset="0"/>
                <a:cs typeface="Calibri" pitchFamily="34" charset="0"/>
              </a:rPr>
              <a:t>scriptures – and </a:t>
            </a:r>
            <a:r>
              <a:rPr lang="en-US" dirty="0" smtClean="0">
                <a:latin typeface="Calibri" pitchFamily="34" charset="0"/>
                <a:cs typeface="Calibri" pitchFamily="34" charset="0"/>
              </a:rPr>
              <a:t>even the commandments within </a:t>
            </a:r>
            <a:r>
              <a:rPr lang="en-US" dirty="0" smtClean="0">
                <a:latin typeface="Calibri" pitchFamily="34" charset="0"/>
                <a:cs typeface="Calibri" pitchFamily="34" charset="0"/>
              </a:rPr>
              <a:t>them – was </a:t>
            </a:r>
            <a:r>
              <a:rPr lang="en-US" dirty="0" smtClean="0">
                <a:latin typeface="Calibri" pitchFamily="34" charset="0"/>
                <a:cs typeface="Calibri" pitchFamily="34" charset="0"/>
              </a:rPr>
              <a:t>to </a:t>
            </a:r>
            <a:r>
              <a:rPr lang="en-US" b="1" i="1" dirty="0" smtClean="0">
                <a:latin typeface="Calibri" pitchFamily="34" charset="0"/>
                <a:cs typeface="Calibri" pitchFamily="34" charset="0"/>
              </a:rPr>
              <a:t>point</a:t>
            </a:r>
            <a:r>
              <a:rPr lang="en-US" dirty="0" smtClean="0">
                <a:latin typeface="Calibri" pitchFamily="34" charset="0"/>
                <a:cs typeface="Calibri" pitchFamily="34" charset="0"/>
              </a:rPr>
              <a:t> to Jesus as the one who </a:t>
            </a:r>
            <a:r>
              <a:rPr lang="en-US" b="1" i="1" dirty="0" smtClean="0">
                <a:latin typeface="Calibri" pitchFamily="34" charset="0"/>
                <a:cs typeface="Calibri" pitchFamily="34" charset="0"/>
              </a:rPr>
              <a:t>fulfills</a:t>
            </a:r>
            <a:r>
              <a:rPr lang="en-US" dirty="0" smtClean="0">
                <a:latin typeface="Calibri" pitchFamily="34" charset="0"/>
                <a:cs typeface="Calibri" pitchFamily="34" charset="0"/>
              </a:rPr>
              <a:t> them.</a:t>
            </a:r>
          </a:p>
          <a:p>
            <a:pPr lvl="1" eaLnBrk="1" hangingPunct="1"/>
            <a:r>
              <a:rPr lang="en-US" dirty="0" smtClean="0">
                <a:latin typeface="Calibri" pitchFamily="34" charset="0"/>
                <a:cs typeface="Calibri" pitchFamily="34" charset="0"/>
              </a:rPr>
              <a:t>Jesus then, takes us through a series of six examples, where he shows us how to “keep” the OT commandments by listening to </a:t>
            </a:r>
            <a:r>
              <a:rPr lang="en-US" b="1" i="1" dirty="0" smtClean="0">
                <a:latin typeface="Calibri" pitchFamily="34" charset="0"/>
                <a:cs typeface="Calibri" pitchFamily="34" charset="0"/>
              </a:rPr>
              <a:t>him</a:t>
            </a:r>
            <a:r>
              <a:rPr lang="en-US" dirty="0" smtClean="0">
                <a:latin typeface="Calibri" pitchFamily="34" charset="0"/>
                <a:cs typeface="Calibri" pitchFamily="34" charset="0"/>
              </a:rPr>
              <a:t> and doing what </a:t>
            </a:r>
            <a:r>
              <a:rPr lang="en-US" b="1" i="1" dirty="0" smtClean="0">
                <a:latin typeface="Calibri" pitchFamily="34" charset="0"/>
                <a:cs typeface="Calibri" pitchFamily="34" charset="0"/>
              </a:rPr>
              <a:t>he</a:t>
            </a:r>
            <a:r>
              <a:rPr lang="en-US" dirty="0" smtClean="0">
                <a:latin typeface="Calibri" pitchFamily="34" charset="0"/>
                <a:cs typeface="Calibri" pitchFamily="34" charset="0"/>
              </a:rPr>
              <a:t> says. </a:t>
            </a:r>
          </a:p>
          <a:p>
            <a:pPr eaLnBrk="1" hangingPunct="1"/>
            <a:r>
              <a:rPr lang="en-US" dirty="0">
                <a:latin typeface="Calibri" pitchFamily="34" charset="0"/>
                <a:cs typeface="Calibri" pitchFamily="34" charset="0"/>
              </a:rPr>
              <a:t>In each of the six </a:t>
            </a:r>
            <a:r>
              <a:rPr lang="en-US" dirty="0" smtClean="0">
                <a:latin typeface="Calibri" pitchFamily="34" charset="0"/>
                <a:cs typeface="Calibri" pitchFamily="34" charset="0"/>
              </a:rPr>
              <a:t>examples Jesus </a:t>
            </a:r>
            <a:r>
              <a:rPr lang="en-US" dirty="0">
                <a:latin typeface="Calibri" pitchFamily="34" charset="0"/>
                <a:cs typeface="Calibri" pitchFamily="34" charset="0"/>
              </a:rPr>
              <a:t>follows the same pattern: </a:t>
            </a:r>
          </a:p>
          <a:p>
            <a:pPr lvl="1" eaLnBrk="1" hangingPunct="1"/>
            <a:r>
              <a:rPr lang="en-US" dirty="0">
                <a:latin typeface="Calibri" pitchFamily="34" charset="0"/>
                <a:cs typeface="Calibri" pitchFamily="34" charset="0"/>
              </a:rPr>
              <a:t>He begins by saying: “</a:t>
            </a:r>
            <a:r>
              <a:rPr lang="en-US" i="1" dirty="0">
                <a:solidFill>
                  <a:srgbClr val="0070C0"/>
                </a:solidFill>
                <a:effectLst>
                  <a:glow rad="228600">
                    <a:schemeClr val="accent3">
                      <a:satMod val="175000"/>
                      <a:alpha val="40000"/>
                    </a:schemeClr>
                  </a:glow>
                </a:effectLst>
                <a:latin typeface="Cambria" pitchFamily="18" charset="0"/>
              </a:rPr>
              <a:t>You have heard that it was said to those of old…</a:t>
            </a:r>
            <a:r>
              <a:rPr lang="en-US" dirty="0">
                <a:latin typeface="Calibri" pitchFamily="34" charset="0"/>
                <a:cs typeface="Calibri" pitchFamily="34" charset="0"/>
              </a:rPr>
              <a:t>”</a:t>
            </a:r>
          </a:p>
          <a:p>
            <a:pPr lvl="1" eaLnBrk="1" hangingPunct="1"/>
            <a:r>
              <a:rPr lang="en-US" dirty="0">
                <a:latin typeface="Calibri" pitchFamily="34" charset="0"/>
                <a:cs typeface="Calibri" pitchFamily="34" charset="0"/>
              </a:rPr>
              <a:t>Quotes </a:t>
            </a:r>
            <a:r>
              <a:rPr lang="en-US" dirty="0" smtClean="0">
                <a:latin typeface="Calibri" pitchFamily="34" charset="0"/>
                <a:cs typeface="Calibri" pitchFamily="34" charset="0"/>
              </a:rPr>
              <a:t>or paraphrases an OT command(s)</a:t>
            </a:r>
            <a:endParaRPr lang="en-US" dirty="0">
              <a:latin typeface="Calibri" pitchFamily="34" charset="0"/>
              <a:cs typeface="Calibri" pitchFamily="34" charset="0"/>
            </a:endParaRPr>
          </a:p>
          <a:p>
            <a:pPr lvl="1" eaLnBrk="1" hangingPunct="1"/>
            <a:r>
              <a:rPr lang="en-US" dirty="0">
                <a:latin typeface="Calibri" pitchFamily="34" charset="0"/>
                <a:cs typeface="Calibri" pitchFamily="34" charset="0"/>
              </a:rPr>
              <a:t>Then says: “</a:t>
            </a:r>
            <a:r>
              <a:rPr lang="en-US" i="1" dirty="0">
                <a:solidFill>
                  <a:srgbClr val="0070C0"/>
                </a:solidFill>
                <a:effectLst>
                  <a:glow rad="228600">
                    <a:schemeClr val="accent3">
                      <a:satMod val="175000"/>
                      <a:alpha val="40000"/>
                    </a:schemeClr>
                  </a:glow>
                </a:effectLst>
                <a:latin typeface="Cambria" pitchFamily="18" charset="0"/>
              </a:rPr>
              <a:t>But I say to you…</a:t>
            </a:r>
            <a:r>
              <a:rPr lang="en-US" dirty="0">
                <a:latin typeface="Calibri" pitchFamily="34" charset="0"/>
                <a:cs typeface="Calibri" pitchFamily="34" charset="0"/>
              </a:rPr>
              <a:t>” at which point he adds to, upgrades, and, in some cases, even </a:t>
            </a:r>
            <a:r>
              <a:rPr lang="en-US" b="1" i="1" dirty="0">
                <a:latin typeface="Calibri" pitchFamily="34" charset="0"/>
                <a:cs typeface="Calibri" pitchFamily="34" charset="0"/>
              </a:rPr>
              <a:t>does away</a:t>
            </a:r>
            <a:r>
              <a:rPr lang="en-US" dirty="0">
                <a:latin typeface="Calibri" pitchFamily="34" charset="0"/>
                <a:cs typeface="Calibri" pitchFamily="34" charset="0"/>
              </a:rPr>
              <a:t> with the OT command.</a:t>
            </a:r>
          </a:p>
        </p:txBody>
      </p:sp>
    </p:spTree>
    <p:extLst>
      <p:ext uri="{BB962C8B-B14F-4D97-AF65-F5344CB8AC3E}">
        <p14:creationId xmlns:p14="http://schemas.microsoft.com/office/powerpoint/2010/main" val="2546821689"/>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Jesus Applies OT Law to NT Believers (Mat. </a:t>
            </a:r>
            <a:r>
              <a:rPr lang="en-US" sz="3200" b="1" dirty="0" smtClean="0">
                <a:effectLst>
                  <a:glow rad="228600">
                    <a:schemeClr val="accent3">
                      <a:satMod val="175000"/>
                      <a:alpha val="40000"/>
                    </a:schemeClr>
                  </a:glow>
                </a:effectLst>
                <a:latin typeface="Calibri" pitchFamily="34" charset="0"/>
                <a:cs typeface="Calibri" pitchFamily="34" charset="0"/>
              </a:rPr>
              <a:t>5:21-48)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76200" y="533400"/>
            <a:ext cx="8991600" cy="533400"/>
          </a:xfrm>
        </p:spPr>
        <p:txBody>
          <a:bodyPr>
            <a:normAutofit/>
          </a:bodyPr>
          <a:lstStyle/>
          <a:p>
            <a:pPr marL="0" indent="0" eaLnBrk="1" hangingPunct="1">
              <a:buNone/>
            </a:pPr>
            <a:r>
              <a:rPr lang="en-US" sz="2800" dirty="0" smtClean="0">
                <a:latin typeface="Calibri" pitchFamily="34" charset="0"/>
                <a:cs typeface="Calibri" pitchFamily="34" charset="0"/>
              </a:rPr>
              <a:t>Last week we looked at the Jesus’ first three examples:</a:t>
            </a:r>
          </a:p>
        </p:txBody>
      </p:sp>
    </p:spTree>
    <p:extLst>
      <p:ext uri="{BB962C8B-B14F-4D97-AF65-F5344CB8AC3E}">
        <p14:creationId xmlns:p14="http://schemas.microsoft.com/office/powerpoint/2010/main" val="1524309658"/>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Jesus Applies OT Law to NT Believers (Mat. </a:t>
            </a:r>
            <a:r>
              <a:rPr lang="en-US" sz="3200" b="1" dirty="0" smtClean="0">
                <a:effectLst>
                  <a:glow rad="228600">
                    <a:schemeClr val="accent3">
                      <a:satMod val="175000"/>
                      <a:alpha val="40000"/>
                    </a:schemeClr>
                  </a:glow>
                </a:effectLst>
                <a:latin typeface="Calibri" pitchFamily="34" charset="0"/>
                <a:cs typeface="Calibri" pitchFamily="34" charset="0"/>
              </a:rPr>
              <a:t>5:21-48)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76200" y="533400"/>
            <a:ext cx="8991600" cy="533400"/>
          </a:xfrm>
        </p:spPr>
        <p:txBody>
          <a:bodyPr>
            <a:normAutofit/>
          </a:bodyPr>
          <a:lstStyle/>
          <a:p>
            <a:pPr marL="0" indent="0" eaLnBrk="1" hangingPunct="1">
              <a:buNone/>
            </a:pPr>
            <a:r>
              <a:rPr lang="en-US" sz="2800" dirty="0" smtClean="0">
                <a:latin typeface="Calibri" pitchFamily="34" charset="0"/>
                <a:cs typeface="Calibri" pitchFamily="34" charset="0"/>
              </a:rPr>
              <a:t>Last week we looked at the Jesus’ first three examples:</a:t>
            </a:r>
          </a:p>
        </p:txBody>
      </p:sp>
      <p:graphicFrame>
        <p:nvGraphicFramePr>
          <p:cNvPr id="3" name="Table 2"/>
          <p:cNvGraphicFramePr>
            <a:graphicFrameLocks noGrp="1"/>
          </p:cNvGraphicFramePr>
          <p:nvPr>
            <p:extLst>
              <p:ext uri="{D42A27DB-BD31-4B8C-83A1-F6EECF244321}">
                <p14:modId xmlns:p14="http://schemas.microsoft.com/office/powerpoint/2010/main" val="2212851327"/>
              </p:ext>
            </p:extLst>
          </p:nvPr>
        </p:nvGraphicFramePr>
        <p:xfrm>
          <a:off x="76200" y="1143000"/>
          <a:ext cx="8991600" cy="2286000"/>
        </p:xfrm>
        <a:graphic>
          <a:graphicData uri="http://schemas.openxmlformats.org/drawingml/2006/table">
            <a:tbl>
              <a:tblPr firstRow="1" bandRow="1">
                <a:tableStyleId>{00A15C55-8517-42AA-B614-E9B94910E393}</a:tableStyleId>
              </a:tblPr>
              <a:tblGrid>
                <a:gridCol w="1981200"/>
                <a:gridCol w="1600200"/>
                <a:gridCol w="5410200"/>
              </a:tblGrid>
              <a:tr h="720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The OT </a:t>
                      </a:r>
                      <a:r>
                        <a:rPr lang="en-US" sz="1600" dirty="0" smtClean="0">
                          <a:effectLst>
                            <a:outerShdw blurRad="38100" dist="38100" dir="2700000" algn="tl">
                              <a:srgbClr val="000000">
                                <a:alpha val="43137"/>
                              </a:srgbClr>
                            </a:outerShdw>
                          </a:effectLst>
                        </a:rPr>
                        <a:t>Command</a:t>
                      </a:r>
                      <a:endParaRPr lang="en-US" sz="1600" dirty="0" smtClean="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What Jesus Does to the </a:t>
                      </a:r>
                      <a:r>
                        <a:rPr lang="en-US" sz="1600" dirty="0" smtClean="0">
                          <a:effectLst>
                            <a:outerShdw blurRad="38100" dist="38100" dir="2700000" algn="tl">
                              <a:srgbClr val="000000">
                                <a:alpha val="43137"/>
                              </a:srgbClr>
                            </a:outerShdw>
                          </a:effectLst>
                        </a:rPr>
                        <a:t>Command</a:t>
                      </a:r>
                      <a:endParaRPr lang="en-US" sz="1600" dirty="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Explanation</a:t>
                      </a:r>
                      <a:endParaRPr lang="en-US" sz="1600" dirty="0">
                        <a:effectLst>
                          <a:outerShdw blurRad="38100" dist="38100" dir="2700000" algn="tl">
                            <a:srgbClr val="000000">
                              <a:alpha val="43137"/>
                            </a:srgbClr>
                          </a:outerShdw>
                        </a:effectLst>
                      </a:endParaRPr>
                    </a:p>
                  </a:txBody>
                  <a:tcPr/>
                </a:tc>
              </a:tr>
              <a:tr h="1463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Command #1</a:t>
                      </a:r>
                      <a:r>
                        <a:rPr lang="en-US" sz="1600" b="1" baseline="0" dirty="0" smtClean="0"/>
                        <a:t> (Mat.</a:t>
                      </a:r>
                      <a:r>
                        <a:rPr lang="en-US" sz="1600" b="1" dirty="0" smtClean="0"/>
                        <a:t>5:21-26</a:t>
                      </a:r>
                      <a:r>
                        <a:rPr lang="en-US" sz="16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You Shall Not Murder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(Exodus 20:13)</a:t>
                      </a:r>
                    </a:p>
                  </a:txBody>
                  <a:tcPr/>
                </a:tc>
                <a:tc>
                  <a:txBody>
                    <a:bodyPr/>
                    <a:lstStyle/>
                    <a:p>
                      <a:r>
                        <a:rPr lang="en-US" sz="1600" dirty="0" smtClean="0"/>
                        <a:t>He extends</a:t>
                      </a:r>
                      <a:r>
                        <a:rPr lang="en-US" sz="1600" baseline="0" dirty="0" smtClean="0"/>
                        <a:t> it</a:t>
                      </a:r>
                      <a:endParaRPr lang="en-US" sz="1600" dirty="0"/>
                    </a:p>
                  </a:txBody>
                  <a:tcPr/>
                </a:tc>
                <a:tc>
                  <a:txBody>
                    <a:bodyPr/>
                    <a:lstStyle/>
                    <a:p>
                      <a:pPr marL="285750" indent="-285750">
                        <a:buFont typeface="Arial" panose="020B0604020202020204" pitchFamily="34" charset="0"/>
                        <a:buChar char="•"/>
                      </a:pPr>
                      <a:r>
                        <a:rPr lang="en-US" sz="1600" dirty="0" smtClean="0"/>
                        <a:t>Murder often begins in the heart as </a:t>
                      </a:r>
                      <a:r>
                        <a:rPr lang="en-US" sz="1600" dirty="0" smtClean="0"/>
                        <a:t>anger, therefore in the New Covenant Jesus </a:t>
                      </a:r>
                      <a:r>
                        <a:rPr lang="en-US" sz="1600" b="1" i="1" dirty="0" smtClean="0"/>
                        <a:t>extends</a:t>
                      </a:r>
                      <a:r>
                        <a:rPr lang="en-US" sz="1600" baseline="0" dirty="0" smtClean="0"/>
                        <a:t> the prohibition against murder to a prohibition against unrighteous anger.</a:t>
                      </a:r>
                      <a:endParaRPr lang="en-US" sz="1600" dirty="0"/>
                    </a:p>
                  </a:txBody>
                  <a:tcPr/>
                </a:tc>
              </a:tr>
            </a:tbl>
          </a:graphicData>
        </a:graphic>
      </p:graphicFrame>
    </p:spTree>
    <p:extLst>
      <p:ext uri="{BB962C8B-B14F-4D97-AF65-F5344CB8AC3E}">
        <p14:creationId xmlns:p14="http://schemas.microsoft.com/office/powerpoint/2010/main" val="1645797691"/>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Jesus Applies OT Law to NT Believers (Mat. </a:t>
            </a:r>
            <a:r>
              <a:rPr lang="en-US" sz="3200" b="1" dirty="0" smtClean="0">
                <a:effectLst>
                  <a:glow rad="228600">
                    <a:schemeClr val="accent3">
                      <a:satMod val="175000"/>
                      <a:alpha val="40000"/>
                    </a:schemeClr>
                  </a:glow>
                </a:effectLst>
                <a:latin typeface="Calibri" pitchFamily="34" charset="0"/>
                <a:cs typeface="Calibri" pitchFamily="34" charset="0"/>
              </a:rPr>
              <a:t>5:21-48)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76200" y="533400"/>
            <a:ext cx="8991600" cy="533400"/>
          </a:xfrm>
        </p:spPr>
        <p:txBody>
          <a:bodyPr>
            <a:normAutofit/>
          </a:bodyPr>
          <a:lstStyle/>
          <a:p>
            <a:pPr marL="0" indent="0" eaLnBrk="1" hangingPunct="1">
              <a:buNone/>
            </a:pPr>
            <a:r>
              <a:rPr lang="en-US" sz="2800" dirty="0" smtClean="0">
                <a:latin typeface="Calibri" pitchFamily="34" charset="0"/>
                <a:cs typeface="Calibri" pitchFamily="34" charset="0"/>
              </a:rPr>
              <a:t>Last week we looked at the Jesus’ first three examples:</a:t>
            </a:r>
          </a:p>
        </p:txBody>
      </p:sp>
      <p:graphicFrame>
        <p:nvGraphicFramePr>
          <p:cNvPr id="3" name="Table 2"/>
          <p:cNvGraphicFramePr>
            <a:graphicFrameLocks noGrp="1"/>
          </p:cNvGraphicFramePr>
          <p:nvPr>
            <p:extLst>
              <p:ext uri="{D42A27DB-BD31-4B8C-83A1-F6EECF244321}">
                <p14:modId xmlns:p14="http://schemas.microsoft.com/office/powerpoint/2010/main" val="4226618025"/>
              </p:ext>
            </p:extLst>
          </p:nvPr>
        </p:nvGraphicFramePr>
        <p:xfrm>
          <a:off x="76200" y="1143000"/>
          <a:ext cx="8991600" cy="3596640"/>
        </p:xfrm>
        <a:graphic>
          <a:graphicData uri="http://schemas.openxmlformats.org/drawingml/2006/table">
            <a:tbl>
              <a:tblPr firstRow="1" bandRow="1">
                <a:tableStyleId>{00A15C55-8517-42AA-B614-E9B94910E393}</a:tableStyleId>
              </a:tblPr>
              <a:tblGrid>
                <a:gridCol w="1981200"/>
                <a:gridCol w="1600200"/>
                <a:gridCol w="5410200"/>
              </a:tblGrid>
              <a:tr h="720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The OT </a:t>
                      </a:r>
                      <a:r>
                        <a:rPr lang="en-US" sz="1600" dirty="0" smtClean="0">
                          <a:effectLst>
                            <a:outerShdw blurRad="38100" dist="38100" dir="2700000" algn="tl">
                              <a:srgbClr val="000000">
                                <a:alpha val="43137"/>
                              </a:srgbClr>
                            </a:outerShdw>
                          </a:effectLst>
                        </a:rPr>
                        <a:t>Command</a:t>
                      </a:r>
                      <a:endParaRPr lang="en-US" sz="1600" dirty="0" smtClean="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What Jesus Does to the </a:t>
                      </a:r>
                      <a:r>
                        <a:rPr lang="en-US" sz="1600" dirty="0" smtClean="0">
                          <a:effectLst>
                            <a:outerShdw blurRad="38100" dist="38100" dir="2700000" algn="tl">
                              <a:srgbClr val="000000">
                                <a:alpha val="43137"/>
                              </a:srgbClr>
                            </a:outerShdw>
                          </a:effectLst>
                        </a:rPr>
                        <a:t>Command</a:t>
                      </a:r>
                      <a:endParaRPr lang="en-US" sz="1600" dirty="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Explanation</a:t>
                      </a:r>
                      <a:endParaRPr lang="en-US" sz="1600" dirty="0">
                        <a:effectLst>
                          <a:outerShdw blurRad="38100" dist="38100" dir="2700000" algn="tl">
                            <a:srgbClr val="000000">
                              <a:alpha val="43137"/>
                            </a:srgbClr>
                          </a:outerShdw>
                        </a:effectLst>
                      </a:endParaRPr>
                    </a:p>
                  </a:txBody>
                  <a:tcPr/>
                </a:tc>
              </a:tr>
              <a:tr h="1463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Command #1</a:t>
                      </a:r>
                      <a:r>
                        <a:rPr lang="en-US" sz="1600" b="1" baseline="0" dirty="0" smtClean="0"/>
                        <a:t> (Mat.</a:t>
                      </a:r>
                      <a:r>
                        <a:rPr lang="en-US" sz="1600" b="1" dirty="0" smtClean="0"/>
                        <a:t>5:21-26</a:t>
                      </a:r>
                      <a:r>
                        <a:rPr lang="en-US" sz="16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You Shall Not Murder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(Exodus 20:13)</a:t>
                      </a:r>
                    </a:p>
                  </a:txBody>
                  <a:tcPr/>
                </a:tc>
                <a:tc>
                  <a:txBody>
                    <a:bodyPr/>
                    <a:lstStyle/>
                    <a:p>
                      <a:r>
                        <a:rPr lang="en-US" sz="1600" dirty="0" smtClean="0"/>
                        <a:t>He extends</a:t>
                      </a:r>
                      <a:r>
                        <a:rPr lang="en-US" sz="1600" baseline="0" dirty="0" smtClean="0"/>
                        <a:t> it</a:t>
                      </a:r>
                      <a:endParaRPr lang="en-US" sz="1600" dirty="0"/>
                    </a:p>
                  </a:txBody>
                  <a:tcPr/>
                </a:tc>
                <a:tc>
                  <a:txBody>
                    <a:bodyPr/>
                    <a:lstStyle/>
                    <a:p>
                      <a:pPr marL="285750" indent="-285750">
                        <a:buFont typeface="Arial" panose="020B0604020202020204" pitchFamily="34" charset="0"/>
                        <a:buChar char="•"/>
                      </a:pPr>
                      <a:r>
                        <a:rPr lang="en-US" sz="1600" dirty="0" smtClean="0"/>
                        <a:t>Murder often begins in the heart as </a:t>
                      </a:r>
                      <a:r>
                        <a:rPr lang="en-US" sz="1600" dirty="0" smtClean="0"/>
                        <a:t>anger, therefore in the New Covenant Jesus </a:t>
                      </a:r>
                      <a:r>
                        <a:rPr lang="en-US" sz="1600" b="1" i="1" dirty="0" smtClean="0"/>
                        <a:t>extends</a:t>
                      </a:r>
                      <a:r>
                        <a:rPr lang="en-US" sz="1600" baseline="0" dirty="0" smtClean="0"/>
                        <a:t> the prohibition against murder to a prohibition against unrighteous anger.</a:t>
                      </a:r>
                      <a:endParaRPr lang="en-US" sz="1600" dirty="0"/>
                    </a:p>
                  </a:txBody>
                  <a:tcPr/>
                </a:tc>
              </a:tr>
              <a:tr h="1028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Command #2</a:t>
                      </a:r>
                      <a:r>
                        <a:rPr lang="en-US" sz="1600" b="1" baseline="0" dirty="0" smtClean="0"/>
                        <a:t> (Mat.</a:t>
                      </a:r>
                      <a:r>
                        <a:rPr lang="en-US" sz="1600" b="1" dirty="0" smtClean="0"/>
                        <a:t>5:27-30</a:t>
                      </a:r>
                      <a:r>
                        <a:rPr lang="en-US" sz="16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You Shall Not Commit Adultery (Exodus 20:14)</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 extends</a:t>
                      </a:r>
                      <a:r>
                        <a:rPr lang="en-US" sz="1600" baseline="0" dirty="0" smtClean="0"/>
                        <a:t> it</a:t>
                      </a:r>
                      <a:endParaRPr lang="en-US" sz="1600" dirty="0" smtClean="0"/>
                    </a:p>
                    <a:p>
                      <a:endParaRPr lang="en-US" sz="1600" dirty="0"/>
                    </a:p>
                  </a:txBody>
                  <a:tcPr/>
                </a:tc>
                <a:tc>
                  <a:txBody>
                    <a:bodyPr/>
                    <a:lstStyle/>
                    <a:p>
                      <a:pPr marL="285750" indent="-285750">
                        <a:buFont typeface="Arial" panose="020B0604020202020204" pitchFamily="34" charset="0"/>
                        <a:buChar char="•"/>
                      </a:pPr>
                      <a:r>
                        <a:rPr lang="en-US" sz="1600" dirty="0" smtClean="0"/>
                        <a:t>Adultery</a:t>
                      </a:r>
                      <a:r>
                        <a:rPr lang="en-US" sz="1600" baseline="0" dirty="0" smtClean="0"/>
                        <a:t> begins in the heart as lust, therefore in the New Covenant Jesus </a:t>
                      </a:r>
                      <a:r>
                        <a:rPr lang="en-US" sz="1600" b="1" i="1" baseline="0" dirty="0" smtClean="0"/>
                        <a:t>extends</a:t>
                      </a:r>
                      <a:r>
                        <a:rPr lang="en-US" sz="1600" baseline="0" dirty="0" smtClean="0"/>
                        <a:t> the prohibition against adultery to a prohibition against lust.</a:t>
                      </a:r>
                      <a:endParaRPr lang="en-US" sz="1600" dirty="0"/>
                    </a:p>
                  </a:txBody>
                  <a:tcPr/>
                </a:tc>
              </a:tr>
            </a:tbl>
          </a:graphicData>
        </a:graphic>
      </p:graphicFrame>
    </p:spTree>
    <p:extLst>
      <p:ext uri="{BB962C8B-B14F-4D97-AF65-F5344CB8AC3E}">
        <p14:creationId xmlns:p14="http://schemas.microsoft.com/office/powerpoint/2010/main" val="3220443609"/>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Jesus Applies OT Law to NT Believers (Mat. </a:t>
            </a:r>
            <a:r>
              <a:rPr lang="en-US" sz="3200" b="1" dirty="0" smtClean="0">
                <a:effectLst>
                  <a:glow rad="228600">
                    <a:schemeClr val="accent3">
                      <a:satMod val="175000"/>
                      <a:alpha val="40000"/>
                    </a:schemeClr>
                  </a:glow>
                </a:effectLst>
                <a:latin typeface="Calibri" pitchFamily="34" charset="0"/>
                <a:cs typeface="Calibri" pitchFamily="34" charset="0"/>
              </a:rPr>
              <a:t>5:21-48)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76200" y="533400"/>
            <a:ext cx="8991600" cy="533400"/>
          </a:xfrm>
        </p:spPr>
        <p:txBody>
          <a:bodyPr>
            <a:normAutofit/>
          </a:bodyPr>
          <a:lstStyle/>
          <a:p>
            <a:pPr marL="0" indent="0" eaLnBrk="1" hangingPunct="1">
              <a:buNone/>
            </a:pPr>
            <a:r>
              <a:rPr lang="en-US" sz="2800" dirty="0" smtClean="0">
                <a:latin typeface="Calibri" pitchFamily="34" charset="0"/>
                <a:cs typeface="Calibri" pitchFamily="34" charset="0"/>
              </a:rPr>
              <a:t>Last week we looked at the Jesus’ first three examples:</a:t>
            </a:r>
          </a:p>
        </p:txBody>
      </p:sp>
      <p:graphicFrame>
        <p:nvGraphicFramePr>
          <p:cNvPr id="3" name="Table 2"/>
          <p:cNvGraphicFramePr>
            <a:graphicFrameLocks noGrp="1"/>
          </p:cNvGraphicFramePr>
          <p:nvPr>
            <p:extLst>
              <p:ext uri="{D42A27DB-BD31-4B8C-83A1-F6EECF244321}">
                <p14:modId xmlns:p14="http://schemas.microsoft.com/office/powerpoint/2010/main" val="2621563633"/>
              </p:ext>
            </p:extLst>
          </p:nvPr>
        </p:nvGraphicFramePr>
        <p:xfrm>
          <a:off x="76200" y="1143000"/>
          <a:ext cx="8991600" cy="5638800"/>
        </p:xfrm>
        <a:graphic>
          <a:graphicData uri="http://schemas.openxmlformats.org/drawingml/2006/table">
            <a:tbl>
              <a:tblPr firstRow="1" bandRow="1">
                <a:tableStyleId>{00A15C55-8517-42AA-B614-E9B94910E393}</a:tableStyleId>
              </a:tblPr>
              <a:tblGrid>
                <a:gridCol w="1981200"/>
                <a:gridCol w="1600200"/>
                <a:gridCol w="5410200"/>
              </a:tblGrid>
              <a:tr h="720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The OT </a:t>
                      </a:r>
                      <a:r>
                        <a:rPr lang="en-US" sz="1600" dirty="0" smtClean="0">
                          <a:effectLst>
                            <a:outerShdw blurRad="38100" dist="38100" dir="2700000" algn="tl">
                              <a:srgbClr val="000000">
                                <a:alpha val="43137"/>
                              </a:srgbClr>
                            </a:outerShdw>
                          </a:effectLst>
                        </a:rPr>
                        <a:t>Command</a:t>
                      </a:r>
                      <a:endParaRPr lang="en-US" sz="1600" dirty="0" smtClean="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What Jesus Does to the </a:t>
                      </a:r>
                      <a:r>
                        <a:rPr lang="en-US" sz="1600" dirty="0" smtClean="0">
                          <a:effectLst>
                            <a:outerShdw blurRad="38100" dist="38100" dir="2700000" algn="tl">
                              <a:srgbClr val="000000">
                                <a:alpha val="43137"/>
                              </a:srgbClr>
                            </a:outerShdw>
                          </a:effectLst>
                        </a:rPr>
                        <a:t>Command</a:t>
                      </a:r>
                      <a:endParaRPr lang="en-US" sz="1600" dirty="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Explanation</a:t>
                      </a:r>
                      <a:endParaRPr lang="en-US" sz="1600" dirty="0">
                        <a:effectLst>
                          <a:outerShdw blurRad="38100" dist="38100" dir="2700000" algn="tl">
                            <a:srgbClr val="000000">
                              <a:alpha val="43137"/>
                            </a:srgbClr>
                          </a:outerShdw>
                        </a:effectLst>
                      </a:endParaRPr>
                    </a:p>
                  </a:txBody>
                  <a:tcPr/>
                </a:tc>
              </a:tr>
              <a:tr h="1463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Command #1</a:t>
                      </a:r>
                      <a:r>
                        <a:rPr lang="en-US" sz="1600" b="1" baseline="0" dirty="0" smtClean="0"/>
                        <a:t> (Mat.</a:t>
                      </a:r>
                      <a:r>
                        <a:rPr lang="en-US" sz="1600" b="1" dirty="0" smtClean="0"/>
                        <a:t>5:21-26</a:t>
                      </a:r>
                      <a:r>
                        <a:rPr lang="en-US" sz="16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You Shall Not Murder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(Exodus 20:13)</a:t>
                      </a:r>
                    </a:p>
                  </a:txBody>
                  <a:tcPr/>
                </a:tc>
                <a:tc>
                  <a:txBody>
                    <a:bodyPr/>
                    <a:lstStyle/>
                    <a:p>
                      <a:r>
                        <a:rPr lang="en-US" sz="1600" dirty="0" smtClean="0"/>
                        <a:t>He extends</a:t>
                      </a:r>
                      <a:r>
                        <a:rPr lang="en-US" sz="1600" baseline="0" dirty="0" smtClean="0"/>
                        <a:t> it</a:t>
                      </a:r>
                      <a:endParaRPr lang="en-US" sz="1600" dirty="0"/>
                    </a:p>
                  </a:txBody>
                  <a:tcPr/>
                </a:tc>
                <a:tc>
                  <a:txBody>
                    <a:bodyPr/>
                    <a:lstStyle/>
                    <a:p>
                      <a:pPr marL="285750" indent="-285750">
                        <a:buFont typeface="Arial" panose="020B0604020202020204" pitchFamily="34" charset="0"/>
                        <a:buChar char="•"/>
                      </a:pPr>
                      <a:r>
                        <a:rPr lang="en-US" sz="1600" dirty="0" smtClean="0"/>
                        <a:t>Murder often begins in the heart as </a:t>
                      </a:r>
                      <a:r>
                        <a:rPr lang="en-US" sz="1600" dirty="0" smtClean="0"/>
                        <a:t>anger, therefore in the New Covenant Jesus </a:t>
                      </a:r>
                      <a:r>
                        <a:rPr lang="en-US" sz="1600" b="1" i="1" dirty="0" smtClean="0"/>
                        <a:t>extends</a:t>
                      </a:r>
                      <a:r>
                        <a:rPr lang="en-US" sz="1600" baseline="0" dirty="0" smtClean="0"/>
                        <a:t> the prohibition against murder to a prohibition against unrighteous anger.</a:t>
                      </a:r>
                      <a:endParaRPr lang="en-US" sz="1600" dirty="0"/>
                    </a:p>
                  </a:txBody>
                  <a:tcPr/>
                </a:tc>
              </a:tr>
              <a:tr h="1028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Command #2</a:t>
                      </a:r>
                      <a:r>
                        <a:rPr lang="en-US" sz="1600" b="1" baseline="0" dirty="0" smtClean="0"/>
                        <a:t> (Mat.</a:t>
                      </a:r>
                      <a:r>
                        <a:rPr lang="en-US" sz="1600" b="1" dirty="0" smtClean="0"/>
                        <a:t>5:27-30</a:t>
                      </a:r>
                      <a:r>
                        <a:rPr lang="en-US" sz="16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You Shall Not Commit Adultery (Exodus 20:14)</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 extends</a:t>
                      </a:r>
                      <a:r>
                        <a:rPr lang="en-US" sz="1600" baseline="0" dirty="0" smtClean="0"/>
                        <a:t> it</a:t>
                      </a:r>
                      <a:endParaRPr lang="en-US" sz="1600" dirty="0" smtClean="0"/>
                    </a:p>
                    <a:p>
                      <a:endParaRPr lang="en-US" sz="1600" dirty="0"/>
                    </a:p>
                  </a:txBody>
                  <a:tcPr/>
                </a:tc>
                <a:tc>
                  <a:txBody>
                    <a:bodyPr/>
                    <a:lstStyle/>
                    <a:p>
                      <a:pPr marL="285750" indent="-285750">
                        <a:buFont typeface="Arial" panose="020B0604020202020204" pitchFamily="34" charset="0"/>
                        <a:buChar char="•"/>
                      </a:pPr>
                      <a:r>
                        <a:rPr lang="en-US" sz="1600" dirty="0" smtClean="0"/>
                        <a:t>Adultery</a:t>
                      </a:r>
                      <a:r>
                        <a:rPr lang="en-US" sz="1600" baseline="0" dirty="0" smtClean="0"/>
                        <a:t> begins in the heart as lust, therefore in the New Covenant Jesus </a:t>
                      </a:r>
                      <a:r>
                        <a:rPr lang="en-US" sz="1600" b="1" i="1" baseline="0" dirty="0" smtClean="0"/>
                        <a:t>extends</a:t>
                      </a:r>
                      <a:r>
                        <a:rPr lang="en-US" sz="1600" baseline="0" dirty="0" smtClean="0"/>
                        <a:t> the prohibition against adultery to a prohibition against lust.</a:t>
                      </a:r>
                      <a:endParaRPr lang="en-US" sz="1600" dirty="0"/>
                    </a:p>
                  </a:txBody>
                  <a:tcPr/>
                </a:tc>
              </a:tr>
              <a:tr h="413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Command #3</a:t>
                      </a:r>
                      <a:r>
                        <a:rPr lang="en-US" sz="1600" b="1" baseline="0" dirty="0" smtClean="0"/>
                        <a:t> (Mat.</a:t>
                      </a:r>
                      <a:r>
                        <a:rPr lang="en-US" sz="1600" b="1" dirty="0" smtClean="0"/>
                        <a:t>5:31-32</a:t>
                      </a:r>
                      <a:r>
                        <a:rPr lang="en-US" sz="16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Give Her a Certificate of Divorce  </a:t>
                      </a:r>
                    </a:p>
                    <a:p>
                      <a:pPr algn="l"/>
                      <a:r>
                        <a:rPr lang="en-US" sz="1600" dirty="0" smtClean="0"/>
                        <a:t>(Deut. 24:1-4)</a:t>
                      </a:r>
                      <a:endParaRPr lang="en-US" sz="1600" dirty="0"/>
                    </a:p>
                  </a:txBody>
                  <a:tcPr/>
                </a:tc>
                <a:tc>
                  <a:txBody>
                    <a:bodyPr/>
                    <a:lstStyle/>
                    <a:p>
                      <a:r>
                        <a:rPr lang="en-US" sz="1600" dirty="0" smtClean="0"/>
                        <a:t>He </a:t>
                      </a:r>
                      <a:r>
                        <a:rPr lang="en-US" sz="1600" dirty="0" smtClean="0"/>
                        <a:t>upgrades it</a:t>
                      </a:r>
                      <a:endParaRPr lang="en-US" sz="1600" dirty="0"/>
                    </a:p>
                  </a:txBody>
                  <a:tcPr/>
                </a:tc>
                <a:tc>
                  <a:txBody>
                    <a:bodyPr/>
                    <a:lstStyle/>
                    <a:p>
                      <a:pPr marL="285750" indent="-285750">
                        <a:buFont typeface="Arial" panose="020B0604020202020204" pitchFamily="34" charset="0"/>
                        <a:buChar char="•"/>
                      </a:pPr>
                      <a:r>
                        <a:rPr lang="en-US" sz="1600" dirty="0" smtClean="0"/>
                        <a:t>The restrictions in Deuteronomy </a:t>
                      </a:r>
                      <a:r>
                        <a:rPr lang="en-US" sz="1600" dirty="0" smtClean="0"/>
                        <a:t>pointed </a:t>
                      </a:r>
                      <a:r>
                        <a:rPr lang="en-US" sz="1600" dirty="0" smtClean="0"/>
                        <a:t>to the sanctity of </a:t>
                      </a:r>
                      <a:r>
                        <a:rPr lang="en-US" sz="1600" dirty="0" smtClean="0"/>
                        <a:t>marriage,</a:t>
                      </a:r>
                      <a:r>
                        <a:rPr lang="en-US" sz="1600" baseline="0" dirty="0" smtClean="0"/>
                        <a:t> but allowed too much. </a:t>
                      </a:r>
                    </a:p>
                    <a:p>
                      <a:pPr marL="285750" indent="-285750">
                        <a:buFont typeface="Arial" panose="020B0604020202020204" pitchFamily="34" charset="0"/>
                        <a:buChar char="•"/>
                      </a:pPr>
                      <a:r>
                        <a:rPr lang="en-US" sz="1600" baseline="0" dirty="0" smtClean="0"/>
                        <a:t>Therefore in the New Covenant Jesus </a:t>
                      </a:r>
                      <a:r>
                        <a:rPr lang="en-US" sz="1600" b="1" i="1" baseline="0" dirty="0" smtClean="0"/>
                        <a:t>upgrades</a:t>
                      </a:r>
                      <a:r>
                        <a:rPr lang="en-US" sz="1600" baseline="0" dirty="0" smtClean="0"/>
                        <a:t> the OT restriction on divorce to something much stricter: </a:t>
                      </a:r>
                    </a:p>
                    <a:p>
                      <a:pPr marL="742950" lvl="1" indent="-285750">
                        <a:buFont typeface="Arial" panose="020B0604020202020204" pitchFamily="34" charset="0"/>
                        <a:buChar char="•"/>
                      </a:pPr>
                      <a:r>
                        <a:rPr lang="en-US" sz="1600" baseline="0" dirty="0" smtClean="0"/>
                        <a:t>No divorce allowed (except for infidelity on the part of the spouse) </a:t>
                      </a:r>
                    </a:p>
                    <a:p>
                      <a:pPr marL="742950" lvl="1" indent="-285750">
                        <a:buFont typeface="Arial" panose="020B0604020202020204" pitchFamily="34" charset="0"/>
                        <a:buChar char="•"/>
                      </a:pPr>
                      <a:r>
                        <a:rPr lang="en-US" sz="1600" dirty="0" smtClean="0"/>
                        <a:t>Re-marriage after an improper divorce is considered by Jesus to be</a:t>
                      </a:r>
                      <a:r>
                        <a:rPr lang="en-US" sz="1600" baseline="0" dirty="0" smtClean="0"/>
                        <a:t> adultery.</a:t>
                      </a:r>
                      <a:endParaRPr lang="en-US" sz="1600" dirty="0" smtClean="0"/>
                    </a:p>
                  </a:txBody>
                  <a:tcPr/>
                </a:tc>
              </a:tr>
            </a:tbl>
          </a:graphicData>
        </a:graphic>
      </p:graphicFrame>
    </p:spTree>
    <p:extLst>
      <p:ext uri="{BB962C8B-B14F-4D97-AF65-F5344CB8AC3E}">
        <p14:creationId xmlns:p14="http://schemas.microsoft.com/office/powerpoint/2010/main" val="3220443609"/>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2800" b="1" dirty="0" smtClean="0">
                <a:effectLst>
                  <a:glow rad="228600">
                    <a:schemeClr val="accent3">
                      <a:satMod val="175000"/>
                      <a:alpha val="40000"/>
                    </a:schemeClr>
                  </a:glow>
                </a:effectLst>
                <a:latin typeface="Calibri" pitchFamily="34" charset="0"/>
                <a:cs typeface="Calibri" pitchFamily="34" charset="0"/>
              </a:rPr>
              <a:t>Command #4: You Shall Not Swear Falsely (Mat</a:t>
            </a:r>
            <a:r>
              <a:rPr lang="en-US" sz="2800" b="1" dirty="0">
                <a:effectLst>
                  <a:glow rad="228600">
                    <a:schemeClr val="accent3">
                      <a:satMod val="175000"/>
                      <a:alpha val="40000"/>
                    </a:schemeClr>
                  </a:glow>
                </a:effectLst>
                <a:latin typeface="Calibri" pitchFamily="34" charset="0"/>
                <a:cs typeface="Calibri" pitchFamily="34" charset="0"/>
              </a:rPr>
              <a:t>. </a:t>
            </a:r>
            <a:r>
              <a:rPr lang="en-US" sz="2800" b="1" dirty="0" smtClean="0">
                <a:effectLst>
                  <a:glow rad="228600">
                    <a:schemeClr val="accent3">
                      <a:satMod val="175000"/>
                      <a:alpha val="40000"/>
                    </a:schemeClr>
                  </a:glow>
                </a:effectLst>
                <a:latin typeface="Calibri" pitchFamily="34" charset="0"/>
                <a:cs typeface="Calibri" pitchFamily="34" charset="0"/>
              </a:rPr>
              <a:t>5:33-37)</a:t>
            </a:r>
            <a:endParaRPr lang="en-US" sz="2800" b="1" dirty="0">
              <a:effectLst>
                <a:glow rad="228600">
                  <a:schemeClr val="accent3">
                    <a:satMod val="175000"/>
                    <a:alpha val="40000"/>
                  </a:schemeClr>
                </a:glow>
              </a:effectLst>
              <a:latin typeface="Calibri" pitchFamily="34" charset="0"/>
              <a:cs typeface="Calibri" pitchFamily="34" charset="0"/>
            </a:endParaRPr>
          </a:p>
        </p:txBody>
      </p:sp>
      <p:sp>
        <p:nvSpPr>
          <p:cNvPr id="4" name="Content Placeholder 2"/>
          <p:cNvSpPr txBox="1">
            <a:spLocks/>
          </p:cNvSpPr>
          <p:nvPr/>
        </p:nvSpPr>
        <p:spPr bwMode="auto">
          <a:xfrm>
            <a:off x="448733" y="533400"/>
            <a:ext cx="82296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dirty="0">
                <a:solidFill>
                  <a:srgbClr val="0070C0"/>
                </a:solidFill>
                <a:effectLst>
                  <a:glow rad="228600">
                    <a:schemeClr val="accent3">
                      <a:satMod val="175000"/>
                      <a:alpha val="40000"/>
                    </a:scheme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33</a:t>
            </a:r>
            <a:r>
              <a:rPr lang="en-US" sz="2800" i="1" dirty="0">
                <a:solidFill>
                  <a:srgbClr val="0070C0"/>
                </a:solidFill>
                <a:effectLst>
                  <a:glow rad="228600">
                    <a:schemeClr val="accent3">
                      <a:satMod val="175000"/>
                      <a:alpha val="40000"/>
                    </a:schemeClr>
                  </a:glow>
                </a:effectLst>
                <a:latin typeface="Cambria" pitchFamily="18" charset="0"/>
              </a:rPr>
              <a:t> "Again you have heard that it was said to those of old, 'You shall not swear falsely, but shall perform to the Lord what you have sworn.' </a:t>
            </a:r>
            <a:r>
              <a:rPr lang="en-US" sz="2800" i="1" baseline="30000" dirty="0">
                <a:solidFill>
                  <a:srgbClr val="0070C0"/>
                </a:solidFill>
                <a:effectLst>
                  <a:glow rad="228600">
                    <a:schemeClr val="accent3">
                      <a:satMod val="175000"/>
                      <a:alpha val="40000"/>
                    </a:schemeClr>
                  </a:glow>
                </a:effectLst>
                <a:latin typeface="Cambria" pitchFamily="18" charset="0"/>
              </a:rPr>
              <a:t>34</a:t>
            </a:r>
            <a:r>
              <a:rPr lang="en-US" sz="2800" i="1" dirty="0">
                <a:solidFill>
                  <a:srgbClr val="0070C0"/>
                </a:solidFill>
                <a:effectLst>
                  <a:glow rad="228600">
                    <a:schemeClr val="accent3">
                      <a:satMod val="175000"/>
                      <a:alpha val="40000"/>
                    </a:schemeClr>
                  </a:glow>
                </a:effectLst>
                <a:latin typeface="Cambria" pitchFamily="18" charset="0"/>
              </a:rPr>
              <a:t> But I say to you, Do not take an oath at all, either by heaven, for it is the throne of God, </a:t>
            </a:r>
            <a:r>
              <a:rPr lang="en-US" sz="2800" i="1" baseline="30000" dirty="0">
                <a:solidFill>
                  <a:srgbClr val="0070C0"/>
                </a:solidFill>
                <a:effectLst>
                  <a:glow rad="228600">
                    <a:schemeClr val="accent3">
                      <a:satMod val="175000"/>
                      <a:alpha val="40000"/>
                    </a:schemeClr>
                  </a:glow>
                </a:effectLst>
                <a:latin typeface="Cambria" pitchFamily="18" charset="0"/>
              </a:rPr>
              <a:t>35</a:t>
            </a:r>
            <a:r>
              <a:rPr lang="en-US" sz="2800" i="1" dirty="0">
                <a:solidFill>
                  <a:srgbClr val="0070C0"/>
                </a:solidFill>
                <a:effectLst>
                  <a:glow rad="228600">
                    <a:schemeClr val="accent3">
                      <a:satMod val="175000"/>
                      <a:alpha val="40000"/>
                    </a:schemeClr>
                  </a:glow>
                </a:effectLst>
                <a:latin typeface="Cambria" pitchFamily="18" charset="0"/>
              </a:rPr>
              <a:t> or by the earth, for it is his footstool, or by Jerusalem, for it is the city of the great King. </a:t>
            </a:r>
            <a:r>
              <a:rPr lang="en-US" sz="2800" i="1" baseline="30000" dirty="0">
                <a:solidFill>
                  <a:srgbClr val="0070C0"/>
                </a:solidFill>
                <a:effectLst>
                  <a:glow rad="228600">
                    <a:schemeClr val="accent3">
                      <a:satMod val="175000"/>
                      <a:alpha val="40000"/>
                    </a:schemeClr>
                  </a:glow>
                </a:effectLst>
                <a:latin typeface="Cambria" pitchFamily="18" charset="0"/>
              </a:rPr>
              <a:t>36</a:t>
            </a:r>
            <a:r>
              <a:rPr lang="en-US" sz="2800" i="1" dirty="0">
                <a:solidFill>
                  <a:srgbClr val="0070C0"/>
                </a:solidFill>
                <a:effectLst>
                  <a:glow rad="228600">
                    <a:schemeClr val="accent3">
                      <a:satMod val="175000"/>
                      <a:alpha val="40000"/>
                    </a:schemeClr>
                  </a:glow>
                </a:effectLst>
                <a:latin typeface="Cambria" pitchFamily="18" charset="0"/>
              </a:rPr>
              <a:t> And do not take an oath by your head, for you cannot make one hair white or black. </a:t>
            </a:r>
            <a:r>
              <a:rPr lang="en-US" sz="2800" i="1" baseline="30000" dirty="0">
                <a:solidFill>
                  <a:srgbClr val="0070C0"/>
                </a:solidFill>
                <a:effectLst>
                  <a:glow rad="228600">
                    <a:schemeClr val="accent3">
                      <a:satMod val="175000"/>
                      <a:alpha val="40000"/>
                    </a:schemeClr>
                  </a:glow>
                </a:effectLst>
                <a:latin typeface="Cambria" pitchFamily="18" charset="0"/>
              </a:rPr>
              <a:t>37</a:t>
            </a:r>
            <a:r>
              <a:rPr lang="en-US" sz="2800" i="1" dirty="0">
                <a:solidFill>
                  <a:srgbClr val="0070C0"/>
                </a:solidFill>
                <a:effectLst>
                  <a:glow rad="228600">
                    <a:schemeClr val="accent3">
                      <a:satMod val="175000"/>
                      <a:alpha val="40000"/>
                    </a:schemeClr>
                  </a:glow>
                </a:effectLst>
                <a:latin typeface="Cambria" pitchFamily="18" charset="0"/>
              </a:rPr>
              <a:t> Let what you say be simply “Yes” or “No”; </a:t>
            </a:r>
            <a:r>
              <a:rPr lang="en-US" sz="2800" i="1" dirty="0" smtClean="0">
                <a:solidFill>
                  <a:srgbClr val="0070C0"/>
                </a:solidFill>
                <a:effectLst>
                  <a:glow rad="228600">
                    <a:schemeClr val="accent3">
                      <a:satMod val="175000"/>
                      <a:alpha val="40000"/>
                    </a:schemeClr>
                  </a:glow>
                </a:effectLst>
                <a:latin typeface="Cambria" pitchFamily="18" charset="0"/>
              </a:rPr>
              <a:t>anything </a:t>
            </a:r>
            <a:r>
              <a:rPr lang="en-US" sz="2800" i="1" dirty="0">
                <a:solidFill>
                  <a:srgbClr val="0070C0"/>
                </a:solidFill>
                <a:effectLst>
                  <a:glow rad="228600">
                    <a:schemeClr val="accent3">
                      <a:satMod val="175000"/>
                      <a:alpha val="40000"/>
                    </a:schemeClr>
                  </a:glow>
                </a:effectLst>
                <a:latin typeface="Cambria" pitchFamily="18" charset="0"/>
              </a:rPr>
              <a:t>more than this comes from evil.</a:t>
            </a:r>
          </a:p>
        </p:txBody>
      </p:sp>
      <p:sp>
        <p:nvSpPr>
          <p:cNvPr id="5" name="Content Placeholder 4"/>
          <p:cNvSpPr>
            <a:spLocks noGrp="1"/>
          </p:cNvSpPr>
          <p:nvPr>
            <p:ph idx="1"/>
          </p:nvPr>
        </p:nvSpPr>
        <p:spPr>
          <a:xfrm>
            <a:off x="448733" y="2895600"/>
            <a:ext cx="8229600" cy="3810000"/>
          </a:xfrm>
        </p:spPr>
        <p:txBody>
          <a:bodyPr>
            <a:normAutofit fontScale="70000" lnSpcReduction="20000"/>
          </a:bodyPr>
          <a:lstStyle/>
          <a:p>
            <a:pPr eaLnBrk="1" hangingPunct="1"/>
            <a:r>
              <a:rPr lang="en-US" sz="4000" dirty="0" smtClean="0">
                <a:latin typeface="Calibri" pitchFamily="34" charset="0"/>
                <a:cs typeface="Calibri" pitchFamily="34" charset="0"/>
              </a:rPr>
              <a:t>Here Jesus </a:t>
            </a:r>
            <a:r>
              <a:rPr lang="en-US" sz="4000" dirty="0" smtClean="0">
                <a:latin typeface="Calibri" pitchFamily="34" charset="0"/>
                <a:cs typeface="Calibri" pitchFamily="34" charset="0"/>
              </a:rPr>
              <a:t>is probably summarizing </a:t>
            </a:r>
            <a:r>
              <a:rPr lang="en-US" sz="4000" dirty="0" smtClean="0">
                <a:latin typeface="Calibri" pitchFamily="34" charset="0"/>
                <a:cs typeface="Calibri" pitchFamily="34" charset="0"/>
              </a:rPr>
              <a:t>a </a:t>
            </a:r>
            <a:r>
              <a:rPr lang="en-US" sz="4000" dirty="0" smtClean="0">
                <a:latin typeface="Calibri" pitchFamily="34" charset="0"/>
                <a:cs typeface="Calibri" pitchFamily="34" charset="0"/>
              </a:rPr>
              <a:t>couple of </a:t>
            </a:r>
            <a:r>
              <a:rPr lang="en-US" sz="4000" dirty="0" smtClean="0">
                <a:latin typeface="Calibri" pitchFamily="34" charset="0"/>
                <a:cs typeface="Calibri" pitchFamily="34" charset="0"/>
              </a:rPr>
              <a:t>OT commands:</a:t>
            </a:r>
          </a:p>
          <a:p>
            <a:pPr lvl="1" eaLnBrk="1" hangingPunct="1"/>
            <a:r>
              <a:rPr lang="en-US" sz="3400" b="1" i="1" kern="1200" dirty="0">
                <a:solidFill>
                  <a:srgbClr val="0070C0"/>
                </a:solidFill>
                <a:effectLst>
                  <a:glow rad="228600">
                    <a:schemeClr val="accent3">
                      <a:satMod val="175000"/>
                      <a:alpha val="40000"/>
                    </a:schemeClr>
                  </a:glow>
                </a:effectLst>
                <a:latin typeface="Cambria" pitchFamily="18" charset="0"/>
                <a:ea typeface="+mn-ea"/>
                <a:cs typeface="+mn-cs"/>
              </a:rPr>
              <a:t>You shall not swear </a:t>
            </a:r>
            <a:r>
              <a:rPr lang="en-US" sz="3400" i="1" kern="1200" dirty="0">
                <a:solidFill>
                  <a:srgbClr val="0070C0"/>
                </a:solidFill>
                <a:effectLst>
                  <a:glow rad="228600">
                    <a:schemeClr val="accent3">
                      <a:satMod val="175000"/>
                      <a:alpha val="40000"/>
                    </a:schemeClr>
                  </a:glow>
                </a:effectLst>
                <a:latin typeface="Cambria" pitchFamily="18" charset="0"/>
                <a:ea typeface="+mn-ea"/>
                <a:cs typeface="+mn-cs"/>
              </a:rPr>
              <a:t>by my name </a:t>
            </a:r>
            <a:r>
              <a:rPr lang="en-US" sz="3400" b="1" i="1" kern="1200" dirty="0">
                <a:solidFill>
                  <a:srgbClr val="0070C0"/>
                </a:solidFill>
                <a:effectLst>
                  <a:glow rad="228600">
                    <a:schemeClr val="accent3">
                      <a:satMod val="175000"/>
                      <a:alpha val="40000"/>
                    </a:schemeClr>
                  </a:glow>
                </a:effectLst>
                <a:latin typeface="Cambria" pitchFamily="18" charset="0"/>
                <a:ea typeface="+mn-ea"/>
                <a:cs typeface="+mn-cs"/>
              </a:rPr>
              <a:t>falsely</a:t>
            </a:r>
            <a:r>
              <a:rPr lang="en-US" sz="3400" i="1" kern="1200" dirty="0">
                <a:solidFill>
                  <a:srgbClr val="0070C0"/>
                </a:solidFill>
                <a:effectLst>
                  <a:glow rad="228600">
                    <a:schemeClr val="accent3">
                      <a:satMod val="175000"/>
                      <a:alpha val="40000"/>
                    </a:schemeClr>
                  </a:glow>
                </a:effectLst>
                <a:latin typeface="Cambria" pitchFamily="18" charset="0"/>
                <a:ea typeface="+mn-ea"/>
                <a:cs typeface="+mn-cs"/>
              </a:rPr>
              <a:t>, and so profane the name of your God: I am the LORD. </a:t>
            </a:r>
            <a:r>
              <a:rPr lang="en-US" sz="3400" dirty="0">
                <a:latin typeface="Cambria" panose="02040503050406030204" pitchFamily="18" charset="0"/>
              </a:rPr>
              <a:t>(Lev </a:t>
            </a:r>
            <a:r>
              <a:rPr lang="en-US" sz="3400" dirty="0" smtClean="0">
                <a:latin typeface="Cambria" panose="02040503050406030204" pitchFamily="18" charset="0"/>
              </a:rPr>
              <a:t>19:12)</a:t>
            </a:r>
          </a:p>
          <a:p>
            <a:pPr lvl="1" eaLnBrk="1" hangingPunct="1"/>
            <a:r>
              <a:rPr lang="en-US" sz="3400" i="1" kern="1200" dirty="0" smtClean="0">
                <a:solidFill>
                  <a:srgbClr val="0070C0"/>
                </a:solidFill>
                <a:effectLst>
                  <a:glow rad="228600">
                    <a:schemeClr val="accent3">
                      <a:satMod val="175000"/>
                      <a:alpha val="40000"/>
                    </a:schemeClr>
                  </a:glow>
                </a:effectLst>
                <a:latin typeface="Cambria" pitchFamily="18" charset="0"/>
                <a:ea typeface="+mn-ea"/>
                <a:cs typeface="+mn-cs"/>
              </a:rPr>
              <a:t>If </a:t>
            </a:r>
            <a:r>
              <a:rPr lang="en-US" sz="3400" i="1" kern="1200" dirty="0">
                <a:solidFill>
                  <a:srgbClr val="0070C0"/>
                </a:solidFill>
                <a:effectLst>
                  <a:glow rad="228600">
                    <a:schemeClr val="accent3">
                      <a:satMod val="175000"/>
                      <a:alpha val="40000"/>
                    </a:schemeClr>
                  </a:glow>
                </a:effectLst>
                <a:latin typeface="Cambria" pitchFamily="18" charset="0"/>
                <a:ea typeface="+mn-ea"/>
                <a:cs typeface="+mn-cs"/>
              </a:rPr>
              <a:t>a man vows a vow to the LORD, or </a:t>
            </a:r>
            <a:r>
              <a:rPr lang="en-US" sz="3400" b="1" i="1" kern="1200" dirty="0">
                <a:solidFill>
                  <a:srgbClr val="0070C0"/>
                </a:solidFill>
                <a:effectLst>
                  <a:glow rad="228600">
                    <a:schemeClr val="accent3">
                      <a:satMod val="175000"/>
                      <a:alpha val="40000"/>
                    </a:schemeClr>
                  </a:glow>
                </a:effectLst>
                <a:latin typeface="Cambria" pitchFamily="18" charset="0"/>
                <a:ea typeface="+mn-ea"/>
                <a:cs typeface="+mn-cs"/>
              </a:rPr>
              <a:t>swears an oath</a:t>
            </a:r>
            <a:r>
              <a:rPr lang="en-US" sz="3400" i="1" kern="1200" dirty="0">
                <a:solidFill>
                  <a:srgbClr val="0070C0"/>
                </a:solidFill>
                <a:effectLst>
                  <a:glow rad="228600">
                    <a:schemeClr val="accent3">
                      <a:satMod val="175000"/>
                      <a:alpha val="40000"/>
                    </a:schemeClr>
                  </a:glow>
                </a:effectLst>
                <a:latin typeface="Cambria" pitchFamily="18" charset="0"/>
                <a:ea typeface="+mn-ea"/>
                <a:cs typeface="+mn-cs"/>
              </a:rPr>
              <a:t> to bind himself by a pledge, he shall not break his word. He shall do according to all that proceeds out of his mouth. </a:t>
            </a:r>
            <a:r>
              <a:rPr lang="en-US" sz="3400" dirty="0">
                <a:latin typeface="Cambria" panose="02040503050406030204" pitchFamily="18" charset="0"/>
              </a:rPr>
              <a:t>(Numbers 30:2</a:t>
            </a:r>
            <a:r>
              <a:rPr lang="en-US" sz="3400" dirty="0" smtClean="0">
                <a:latin typeface="Cambria" panose="02040503050406030204" pitchFamily="18" charset="0"/>
              </a:rPr>
              <a:t>)</a:t>
            </a:r>
          </a:p>
          <a:p>
            <a:pPr eaLnBrk="1" hangingPunct="1"/>
            <a:r>
              <a:rPr lang="en-US" sz="4000" dirty="0" smtClean="0">
                <a:latin typeface="Calibri" pitchFamily="34" charset="0"/>
                <a:cs typeface="Calibri" pitchFamily="34" charset="0"/>
              </a:rPr>
              <a:t>The Mosaic Law forbade irreverent oaths, light use of the Lord’s name, and broken vows.</a:t>
            </a:r>
            <a:endParaRPr lang="en-US" sz="4000" dirty="0">
              <a:latin typeface="Cambria" panose="02040503050406030204" pitchFamily="18" charset="0"/>
            </a:endParaRPr>
          </a:p>
          <a:p>
            <a:pPr lvl="1" eaLnBrk="1" hangingPunct="1"/>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3205524686"/>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inbow">
  <a:themeElements>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inb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inb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inb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inb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inb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inb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inbo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inb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inb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inb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inb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inb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0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rs">
  <a:themeElements>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ses">
  <a:themeElements>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s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s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s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s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s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s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s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s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s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s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s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s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vid">
  <a:themeElements>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v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v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v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v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v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v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v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v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v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v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v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v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Jesus">
  <a:themeElements>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es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es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es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es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es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es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es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es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es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es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es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es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ldnew">
  <a:themeElements>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d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d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d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d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d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d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d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d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d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d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d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d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aterfall">
  <a:themeElements>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aterf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erf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erf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erf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erf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erf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erfal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erf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erf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erf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erf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erf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themeOverride>
</file>

<file path=ppt/theme/themeOverride10.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1.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2.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3.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4.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5.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6.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7.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8.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9.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2.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3.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4.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5.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6.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7.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8.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9.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emplate>Maple</Template>
  <TotalTime>47638</TotalTime>
  <Words>4040</Words>
  <Application>Microsoft Office PowerPoint</Application>
  <PresentationFormat>On-screen Show (4:3)</PresentationFormat>
  <Paragraphs>173</Paragraphs>
  <Slides>23</Slides>
  <Notes>0</Notes>
  <HiddenSlides>0</HiddenSlides>
  <MMClips>0</MMClips>
  <ScaleCrop>false</ScaleCrop>
  <HeadingPairs>
    <vt:vector size="4" baseType="variant">
      <vt:variant>
        <vt:lpstr>Theme</vt:lpstr>
      </vt:variant>
      <vt:variant>
        <vt:i4>22</vt:i4>
      </vt:variant>
      <vt:variant>
        <vt:lpstr>Slide Titles</vt:lpstr>
      </vt:variant>
      <vt:variant>
        <vt:i4>23</vt:i4>
      </vt:variant>
    </vt:vector>
  </HeadingPairs>
  <TitlesOfParts>
    <vt:vector size="45" baseType="lpstr">
      <vt:lpstr>Default Design</vt:lpstr>
      <vt:lpstr>Rainbow</vt:lpstr>
      <vt:lpstr>Stars</vt:lpstr>
      <vt:lpstr>Moses</vt:lpstr>
      <vt:lpstr>David</vt:lpstr>
      <vt:lpstr>Jesus</vt:lpstr>
      <vt:lpstr>oldnew</vt:lpstr>
      <vt:lpstr>waterfall</vt:lpstr>
      <vt:lpstr>sunset</vt:lpstr>
      <vt:lpstr>1_sunset</vt:lpstr>
      <vt:lpstr>2_sunset</vt:lpstr>
      <vt:lpstr>3_sunset</vt:lpstr>
      <vt:lpstr>4_sunset</vt:lpstr>
      <vt:lpstr>5_sunset</vt:lpstr>
      <vt:lpstr>6_sunset</vt:lpstr>
      <vt:lpstr>7_sunset</vt:lpstr>
      <vt:lpstr>8_sunset</vt:lpstr>
      <vt:lpstr>9_sunset</vt:lpstr>
      <vt:lpstr>8_Default Design</vt:lpstr>
      <vt:lpstr>9_Default Design</vt:lpstr>
      <vt:lpstr>10_Default Design</vt:lpstr>
      <vt:lpstr>10_sunset</vt:lpstr>
      <vt:lpstr>New Covenant Theology</vt:lpstr>
      <vt:lpstr>Questions Raised by New Covenant Theology</vt:lpstr>
      <vt:lpstr>Are OT Laws Binding on Christians Today? (Review)</vt:lpstr>
      <vt:lpstr>Jesus Applies OT Law to NT Believers (Mat. 5:21-48)</vt:lpstr>
      <vt:lpstr>Jesus Applies OT Law to NT Believers (Mat. 5:21-48)</vt:lpstr>
      <vt:lpstr>Jesus Applies OT Law to NT Believers (Mat. 5:21-48)</vt:lpstr>
      <vt:lpstr>Jesus Applies OT Law to NT Believers (Mat. 5:21-48)</vt:lpstr>
      <vt:lpstr>Jesus Applies OT Law to NT Believers (Mat. 5:21-48)</vt:lpstr>
      <vt:lpstr>Command #4: You Shall Not Swear Falsely (Mat. 5:33-37)</vt:lpstr>
      <vt:lpstr>Command #4: You Shall Not Swear Falsely (Mat. 5:33-37)</vt:lpstr>
      <vt:lpstr>Command #4: You Shall Not Swear Falsely (Mat. 5:33-37)</vt:lpstr>
      <vt:lpstr>Command #5: An Eye for an Eye (Mat. 5:38-42)</vt:lpstr>
      <vt:lpstr>Command #5: An Eye for an Eye (Mat. 5:38-42)</vt:lpstr>
      <vt:lpstr>Command #5: An Eye for an Eye (Mat. 5:38-42)</vt:lpstr>
      <vt:lpstr>Command #5: An Eye for an Eye (Mat. 5:38-42)</vt:lpstr>
      <vt:lpstr>Command #6: Love Your Neighbor (Mat. 5:43-48)</vt:lpstr>
      <vt:lpstr>Command #6: Love Your Neighbor (Mat. 5:43-48)</vt:lpstr>
      <vt:lpstr>Command #6: Love Your Neighbor (Mat. 5:43-48)</vt:lpstr>
      <vt:lpstr>Jesus Applies OT Law to NT Believers (Mat. 5:21-48)</vt:lpstr>
      <vt:lpstr>Jesus Applies OT Law to NT Believers (Mat. 5:21-48)</vt:lpstr>
      <vt:lpstr>Jesus Applies OT Law to NT Believers (Mat. 5:21-48)</vt:lpstr>
      <vt:lpstr>Jesus Applies OT Law to NT Believers (Mat. 5:21-48)</vt:lpstr>
      <vt:lpstr>Questions?</vt:lpstr>
    </vt:vector>
  </TitlesOfParts>
  <Company>ALLTEL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dc:title>
  <dc:creator>Bob Connolly</dc:creator>
  <cp:lastModifiedBy>Robert Connolly</cp:lastModifiedBy>
  <cp:revision>1818</cp:revision>
  <dcterms:created xsi:type="dcterms:W3CDTF">2002-05-29T23:51:15Z</dcterms:created>
  <dcterms:modified xsi:type="dcterms:W3CDTF">2017-10-01T21:35:33Z</dcterms:modified>
</cp:coreProperties>
</file>