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8.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9.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5" r:id="rId3"/>
    <p:sldMasterId id="2147483657" r:id="rId4"/>
    <p:sldMasterId id="2147483659" r:id="rId5"/>
    <p:sldMasterId id="2147483661" r:id="rId6"/>
    <p:sldMasterId id="2147483663" r:id="rId7"/>
    <p:sldMasterId id="2147483667" r:id="rId8"/>
    <p:sldMasterId id="2147483665" r:id="rId9"/>
    <p:sldMasterId id="2147484058" r:id="rId10"/>
    <p:sldMasterId id="2147484095" r:id="rId11"/>
    <p:sldMasterId id="2147484156" r:id="rId12"/>
    <p:sldMasterId id="2147484218" r:id="rId13"/>
    <p:sldMasterId id="2147484320" r:id="rId14"/>
    <p:sldMasterId id="2147484397" r:id="rId15"/>
    <p:sldMasterId id="2147484470" r:id="rId16"/>
    <p:sldMasterId id="2147484495" r:id="rId17"/>
    <p:sldMasterId id="2147484580" r:id="rId18"/>
    <p:sldMasterId id="2147484653" r:id="rId19"/>
    <p:sldMasterId id="2147484666" r:id="rId20"/>
    <p:sldMasterId id="2147484715" r:id="rId21"/>
  </p:sldMasterIdLst>
  <p:notesMasterIdLst>
    <p:notesMasterId r:id="rId39"/>
  </p:notesMasterIdLst>
  <p:sldIdLst>
    <p:sldId id="682" r:id="rId22"/>
    <p:sldId id="683" r:id="rId23"/>
    <p:sldId id="684" r:id="rId24"/>
    <p:sldId id="693" r:id="rId25"/>
    <p:sldId id="694" r:id="rId26"/>
    <p:sldId id="706" r:id="rId27"/>
    <p:sldId id="707" r:id="rId28"/>
    <p:sldId id="696" r:id="rId29"/>
    <p:sldId id="708" r:id="rId30"/>
    <p:sldId id="698" r:id="rId31"/>
    <p:sldId id="699" r:id="rId32"/>
    <p:sldId id="700" r:id="rId33"/>
    <p:sldId id="701" r:id="rId34"/>
    <p:sldId id="702" r:id="rId35"/>
    <p:sldId id="703" r:id="rId36"/>
    <p:sldId id="704" r:id="rId37"/>
    <p:sldId id="705" r:id="rId38"/>
  </p:sldIdLst>
  <p:sldSz cx="9144000" cy="6858000" type="screen4x3"/>
  <p:notesSz cx="6858000" cy="87598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CCC"/>
    <a:srgbClr val="0000FF"/>
    <a:srgbClr val="00CC99"/>
    <a:srgbClr val="00CC66"/>
    <a:srgbClr val="FF6600"/>
    <a:srgbClr val="FF0000"/>
    <a:srgbClr val="66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57" autoAdjust="0"/>
    <p:restoredTop sz="94707" autoAdjust="0"/>
  </p:normalViewPr>
  <p:slideViewPr>
    <p:cSldViewPr>
      <p:cViewPr varScale="1">
        <p:scale>
          <a:sx n="113" d="100"/>
          <a:sy n="113" d="100"/>
        </p:scale>
        <p:origin x="-148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658"/>
    </p:cViewPr>
  </p:sorterViewPr>
  <p:notesViewPr>
    <p:cSldViewPr>
      <p:cViewPr varScale="1">
        <p:scale>
          <a:sx n="89" d="100"/>
          <a:sy n="89" d="100"/>
        </p:scale>
        <p:origin x="-3678" y="-114"/>
      </p:cViewPr>
      <p:guideLst>
        <p:guide orient="horz" pos="275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1140" name="Rectangle 4"/>
          <p:cNvSpPr>
            <a:spLocks noGrp="1" noRot="1" noChangeAspect="1" noChangeArrowheads="1" noTextEdit="1"/>
          </p:cNvSpPr>
          <p:nvPr>
            <p:ph type="sldImg" idx="2"/>
          </p:nvPr>
        </p:nvSpPr>
        <p:spPr bwMode="auto">
          <a:xfrm>
            <a:off x="1239838" y="657225"/>
            <a:ext cx="4379912" cy="328453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160838"/>
            <a:ext cx="5486400" cy="3941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320088"/>
            <a:ext cx="2971800"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482DD3-AEB0-4215-BBDC-D2DE80D82A63}" type="slidenum">
              <a:rPr lang="en-US"/>
              <a:pPr>
                <a:defRPr/>
              </a:pPr>
              <a:t>‹#›</a:t>
            </a:fld>
            <a:endParaRPr lang="en-US"/>
          </a:p>
        </p:txBody>
      </p:sp>
    </p:spTree>
    <p:extLst>
      <p:ext uri="{BB962C8B-B14F-4D97-AF65-F5344CB8AC3E}">
        <p14:creationId xmlns:p14="http://schemas.microsoft.com/office/powerpoint/2010/main" val="351607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116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2332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62460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7069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8395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57583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88463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40233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560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9605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1446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1935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3155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87344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9551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63064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12348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436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038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9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CC765C9-B54E-4D11-9C11-A4DD2A1B06EA}"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1693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845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8259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71647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31595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0111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0708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149799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46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488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0CF5FD-D95A-4C53-964C-7C986D2A6270}"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2930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76325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375238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413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1463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748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9948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06173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8221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24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5ED685-89B6-452E-9A97-0D766D794D01}"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20369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03831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7505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19827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29843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24102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63181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20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5004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931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5AB6B5-BB2E-4C4D-9389-23036A0E0CE8}"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224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7506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2820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114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75840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2760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7471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26154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989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76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F7946E-3D06-4BCB-A74A-F4542EF36B26}"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330478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6728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82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83228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20478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714853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411008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64164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4712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0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C245E4-995E-4839-BDCA-3186DCE95D9B}"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97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7637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2539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653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8856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6391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200923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15805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9049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1587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6DFABB-27FE-4421-89BA-F3D09A338E12}"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20865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0862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97669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616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7687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14035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38454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36537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40477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511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7541CF-2895-4DC6-909B-FA1273B72EDC}"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3428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632631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952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4759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865714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439972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505865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88770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263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15784F-95B1-40B7-ACB5-6E8F4ED2527A}"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31560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4826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41959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9447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192485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09444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327191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12900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87378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970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079195-FF8B-4A91-81C4-997B732579C6}"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26698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77441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540919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86955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77188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8126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035121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15090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5823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96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56378-2554-4B67-9C71-718D62CC5E13}"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0161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014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166813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41138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62000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188925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631415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92831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313777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2423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546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5C288B9-6A6D-4A9D-99E9-F81C44D2CD5F}"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011131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8683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4115C9-1FEB-4C1D-9D98-F15C6F4385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26944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CAFD7F-5138-4ECE-A628-1F13A6C246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72438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ACAE55-293C-4F49-BB54-1B45CF2C76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48962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393169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37776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177890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20424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10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F217AB-FA40-43CA-BE34-69F95A159EFA}"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23954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470412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224D2-144B-4457-8A81-322C5DE7FF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20711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F41947-5B1F-406C-BD1B-7FB7C1499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3241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A2E23D-2C89-4F87-9E54-62CCDBA3C29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2F303F-B34B-475B-A533-3C8DEB18961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A764F8-85A8-4696-B295-8E907C14C9A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1F681-0494-4A88-B0B6-2E0958196A8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76AF9C-535D-47C9-AA6B-4D0951C1D02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0DDC2-DC64-4620-81EC-41C8EC09BE7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4E0DE7-BF0F-4C8F-9DBC-B285301F6D17}"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321DA0-ACB9-42ED-B15D-3CB1E01DE961}"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F5497-75E8-4516-9795-D207788FC3F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1D431-0AB2-4B5B-9992-BD50D2EEE06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0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0DEA5F9-7924-4DAD-A0C3-46237210DED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086CC-468D-4F20-BC8C-9F4B5216FED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FED96B-BAA0-4BAB-B9DB-7E20DF02635C}"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855128-8748-4527-AAE4-704D5AB459F0}"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F266D9-A218-48E8-B889-622369D5F62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E4412E3-59DD-440B-9778-AF8DC12DD8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C36CE-4FA8-460F-85BB-2FD596E262B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C7B8CA9-25FC-4345-9920-02F73D19F787}"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F86EC6-30FE-4AF1-871C-076E7CA70FB6}"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C7A7A0-0036-4981-99DE-C36FD95623C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0D799-6D3A-45A7-9ADA-57CFBFC5DD8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4FB32D-18F4-4138-AD73-59622E78A90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486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17560D7-9762-4889-A2B9-36F40CAD6552}"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E4F91-9711-4E5A-9A1E-44A4F222018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E50152-7FA0-4987-A0A6-3598161FE33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B6EA71-82EF-4C30-836C-8B16754559E0}"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54571C-A398-4080-A248-109B2C079B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81F95D-4AD8-4E83-AC08-7B90492BECC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05E867-2244-42E4-852F-DF882A2F75EC}"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5B8177E-C740-4424-BAD7-37B1E2C847D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9D3071-0B10-45D5-A94E-AA6ACB7BAB27}"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571A8D-49DF-4304-B88D-AFF2697A99F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AA3E7-CFC1-43B0-9192-B40DA76B729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CA667-44EF-4514-AA95-CB00E2CC1353}"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689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E4A9EC6-505B-493A-8F7F-CF3863C5ECA7}"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B4F36-EDDA-4ECB-B992-9A99A040491F}"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6F57FB-1660-4A1F-807C-1172D17631F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6CF667-1317-4134-9DC7-8DFCA6E07E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80BE44-C398-4FA8-9E14-BD658105771C}"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7A7948-F99F-448C-B9AA-87406703B41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F84E54-1AFE-4B66-A1EE-F615476732E1}"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7F06D1-DB29-43FA-AC0B-5FA5E3982DE8}"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BE9D10-8182-4D19-BCDB-B7E5EDD0FD2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402FF-A500-4BA7-A9D9-569E68087C03}"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35849F-8FB2-4665-8B55-A8B0489AEA8E}"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A3790F-B1CB-495F-A61E-801AE3F57A9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7305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30CCD6-8C15-42FF-9D04-64FD38D07066}"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6B830D-B1D4-4236-985C-F0187643C9A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68BF5E-3BD4-4E50-8BCD-D016A3C9ED6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D59913-7EF5-47DD-AB06-B43D908C83B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835AE-4272-4696-8E56-E768F488934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99E945-05D4-4E98-9C2C-13304746A142}"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167CFA-A199-4199-AA29-FBB151BDB8F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F86DDDF-8C9D-4852-981A-2D72514B7862}"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3C6C80-2658-4119-A93D-9676AEB4BEB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3B1120-3B9A-4071-936C-F91DCB44C05F}"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AEEEA-D9C2-4F8A-85BA-BE2B573B203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96C43C-E425-40F8-8CDB-59D1BE0E2013}"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150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9EC4E4A-9EA1-42CF-B10C-522FEE681B18}"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C2ED59-5171-47BD-B58B-D57C4DF70DE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DB0AB4-09D9-46F7-B14B-DC31C6723280}"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D319C5-A41E-4C27-A845-94FFEFC6A713}"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CAEAAA-DF66-4B24-BDFC-51EDD811BAEE}"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936FCD-A7F9-4692-A1EE-44AF02116972}"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DEAFD0-FCD0-4669-BB32-AF0F4C511530}"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AD8084-1B4D-40E7-9427-AE1761E8497A}"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4B8FD6-2CEC-40B4-A88C-39747BD6392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42ACFA-8CC2-46C2-A5FA-B996F41BFF8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27A771-557E-4BB5-B7F8-D8D77CF737CE}"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FBE858-61C5-4945-B81D-9728F71E186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863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C6265FB-D331-4CAF-9935-3E7DCF003D8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0A4B5C-27A1-43F9-9E38-48CF93CE84E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536E2-96C6-406F-9AF0-EAE64765D133}"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6F9DBB-3640-4C6E-B50A-4BD9C58FF156}"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475A4F-3FB7-4F84-AE9A-8FE142A914BC}"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B21423-F667-42BA-B99F-7769381CB5F2}"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2CFEBF-FD63-490D-9745-1BAD7986505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877E2F-510F-4395-BD81-730815646528}"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784812-CCE8-4737-89C5-C06A4C3823E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388496-A64B-4C4C-8D2E-939857AA0521}"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E620A-5847-4616-B051-D8F0C07F00C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accent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49669-F478-41D2-BF19-4ADBE65454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4.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4.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theme" Target="../theme/theme1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image" Target="../media/image1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theme" Target="../theme/theme13.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1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4.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4.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6.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14.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7.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14.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8.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14.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theme" Target="../theme/theme19.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theme" Target="../theme/theme20.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4.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45925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7193656"/>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82354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567946"/>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 id="21474842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787276"/>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4764550"/>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142647"/>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 id="214748448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6438"/>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051180"/>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 id="21474845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273419"/>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46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46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808EF33-C7DF-491E-A81A-3038519657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7"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11820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383F01A-F69B-444B-9535-EFEA8197F3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869112"/>
      </p:ext>
    </p:extLst>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4F5950D-6D3C-42D9-AA3A-CBAE850711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8"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55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55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2EB09BDA-5277-4CC3-B208-8367A131A5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9"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D765F98-77EB-4AD3-8D65-75E41706AF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0"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258DAF8-9EB7-47A5-B11B-58E092C97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1"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42DF6A0F-503E-4A76-8EDA-0D1CA6A54BC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2"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4023" name="Rectangle 7"/>
          <p:cNvSpPr>
            <a:spLocks noChangeArrowheads="1"/>
          </p:cNvSpPr>
          <p:nvPr/>
        </p:nvSpPr>
        <p:spPr bwMode="auto">
          <a:xfrm>
            <a:off x="0" y="0"/>
            <a:ext cx="92964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defRPr/>
            </a:pPr>
            <a:endParaRPr lang="en-US">
              <a:latin typeface="Arial" charset="0"/>
            </a:endParaRPr>
          </a:p>
        </p:txBody>
      </p:sp>
      <p:sp>
        <p:nvSpPr>
          <p:cNvPr id="102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40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140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140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ACACCB8-CA78-42D6-BC2B-A0792DE79A2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3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853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853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E93B15F-D078-4C10-B58A-7334D2A9C4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34.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8.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34.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1447800" y="152400"/>
            <a:ext cx="7696200" cy="2438400"/>
          </a:xfrm>
        </p:spPr>
        <p:txBody>
          <a:bodyPr/>
          <a:lstStyle/>
          <a:p>
            <a:pPr eaLnBrk="1" hangingPunct="1">
              <a:defRPr/>
            </a:pPr>
            <a:r>
              <a:rPr lang="en-US" sz="7200" b="1" dirty="0" smtClean="0">
                <a:solidFill>
                  <a:srgbClr val="FF0000"/>
                </a:solidFill>
                <a:effectLst>
                  <a:outerShdw blurRad="63500" dist="63500" dir="2700000" algn="tl" rotWithShape="0">
                    <a:schemeClr val="tx1"/>
                  </a:outerShdw>
                </a:effectLst>
              </a:rPr>
              <a:t>New Covenant Theology</a:t>
            </a:r>
          </a:p>
        </p:txBody>
      </p:sp>
    </p:spTree>
    <p:extLst>
      <p:ext uri="{BB962C8B-B14F-4D97-AF65-F5344CB8AC3E}">
        <p14:creationId xmlns:p14="http://schemas.microsoft.com/office/powerpoint/2010/main" val="2869993068"/>
      </p:ext>
    </p:extLst>
  </p:cSld>
  <p:clrMapOvr>
    <a:overrideClrMapping bg1="dk2" tx1="lt1" bg2="dk1" tx2="lt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Review of Hendriksen’s Comments on Mat. 5:21-48</a:t>
            </a:r>
          </a:p>
        </p:txBody>
      </p:sp>
      <p:sp>
        <p:nvSpPr>
          <p:cNvPr id="5" name="Content Placeholder 4"/>
          <p:cNvSpPr>
            <a:spLocks noGrp="1"/>
          </p:cNvSpPr>
          <p:nvPr>
            <p:ph idx="1"/>
          </p:nvPr>
        </p:nvSpPr>
        <p:spPr>
          <a:xfrm>
            <a:off x="457200" y="609600"/>
            <a:ext cx="8382000" cy="6248400"/>
          </a:xfrm>
        </p:spPr>
        <p:txBody>
          <a:bodyPr>
            <a:normAutofit fontScale="70000" lnSpcReduction="20000"/>
          </a:bodyPr>
          <a:lstStyle/>
          <a:p>
            <a:pPr marL="0" indent="0" eaLnBrk="1" hangingPunct="1">
              <a:buNone/>
            </a:pPr>
            <a:r>
              <a:rPr lang="en-US" dirty="0" smtClean="0">
                <a:latin typeface="Calibri" pitchFamily="34" charset="0"/>
                <a:cs typeface="Calibri" pitchFamily="34" charset="0"/>
              </a:rPr>
              <a:t>Here are the reasons that Hendriksen gives </a:t>
            </a:r>
            <a:r>
              <a:rPr lang="en-US" dirty="0">
                <a:latin typeface="Calibri" pitchFamily="34" charset="0"/>
                <a:cs typeface="Calibri" pitchFamily="34" charset="0"/>
              </a:rPr>
              <a:t>(p. 296</a:t>
            </a:r>
            <a:r>
              <a:rPr lang="en-US" dirty="0" smtClean="0">
                <a:latin typeface="Calibri" pitchFamily="34" charset="0"/>
                <a:cs typeface="Calibri" pitchFamily="34" charset="0"/>
              </a:rPr>
              <a:t>) for his way of understanding of these six examples:</a:t>
            </a:r>
          </a:p>
          <a:p>
            <a:pPr eaLnBrk="1" hangingPunct="1"/>
            <a:r>
              <a:rPr lang="en-US" i="1" dirty="0" smtClean="0">
                <a:latin typeface="Cambria" panose="02040503050406030204" pitchFamily="18" charset="0"/>
                <a:cs typeface="Calibri" pitchFamily="34" charset="0"/>
              </a:rPr>
              <a:t>It would be very strange that Jesus, having just affirmed in most emphatic terms that he had not come to set aside the law or the prophets, would now suddenly turn around and do this very thing.</a:t>
            </a:r>
          </a:p>
          <a:p>
            <a:pPr lvl="1" eaLnBrk="1" hangingPunct="1"/>
            <a:r>
              <a:rPr lang="en-US" dirty="0" smtClean="0">
                <a:latin typeface="Calibri" pitchFamily="34" charset="0"/>
                <a:cs typeface="Calibri" pitchFamily="34" charset="0"/>
              </a:rPr>
              <a:t>I agree. I don’t think Jesus is setting aside the law. I think Jesus is showing us how the OT is </a:t>
            </a:r>
            <a:r>
              <a:rPr lang="en-US" b="1" i="1" dirty="0" smtClean="0">
                <a:latin typeface="Calibri" pitchFamily="34" charset="0"/>
                <a:cs typeface="Calibri" pitchFamily="34" charset="0"/>
              </a:rPr>
              <a:t>fulfilled</a:t>
            </a:r>
            <a:r>
              <a:rPr lang="en-US" dirty="0" smtClean="0">
                <a:latin typeface="Calibri" pitchFamily="34" charset="0"/>
                <a:cs typeface="Calibri" pitchFamily="34" charset="0"/>
              </a:rPr>
              <a:t> in what he commands.</a:t>
            </a:r>
            <a:endParaRPr lang="en-US" dirty="0">
              <a:latin typeface="Calibri" pitchFamily="34" charset="0"/>
              <a:cs typeface="Calibri" pitchFamily="34" charset="0"/>
            </a:endParaRPr>
          </a:p>
          <a:p>
            <a:pPr eaLnBrk="1" hangingPunct="1"/>
            <a:r>
              <a:rPr lang="en-US" i="1" dirty="0" smtClean="0">
                <a:latin typeface="Cambria" panose="02040503050406030204" pitchFamily="18" charset="0"/>
                <a:cs typeface="Calibri" pitchFamily="34" charset="0"/>
              </a:rPr>
              <a:t>Had Jesus been referring to what Moses in the law had commanded he would have used different language; for example, “Moses commanded” (Mat. 8:4), or “It is written” (Mat. 4:4, 7, 10; Luke 2:23; 4:4).</a:t>
            </a:r>
          </a:p>
          <a:p>
            <a:pPr lvl="1" eaLnBrk="1" hangingPunct="1"/>
            <a:r>
              <a:rPr lang="en-US" dirty="0">
                <a:latin typeface="Calibri" pitchFamily="34" charset="0"/>
                <a:cs typeface="Calibri" pitchFamily="34" charset="0"/>
              </a:rPr>
              <a:t>A few verses later </a:t>
            </a:r>
            <a:r>
              <a:rPr lang="en-US" dirty="0" smtClean="0">
                <a:latin typeface="Calibri" pitchFamily="34" charset="0"/>
                <a:cs typeface="Calibri" pitchFamily="34" charset="0"/>
              </a:rPr>
              <a:t>in one of the texts Hendriksen </a:t>
            </a:r>
            <a:r>
              <a:rPr lang="en-US" dirty="0" smtClean="0">
                <a:latin typeface="Calibri" pitchFamily="34" charset="0"/>
                <a:cs typeface="Calibri" pitchFamily="34" charset="0"/>
              </a:rPr>
              <a:t>cites </a:t>
            </a:r>
            <a:r>
              <a:rPr lang="en-US" dirty="0" smtClean="0">
                <a:latin typeface="Calibri" pitchFamily="34" charset="0"/>
                <a:cs typeface="Calibri" pitchFamily="34" charset="0"/>
              </a:rPr>
              <a:t>(Luke 4:4), Jesus uses very similar wording to what he uses in Mat. 5</a:t>
            </a:r>
            <a:r>
              <a:rPr lang="en-US" dirty="0">
                <a:latin typeface="Calibri" pitchFamily="34" charset="0"/>
                <a:cs typeface="Calibri" pitchFamily="34" charset="0"/>
              </a:rPr>
              <a:t>: </a:t>
            </a:r>
            <a:r>
              <a:rPr lang="en-US" sz="2900" i="1" dirty="0">
                <a:solidFill>
                  <a:srgbClr val="0070C0"/>
                </a:solidFill>
                <a:effectLst>
                  <a:glow rad="228600">
                    <a:schemeClr val="accent3">
                      <a:satMod val="175000"/>
                      <a:alpha val="40000"/>
                    </a:schemeClr>
                  </a:glow>
                </a:effectLst>
                <a:latin typeface="Cambria" pitchFamily="18" charset="0"/>
                <a:ea typeface="+mn-ea"/>
                <a:cs typeface="+mn-cs"/>
              </a:rPr>
              <a:t>And Jesus answered him, </a:t>
            </a:r>
            <a:r>
              <a:rPr lang="en-US" sz="2900" i="1" dirty="0" smtClean="0">
                <a:solidFill>
                  <a:srgbClr val="0070C0"/>
                </a:solidFill>
                <a:effectLst>
                  <a:glow rad="228600">
                    <a:schemeClr val="accent3">
                      <a:satMod val="175000"/>
                      <a:alpha val="40000"/>
                    </a:schemeClr>
                  </a:glow>
                </a:effectLst>
                <a:latin typeface="Cambria" pitchFamily="18" charset="0"/>
                <a:ea typeface="+mn-ea"/>
                <a:cs typeface="+mn-cs"/>
              </a:rPr>
              <a:t>“</a:t>
            </a:r>
            <a:r>
              <a:rPr lang="en-US" sz="2900" b="1" i="1" dirty="0" smtClean="0">
                <a:solidFill>
                  <a:srgbClr val="0070C0"/>
                </a:solidFill>
                <a:effectLst>
                  <a:glow rad="228600">
                    <a:schemeClr val="accent3">
                      <a:satMod val="175000"/>
                      <a:alpha val="40000"/>
                    </a:schemeClr>
                  </a:glow>
                </a:effectLst>
                <a:latin typeface="Cambria" pitchFamily="18" charset="0"/>
                <a:ea typeface="+mn-ea"/>
                <a:cs typeface="+mn-cs"/>
              </a:rPr>
              <a:t>It </a:t>
            </a:r>
            <a:r>
              <a:rPr lang="en-US" sz="2900" b="1" i="1" dirty="0">
                <a:solidFill>
                  <a:srgbClr val="0070C0"/>
                </a:solidFill>
                <a:effectLst>
                  <a:glow rad="228600">
                    <a:schemeClr val="accent3">
                      <a:satMod val="175000"/>
                      <a:alpha val="40000"/>
                    </a:schemeClr>
                  </a:glow>
                </a:effectLst>
                <a:latin typeface="Cambria" pitchFamily="18" charset="0"/>
                <a:ea typeface="+mn-ea"/>
                <a:cs typeface="+mn-cs"/>
              </a:rPr>
              <a:t>is said</a:t>
            </a:r>
            <a:r>
              <a:rPr lang="en-US" sz="2900" i="1" dirty="0">
                <a:solidFill>
                  <a:srgbClr val="0070C0"/>
                </a:solidFill>
                <a:effectLst>
                  <a:glow rad="228600">
                    <a:schemeClr val="accent3">
                      <a:satMod val="175000"/>
                      <a:alpha val="40000"/>
                    </a:schemeClr>
                  </a:glow>
                </a:effectLst>
                <a:latin typeface="Cambria" pitchFamily="18" charset="0"/>
                <a:ea typeface="+mn-ea"/>
                <a:cs typeface="+mn-cs"/>
              </a:rPr>
              <a:t>, </a:t>
            </a:r>
            <a:r>
              <a:rPr lang="en-US" sz="2900" i="1" dirty="0" smtClean="0">
                <a:solidFill>
                  <a:srgbClr val="0070C0"/>
                </a:solidFill>
                <a:effectLst>
                  <a:glow rad="228600">
                    <a:schemeClr val="accent3">
                      <a:satMod val="175000"/>
                      <a:alpha val="40000"/>
                    </a:schemeClr>
                  </a:glow>
                </a:effectLst>
                <a:latin typeface="Cambria" pitchFamily="18" charset="0"/>
                <a:ea typeface="+mn-ea"/>
                <a:cs typeface="+mn-cs"/>
              </a:rPr>
              <a:t>‘You </a:t>
            </a:r>
            <a:r>
              <a:rPr lang="en-US" sz="2900" i="1" dirty="0">
                <a:solidFill>
                  <a:srgbClr val="0070C0"/>
                </a:solidFill>
                <a:effectLst>
                  <a:glow rad="228600">
                    <a:schemeClr val="accent3">
                      <a:satMod val="175000"/>
                      <a:alpha val="40000"/>
                    </a:schemeClr>
                  </a:glow>
                </a:effectLst>
                <a:latin typeface="Cambria" pitchFamily="18" charset="0"/>
                <a:ea typeface="+mn-ea"/>
                <a:cs typeface="+mn-cs"/>
              </a:rPr>
              <a:t>shall not put the Lord your God to the test</a:t>
            </a:r>
            <a:r>
              <a:rPr lang="en-US" sz="2900" i="1" dirty="0" smtClean="0">
                <a:solidFill>
                  <a:srgbClr val="0070C0"/>
                </a:solidFill>
                <a:effectLst>
                  <a:glow rad="228600">
                    <a:schemeClr val="accent3">
                      <a:satMod val="175000"/>
                      <a:alpha val="40000"/>
                    </a:schemeClr>
                  </a:glow>
                </a:effectLst>
                <a:latin typeface="Cambria" pitchFamily="18" charset="0"/>
                <a:ea typeface="+mn-ea"/>
                <a:cs typeface="+mn-cs"/>
              </a:rPr>
              <a:t>.’” </a:t>
            </a:r>
            <a:r>
              <a:rPr lang="en-US" dirty="0">
                <a:latin typeface="Calibri" pitchFamily="34" charset="0"/>
                <a:cs typeface="Calibri" pitchFamily="34" charset="0"/>
              </a:rPr>
              <a:t>(</a:t>
            </a:r>
            <a:r>
              <a:rPr lang="en-US" dirty="0" smtClean="0">
                <a:latin typeface="Calibri" pitchFamily="34" charset="0"/>
                <a:cs typeface="Calibri" pitchFamily="34" charset="0"/>
              </a:rPr>
              <a:t>Luke 4:12)</a:t>
            </a:r>
            <a:endParaRPr lang="en-US" dirty="0">
              <a:latin typeface="Calibri" pitchFamily="34" charset="0"/>
              <a:cs typeface="Calibri" pitchFamily="34" charset="0"/>
            </a:endParaRPr>
          </a:p>
          <a:p>
            <a:pPr eaLnBrk="1" hangingPunct="1"/>
            <a:r>
              <a:rPr lang="en-US" i="1" dirty="0" smtClean="0">
                <a:latin typeface="Cambria" panose="02040503050406030204" pitchFamily="18" charset="0"/>
                <a:cs typeface="Calibri" pitchFamily="34" charset="0"/>
              </a:rPr>
              <a:t>In later Jewish writings such famous </a:t>
            </a:r>
            <a:r>
              <a:rPr lang="en-US" i="1" dirty="0" err="1" smtClean="0">
                <a:latin typeface="Cambria" panose="02040503050406030204" pitchFamily="18" charset="0"/>
                <a:cs typeface="Calibri" pitchFamily="34" charset="0"/>
              </a:rPr>
              <a:t>rabbans</a:t>
            </a:r>
            <a:r>
              <a:rPr lang="en-US" i="1" dirty="0" smtClean="0">
                <a:latin typeface="Cambria" panose="02040503050406030204" pitchFamily="18" charset="0"/>
                <a:cs typeface="Calibri" pitchFamily="34" charset="0"/>
              </a:rPr>
              <a:t> as Hillel and </a:t>
            </a:r>
            <a:r>
              <a:rPr lang="en-US" i="1" dirty="0" err="1" smtClean="0">
                <a:latin typeface="Cambria" panose="02040503050406030204" pitchFamily="18" charset="0"/>
                <a:cs typeface="Calibri" pitchFamily="34" charset="0"/>
              </a:rPr>
              <a:t>Shammai</a:t>
            </a:r>
            <a:r>
              <a:rPr lang="en-US" i="1" dirty="0" smtClean="0">
                <a:latin typeface="Cambria" panose="02040503050406030204" pitchFamily="18" charset="0"/>
                <a:cs typeface="Calibri" pitchFamily="34" charset="0"/>
              </a:rPr>
              <a:t> were called “fathers of antiquity.” The designation “men of long ago” is accordingly an excellent designation for those who had orally interpreted the written Old Testament.</a:t>
            </a:r>
          </a:p>
          <a:p>
            <a:pPr lvl="1" eaLnBrk="1" hangingPunct="1"/>
            <a:r>
              <a:rPr lang="en-US" dirty="0" smtClean="0">
                <a:latin typeface="Calibri" pitchFamily="34" charset="0"/>
                <a:cs typeface="Calibri" pitchFamily="34" charset="0"/>
              </a:rPr>
              <a:t>The book of Hebrews uses very similar language to what Jesus uses in Mat. 5 to describe the giving of scripture</a:t>
            </a:r>
            <a:r>
              <a:rPr lang="en-US" dirty="0">
                <a:latin typeface="Calibri" pitchFamily="34" charset="0"/>
                <a:cs typeface="Calibri" pitchFamily="34" charset="0"/>
              </a:rPr>
              <a:t>: </a:t>
            </a:r>
            <a:r>
              <a:rPr lang="en-US" sz="2900" i="1" dirty="0">
                <a:solidFill>
                  <a:srgbClr val="0070C0"/>
                </a:solidFill>
                <a:effectLst>
                  <a:glow rad="228600">
                    <a:schemeClr val="accent3">
                      <a:satMod val="175000"/>
                      <a:alpha val="40000"/>
                    </a:schemeClr>
                  </a:glow>
                </a:effectLst>
                <a:latin typeface="Cambria" pitchFamily="18" charset="0"/>
                <a:ea typeface="+mn-ea"/>
                <a:cs typeface="+mn-cs"/>
              </a:rPr>
              <a:t>Long </a:t>
            </a:r>
            <a:r>
              <a:rPr lang="en-US" sz="2900" i="1" dirty="0" smtClean="0">
                <a:solidFill>
                  <a:srgbClr val="0070C0"/>
                </a:solidFill>
                <a:effectLst>
                  <a:glow rad="228600">
                    <a:schemeClr val="accent3">
                      <a:satMod val="175000"/>
                      <a:alpha val="40000"/>
                    </a:schemeClr>
                  </a:glow>
                </a:effectLst>
                <a:latin typeface="Cambria" pitchFamily="18" charset="0"/>
                <a:ea typeface="+mn-ea"/>
                <a:cs typeface="+mn-cs"/>
              </a:rPr>
              <a:t>ago… </a:t>
            </a:r>
            <a:r>
              <a:rPr lang="en-US" sz="2900" i="1" dirty="0">
                <a:solidFill>
                  <a:srgbClr val="0070C0"/>
                </a:solidFill>
                <a:effectLst>
                  <a:glow rad="228600">
                    <a:schemeClr val="accent3">
                      <a:satMod val="175000"/>
                      <a:alpha val="40000"/>
                    </a:schemeClr>
                  </a:glow>
                </a:effectLst>
                <a:latin typeface="Cambria" pitchFamily="18" charset="0"/>
                <a:ea typeface="+mn-ea"/>
                <a:cs typeface="+mn-cs"/>
              </a:rPr>
              <a:t>God spoke to our fathers by the prophets </a:t>
            </a:r>
            <a:r>
              <a:rPr lang="en-US" dirty="0">
                <a:latin typeface="Calibri" pitchFamily="34" charset="0"/>
                <a:cs typeface="Calibri" pitchFamily="34" charset="0"/>
              </a:rPr>
              <a:t>(</a:t>
            </a:r>
            <a:r>
              <a:rPr lang="en-US" dirty="0" smtClean="0">
                <a:latin typeface="Calibri" pitchFamily="34" charset="0"/>
                <a:cs typeface="Calibri" pitchFamily="34" charset="0"/>
              </a:rPr>
              <a:t>Heb. 1:1)</a:t>
            </a:r>
            <a:endParaRPr lang="en-US" dirty="0">
              <a:latin typeface="Calibri" pitchFamily="34" charset="0"/>
              <a:cs typeface="Calibri" pitchFamily="34" charset="0"/>
            </a:endParaRP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17753651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Additional Hendriksen </a:t>
            </a:r>
            <a:r>
              <a:rPr lang="en-US" sz="3200" b="1" dirty="0">
                <a:effectLst>
                  <a:glow rad="228600">
                    <a:schemeClr val="accent3">
                      <a:satMod val="175000"/>
                      <a:alpha val="40000"/>
                    </a:schemeClr>
                  </a:glow>
                </a:effectLst>
                <a:latin typeface="Calibri" pitchFamily="34" charset="0"/>
                <a:cs typeface="Calibri" pitchFamily="34" charset="0"/>
              </a:rPr>
              <a:t>Comments on Mat. 5:21-48</a:t>
            </a:r>
          </a:p>
        </p:txBody>
      </p:sp>
      <p:sp>
        <p:nvSpPr>
          <p:cNvPr id="5" name="Content Placeholder 4"/>
          <p:cNvSpPr>
            <a:spLocks noGrp="1"/>
          </p:cNvSpPr>
          <p:nvPr>
            <p:ph idx="1"/>
          </p:nvPr>
        </p:nvSpPr>
        <p:spPr>
          <a:xfrm>
            <a:off x="457200" y="609600"/>
            <a:ext cx="8382000" cy="6248400"/>
          </a:xfrm>
        </p:spPr>
        <p:txBody>
          <a:bodyPr>
            <a:normAutofit/>
          </a:bodyPr>
          <a:lstStyle/>
          <a:p>
            <a:pPr marL="0" indent="0" eaLnBrk="1" hangingPunct="1">
              <a:buNone/>
            </a:pPr>
            <a:r>
              <a:rPr lang="en-US" sz="2400" dirty="0">
                <a:latin typeface="Calibri" pitchFamily="34" charset="0"/>
                <a:cs typeface="Calibri" pitchFamily="34" charset="0"/>
              </a:rPr>
              <a:t>Here are </a:t>
            </a:r>
            <a:r>
              <a:rPr lang="en-US" sz="2400" dirty="0" smtClean="0">
                <a:latin typeface="Calibri" pitchFamily="34" charset="0"/>
                <a:cs typeface="Calibri" pitchFamily="34" charset="0"/>
              </a:rPr>
              <a:t>some </a:t>
            </a:r>
            <a:r>
              <a:rPr lang="en-US" sz="2400" b="1" i="1" dirty="0" smtClean="0">
                <a:latin typeface="Calibri" pitchFamily="34" charset="0"/>
                <a:cs typeface="Calibri" pitchFamily="34" charset="0"/>
              </a:rPr>
              <a:t>additional</a:t>
            </a:r>
            <a:r>
              <a:rPr lang="en-US" sz="2400" dirty="0" smtClean="0">
                <a:latin typeface="Calibri" pitchFamily="34" charset="0"/>
                <a:cs typeface="Calibri" pitchFamily="34" charset="0"/>
              </a:rPr>
              <a:t> reasons (that we didn’t get to last week) that </a:t>
            </a:r>
            <a:r>
              <a:rPr lang="en-US" sz="2400" dirty="0">
                <a:latin typeface="Calibri" pitchFamily="34" charset="0"/>
                <a:cs typeface="Calibri" pitchFamily="34" charset="0"/>
              </a:rPr>
              <a:t>Hendriksen gives (p. 296) for his </a:t>
            </a:r>
            <a:r>
              <a:rPr lang="en-US" sz="2400" dirty="0" smtClean="0">
                <a:latin typeface="Calibri" pitchFamily="34" charset="0"/>
                <a:cs typeface="Calibri" pitchFamily="34" charset="0"/>
              </a:rPr>
              <a:t>way of understanding </a:t>
            </a:r>
            <a:r>
              <a:rPr lang="en-US" sz="2400" dirty="0">
                <a:latin typeface="Calibri" pitchFamily="34" charset="0"/>
                <a:cs typeface="Calibri" pitchFamily="34" charset="0"/>
              </a:rPr>
              <a:t>of these six examples:</a:t>
            </a:r>
          </a:p>
          <a:p>
            <a:pPr lvl="1" eaLnBrk="1" hangingPunct="1"/>
            <a:r>
              <a:rPr lang="en-US" sz="2400" i="1" dirty="0" smtClean="0">
                <a:latin typeface="Cambria" panose="02040503050406030204" pitchFamily="18" charset="0"/>
                <a:cs typeface="Calibri" pitchFamily="34" charset="0"/>
              </a:rPr>
              <a:t>The expression “it was said,” though possible even as a reference to something written, is more readily associated with oral teaching and tradition than with that which was put down in a document.</a:t>
            </a:r>
          </a:p>
          <a:p>
            <a:pPr lvl="1" eaLnBrk="1" hangingPunct="1"/>
            <a:r>
              <a:rPr lang="en-US" sz="2400" i="1" dirty="0" smtClean="0">
                <a:latin typeface="Cambria" panose="02040503050406030204" pitchFamily="18" charset="0"/>
                <a:cs typeface="Calibri" pitchFamily="34" charset="0"/>
              </a:rPr>
              <a:t>It is clear that when Jesus says, “You have heard… but I say” (5:22, 32,34,39,44) </a:t>
            </a:r>
            <a:r>
              <a:rPr lang="en-US" sz="2400" i="1" dirty="0" smtClean="0">
                <a:latin typeface="Cambria" panose="02040503050406030204" pitchFamily="18" charset="0"/>
                <a:cs typeface="Calibri" pitchFamily="34" charset="0"/>
              </a:rPr>
              <a:t>he </a:t>
            </a:r>
            <a:r>
              <a:rPr lang="en-US" sz="2400" i="1" dirty="0" smtClean="0">
                <a:latin typeface="Cambria" panose="02040503050406030204" pitchFamily="18" charset="0"/>
                <a:cs typeface="Calibri" pitchFamily="34" charset="0"/>
              </a:rPr>
              <a:t>is drawing a contrast between two positions that are sharply opposed. This contrast is clearer when the two opposing clauses are “It was said </a:t>
            </a:r>
            <a:r>
              <a:rPr lang="en-US" sz="2400" b="1" i="1" dirty="0" smtClean="0">
                <a:latin typeface="Cambria" panose="02040503050406030204" pitchFamily="18" charset="0"/>
                <a:cs typeface="Calibri" pitchFamily="34" charset="0"/>
              </a:rPr>
              <a:t>by</a:t>
            </a:r>
            <a:r>
              <a:rPr lang="en-US" sz="2400" i="1" dirty="0" smtClean="0">
                <a:latin typeface="Cambria" panose="02040503050406030204" pitchFamily="18" charset="0"/>
                <a:cs typeface="Calibri" pitchFamily="34" charset="0"/>
              </a:rPr>
              <a:t> the men… but </a:t>
            </a:r>
            <a:r>
              <a:rPr lang="en-US" sz="2400" b="1" i="1" dirty="0" smtClean="0">
                <a:latin typeface="Cambria" panose="02040503050406030204" pitchFamily="18" charset="0"/>
                <a:cs typeface="Calibri" pitchFamily="34" charset="0"/>
              </a:rPr>
              <a:t>I</a:t>
            </a:r>
            <a:r>
              <a:rPr lang="en-US" sz="2400" i="1" dirty="0" smtClean="0">
                <a:latin typeface="Cambria" panose="02040503050406030204" pitchFamily="18" charset="0"/>
                <a:cs typeface="Calibri" pitchFamily="34" charset="0"/>
              </a:rPr>
              <a:t> say,” meaning “</a:t>
            </a:r>
            <a:r>
              <a:rPr lang="en-US" sz="2400" b="1" i="1" dirty="0" smtClean="0">
                <a:latin typeface="Cambria" panose="02040503050406030204" pitchFamily="18" charset="0"/>
                <a:cs typeface="Calibri" pitchFamily="34" charset="0"/>
              </a:rPr>
              <a:t>They</a:t>
            </a:r>
            <a:r>
              <a:rPr lang="en-US" sz="2400" i="1" dirty="0" smtClean="0">
                <a:latin typeface="Cambria" panose="02040503050406030204" pitchFamily="18" charset="0"/>
                <a:cs typeface="Calibri" pitchFamily="34" charset="0"/>
              </a:rPr>
              <a:t> said… but </a:t>
            </a:r>
            <a:r>
              <a:rPr lang="en-US" sz="2400" b="1" i="1" dirty="0" smtClean="0">
                <a:latin typeface="Cambria" panose="02040503050406030204" pitchFamily="18" charset="0"/>
                <a:cs typeface="Calibri" pitchFamily="34" charset="0"/>
              </a:rPr>
              <a:t>I</a:t>
            </a:r>
            <a:r>
              <a:rPr lang="en-US" sz="2400" i="1" dirty="0" smtClean="0">
                <a:latin typeface="Cambria" panose="02040503050406030204" pitchFamily="18" charset="0"/>
                <a:cs typeface="Calibri" pitchFamily="34" charset="0"/>
              </a:rPr>
              <a:t> say,” than if it would be if they were “It was said </a:t>
            </a:r>
            <a:r>
              <a:rPr lang="en-US" sz="2400" b="1" i="1" dirty="0" smtClean="0">
                <a:latin typeface="Cambria" panose="02040503050406030204" pitchFamily="18" charset="0"/>
                <a:cs typeface="Calibri" pitchFamily="34" charset="0"/>
              </a:rPr>
              <a:t>to</a:t>
            </a:r>
            <a:r>
              <a:rPr lang="en-US" sz="2400" i="1" dirty="0" smtClean="0">
                <a:latin typeface="Cambria" panose="02040503050406030204" pitchFamily="18" charset="0"/>
                <a:cs typeface="Calibri" pitchFamily="34" charset="0"/>
              </a:rPr>
              <a:t> the men… but I say,” meaning, “They heard… but I say.”</a:t>
            </a:r>
          </a:p>
          <a:p>
            <a:pPr eaLnBrk="1" hangingPunct="1"/>
            <a:endParaRPr lang="en-US" dirty="0">
              <a:latin typeface="Calibri" pitchFamily="34" charset="0"/>
              <a:cs typeface="Calibri" pitchFamily="34" charset="0"/>
            </a:endParaRP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145972690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p:cTn id="1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Additional Hendriksen Comments on Mat. 5:21-48</a:t>
            </a:r>
          </a:p>
        </p:txBody>
      </p:sp>
      <p:sp>
        <p:nvSpPr>
          <p:cNvPr id="5" name="Content Placeholder 4"/>
          <p:cNvSpPr>
            <a:spLocks noGrp="1"/>
          </p:cNvSpPr>
          <p:nvPr>
            <p:ph idx="1"/>
          </p:nvPr>
        </p:nvSpPr>
        <p:spPr>
          <a:xfrm>
            <a:off x="457200" y="609600"/>
            <a:ext cx="8382000" cy="6248400"/>
          </a:xfrm>
        </p:spPr>
        <p:txBody>
          <a:bodyPr>
            <a:normAutofit/>
          </a:bodyPr>
          <a:lstStyle/>
          <a:p>
            <a:pPr eaLnBrk="1" hangingPunct="1"/>
            <a:r>
              <a:rPr lang="en-US" dirty="0" smtClean="0">
                <a:latin typeface="Calibri" pitchFamily="34" charset="0"/>
                <a:cs typeface="Calibri" pitchFamily="34" charset="0"/>
              </a:rPr>
              <a:t>To summarize:</a:t>
            </a:r>
          </a:p>
          <a:p>
            <a:pPr lvl="1" eaLnBrk="1" hangingPunct="1"/>
            <a:r>
              <a:rPr lang="en-US" dirty="0" smtClean="0">
                <a:latin typeface="Calibri" pitchFamily="34" charset="0"/>
                <a:cs typeface="Calibri" pitchFamily="34" charset="0"/>
              </a:rPr>
              <a:t>By going with </a:t>
            </a:r>
            <a:r>
              <a:rPr lang="en-US" dirty="0">
                <a:latin typeface="Calibri" pitchFamily="34" charset="0"/>
                <a:cs typeface="Calibri" pitchFamily="34" charset="0"/>
              </a:rPr>
              <a:t>an unusual Greek construction </a:t>
            </a:r>
            <a:r>
              <a:rPr lang="en-US" dirty="0" smtClean="0">
                <a:latin typeface="Calibri" pitchFamily="34" charset="0"/>
                <a:cs typeface="Calibri" pitchFamily="34" charset="0"/>
              </a:rPr>
              <a:t>in Matthew 5, </a:t>
            </a:r>
            <a:r>
              <a:rPr lang="en-US" b="1" dirty="0" smtClean="0">
                <a:latin typeface="Calibri" pitchFamily="34" charset="0"/>
                <a:cs typeface="Calibri" pitchFamily="34" charset="0"/>
              </a:rPr>
              <a:t>Hendriksen</a:t>
            </a:r>
            <a:r>
              <a:rPr lang="en-US" dirty="0" smtClean="0">
                <a:latin typeface="Calibri" pitchFamily="34" charset="0"/>
                <a:cs typeface="Calibri" pitchFamily="34" charset="0"/>
              </a:rPr>
              <a:t> sees Jesus as commenting on (and correcting) what was said “</a:t>
            </a:r>
            <a:r>
              <a:rPr lang="en-US" b="1" i="1" dirty="0" smtClean="0">
                <a:solidFill>
                  <a:srgbClr val="0070C0"/>
                </a:solidFill>
                <a:effectLst>
                  <a:glow rad="228600">
                    <a:schemeClr val="accent3">
                      <a:satMod val="175000"/>
                      <a:alpha val="40000"/>
                    </a:schemeClr>
                  </a:glow>
                </a:effectLst>
                <a:latin typeface="Cambria" pitchFamily="18" charset="0"/>
              </a:rPr>
              <a:t>by</a:t>
            </a:r>
            <a:r>
              <a:rPr lang="en-US" i="1" dirty="0" smtClean="0">
                <a:solidFill>
                  <a:srgbClr val="0070C0"/>
                </a:solidFill>
                <a:effectLst>
                  <a:glow rad="228600">
                    <a:schemeClr val="accent3">
                      <a:satMod val="175000"/>
                      <a:alpha val="40000"/>
                    </a:schemeClr>
                  </a:glow>
                </a:effectLst>
                <a:latin typeface="Cambria" pitchFamily="18" charset="0"/>
              </a:rPr>
              <a:t> </a:t>
            </a:r>
            <a:r>
              <a:rPr lang="en-US" i="1" dirty="0">
                <a:solidFill>
                  <a:srgbClr val="0070C0"/>
                </a:solidFill>
                <a:effectLst>
                  <a:glow rad="228600">
                    <a:schemeClr val="accent3">
                      <a:satMod val="175000"/>
                      <a:alpha val="40000"/>
                    </a:schemeClr>
                  </a:glow>
                </a:effectLst>
                <a:latin typeface="Cambria" pitchFamily="18" charset="0"/>
              </a:rPr>
              <a:t>the men of long ago</a:t>
            </a:r>
            <a:r>
              <a:rPr lang="en-US" dirty="0" smtClean="0">
                <a:latin typeface="Calibri" pitchFamily="34" charset="0"/>
                <a:cs typeface="Calibri" pitchFamily="34" charset="0"/>
              </a:rPr>
              <a:t>” (i.e. some ancient Jewish rabbis).</a:t>
            </a:r>
          </a:p>
          <a:p>
            <a:pPr lvl="1" eaLnBrk="1" hangingPunct="1"/>
            <a:r>
              <a:rPr lang="en-US" dirty="0">
                <a:latin typeface="Calibri" pitchFamily="34" charset="0"/>
                <a:cs typeface="Calibri" pitchFamily="34" charset="0"/>
              </a:rPr>
              <a:t>Hendriksen offers reasons for going with his interpretation but, </a:t>
            </a:r>
            <a:r>
              <a:rPr lang="en-US" dirty="0" smtClean="0">
                <a:latin typeface="Calibri" pitchFamily="34" charset="0"/>
                <a:cs typeface="Calibri" pitchFamily="34" charset="0"/>
              </a:rPr>
              <a:t>though </a:t>
            </a:r>
            <a:r>
              <a:rPr lang="en-US" dirty="0">
                <a:latin typeface="Calibri" pitchFamily="34" charset="0"/>
                <a:cs typeface="Calibri" pitchFamily="34" charset="0"/>
              </a:rPr>
              <a:t>I can see how his interpretation fits in well with his Reformed </a:t>
            </a:r>
            <a:r>
              <a:rPr lang="en-US" dirty="0" smtClean="0">
                <a:latin typeface="Calibri" pitchFamily="34" charset="0"/>
                <a:cs typeface="Calibri" pitchFamily="34" charset="0"/>
              </a:rPr>
              <a:t>theology, I do not find any of </a:t>
            </a:r>
            <a:r>
              <a:rPr lang="en-US" dirty="0">
                <a:latin typeface="Calibri" pitchFamily="34" charset="0"/>
                <a:cs typeface="Calibri" pitchFamily="34" charset="0"/>
              </a:rPr>
              <a:t>the reasons that he </a:t>
            </a:r>
            <a:r>
              <a:rPr lang="en-US" dirty="0" smtClean="0">
                <a:latin typeface="Calibri" pitchFamily="34" charset="0"/>
                <a:cs typeface="Calibri" pitchFamily="34" charset="0"/>
              </a:rPr>
              <a:t>offers to be compelling!</a:t>
            </a:r>
            <a:endParaRPr lang="en-US" dirty="0">
              <a:latin typeface="Calibri" pitchFamily="34" charset="0"/>
              <a:cs typeface="Calibri" pitchFamily="34" charset="0"/>
            </a:endParaRPr>
          </a:p>
        </p:txBody>
      </p:sp>
    </p:spTree>
    <p:extLst>
      <p:ext uri="{BB962C8B-B14F-4D97-AF65-F5344CB8AC3E}">
        <p14:creationId xmlns:p14="http://schemas.microsoft.com/office/powerpoint/2010/main" val="65402215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Additional Hendriksen Comments on Mat. 5:21-48</a:t>
            </a:r>
          </a:p>
        </p:txBody>
      </p:sp>
      <p:sp>
        <p:nvSpPr>
          <p:cNvPr id="5" name="Content Placeholder 4"/>
          <p:cNvSpPr>
            <a:spLocks noGrp="1"/>
          </p:cNvSpPr>
          <p:nvPr>
            <p:ph idx="1"/>
          </p:nvPr>
        </p:nvSpPr>
        <p:spPr>
          <a:xfrm>
            <a:off x="457200" y="609600"/>
            <a:ext cx="8382000" cy="6248400"/>
          </a:xfrm>
        </p:spPr>
        <p:txBody>
          <a:bodyPr>
            <a:normAutofit fontScale="85000" lnSpcReduction="20000"/>
          </a:bodyPr>
          <a:lstStyle/>
          <a:p>
            <a:pPr marL="342900" lvl="1" indent="-342900" eaLnBrk="1" hangingPunct="1">
              <a:buFontTx/>
              <a:buChar char="•"/>
            </a:pPr>
            <a:r>
              <a:rPr lang="en-US" sz="3300" dirty="0" smtClean="0">
                <a:latin typeface="Calibri" pitchFamily="34" charset="0"/>
                <a:cs typeface="Calibri" pitchFamily="34" charset="0"/>
              </a:rPr>
              <a:t>I </a:t>
            </a:r>
            <a:r>
              <a:rPr lang="en-US" sz="3300" dirty="0">
                <a:latin typeface="Calibri" pitchFamily="34" charset="0"/>
                <a:cs typeface="Calibri" pitchFamily="34" charset="0"/>
              </a:rPr>
              <a:t>think </a:t>
            </a:r>
            <a:r>
              <a:rPr lang="en-US" sz="3300" dirty="0" smtClean="0">
                <a:latin typeface="Calibri" pitchFamily="34" charset="0"/>
                <a:cs typeface="Calibri" pitchFamily="34" charset="0"/>
              </a:rPr>
              <a:t>it makes </a:t>
            </a:r>
            <a:r>
              <a:rPr lang="en-US" sz="3300" b="1" i="1" dirty="0" smtClean="0">
                <a:latin typeface="Calibri" pitchFamily="34" charset="0"/>
                <a:cs typeface="Calibri" pitchFamily="34" charset="0"/>
              </a:rPr>
              <a:t>better</a:t>
            </a:r>
            <a:r>
              <a:rPr lang="en-US" sz="3300" dirty="0" smtClean="0">
                <a:latin typeface="Calibri" pitchFamily="34" charset="0"/>
                <a:cs typeface="Calibri" pitchFamily="34" charset="0"/>
              </a:rPr>
              <a:t> sense </a:t>
            </a:r>
            <a:r>
              <a:rPr lang="en-US" sz="3300" dirty="0">
                <a:latin typeface="Calibri" pitchFamily="34" charset="0"/>
                <a:cs typeface="Calibri" pitchFamily="34" charset="0"/>
              </a:rPr>
              <a:t>to understand Jesus </a:t>
            </a:r>
            <a:r>
              <a:rPr lang="en-US" sz="3300" dirty="0" smtClean="0">
                <a:latin typeface="Calibri" pitchFamily="34" charset="0"/>
                <a:cs typeface="Calibri" pitchFamily="34" charset="0"/>
              </a:rPr>
              <a:t>as be </a:t>
            </a:r>
            <a:r>
              <a:rPr lang="en-US" sz="3300" dirty="0">
                <a:latin typeface="Calibri" pitchFamily="34" charset="0"/>
                <a:cs typeface="Calibri" pitchFamily="34" charset="0"/>
              </a:rPr>
              <a:t>commenting on (and making additions to) the OT scriptures that were given “</a:t>
            </a:r>
            <a:r>
              <a:rPr lang="en-US" sz="3300" b="1" i="1" dirty="0">
                <a:solidFill>
                  <a:srgbClr val="0070C0"/>
                </a:solidFill>
                <a:effectLst>
                  <a:glow rad="228600">
                    <a:schemeClr val="accent3">
                      <a:satMod val="175000"/>
                      <a:alpha val="40000"/>
                    </a:schemeClr>
                  </a:glow>
                </a:effectLst>
                <a:latin typeface="Cambria" pitchFamily="18" charset="0"/>
              </a:rPr>
              <a:t>to</a:t>
            </a:r>
            <a:r>
              <a:rPr lang="en-US" sz="3300" i="1" dirty="0">
                <a:solidFill>
                  <a:srgbClr val="0070C0"/>
                </a:solidFill>
                <a:effectLst>
                  <a:glow rad="228600">
                    <a:schemeClr val="accent3">
                      <a:satMod val="175000"/>
                      <a:alpha val="40000"/>
                    </a:schemeClr>
                  </a:glow>
                </a:effectLst>
                <a:latin typeface="Cambria" pitchFamily="18" charset="0"/>
              </a:rPr>
              <a:t> the men of long ago</a:t>
            </a:r>
            <a:r>
              <a:rPr lang="en-US" sz="3300" dirty="0">
                <a:latin typeface="Calibri" pitchFamily="34" charset="0"/>
                <a:cs typeface="Calibri" pitchFamily="34" charset="0"/>
              </a:rPr>
              <a:t>” (i.e. the ancient Israelites</a:t>
            </a:r>
            <a:r>
              <a:rPr lang="en-US" sz="3300" dirty="0" smtClean="0">
                <a:latin typeface="Calibri" pitchFamily="34" charset="0"/>
                <a:cs typeface="Calibri" pitchFamily="34" charset="0"/>
              </a:rPr>
              <a:t>).</a:t>
            </a:r>
          </a:p>
          <a:p>
            <a:pPr marL="342900" lvl="1" indent="-342900" eaLnBrk="1" hangingPunct="1">
              <a:buFontTx/>
              <a:buChar char="•"/>
            </a:pPr>
            <a:r>
              <a:rPr lang="en-US" sz="3300" dirty="0" smtClean="0">
                <a:latin typeface="Calibri" pitchFamily="34" charset="0"/>
                <a:cs typeface="Calibri" pitchFamily="34" charset="0"/>
              </a:rPr>
              <a:t>Why do I say that?</a:t>
            </a:r>
            <a:endParaRPr lang="en-US" sz="3300" dirty="0">
              <a:latin typeface="Calibri" pitchFamily="34" charset="0"/>
              <a:cs typeface="Calibri" pitchFamily="34" charset="0"/>
            </a:endParaRPr>
          </a:p>
          <a:p>
            <a:pPr lvl="1" eaLnBrk="1" hangingPunct="1"/>
            <a:r>
              <a:rPr lang="en-US" dirty="0" smtClean="0">
                <a:latin typeface="Calibri" pitchFamily="34" charset="0"/>
                <a:cs typeface="Calibri" pitchFamily="34" charset="0"/>
              </a:rPr>
              <a:t>As I’ve already pointed out, is the most </a:t>
            </a:r>
            <a:r>
              <a:rPr lang="en-US" b="1" i="1" dirty="0" smtClean="0">
                <a:latin typeface="Calibri" pitchFamily="34" charset="0"/>
                <a:cs typeface="Calibri" pitchFamily="34" charset="0"/>
              </a:rPr>
              <a:t>common </a:t>
            </a:r>
            <a:r>
              <a:rPr lang="en-US" dirty="0" smtClean="0">
                <a:latin typeface="Calibri" pitchFamily="34" charset="0"/>
                <a:cs typeface="Calibri" pitchFamily="34" charset="0"/>
              </a:rPr>
              <a:t>way of translating the Greek expression used in these passages.</a:t>
            </a:r>
          </a:p>
          <a:p>
            <a:pPr lvl="1" eaLnBrk="1" hangingPunct="1"/>
            <a:r>
              <a:rPr lang="en-US" dirty="0" smtClean="0">
                <a:latin typeface="Calibri" pitchFamily="34" charset="0"/>
                <a:cs typeface="Calibri" pitchFamily="34" charset="0"/>
              </a:rPr>
              <a:t>It makes Jesus teaching fit together with the numerous other passages of scripture that we have looked at, which say that we are no longer to listen to Moses, but we are to listen to Jesus.</a:t>
            </a:r>
          </a:p>
          <a:p>
            <a:pPr lvl="1" eaLnBrk="1" hangingPunct="1"/>
            <a:r>
              <a:rPr lang="en-US" dirty="0" smtClean="0">
                <a:latin typeface="Calibri" pitchFamily="34" charset="0"/>
                <a:cs typeface="Calibri" pitchFamily="34" charset="0"/>
              </a:rPr>
              <a:t>It makes the examples that Jesus gives fit better with the introduction that he gives in verses 17-20 where he talks about how </a:t>
            </a:r>
            <a:r>
              <a:rPr lang="en-US" b="1" dirty="0" smtClean="0">
                <a:latin typeface="Calibri" pitchFamily="34" charset="0"/>
                <a:cs typeface="Calibri" pitchFamily="34" charset="0"/>
              </a:rPr>
              <a:t>he</a:t>
            </a:r>
            <a:r>
              <a:rPr lang="en-US" dirty="0" smtClean="0">
                <a:latin typeface="Calibri" pitchFamily="34" charset="0"/>
                <a:cs typeface="Calibri" pitchFamily="34" charset="0"/>
              </a:rPr>
              <a:t> is the one who fulfills the OT scriptures.</a:t>
            </a:r>
          </a:p>
          <a:p>
            <a:pPr lvl="1" eaLnBrk="1" hangingPunct="1"/>
            <a:r>
              <a:rPr lang="en-US" dirty="0" smtClean="0">
                <a:latin typeface="Calibri" pitchFamily="34" charset="0"/>
                <a:cs typeface="Calibri" pitchFamily="34" charset="0"/>
              </a:rPr>
              <a:t>It fits better with what the text actually </a:t>
            </a:r>
            <a:r>
              <a:rPr lang="en-US" b="1" i="1" dirty="0" smtClean="0">
                <a:latin typeface="Calibri" pitchFamily="34" charset="0"/>
                <a:cs typeface="Calibri" pitchFamily="34" charset="0"/>
              </a:rPr>
              <a:t>says</a:t>
            </a:r>
            <a:r>
              <a:rPr lang="en-US" dirty="0" smtClean="0">
                <a:latin typeface="Calibri" pitchFamily="34" charset="0"/>
                <a:cs typeface="Calibri" pitchFamily="34" charset="0"/>
              </a:rPr>
              <a:t>. Jesus is not quoting false rabbinical teachings </a:t>
            </a:r>
            <a:r>
              <a:rPr lang="en-US" b="1" i="1" dirty="0" smtClean="0">
                <a:latin typeface="Calibri" pitchFamily="34" charset="0"/>
                <a:cs typeface="Calibri" pitchFamily="34" charset="0"/>
              </a:rPr>
              <a:t>about</a:t>
            </a:r>
            <a:r>
              <a:rPr lang="en-US" dirty="0" smtClean="0">
                <a:latin typeface="Calibri" pitchFamily="34" charset="0"/>
                <a:cs typeface="Calibri" pitchFamily="34" charset="0"/>
              </a:rPr>
              <a:t> scripture – all the quotations he gives are direct quotations </a:t>
            </a:r>
            <a:r>
              <a:rPr lang="en-US" b="1" i="1" dirty="0" smtClean="0">
                <a:latin typeface="Calibri" pitchFamily="34" charset="0"/>
                <a:cs typeface="Calibri" pitchFamily="34" charset="0"/>
              </a:rPr>
              <a:t>of</a:t>
            </a:r>
            <a:r>
              <a:rPr lang="en-US" dirty="0" smtClean="0">
                <a:latin typeface="Calibri" pitchFamily="34" charset="0"/>
                <a:cs typeface="Calibri" pitchFamily="34" charset="0"/>
              </a:rPr>
              <a:t> (or close paraphrases of) scripture.</a:t>
            </a:r>
          </a:p>
        </p:txBody>
      </p:sp>
    </p:spTree>
    <p:extLst>
      <p:ext uri="{BB962C8B-B14F-4D97-AF65-F5344CB8AC3E}">
        <p14:creationId xmlns:p14="http://schemas.microsoft.com/office/powerpoint/2010/main" val="1158642444"/>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Additional Hendriksen Comments on Mat. 5:21-48</a:t>
            </a:r>
          </a:p>
        </p:txBody>
      </p:sp>
      <p:sp>
        <p:nvSpPr>
          <p:cNvPr id="5" name="Content Placeholder 4"/>
          <p:cNvSpPr>
            <a:spLocks noGrp="1"/>
          </p:cNvSpPr>
          <p:nvPr>
            <p:ph idx="1"/>
          </p:nvPr>
        </p:nvSpPr>
        <p:spPr>
          <a:xfrm>
            <a:off x="457200" y="609600"/>
            <a:ext cx="8382000" cy="6248400"/>
          </a:xfrm>
        </p:spPr>
        <p:txBody>
          <a:bodyPr>
            <a:normAutofit fontScale="85000" lnSpcReduction="20000"/>
          </a:bodyPr>
          <a:lstStyle/>
          <a:p>
            <a:pPr eaLnBrk="1" hangingPunct="1"/>
            <a:r>
              <a:rPr lang="en-US" dirty="0" smtClean="0">
                <a:latin typeface="Calibri" pitchFamily="34" charset="0"/>
                <a:cs typeface="Calibri" pitchFamily="34" charset="0"/>
              </a:rPr>
              <a:t>Here is Hendriksen’s response (p.296) to the last point that I just raised:</a:t>
            </a:r>
          </a:p>
          <a:p>
            <a:pPr lvl="1" eaLnBrk="1" hangingPunct="1"/>
            <a:r>
              <a:rPr lang="en-US" i="1" dirty="0" smtClean="0">
                <a:latin typeface="Cambria" panose="02040503050406030204" pitchFamily="18" charset="0"/>
                <a:cs typeface="Calibri" pitchFamily="34" charset="0"/>
              </a:rPr>
              <a:t>The ancient interpreters, then, in quoting the sixth commandment has said, “Thou shall not kill.” What was wrong with this? Was not this, after all, exactly what God in his law had written on tablets of stone? (Ex. 20:13; Deut. 5:17)?</a:t>
            </a:r>
          </a:p>
          <a:p>
            <a:pPr lvl="1" eaLnBrk="1" hangingPunct="1"/>
            <a:r>
              <a:rPr lang="en-US" i="1" dirty="0" smtClean="0">
                <a:latin typeface="Cambria" panose="02040503050406030204" pitchFamily="18" charset="0"/>
                <a:cs typeface="Calibri" pitchFamily="34" charset="0"/>
              </a:rPr>
              <a:t>On the surface, therefore, it would seem that no fault whatsoever can be found with the manner in which men of long ago had interpreted the sixth commandment. In the present instance what was wrong was not what they had said but what they left unsaid, or at least unemphasized.</a:t>
            </a:r>
          </a:p>
          <a:p>
            <a:pPr eaLnBrk="1" hangingPunct="1"/>
            <a:r>
              <a:rPr lang="en-US" dirty="0" smtClean="0">
                <a:latin typeface="Calibri" pitchFamily="34" charset="0"/>
                <a:cs typeface="Calibri" pitchFamily="34" charset="0"/>
              </a:rPr>
              <a:t>Notice he has to read an idea </a:t>
            </a:r>
            <a:r>
              <a:rPr lang="en-US" b="1" i="1" dirty="0" smtClean="0">
                <a:latin typeface="Calibri" pitchFamily="34" charset="0"/>
                <a:cs typeface="Calibri" pitchFamily="34" charset="0"/>
              </a:rPr>
              <a:t>into</a:t>
            </a:r>
            <a:r>
              <a:rPr lang="en-US" dirty="0" smtClean="0">
                <a:latin typeface="Calibri" pitchFamily="34" charset="0"/>
                <a:cs typeface="Calibri" pitchFamily="34" charset="0"/>
              </a:rPr>
              <a:t> the text that is not actually there. </a:t>
            </a:r>
          </a:p>
          <a:p>
            <a:pPr eaLnBrk="1" hangingPunct="1"/>
            <a:r>
              <a:rPr lang="en-US" dirty="0" smtClean="0">
                <a:latin typeface="Calibri" pitchFamily="34" charset="0"/>
                <a:cs typeface="Calibri" pitchFamily="34" charset="0"/>
              </a:rPr>
              <a:t>Jesus says nothing about what the </a:t>
            </a:r>
            <a:r>
              <a:rPr lang="en-US" sz="3300" i="1" dirty="0">
                <a:solidFill>
                  <a:srgbClr val="0070C0"/>
                </a:solidFill>
                <a:effectLst>
                  <a:glow rad="228600">
                    <a:schemeClr val="accent3">
                      <a:satMod val="175000"/>
                      <a:alpha val="40000"/>
                    </a:schemeClr>
                  </a:glow>
                </a:effectLst>
                <a:latin typeface="Cambria" pitchFamily="18" charset="0"/>
              </a:rPr>
              <a:t>men of long ago </a:t>
            </a:r>
            <a:r>
              <a:rPr lang="en-US" dirty="0" smtClean="0">
                <a:latin typeface="Calibri" pitchFamily="34" charset="0"/>
                <a:cs typeface="Calibri" pitchFamily="34" charset="0"/>
              </a:rPr>
              <a:t>“left unsaid” or “unemphasized”. He simply quotes (or paraphrases) the OT law.</a:t>
            </a:r>
          </a:p>
        </p:txBody>
      </p:sp>
    </p:spTree>
    <p:extLst>
      <p:ext uri="{BB962C8B-B14F-4D97-AF65-F5344CB8AC3E}">
        <p14:creationId xmlns:p14="http://schemas.microsoft.com/office/powerpoint/2010/main" val="4270016700"/>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Additional Hendriksen Comments on Mat. 5:21-48</a:t>
            </a:r>
          </a:p>
        </p:txBody>
      </p:sp>
      <p:sp>
        <p:nvSpPr>
          <p:cNvPr id="5" name="Content Placeholder 4"/>
          <p:cNvSpPr>
            <a:spLocks noGrp="1"/>
          </p:cNvSpPr>
          <p:nvPr>
            <p:ph idx="1"/>
          </p:nvPr>
        </p:nvSpPr>
        <p:spPr>
          <a:xfrm>
            <a:off x="457200" y="609600"/>
            <a:ext cx="8382000" cy="6248400"/>
          </a:xfrm>
        </p:spPr>
        <p:txBody>
          <a:bodyPr>
            <a:normAutofit fontScale="92500" lnSpcReduction="10000"/>
          </a:bodyPr>
          <a:lstStyle/>
          <a:p>
            <a:pPr eaLnBrk="1" hangingPunct="1"/>
            <a:r>
              <a:rPr lang="en-US" dirty="0" smtClean="0">
                <a:latin typeface="Calibri" pitchFamily="34" charset="0"/>
                <a:cs typeface="Calibri" pitchFamily="34" charset="0"/>
              </a:rPr>
              <a:t>If you want to see an example of what Jesus says when men fail to go far enough in carrying out the commands of scripture, look at what he </a:t>
            </a:r>
            <a:r>
              <a:rPr lang="en-US" smtClean="0">
                <a:latin typeface="Calibri" pitchFamily="34" charset="0"/>
                <a:cs typeface="Calibri" pitchFamily="34" charset="0"/>
              </a:rPr>
              <a:t>says to the </a:t>
            </a:r>
            <a:r>
              <a:rPr lang="en-US" b="1" i="1" dirty="0">
                <a:latin typeface="Calibri" pitchFamily="34" charset="0"/>
                <a:cs typeface="Calibri" pitchFamily="34" charset="0"/>
              </a:rPr>
              <a:t>Pharisees </a:t>
            </a:r>
            <a:r>
              <a:rPr lang="en-US" dirty="0">
                <a:latin typeface="Calibri" pitchFamily="34" charset="0"/>
                <a:cs typeface="Calibri" pitchFamily="34" charset="0"/>
              </a:rPr>
              <a:t>for not going far enough: </a:t>
            </a:r>
          </a:p>
          <a:p>
            <a:pPr lvl="1" eaLnBrk="1" hangingPunct="1"/>
            <a:r>
              <a:rPr lang="en-US" i="1" dirty="0">
                <a:solidFill>
                  <a:srgbClr val="0070C0"/>
                </a:solidFill>
                <a:effectLst>
                  <a:glow rad="228600">
                    <a:schemeClr val="accent3">
                      <a:satMod val="175000"/>
                      <a:alpha val="40000"/>
                    </a:schemeClr>
                  </a:glow>
                </a:effectLst>
                <a:latin typeface="Cambria" pitchFamily="18" charset="0"/>
              </a:rPr>
              <a:t>But woe to you Pharisees! For you tithe mint and rue and every herb, and neglect justice and the love of God. </a:t>
            </a:r>
            <a:r>
              <a:rPr lang="en-US" b="1" i="1" dirty="0">
                <a:solidFill>
                  <a:srgbClr val="0070C0"/>
                </a:solidFill>
                <a:effectLst>
                  <a:glow rad="228600">
                    <a:schemeClr val="accent3">
                      <a:satMod val="175000"/>
                      <a:alpha val="40000"/>
                    </a:schemeClr>
                  </a:glow>
                </a:effectLst>
                <a:latin typeface="Cambria" pitchFamily="18" charset="0"/>
              </a:rPr>
              <a:t>These you ought to have done, without neglecting the others</a:t>
            </a:r>
            <a:r>
              <a:rPr lang="en-US" i="1" dirty="0">
                <a:solidFill>
                  <a:srgbClr val="0070C0"/>
                </a:solidFill>
                <a:effectLst>
                  <a:glow rad="228600">
                    <a:schemeClr val="accent3">
                      <a:satMod val="175000"/>
                      <a:alpha val="40000"/>
                    </a:schemeClr>
                  </a:glow>
                </a:effectLst>
                <a:latin typeface="Cambria" pitchFamily="18" charset="0"/>
              </a:rPr>
              <a:t>. (Luke 11:42)</a:t>
            </a:r>
            <a:endParaRPr lang="en-US" dirty="0">
              <a:latin typeface="Calibri" pitchFamily="34" charset="0"/>
              <a:cs typeface="Calibri" pitchFamily="34" charset="0"/>
            </a:endParaRPr>
          </a:p>
          <a:p>
            <a:pPr eaLnBrk="1" hangingPunct="1"/>
            <a:r>
              <a:rPr lang="en-US" dirty="0" smtClean="0">
                <a:latin typeface="Calibri" pitchFamily="34" charset="0"/>
                <a:cs typeface="Calibri" pitchFamily="34" charset="0"/>
              </a:rPr>
              <a:t>Furthermore</a:t>
            </a:r>
            <a:r>
              <a:rPr lang="en-US" dirty="0">
                <a:latin typeface="Calibri" pitchFamily="34" charset="0"/>
                <a:cs typeface="Calibri" pitchFamily="34" charset="0"/>
              </a:rPr>
              <a:t>, for the most part</a:t>
            </a:r>
            <a:r>
              <a:rPr lang="en-US" dirty="0" smtClean="0">
                <a:latin typeface="Calibri" pitchFamily="34" charset="0"/>
                <a:cs typeface="Calibri" pitchFamily="34" charset="0"/>
              </a:rPr>
              <a:t>, the things Jesus teaches in Mat. 5:21-48 are </a:t>
            </a:r>
            <a:r>
              <a:rPr lang="en-US" b="1" i="1" dirty="0" smtClean="0">
                <a:latin typeface="Calibri" pitchFamily="34" charset="0"/>
                <a:cs typeface="Calibri" pitchFamily="34" charset="0"/>
              </a:rPr>
              <a:t>not</a:t>
            </a:r>
            <a:r>
              <a:rPr lang="en-US" dirty="0" smtClean="0">
                <a:latin typeface="Calibri" pitchFamily="34" charset="0"/>
                <a:cs typeface="Calibri" pitchFamily="34" charset="0"/>
              </a:rPr>
              <a:t> things that the rabbis (or anyone else) could have known, because, while the OT laws </a:t>
            </a:r>
            <a:r>
              <a:rPr lang="en-US" b="1" i="1" dirty="0" smtClean="0">
                <a:latin typeface="Calibri" pitchFamily="34" charset="0"/>
                <a:cs typeface="Calibri" pitchFamily="34" charset="0"/>
              </a:rPr>
              <a:t>pointed</a:t>
            </a:r>
            <a:r>
              <a:rPr lang="en-US" dirty="0" smtClean="0">
                <a:latin typeface="Calibri" pitchFamily="34" charset="0"/>
                <a:cs typeface="Calibri" pitchFamily="34" charset="0"/>
              </a:rPr>
              <a:t> to the things that Jesus taught, they were never explicitly given (in the OT) until Jesus instituted them here as a part of the New Covenant.</a:t>
            </a:r>
          </a:p>
        </p:txBody>
      </p:sp>
    </p:spTree>
    <p:extLst>
      <p:ext uri="{BB962C8B-B14F-4D97-AF65-F5344CB8AC3E}">
        <p14:creationId xmlns:p14="http://schemas.microsoft.com/office/powerpoint/2010/main" val="135905148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chor="t">
            <a:noAutofit/>
          </a:bodyPr>
          <a:lstStyle/>
          <a:p>
            <a:r>
              <a:rPr lang="en-US" sz="3000" b="1" dirty="0" smtClean="0">
                <a:effectLst>
                  <a:glow rad="228600">
                    <a:schemeClr val="accent3">
                      <a:satMod val="175000"/>
                      <a:alpha val="40000"/>
                    </a:schemeClr>
                  </a:glow>
                </a:effectLst>
                <a:latin typeface="Calibri" pitchFamily="34" charset="0"/>
                <a:cs typeface="Calibri" pitchFamily="34" charset="0"/>
              </a:rPr>
              <a:t>Conclusion on Hendriksen’s Comments (Mat</a:t>
            </a:r>
            <a:r>
              <a:rPr lang="en-US" sz="3000" b="1" dirty="0">
                <a:effectLst>
                  <a:glow rad="228600">
                    <a:schemeClr val="accent3">
                      <a:satMod val="175000"/>
                      <a:alpha val="40000"/>
                    </a:schemeClr>
                  </a:glow>
                </a:effectLst>
                <a:latin typeface="Calibri" pitchFamily="34" charset="0"/>
                <a:cs typeface="Calibri" pitchFamily="34" charset="0"/>
              </a:rPr>
              <a:t>. </a:t>
            </a:r>
            <a:r>
              <a:rPr lang="en-US" sz="3000" b="1" dirty="0" smtClean="0">
                <a:effectLst>
                  <a:glow rad="228600">
                    <a:schemeClr val="accent3">
                      <a:satMod val="175000"/>
                      <a:alpha val="40000"/>
                    </a:schemeClr>
                  </a:glow>
                </a:effectLst>
                <a:latin typeface="Calibri" pitchFamily="34" charset="0"/>
                <a:cs typeface="Calibri" pitchFamily="34" charset="0"/>
              </a:rPr>
              <a:t>5:17-48)</a:t>
            </a:r>
            <a:endParaRPr lang="en-US" sz="30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85000" lnSpcReduction="20000"/>
          </a:bodyPr>
          <a:lstStyle/>
          <a:p>
            <a:pPr marL="342900" lvl="1" indent="-342900" eaLnBrk="1" hangingPunct="1">
              <a:buFontTx/>
              <a:buChar char="•"/>
            </a:pPr>
            <a:r>
              <a:rPr lang="en-US" sz="3300" dirty="0" smtClean="0">
                <a:latin typeface="Calibri" pitchFamily="34" charset="0"/>
                <a:cs typeface="Calibri" pitchFamily="34" charset="0"/>
              </a:rPr>
              <a:t>While </a:t>
            </a:r>
            <a:r>
              <a:rPr lang="en-US" sz="3300" dirty="0">
                <a:latin typeface="Calibri" pitchFamily="34" charset="0"/>
                <a:cs typeface="Calibri" pitchFamily="34" charset="0"/>
              </a:rPr>
              <a:t>Hendriksen is normally a good and trustworthy Biblical scholar, I believe that his Reformed, Covenant of Grace theology blinds him from seeing what Jesus is actually doing in </a:t>
            </a:r>
            <a:r>
              <a:rPr lang="en-US" sz="3300" dirty="0" smtClean="0">
                <a:latin typeface="Calibri" pitchFamily="34" charset="0"/>
                <a:cs typeface="Calibri" pitchFamily="34" charset="0"/>
              </a:rPr>
              <a:t>Mat. 5:</a:t>
            </a:r>
            <a:endParaRPr lang="en-US" sz="3300" dirty="0">
              <a:latin typeface="Calibri" pitchFamily="34" charset="0"/>
              <a:cs typeface="Calibri" pitchFamily="34" charset="0"/>
            </a:endParaRPr>
          </a:p>
          <a:p>
            <a:pPr lvl="1" eaLnBrk="1" hangingPunct="1"/>
            <a:r>
              <a:rPr lang="en-US" dirty="0" smtClean="0">
                <a:latin typeface="Calibri" pitchFamily="34" charset="0"/>
                <a:cs typeface="Calibri" pitchFamily="34" charset="0"/>
              </a:rPr>
              <a:t>He sees Jesus talking about “God’s </a:t>
            </a:r>
            <a:r>
              <a:rPr lang="en-US" b="1" i="1" dirty="0" smtClean="0">
                <a:latin typeface="Calibri" pitchFamily="34" charset="0"/>
                <a:cs typeface="Calibri" pitchFamily="34" charset="0"/>
              </a:rPr>
              <a:t>moral</a:t>
            </a:r>
            <a:r>
              <a:rPr lang="en-US" dirty="0" smtClean="0">
                <a:latin typeface="Calibri" pitchFamily="34" charset="0"/>
                <a:cs typeface="Calibri" pitchFamily="34" charset="0"/>
              </a:rPr>
              <a:t> law”, in a verse where Jesus says he’s talking about </a:t>
            </a:r>
            <a:r>
              <a:rPr lang="en-US" b="1" i="1" dirty="0" smtClean="0">
                <a:latin typeface="Calibri" pitchFamily="34" charset="0"/>
                <a:cs typeface="Calibri" pitchFamily="34" charset="0"/>
              </a:rPr>
              <a:t>all</a:t>
            </a:r>
            <a:r>
              <a:rPr lang="en-US" dirty="0" smtClean="0">
                <a:latin typeface="Calibri" pitchFamily="34" charset="0"/>
                <a:cs typeface="Calibri" pitchFamily="34" charset="0"/>
              </a:rPr>
              <a:t> of God’s law.</a:t>
            </a:r>
          </a:p>
          <a:p>
            <a:pPr lvl="1" eaLnBrk="1" hangingPunct="1"/>
            <a:r>
              <a:rPr lang="en-US" dirty="0" smtClean="0">
                <a:latin typeface="Calibri" pitchFamily="34" charset="0"/>
                <a:cs typeface="Calibri" pitchFamily="34" charset="0"/>
              </a:rPr>
              <a:t>He opts to go with a very </a:t>
            </a:r>
            <a:r>
              <a:rPr lang="en-US" b="1" i="1" dirty="0" smtClean="0">
                <a:latin typeface="Calibri" pitchFamily="34" charset="0"/>
                <a:cs typeface="Calibri" pitchFamily="34" charset="0"/>
              </a:rPr>
              <a:t>unusual</a:t>
            </a:r>
            <a:r>
              <a:rPr lang="en-US" dirty="0" smtClean="0">
                <a:latin typeface="Calibri" pitchFamily="34" charset="0"/>
                <a:cs typeface="Calibri" pitchFamily="34" charset="0"/>
              </a:rPr>
              <a:t> way of interpreting a Greek construction that makes it appear as though Jesus is correcting some ancient unnamed rabbis, rather than accept the fact that Jesus is actually upgrading and changing the OT law.</a:t>
            </a:r>
          </a:p>
          <a:p>
            <a:pPr lvl="1" eaLnBrk="1" hangingPunct="1"/>
            <a:r>
              <a:rPr lang="en-US" dirty="0" smtClean="0">
                <a:latin typeface="Calibri" pitchFamily="34" charset="0"/>
                <a:cs typeface="Calibri" pitchFamily="34" charset="0"/>
              </a:rPr>
              <a:t>He misses the fact that the things that Jesus adds to the law in Matthew 5 are things that the scriptures never taught, until Jesus added them as a part of the New Covenant.</a:t>
            </a:r>
          </a:p>
          <a:p>
            <a:pPr lvl="1" eaLnBrk="1" hangingPunct="1"/>
            <a:r>
              <a:rPr lang="en-US" dirty="0" smtClean="0">
                <a:latin typeface="Calibri" pitchFamily="34" charset="0"/>
                <a:cs typeface="Calibri" pitchFamily="34" charset="0"/>
              </a:rPr>
              <a:t>His interpretation of Jesus in Mat. 5 would end up making Jesus contradict many other clear NT passages which </a:t>
            </a:r>
            <a:r>
              <a:rPr lang="en-US" dirty="0">
                <a:latin typeface="Calibri" pitchFamily="34" charset="0"/>
                <a:cs typeface="Calibri" pitchFamily="34" charset="0"/>
              </a:rPr>
              <a:t>say that we are no longer to listen to Moses, but we are to listen to Jesus</a:t>
            </a:r>
            <a:r>
              <a:rPr lang="en-US" dirty="0" smtClean="0">
                <a:latin typeface="Calibri" pitchFamily="34" charset="0"/>
                <a:cs typeface="Calibri" pitchFamily="34" charset="0"/>
              </a:rPr>
              <a:t>.</a:t>
            </a: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972140913"/>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72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a:t>
            </a:r>
            <a:endParaRPr lang="en-US" sz="72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760991641"/>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1706562"/>
          </a:xfrm>
        </p:spPr>
        <p:txBody>
          <a:bodyPr/>
          <a:lstStyle/>
          <a:p>
            <a:r>
              <a:rPr lang="en-US" sz="5400" b="1" dirty="0" smtClean="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rPr>
              <a:t>Questions Raised by New Covenant Theology</a:t>
            </a:r>
            <a:endParaRPr lang="en-US" sz="5400" b="1" dirty="0">
              <a:effectLst>
                <a:glow rad="228600">
                  <a:schemeClr val="accent3">
                    <a:satMod val="175000"/>
                    <a:alpha val="40000"/>
                  </a:schemeClr>
                </a:glow>
                <a:outerShdw blurRad="76200" dist="63500" dir="2700000" algn="tl" rotWithShape="0">
                  <a:schemeClr val="bg1"/>
                </a:outerShdw>
              </a:effectLst>
              <a:latin typeface="Calibri" pitchFamily="34" charset="0"/>
              <a:cs typeface="Calibri" pitchFamily="34" charset="0"/>
            </a:endParaRPr>
          </a:p>
        </p:txBody>
      </p:sp>
    </p:spTree>
    <p:extLst>
      <p:ext uri="{BB962C8B-B14F-4D97-AF65-F5344CB8AC3E}">
        <p14:creationId xmlns:p14="http://schemas.microsoft.com/office/powerpoint/2010/main" val="1049917198"/>
      </p:ext>
    </p:extLst>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Are OT Laws Binding on Christians Today? (Review)</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3" name="Content Placeholder 2"/>
          <p:cNvSpPr>
            <a:spLocks noGrp="1"/>
          </p:cNvSpPr>
          <p:nvPr>
            <p:ph idx="1"/>
          </p:nvPr>
        </p:nvSpPr>
        <p:spPr>
          <a:xfrm>
            <a:off x="457200" y="660400"/>
            <a:ext cx="8534400" cy="6197600"/>
          </a:xfrm>
        </p:spPr>
        <p:txBody>
          <a:bodyPr>
            <a:normAutofit lnSpcReduction="10000"/>
          </a:bodyPr>
          <a:lstStyle/>
          <a:p>
            <a:r>
              <a:rPr lang="en-US" dirty="0" smtClean="0">
                <a:effectLst>
                  <a:glow rad="228600">
                    <a:schemeClr val="accent3">
                      <a:satMod val="175000"/>
                      <a:alpha val="40000"/>
                    </a:schemeClr>
                  </a:glow>
                </a:effectLst>
                <a:latin typeface="Calibri" pitchFamily="34" charset="0"/>
                <a:cs typeface="Calibri" pitchFamily="34" charset="0"/>
              </a:rPr>
              <a:t>Where We Are in Our Study:</a:t>
            </a:r>
          </a:p>
          <a:p>
            <a:pPr lvl="1"/>
            <a:r>
              <a:rPr lang="en-US" dirty="0" smtClean="0">
                <a:effectLst>
                  <a:glow rad="228600">
                    <a:schemeClr val="accent3">
                      <a:satMod val="175000"/>
                      <a:alpha val="40000"/>
                    </a:schemeClr>
                  </a:glow>
                </a:effectLst>
                <a:latin typeface="Calibri" pitchFamily="34" charset="0"/>
                <a:cs typeface="Calibri" pitchFamily="34" charset="0"/>
              </a:rPr>
              <a:t>We are still looking at the first question that I raised concerning New Covenant Theology: Are OT laws binding on Christians today?</a:t>
            </a:r>
          </a:p>
          <a:p>
            <a:pPr lvl="1"/>
            <a:r>
              <a:rPr lang="en-US" dirty="0" smtClean="0">
                <a:effectLst>
                  <a:glow rad="228600">
                    <a:schemeClr val="accent3">
                      <a:satMod val="175000"/>
                      <a:alpha val="40000"/>
                    </a:schemeClr>
                  </a:glow>
                </a:effectLst>
                <a:latin typeface="Calibri" pitchFamily="34" charset="0"/>
                <a:cs typeface="Calibri" pitchFamily="34" charset="0"/>
              </a:rPr>
              <a:t>We’ve spent two weeks looking at a passage where Jesus addresses this very issue: </a:t>
            </a:r>
            <a:r>
              <a:rPr lang="en-US" dirty="0">
                <a:effectLst>
                  <a:glow rad="228600">
                    <a:schemeClr val="accent3">
                      <a:satMod val="175000"/>
                      <a:alpha val="40000"/>
                    </a:schemeClr>
                  </a:glow>
                </a:effectLst>
                <a:latin typeface="Calibri" pitchFamily="34" charset="0"/>
                <a:cs typeface="Calibri" pitchFamily="34" charset="0"/>
              </a:rPr>
              <a:t>the second half of the “Sermon on the Mount” as it is laid out in Matthew </a:t>
            </a:r>
            <a:r>
              <a:rPr lang="en-US" dirty="0" smtClean="0">
                <a:effectLst>
                  <a:glow rad="228600">
                    <a:schemeClr val="accent3">
                      <a:satMod val="175000"/>
                      <a:alpha val="40000"/>
                    </a:schemeClr>
                  </a:glow>
                </a:effectLst>
                <a:latin typeface="Calibri" pitchFamily="34" charset="0"/>
                <a:cs typeface="Calibri" pitchFamily="34" charset="0"/>
              </a:rPr>
              <a:t>5:17-48.</a:t>
            </a:r>
          </a:p>
          <a:p>
            <a:pPr lvl="1"/>
            <a:r>
              <a:rPr lang="en-US" dirty="0" smtClean="0">
                <a:effectLst>
                  <a:glow rad="228600">
                    <a:schemeClr val="accent3">
                      <a:satMod val="175000"/>
                      <a:alpha val="40000"/>
                    </a:schemeClr>
                  </a:glow>
                </a:effectLst>
                <a:latin typeface="Calibri" pitchFamily="34" charset="0"/>
                <a:cs typeface="Calibri" pitchFamily="34" charset="0"/>
              </a:rPr>
              <a:t>Last week I began to present some comments on Matthew 5:17-48 from William Hendriksen, a respected Dutch Reformed Bible scholar who has an </a:t>
            </a:r>
            <a:r>
              <a:rPr lang="en-US" b="1" dirty="0" smtClean="0">
                <a:effectLst>
                  <a:glow rad="228600">
                    <a:schemeClr val="accent3">
                      <a:satMod val="175000"/>
                      <a:alpha val="40000"/>
                    </a:schemeClr>
                  </a:glow>
                </a:effectLst>
                <a:latin typeface="Calibri" pitchFamily="34" charset="0"/>
                <a:cs typeface="Calibri" pitchFamily="34" charset="0"/>
              </a:rPr>
              <a:t>opposing</a:t>
            </a:r>
            <a:r>
              <a:rPr lang="en-US" dirty="0" smtClean="0">
                <a:effectLst>
                  <a:glow rad="228600">
                    <a:schemeClr val="accent3">
                      <a:satMod val="175000"/>
                      <a:alpha val="40000"/>
                    </a:schemeClr>
                  </a:glow>
                </a:effectLst>
                <a:latin typeface="Calibri" pitchFamily="34" charset="0"/>
                <a:cs typeface="Calibri" pitchFamily="34" charset="0"/>
              </a:rPr>
              <a:t> </a:t>
            </a:r>
            <a:r>
              <a:rPr lang="en-US" b="1" dirty="0" smtClean="0">
                <a:effectLst>
                  <a:glow rad="228600">
                    <a:schemeClr val="accent3">
                      <a:satMod val="175000"/>
                      <a:alpha val="40000"/>
                    </a:schemeClr>
                  </a:glow>
                </a:effectLst>
                <a:latin typeface="Calibri" pitchFamily="34" charset="0"/>
                <a:cs typeface="Calibri" pitchFamily="34" charset="0"/>
              </a:rPr>
              <a:t>viewpoint</a:t>
            </a:r>
            <a:r>
              <a:rPr lang="en-US" dirty="0" smtClean="0">
                <a:effectLst>
                  <a:glow rad="228600">
                    <a:schemeClr val="accent3">
                      <a:satMod val="175000"/>
                      <a:alpha val="40000"/>
                    </a:schemeClr>
                  </a:glow>
                </a:effectLst>
                <a:latin typeface="Calibri" pitchFamily="34" charset="0"/>
                <a:cs typeface="Calibri" pitchFamily="34" charset="0"/>
              </a:rPr>
              <a:t> on this passage.</a:t>
            </a:r>
          </a:p>
          <a:p>
            <a:pPr lvl="1"/>
            <a:r>
              <a:rPr lang="en-US" dirty="0" smtClean="0">
                <a:effectLst>
                  <a:glow rad="228600">
                    <a:schemeClr val="accent3">
                      <a:satMod val="175000"/>
                      <a:alpha val="40000"/>
                    </a:schemeClr>
                  </a:glow>
                </a:effectLst>
                <a:latin typeface="Calibri" pitchFamily="34" charset="0"/>
                <a:cs typeface="Calibri" pitchFamily="34" charset="0"/>
              </a:rPr>
              <a:t>This week we will resume looking a Hendriksen’s comments on this passage.</a:t>
            </a:r>
            <a:endParaRPr lang="en-US" sz="3400"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17768825"/>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chor="t">
            <a:noAutofit/>
          </a:bodyPr>
          <a:lstStyle/>
          <a:p>
            <a:r>
              <a:rPr lang="en-US" sz="4000" b="1" dirty="0" smtClean="0">
                <a:effectLst>
                  <a:glow rad="228600">
                    <a:schemeClr val="accent3">
                      <a:satMod val="175000"/>
                      <a:alpha val="40000"/>
                    </a:schemeClr>
                  </a:glow>
                </a:effectLst>
                <a:latin typeface="Calibri" pitchFamily="34" charset="0"/>
                <a:cs typeface="Calibri" pitchFamily="34" charset="0"/>
              </a:rPr>
              <a:t>Comments on Mat</a:t>
            </a:r>
            <a:r>
              <a:rPr lang="en-US" sz="4000" b="1" dirty="0">
                <a:effectLst>
                  <a:glow rad="228600">
                    <a:schemeClr val="accent3">
                      <a:satMod val="175000"/>
                      <a:alpha val="40000"/>
                    </a:schemeClr>
                  </a:glow>
                </a:effectLst>
                <a:latin typeface="Calibri" pitchFamily="34" charset="0"/>
                <a:cs typeface="Calibri" pitchFamily="34" charset="0"/>
              </a:rPr>
              <a:t>. </a:t>
            </a:r>
            <a:r>
              <a:rPr lang="en-US" sz="4000" b="1" dirty="0" smtClean="0">
                <a:effectLst>
                  <a:glow rad="228600">
                    <a:schemeClr val="accent3">
                      <a:satMod val="175000"/>
                      <a:alpha val="40000"/>
                    </a:schemeClr>
                  </a:glow>
                </a:effectLst>
                <a:latin typeface="Calibri" pitchFamily="34" charset="0"/>
                <a:cs typeface="Calibri" pitchFamily="34" charset="0"/>
              </a:rPr>
              <a:t>5:17-48 From an </a:t>
            </a:r>
            <a:r>
              <a:rPr lang="en-US" sz="4000" b="1" i="1" dirty="0" smtClean="0">
                <a:effectLst>
                  <a:glow rad="228600">
                    <a:schemeClr val="accent3">
                      <a:satMod val="175000"/>
                      <a:alpha val="40000"/>
                    </a:schemeClr>
                  </a:glow>
                </a:effectLst>
                <a:latin typeface="Calibri" pitchFamily="34" charset="0"/>
                <a:cs typeface="Calibri" pitchFamily="34" charset="0"/>
              </a:rPr>
              <a:t>Opposing</a:t>
            </a:r>
            <a:r>
              <a:rPr lang="en-US" sz="4000" b="1" dirty="0" smtClean="0">
                <a:effectLst>
                  <a:glow rad="228600">
                    <a:schemeClr val="accent3">
                      <a:satMod val="175000"/>
                      <a:alpha val="40000"/>
                    </a:schemeClr>
                  </a:glow>
                </a:effectLst>
                <a:latin typeface="Calibri" pitchFamily="34" charset="0"/>
                <a:cs typeface="Calibri" pitchFamily="34" charset="0"/>
              </a:rPr>
              <a:t> Viewpoint</a:t>
            </a:r>
            <a:endParaRPr lang="en-US" sz="4000" b="1" dirty="0">
              <a:effectLst>
                <a:glow rad="228600">
                  <a:schemeClr val="accent3">
                    <a:satMod val="175000"/>
                    <a:alpha val="40000"/>
                  </a:schemeClr>
                </a:glow>
              </a:effectLst>
              <a:latin typeface="Calibri" pitchFamily="34" charset="0"/>
              <a:cs typeface="Calibri" pitchFamily="34" charset="0"/>
            </a:endParaRPr>
          </a:p>
        </p:txBody>
      </p:sp>
    </p:spTree>
    <p:extLst>
      <p:ext uri="{BB962C8B-B14F-4D97-AF65-F5344CB8AC3E}">
        <p14:creationId xmlns:p14="http://schemas.microsoft.com/office/powerpoint/2010/main" val="2441045832"/>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2800" b="1" dirty="0" smtClean="0">
                <a:effectLst>
                  <a:glow rad="228600">
                    <a:schemeClr val="accent3">
                      <a:satMod val="175000"/>
                      <a:alpha val="40000"/>
                    </a:schemeClr>
                  </a:glow>
                </a:effectLst>
                <a:latin typeface="Calibri" pitchFamily="34" charset="0"/>
                <a:cs typeface="Calibri" pitchFamily="34" charset="0"/>
              </a:rPr>
              <a:t>Review of What I Said About William Hendriksen Last Week</a:t>
            </a:r>
            <a:endParaRPr lang="en-US" sz="28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77500" lnSpcReduction="20000"/>
          </a:bodyPr>
          <a:lstStyle/>
          <a:p>
            <a:pPr eaLnBrk="1" hangingPunct="1"/>
            <a:r>
              <a:rPr lang="en-US" dirty="0" smtClean="0">
                <a:latin typeface="Calibri" pitchFamily="34" charset="0"/>
                <a:cs typeface="Calibri" pitchFamily="34" charset="0"/>
              </a:rPr>
              <a:t>William Hendriksen is a scholar for whom I have a great deal of respect and with whom I agree in many other areas of Biblical teaching.</a:t>
            </a:r>
          </a:p>
          <a:p>
            <a:pPr eaLnBrk="1" hangingPunct="1"/>
            <a:r>
              <a:rPr lang="en-US" dirty="0" smtClean="0">
                <a:latin typeface="Calibri" pitchFamily="34" charset="0"/>
                <a:cs typeface="Calibri" pitchFamily="34" charset="0"/>
              </a:rPr>
              <a:t>Hendriksen has written some excellent commentaries on a number of NT books, and has authored a number of other books as well.</a:t>
            </a:r>
          </a:p>
          <a:p>
            <a:pPr eaLnBrk="1" hangingPunct="1"/>
            <a:r>
              <a:rPr lang="en-US" dirty="0" smtClean="0">
                <a:latin typeface="Calibri" pitchFamily="34" charset="0"/>
                <a:cs typeface="Calibri" pitchFamily="34" charset="0"/>
              </a:rPr>
              <a:t>Because Hendriksen is Dutch Reformed, he will disagree with a </a:t>
            </a:r>
            <a:r>
              <a:rPr lang="en-US" b="1" i="1" dirty="0" smtClean="0">
                <a:latin typeface="Calibri" pitchFamily="34" charset="0"/>
                <a:cs typeface="Calibri" pitchFamily="34" charset="0"/>
              </a:rPr>
              <a:t>number</a:t>
            </a:r>
            <a:r>
              <a:rPr lang="en-US" dirty="0" smtClean="0">
                <a:latin typeface="Calibri" pitchFamily="34" charset="0"/>
                <a:cs typeface="Calibri" pitchFamily="34" charset="0"/>
              </a:rPr>
              <a:t> of things that we believe as Baptists. For example he says in his commentary on Col. 2:11-13 (p.116 and in the footnote):</a:t>
            </a:r>
          </a:p>
          <a:p>
            <a:pPr lvl="1" eaLnBrk="1" hangingPunct="1"/>
            <a:r>
              <a:rPr lang="en-US" i="1" dirty="0" smtClean="0">
                <a:latin typeface="Calibri" pitchFamily="34" charset="0"/>
                <a:cs typeface="Calibri" pitchFamily="34" charset="0"/>
              </a:rPr>
              <a:t>The definite implication </a:t>
            </a:r>
            <a:r>
              <a:rPr lang="en-US" dirty="0" smtClean="0">
                <a:latin typeface="Calibri" pitchFamily="34" charset="0"/>
                <a:cs typeface="Calibri" pitchFamily="34" charset="0"/>
              </a:rPr>
              <a:t>[of Col. 2:11-13] </a:t>
            </a:r>
            <a:r>
              <a:rPr lang="en-US" i="1" dirty="0" smtClean="0">
                <a:latin typeface="Calibri" pitchFamily="34" charset="0"/>
                <a:cs typeface="Calibri" pitchFamily="34" charset="0"/>
              </a:rPr>
              <a:t>is that </a:t>
            </a:r>
            <a:r>
              <a:rPr lang="en-US" b="1" i="1" dirty="0" smtClean="0">
                <a:latin typeface="Calibri" pitchFamily="34" charset="0"/>
                <a:cs typeface="Calibri" pitchFamily="34" charset="0"/>
              </a:rPr>
              <a:t>baptism has taken the place of circumcision</a:t>
            </a:r>
            <a:r>
              <a:rPr lang="en-US" i="1" dirty="0" smtClean="0">
                <a:latin typeface="Calibri" pitchFamily="34" charset="0"/>
                <a:cs typeface="Calibri" pitchFamily="34" charset="0"/>
              </a:rPr>
              <a:t>… Hence the following statement is correct: “Since, then, baptism has come in the place of circumcision, the children should be baptized as heirs of the kingdom of God, and of his Covenant.” </a:t>
            </a:r>
            <a:r>
              <a:rPr lang="en-US" dirty="0" smtClean="0">
                <a:latin typeface="Calibri" pitchFamily="34" charset="0"/>
                <a:cs typeface="Calibri" pitchFamily="34" charset="0"/>
              </a:rPr>
              <a:t>(emphasis original)</a:t>
            </a:r>
          </a:p>
          <a:p>
            <a:pPr eaLnBrk="1" hangingPunct="1"/>
            <a:r>
              <a:rPr lang="en-US" dirty="0" smtClean="0">
                <a:latin typeface="Calibri" pitchFamily="34" charset="0"/>
                <a:cs typeface="Calibri" pitchFamily="34" charset="0"/>
              </a:rPr>
              <a:t>As a Reformed writer,  Hendriksen would also disagree with many of the things that I have been teaching you about New Covenant Theology (NCT). He would </a:t>
            </a:r>
            <a:r>
              <a:rPr lang="en-US" dirty="0" smtClean="0">
                <a:effectLst>
                  <a:glow rad="228600">
                    <a:schemeClr val="accent3">
                      <a:satMod val="175000"/>
                      <a:alpha val="40000"/>
                    </a:schemeClr>
                  </a:glow>
                </a:effectLst>
                <a:latin typeface="Calibri" pitchFamily="34" charset="0"/>
                <a:cs typeface="Calibri" pitchFamily="34" charset="0"/>
              </a:rPr>
              <a:t>see much </a:t>
            </a:r>
            <a:r>
              <a:rPr lang="en-US" dirty="0">
                <a:effectLst>
                  <a:glow rad="228600">
                    <a:schemeClr val="accent3">
                      <a:satMod val="175000"/>
                      <a:alpha val="40000"/>
                    </a:schemeClr>
                  </a:glow>
                </a:effectLst>
                <a:latin typeface="Calibri" pitchFamily="34" charset="0"/>
                <a:cs typeface="Calibri" pitchFamily="34" charset="0"/>
              </a:rPr>
              <a:t>more </a:t>
            </a:r>
            <a:r>
              <a:rPr lang="en-US" b="1" i="1" dirty="0">
                <a:effectLst>
                  <a:glow rad="228600">
                    <a:schemeClr val="accent3">
                      <a:satMod val="175000"/>
                      <a:alpha val="40000"/>
                    </a:schemeClr>
                  </a:glow>
                </a:effectLst>
                <a:latin typeface="Calibri" pitchFamily="34" charset="0"/>
                <a:cs typeface="Calibri" pitchFamily="34" charset="0"/>
              </a:rPr>
              <a:t>continuity</a:t>
            </a:r>
            <a:r>
              <a:rPr lang="en-US" dirty="0">
                <a:effectLst>
                  <a:glow rad="228600">
                    <a:schemeClr val="accent3">
                      <a:satMod val="175000"/>
                      <a:alpha val="40000"/>
                    </a:schemeClr>
                  </a:glow>
                </a:effectLst>
                <a:latin typeface="Calibri" pitchFamily="34" charset="0"/>
                <a:cs typeface="Calibri" pitchFamily="34" charset="0"/>
              </a:rPr>
              <a:t> between the OT and NT laws than I </a:t>
            </a:r>
            <a:r>
              <a:rPr lang="en-US" dirty="0" smtClean="0">
                <a:effectLst>
                  <a:glow rad="228600">
                    <a:schemeClr val="accent3">
                      <a:satMod val="175000"/>
                      <a:alpha val="40000"/>
                    </a:schemeClr>
                  </a:glow>
                </a:effectLst>
                <a:latin typeface="Calibri" pitchFamily="34" charset="0"/>
                <a:cs typeface="Calibri" pitchFamily="34" charset="0"/>
              </a:rPr>
              <a:t>would. </a:t>
            </a:r>
            <a:endParaRPr lang="en-US" dirty="0" smtClean="0">
              <a:latin typeface="Calibri" pitchFamily="34" charset="0"/>
              <a:cs typeface="Calibri" pitchFamily="34" charset="0"/>
            </a:endParaRPr>
          </a:p>
          <a:p>
            <a:pPr eaLnBrk="1" hangingPunct="1"/>
            <a:endParaRPr lang="en-US" dirty="0">
              <a:latin typeface="Calibri" pitchFamily="34" charset="0"/>
              <a:cs typeface="Calibri" pitchFamily="34" charset="0"/>
            </a:endParaRPr>
          </a:p>
        </p:txBody>
      </p:sp>
    </p:spTree>
    <p:extLst>
      <p:ext uri="{BB962C8B-B14F-4D97-AF65-F5344CB8AC3E}">
        <p14:creationId xmlns:p14="http://schemas.microsoft.com/office/powerpoint/2010/main" val="357532051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Review of Hendriksen’s Comments on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5:17-20</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92500" lnSpcReduction="20000"/>
          </a:bodyPr>
          <a:lstStyle/>
          <a:p>
            <a:pPr eaLnBrk="1" hangingPunct="1"/>
            <a:r>
              <a:rPr lang="en-US" dirty="0" smtClean="0">
                <a:latin typeface="Calibri" pitchFamily="34" charset="0"/>
                <a:cs typeface="Calibri" pitchFamily="34" charset="0"/>
              </a:rPr>
              <a:t>Last week I began by showing you several comments made by Hendriksen on Jesus’ introductory remarks in Mat. 5:17-20 where Jesus tells us that he has not come to abolish the OT scriptures and that not even the smallest part of the OT would go unfulfilled.</a:t>
            </a:r>
          </a:p>
          <a:p>
            <a:pPr eaLnBrk="1" hangingPunct="1"/>
            <a:r>
              <a:rPr lang="en-US" dirty="0" smtClean="0">
                <a:latin typeface="Calibri" pitchFamily="34" charset="0"/>
                <a:cs typeface="Calibri" pitchFamily="34" charset="0"/>
              </a:rPr>
              <a:t>In his comments </a:t>
            </a:r>
            <a:r>
              <a:rPr lang="en-US" dirty="0">
                <a:latin typeface="Calibri" pitchFamily="34" charset="0"/>
                <a:cs typeface="Calibri" pitchFamily="34" charset="0"/>
              </a:rPr>
              <a:t>on Mat. </a:t>
            </a:r>
            <a:r>
              <a:rPr lang="en-US" dirty="0" smtClean="0">
                <a:latin typeface="Calibri" pitchFamily="34" charset="0"/>
                <a:cs typeface="Calibri" pitchFamily="34" charset="0"/>
              </a:rPr>
              <a:t>5:17-20, Hendriksen said a couple of things with which we can all agree:</a:t>
            </a:r>
          </a:p>
          <a:p>
            <a:pPr lvl="1"/>
            <a:r>
              <a:rPr lang="en-US" i="1" dirty="0">
                <a:effectLst>
                  <a:glow rad="228600">
                    <a:schemeClr val="accent3">
                      <a:satMod val="175000"/>
                      <a:alpha val="40000"/>
                    </a:schemeClr>
                  </a:glow>
                </a:effectLst>
                <a:latin typeface="Cambria" panose="02040503050406030204" pitchFamily="18" charset="0"/>
                <a:cs typeface="Calibri" pitchFamily="34" charset="0"/>
              </a:rPr>
              <a:t>Christ’s opponents even now had begun to regard him as a destructive revolutionist, an iconoclast who wanted to break every tie with the past… The opponents were wrong. </a:t>
            </a:r>
            <a:r>
              <a:rPr lang="en-US" dirty="0">
                <a:effectLst>
                  <a:glow rad="228600">
                    <a:schemeClr val="accent3">
                      <a:satMod val="175000"/>
                      <a:alpha val="40000"/>
                    </a:schemeClr>
                  </a:glow>
                </a:effectLst>
                <a:latin typeface="Cambria" panose="02040503050406030204" pitchFamily="18" charset="0"/>
                <a:cs typeface="Calibri" pitchFamily="34" charset="0"/>
              </a:rPr>
              <a:t>(p.288)</a:t>
            </a:r>
          </a:p>
          <a:p>
            <a:pPr lvl="1"/>
            <a:r>
              <a:rPr lang="en-US" i="1" dirty="0">
                <a:effectLst>
                  <a:glow rad="228600">
                    <a:schemeClr val="accent3">
                      <a:satMod val="175000"/>
                      <a:alpha val="40000"/>
                    </a:schemeClr>
                  </a:glow>
                </a:effectLst>
                <a:latin typeface="Cambria" panose="02040503050406030204" pitchFamily="18" charset="0"/>
                <a:cs typeface="Calibri" pitchFamily="34" charset="0"/>
              </a:rPr>
              <a:t>Not until the universe in its present form disappears will even the smallest part of the Old Testament that requires fulfillment fail to be fulfilled. Every type will be exchanged for its antitype, Every prediction will be verified. The law’s demand will be fully met. </a:t>
            </a:r>
            <a:r>
              <a:rPr lang="en-US" dirty="0">
                <a:effectLst>
                  <a:glow rad="228600">
                    <a:schemeClr val="accent3">
                      <a:satMod val="175000"/>
                      <a:alpha val="40000"/>
                    </a:schemeClr>
                  </a:glow>
                </a:effectLst>
                <a:latin typeface="Cambria" panose="02040503050406030204" pitchFamily="18" charset="0"/>
                <a:cs typeface="Calibri" pitchFamily="34" charset="0"/>
              </a:rPr>
              <a:t>(p.291</a:t>
            </a:r>
            <a:r>
              <a:rPr lang="en-US" dirty="0" smtClean="0">
                <a:effectLst>
                  <a:glow rad="228600">
                    <a:schemeClr val="accent3">
                      <a:satMod val="175000"/>
                      <a:alpha val="40000"/>
                    </a:schemeClr>
                  </a:glow>
                </a:effectLst>
                <a:latin typeface="Cambria" panose="02040503050406030204" pitchFamily="18" charset="0"/>
                <a:cs typeface="Calibri" pitchFamily="34" charset="0"/>
              </a:rPr>
              <a:t>)</a:t>
            </a:r>
          </a:p>
          <a:p>
            <a:pPr eaLnBrk="1" hangingPunct="1"/>
            <a:endParaRPr lang="en-US" dirty="0">
              <a:latin typeface="Calibri" pitchFamily="34" charset="0"/>
              <a:cs typeface="Calibri" pitchFamily="34" charset="0"/>
            </a:endParaRPr>
          </a:p>
        </p:txBody>
      </p:sp>
    </p:spTree>
    <p:extLst>
      <p:ext uri="{BB962C8B-B14F-4D97-AF65-F5344CB8AC3E}">
        <p14:creationId xmlns:p14="http://schemas.microsoft.com/office/powerpoint/2010/main" val="4140562571"/>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smtClean="0">
                <a:effectLst>
                  <a:glow rad="228600">
                    <a:schemeClr val="accent3">
                      <a:satMod val="175000"/>
                      <a:alpha val="40000"/>
                    </a:schemeClr>
                  </a:glow>
                </a:effectLst>
                <a:latin typeface="Calibri" pitchFamily="34" charset="0"/>
                <a:cs typeface="Calibri" pitchFamily="34" charset="0"/>
              </a:rPr>
              <a:t>Review of Hendriksen’s Comments on Mat</a:t>
            </a:r>
            <a:r>
              <a:rPr lang="en-US" sz="3200" b="1" dirty="0">
                <a:effectLst>
                  <a:glow rad="228600">
                    <a:schemeClr val="accent3">
                      <a:satMod val="175000"/>
                      <a:alpha val="40000"/>
                    </a:schemeClr>
                  </a:glow>
                </a:effectLst>
                <a:latin typeface="Calibri" pitchFamily="34" charset="0"/>
                <a:cs typeface="Calibri" pitchFamily="34" charset="0"/>
              </a:rPr>
              <a:t>. </a:t>
            </a:r>
            <a:r>
              <a:rPr lang="en-US" sz="3200" b="1" dirty="0" smtClean="0">
                <a:effectLst>
                  <a:glow rad="228600">
                    <a:schemeClr val="accent3">
                      <a:satMod val="175000"/>
                      <a:alpha val="40000"/>
                    </a:schemeClr>
                  </a:glow>
                </a:effectLst>
                <a:latin typeface="Calibri" pitchFamily="34" charset="0"/>
                <a:cs typeface="Calibri" pitchFamily="34" charset="0"/>
              </a:rPr>
              <a:t>5:17-20</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92500" lnSpcReduction="20000"/>
          </a:bodyPr>
          <a:lstStyle/>
          <a:p>
            <a:r>
              <a:rPr lang="en-US" dirty="0" smtClean="0">
                <a:latin typeface="Calibri" pitchFamily="34" charset="0"/>
                <a:cs typeface="Calibri" pitchFamily="34" charset="0"/>
              </a:rPr>
              <a:t>But then we had to part company with Hendriksen, when he made the following comment:</a:t>
            </a:r>
          </a:p>
          <a:p>
            <a:pPr lvl="1"/>
            <a:r>
              <a:rPr lang="en-US" i="1" dirty="0">
                <a:effectLst>
                  <a:glow rad="228600">
                    <a:schemeClr val="accent3">
                      <a:satMod val="175000"/>
                      <a:alpha val="40000"/>
                    </a:schemeClr>
                  </a:glow>
                </a:effectLst>
                <a:latin typeface="Cambria" panose="02040503050406030204" pitchFamily="18" charset="0"/>
                <a:cs typeface="Calibri" pitchFamily="34" charset="0"/>
              </a:rPr>
              <a:t>[Christ] insists that every commandment of that which is truly God’s </a:t>
            </a:r>
            <a:r>
              <a:rPr lang="en-US" b="1" i="1" dirty="0">
                <a:effectLst>
                  <a:glow rad="228600">
                    <a:schemeClr val="accent3">
                      <a:satMod val="175000"/>
                      <a:alpha val="40000"/>
                    </a:schemeClr>
                  </a:glow>
                </a:effectLst>
                <a:latin typeface="Cambria" panose="02040503050406030204" pitchFamily="18" charset="0"/>
                <a:cs typeface="Calibri" pitchFamily="34" charset="0"/>
              </a:rPr>
              <a:t>moral</a:t>
            </a:r>
            <a:r>
              <a:rPr lang="en-US" i="1" dirty="0">
                <a:effectLst>
                  <a:glow rad="228600">
                    <a:schemeClr val="accent3">
                      <a:satMod val="175000"/>
                      <a:alpha val="40000"/>
                    </a:schemeClr>
                  </a:glow>
                </a:effectLst>
                <a:latin typeface="Cambria" panose="02040503050406030204" pitchFamily="18" charset="0"/>
                <a:cs typeface="Calibri" pitchFamily="34" charset="0"/>
              </a:rPr>
              <a:t> law – the very law which he is about to discuss in greater detail in 5:21ff – must be kept. Nothing must be annulled or cancelled. </a:t>
            </a:r>
            <a:r>
              <a:rPr lang="en-US" dirty="0">
                <a:effectLst>
                  <a:glow rad="228600">
                    <a:schemeClr val="accent3">
                      <a:satMod val="175000"/>
                      <a:alpha val="40000"/>
                    </a:schemeClr>
                  </a:glow>
                </a:effectLst>
                <a:latin typeface="Cambria" panose="02040503050406030204" pitchFamily="18" charset="0"/>
                <a:cs typeface="Calibri" pitchFamily="34" charset="0"/>
              </a:rPr>
              <a:t>(p.292 – emphasis added</a:t>
            </a:r>
            <a:r>
              <a:rPr lang="en-US" dirty="0" smtClean="0">
                <a:effectLst>
                  <a:glow rad="228600">
                    <a:schemeClr val="accent3">
                      <a:satMod val="175000"/>
                      <a:alpha val="40000"/>
                    </a:schemeClr>
                  </a:glow>
                </a:effectLst>
                <a:latin typeface="Cambria" panose="02040503050406030204" pitchFamily="18" charset="0"/>
                <a:cs typeface="Calibri" pitchFamily="34" charset="0"/>
              </a:rPr>
              <a:t>)</a:t>
            </a:r>
            <a:endParaRPr lang="en-US" dirty="0">
              <a:effectLst>
                <a:glow rad="228600">
                  <a:schemeClr val="accent3">
                    <a:satMod val="175000"/>
                    <a:alpha val="40000"/>
                  </a:schemeClr>
                </a:glow>
              </a:effectLst>
              <a:latin typeface="Cambria" panose="02040503050406030204" pitchFamily="18" charset="0"/>
              <a:cs typeface="Calibri" pitchFamily="34" charset="0"/>
            </a:endParaRPr>
          </a:p>
          <a:p>
            <a:pPr eaLnBrk="1" hangingPunct="1"/>
            <a:r>
              <a:rPr lang="en-US" dirty="0" smtClean="0">
                <a:latin typeface="Calibri" pitchFamily="34" charset="0"/>
                <a:cs typeface="Calibri" pitchFamily="34" charset="0"/>
              </a:rPr>
              <a:t>The problem with this comment is that Hendriksen narrows Christ’s statement to saying that </a:t>
            </a:r>
            <a:r>
              <a:rPr lang="en-US" b="1" i="1" dirty="0" smtClean="0">
                <a:latin typeface="Calibri" pitchFamily="34" charset="0"/>
                <a:cs typeface="Calibri" pitchFamily="34" charset="0"/>
              </a:rPr>
              <a:t>only</a:t>
            </a:r>
            <a:r>
              <a:rPr lang="en-US" dirty="0" smtClean="0">
                <a:latin typeface="Calibri" pitchFamily="34" charset="0"/>
                <a:cs typeface="Calibri" pitchFamily="34" charset="0"/>
              </a:rPr>
              <a:t> the “moral law” must continue to be kept. </a:t>
            </a:r>
          </a:p>
          <a:p>
            <a:pPr eaLnBrk="1" hangingPunct="1"/>
            <a:r>
              <a:rPr lang="en-US" dirty="0" smtClean="0">
                <a:latin typeface="Calibri" pitchFamily="34" charset="0"/>
                <a:cs typeface="Calibri" pitchFamily="34" charset="0"/>
              </a:rPr>
              <a:t>But if we look at what Christ </a:t>
            </a:r>
            <a:r>
              <a:rPr lang="en-US" b="1" i="1" dirty="0" smtClean="0">
                <a:latin typeface="Calibri" pitchFamily="34" charset="0"/>
                <a:cs typeface="Calibri" pitchFamily="34" charset="0"/>
              </a:rPr>
              <a:t>actually</a:t>
            </a:r>
            <a:r>
              <a:rPr lang="en-US" dirty="0" smtClean="0">
                <a:latin typeface="Calibri" pitchFamily="34" charset="0"/>
                <a:cs typeface="Calibri" pitchFamily="34" charset="0"/>
              </a:rPr>
              <a:t> said, he tells us that we must keep </a:t>
            </a:r>
            <a:r>
              <a:rPr lang="en-US" b="1" i="1" dirty="0" smtClean="0">
                <a:latin typeface="Calibri" pitchFamily="34" charset="0"/>
                <a:cs typeface="Calibri" pitchFamily="34" charset="0"/>
              </a:rPr>
              <a:t>all</a:t>
            </a:r>
            <a:r>
              <a:rPr lang="en-US" dirty="0" smtClean="0">
                <a:latin typeface="Calibri" pitchFamily="34" charset="0"/>
                <a:cs typeface="Calibri" pitchFamily="34" charset="0"/>
              </a:rPr>
              <a:t> of the laws by obeying </a:t>
            </a:r>
            <a:r>
              <a:rPr lang="en-US" b="1" i="1" dirty="0" smtClean="0">
                <a:latin typeface="Calibri" pitchFamily="34" charset="0"/>
                <a:cs typeface="Calibri" pitchFamily="34" charset="0"/>
              </a:rPr>
              <a:t>him</a:t>
            </a:r>
            <a:r>
              <a:rPr lang="en-US" dirty="0" smtClean="0">
                <a:latin typeface="Calibri" pitchFamily="34" charset="0"/>
                <a:cs typeface="Calibri" pitchFamily="34" charset="0"/>
              </a:rPr>
              <a:t> and thereby </a:t>
            </a:r>
            <a:r>
              <a:rPr lang="en-US" b="1" i="1" dirty="0" smtClean="0">
                <a:latin typeface="Calibri" pitchFamily="34" charset="0"/>
                <a:cs typeface="Calibri" pitchFamily="34" charset="0"/>
              </a:rPr>
              <a:t>fulfilling</a:t>
            </a:r>
            <a:r>
              <a:rPr lang="en-US" dirty="0" smtClean="0">
                <a:latin typeface="Calibri" pitchFamily="34" charset="0"/>
                <a:cs typeface="Calibri" pitchFamily="34" charset="0"/>
              </a:rPr>
              <a:t> what those laws pointed to (cf. Rom. 13:8-10).</a:t>
            </a:r>
          </a:p>
          <a:p>
            <a:pPr eaLnBrk="1" hangingPunct="1"/>
            <a:endParaRPr lang="en-US" dirty="0">
              <a:latin typeface="Calibri" pitchFamily="34" charset="0"/>
              <a:cs typeface="Calibri" pitchFamily="34" charset="0"/>
            </a:endParaRPr>
          </a:p>
        </p:txBody>
      </p:sp>
    </p:spTree>
    <p:extLst>
      <p:ext uri="{BB962C8B-B14F-4D97-AF65-F5344CB8AC3E}">
        <p14:creationId xmlns:p14="http://schemas.microsoft.com/office/powerpoint/2010/main" val="59320008"/>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Review of Hendriksen’s Comments on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533400"/>
            <a:ext cx="8686800" cy="6324600"/>
          </a:xfrm>
        </p:spPr>
        <p:txBody>
          <a:bodyPr>
            <a:normAutofit fontScale="77500" lnSpcReduction="20000"/>
          </a:bodyPr>
          <a:lstStyle/>
          <a:p>
            <a:pPr eaLnBrk="1" hangingPunct="1"/>
            <a:r>
              <a:rPr lang="en-US" dirty="0" smtClean="0">
                <a:latin typeface="Calibri" pitchFamily="34" charset="0"/>
                <a:cs typeface="Calibri" pitchFamily="34" charset="0"/>
              </a:rPr>
              <a:t>We then began to look at Hendriksen’s comments on what Jesus says in the </a:t>
            </a:r>
            <a:r>
              <a:rPr lang="en-US" b="1" i="1" dirty="0" smtClean="0">
                <a:latin typeface="Calibri" pitchFamily="34" charset="0"/>
                <a:cs typeface="Calibri" pitchFamily="34" charset="0"/>
              </a:rPr>
              <a:t>body</a:t>
            </a:r>
            <a:r>
              <a:rPr lang="en-US" dirty="0" smtClean="0">
                <a:latin typeface="Calibri" pitchFamily="34" charset="0"/>
                <a:cs typeface="Calibri" pitchFamily="34" charset="0"/>
              </a:rPr>
              <a:t> of the Sermon on the Mount.</a:t>
            </a:r>
          </a:p>
          <a:p>
            <a:pPr eaLnBrk="1" hangingPunct="1"/>
            <a:r>
              <a:rPr lang="en-US" dirty="0" smtClean="0">
                <a:latin typeface="Calibri" pitchFamily="34" charset="0"/>
                <a:cs typeface="Calibri" pitchFamily="34" charset="0"/>
              </a:rPr>
              <a:t>In this section, Jesus’ cites six </a:t>
            </a:r>
            <a:r>
              <a:rPr lang="en-US" dirty="0">
                <a:latin typeface="Calibri" pitchFamily="34" charset="0"/>
                <a:cs typeface="Calibri" pitchFamily="34" charset="0"/>
              </a:rPr>
              <a:t>examples </a:t>
            </a:r>
            <a:r>
              <a:rPr lang="en-US" dirty="0" smtClean="0">
                <a:latin typeface="Calibri" pitchFamily="34" charset="0"/>
                <a:cs typeface="Calibri" pitchFamily="34" charset="0"/>
              </a:rPr>
              <a:t>of OT commands where he </a:t>
            </a:r>
            <a:r>
              <a:rPr lang="en-US" dirty="0">
                <a:latin typeface="Calibri" pitchFamily="34" charset="0"/>
                <a:cs typeface="Calibri" pitchFamily="34" charset="0"/>
              </a:rPr>
              <a:t>follows </a:t>
            </a:r>
            <a:r>
              <a:rPr lang="en-US" dirty="0" smtClean="0">
                <a:latin typeface="Calibri" pitchFamily="34" charset="0"/>
                <a:cs typeface="Calibri" pitchFamily="34" charset="0"/>
              </a:rPr>
              <a:t>this pattern</a:t>
            </a:r>
            <a:r>
              <a:rPr lang="en-US" dirty="0">
                <a:latin typeface="Calibri" pitchFamily="34" charset="0"/>
                <a:cs typeface="Calibri" pitchFamily="34" charset="0"/>
              </a:rPr>
              <a:t>: </a:t>
            </a:r>
          </a:p>
          <a:p>
            <a:pPr lvl="1" eaLnBrk="1" hangingPunct="1"/>
            <a:r>
              <a:rPr lang="en-US" dirty="0">
                <a:latin typeface="Calibri" pitchFamily="34" charset="0"/>
                <a:cs typeface="Calibri" pitchFamily="34" charset="0"/>
              </a:rPr>
              <a:t>He begins by saying: “</a:t>
            </a:r>
            <a:r>
              <a:rPr lang="en-US" i="1" dirty="0">
                <a:solidFill>
                  <a:srgbClr val="0070C0"/>
                </a:solidFill>
                <a:effectLst>
                  <a:glow rad="228600">
                    <a:schemeClr val="accent3">
                      <a:satMod val="175000"/>
                      <a:alpha val="40000"/>
                    </a:schemeClr>
                  </a:glow>
                </a:effectLst>
                <a:latin typeface="Cambria" pitchFamily="18" charset="0"/>
              </a:rPr>
              <a:t>You have heard that it was said to those of old…</a:t>
            </a:r>
            <a:r>
              <a:rPr lang="en-US" dirty="0">
                <a:latin typeface="Calibri" pitchFamily="34" charset="0"/>
                <a:cs typeface="Calibri" pitchFamily="34" charset="0"/>
              </a:rPr>
              <a:t>”</a:t>
            </a:r>
          </a:p>
          <a:p>
            <a:pPr lvl="1" eaLnBrk="1" hangingPunct="1"/>
            <a:r>
              <a:rPr lang="en-US" dirty="0">
                <a:latin typeface="Calibri" pitchFamily="34" charset="0"/>
                <a:cs typeface="Calibri" pitchFamily="34" charset="0"/>
              </a:rPr>
              <a:t>Quotes </a:t>
            </a:r>
            <a:r>
              <a:rPr lang="en-US" dirty="0" smtClean="0">
                <a:latin typeface="Calibri" pitchFamily="34" charset="0"/>
                <a:cs typeface="Calibri" pitchFamily="34" charset="0"/>
              </a:rPr>
              <a:t>or paraphrases an OT command(s)</a:t>
            </a:r>
            <a:endParaRPr lang="en-US" dirty="0">
              <a:latin typeface="Calibri" pitchFamily="34" charset="0"/>
              <a:cs typeface="Calibri" pitchFamily="34" charset="0"/>
            </a:endParaRPr>
          </a:p>
          <a:p>
            <a:pPr lvl="1" eaLnBrk="1" hangingPunct="1"/>
            <a:r>
              <a:rPr lang="en-US" dirty="0">
                <a:latin typeface="Calibri" pitchFamily="34" charset="0"/>
                <a:cs typeface="Calibri" pitchFamily="34" charset="0"/>
              </a:rPr>
              <a:t>Then says: “</a:t>
            </a:r>
            <a:r>
              <a:rPr lang="en-US" i="1" dirty="0">
                <a:solidFill>
                  <a:srgbClr val="0070C0"/>
                </a:solidFill>
                <a:effectLst>
                  <a:glow rad="228600">
                    <a:schemeClr val="accent3">
                      <a:satMod val="175000"/>
                      <a:alpha val="40000"/>
                    </a:schemeClr>
                  </a:glow>
                </a:effectLst>
                <a:latin typeface="Cambria" pitchFamily="18" charset="0"/>
              </a:rPr>
              <a:t>But I say to you…</a:t>
            </a:r>
            <a:r>
              <a:rPr lang="en-US" dirty="0">
                <a:latin typeface="Calibri" pitchFamily="34" charset="0"/>
                <a:cs typeface="Calibri" pitchFamily="34" charset="0"/>
              </a:rPr>
              <a:t>” at which point he </a:t>
            </a:r>
            <a:r>
              <a:rPr lang="en-US" dirty="0" smtClean="0">
                <a:latin typeface="Calibri" pitchFamily="34" charset="0"/>
                <a:cs typeface="Calibri" pitchFamily="34" charset="0"/>
              </a:rPr>
              <a:t>makes a number of comments concerning that command.</a:t>
            </a:r>
            <a:endParaRPr lang="en-US" dirty="0">
              <a:latin typeface="Calibri" pitchFamily="34" charset="0"/>
              <a:cs typeface="Calibri" pitchFamily="34" charset="0"/>
            </a:endParaRPr>
          </a:p>
          <a:p>
            <a:pPr eaLnBrk="1" hangingPunct="1"/>
            <a:r>
              <a:rPr lang="en-US" dirty="0" smtClean="0">
                <a:latin typeface="Calibri" pitchFamily="34" charset="0"/>
                <a:cs typeface="Calibri" pitchFamily="34" charset="0"/>
              </a:rPr>
              <a:t>Hendriksen prefers to go with a less common way of translating Jesus’ first phrase. So where almost every mainstream English translation (e.g. ESV</a:t>
            </a:r>
            <a:r>
              <a:rPr lang="en-US" dirty="0">
                <a:latin typeface="Calibri" pitchFamily="34" charset="0"/>
                <a:cs typeface="Calibri" pitchFamily="34" charset="0"/>
              </a:rPr>
              <a:t>, NAS, NET, NIV, NLT, </a:t>
            </a:r>
            <a:r>
              <a:rPr lang="en-US" dirty="0" smtClean="0">
                <a:latin typeface="Calibri" pitchFamily="34" charset="0"/>
                <a:cs typeface="Calibri" pitchFamily="34" charset="0"/>
              </a:rPr>
              <a:t>RSV) says something like:</a:t>
            </a:r>
          </a:p>
          <a:p>
            <a:pPr lvl="1" eaLnBrk="1" hangingPunct="1"/>
            <a:r>
              <a:rPr lang="en-US" dirty="0">
                <a:latin typeface="Calibri" pitchFamily="34" charset="0"/>
                <a:cs typeface="Calibri" pitchFamily="34" charset="0"/>
              </a:rPr>
              <a:t>“</a:t>
            </a:r>
            <a:r>
              <a:rPr lang="en-US" i="1" dirty="0">
                <a:solidFill>
                  <a:srgbClr val="0070C0"/>
                </a:solidFill>
                <a:effectLst>
                  <a:glow rad="228600">
                    <a:schemeClr val="accent3">
                      <a:satMod val="175000"/>
                      <a:alpha val="40000"/>
                    </a:schemeClr>
                  </a:glow>
                </a:effectLst>
                <a:latin typeface="Cambria" pitchFamily="18" charset="0"/>
              </a:rPr>
              <a:t>You have heard that it was said </a:t>
            </a:r>
            <a:r>
              <a:rPr lang="en-US" b="1" i="1" dirty="0">
                <a:solidFill>
                  <a:srgbClr val="0070C0"/>
                </a:solidFill>
                <a:effectLst>
                  <a:glow rad="228600">
                    <a:schemeClr val="accent3">
                      <a:satMod val="175000"/>
                      <a:alpha val="40000"/>
                    </a:schemeClr>
                  </a:glow>
                </a:effectLst>
                <a:latin typeface="Cambria" pitchFamily="18" charset="0"/>
              </a:rPr>
              <a:t>to</a:t>
            </a:r>
            <a:r>
              <a:rPr lang="en-US" i="1" dirty="0">
                <a:solidFill>
                  <a:srgbClr val="0070C0"/>
                </a:solidFill>
                <a:effectLst>
                  <a:glow rad="228600">
                    <a:schemeClr val="accent3">
                      <a:satMod val="175000"/>
                      <a:alpha val="40000"/>
                    </a:schemeClr>
                  </a:glow>
                </a:effectLst>
                <a:latin typeface="Cambria" pitchFamily="18" charset="0"/>
              </a:rPr>
              <a:t> </a:t>
            </a:r>
            <a:r>
              <a:rPr lang="en-US" i="1" dirty="0" smtClean="0">
                <a:solidFill>
                  <a:srgbClr val="0070C0"/>
                </a:solidFill>
                <a:effectLst>
                  <a:glow rad="228600">
                    <a:schemeClr val="accent3">
                      <a:satMod val="175000"/>
                      <a:alpha val="40000"/>
                    </a:schemeClr>
                  </a:glow>
                </a:effectLst>
                <a:latin typeface="Cambria" pitchFamily="18" charset="0"/>
              </a:rPr>
              <a:t>the men of long ago…</a:t>
            </a:r>
            <a:r>
              <a:rPr lang="en-US" dirty="0" smtClean="0">
                <a:latin typeface="Calibri" pitchFamily="34" charset="0"/>
                <a:cs typeface="Calibri" pitchFamily="34" charset="0"/>
              </a:rPr>
              <a:t>”</a:t>
            </a:r>
          </a:p>
          <a:p>
            <a:pPr eaLnBrk="1" hangingPunct="1"/>
            <a:r>
              <a:rPr lang="en-US" dirty="0">
                <a:latin typeface="Calibri" pitchFamily="34" charset="0"/>
                <a:cs typeface="Calibri" pitchFamily="34" charset="0"/>
              </a:rPr>
              <a:t>Hendriksen </a:t>
            </a:r>
            <a:r>
              <a:rPr lang="en-US" dirty="0" smtClean="0">
                <a:latin typeface="Calibri" pitchFamily="34" charset="0"/>
                <a:cs typeface="Calibri" pitchFamily="34" charset="0"/>
              </a:rPr>
              <a:t>(along with the KJV) translates it:</a:t>
            </a:r>
            <a:endParaRPr lang="en-US" dirty="0">
              <a:latin typeface="Calibri" pitchFamily="34" charset="0"/>
              <a:cs typeface="Calibri" pitchFamily="34" charset="0"/>
            </a:endParaRPr>
          </a:p>
          <a:p>
            <a:pPr lvl="1" eaLnBrk="1" hangingPunct="1"/>
            <a:r>
              <a:rPr lang="en-US" dirty="0">
                <a:latin typeface="Calibri" pitchFamily="34" charset="0"/>
                <a:cs typeface="Calibri" pitchFamily="34" charset="0"/>
              </a:rPr>
              <a:t>“</a:t>
            </a:r>
            <a:r>
              <a:rPr lang="en-US" i="1" dirty="0">
                <a:solidFill>
                  <a:srgbClr val="0070C0"/>
                </a:solidFill>
                <a:effectLst>
                  <a:glow rad="228600">
                    <a:schemeClr val="accent3">
                      <a:satMod val="175000"/>
                      <a:alpha val="40000"/>
                    </a:schemeClr>
                  </a:glow>
                </a:effectLst>
                <a:latin typeface="Cambria" pitchFamily="18" charset="0"/>
              </a:rPr>
              <a:t>You have heard that it was said </a:t>
            </a:r>
            <a:r>
              <a:rPr lang="en-US" b="1" i="1" dirty="0">
                <a:solidFill>
                  <a:srgbClr val="0070C0"/>
                </a:solidFill>
                <a:effectLst>
                  <a:glow rad="228600">
                    <a:schemeClr val="accent3">
                      <a:satMod val="175000"/>
                      <a:alpha val="40000"/>
                    </a:schemeClr>
                  </a:glow>
                </a:effectLst>
                <a:latin typeface="Cambria" pitchFamily="18" charset="0"/>
              </a:rPr>
              <a:t>by </a:t>
            </a:r>
            <a:r>
              <a:rPr lang="en-US" i="1" dirty="0" smtClean="0">
                <a:solidFill>
                  <a:srgbClr val="0070C0"/>
                </a:solidFill>
                <a:effectLst>
                  <a:glow rad="228600">
                    <a:schemeClr val="accent3">
                      <a:satMod val="175000"/>
                      <a:alpha val="40000"/>
                    </a:schemeClr>
                  </a:glow>
                </a:effectLst>
                <a:latin typeface="Cambria" pitchFamily="18" charset="0"/>
              </a:rPr>
              <a:t>the men of long ago…</a:t>
            </a:r>
            <a:r>
              <a:rPr lang="en-US" dirty="0" smtClean="0">
                <a:latin typeface="Calibri" pitchFamily="34" charset="0"/>
                <a:cs typeface="Calibri" pitchFamily="34" charset="0"/>
              </a:rPr>
              <a:t>”</a:t>
            </a:r>
          </a:p>
          <a:p>
            <a:pPr eaLnBrk="1" hangingPunct="1"/>
            <a:r>
              <a:rPr lang="en-US" dirty="0" smtClean="0">
                <a:latin typeface="Calibri" pitchFamily="34" charset="0"/>
                <a:cs typeface="Calibri" pitchFamily="34" charset="0"/>
              </a:rPr>
              <a:t>And, as Hendriksen sees it, translating that </a:t>
            </a:r>
            <a:r>
              <a:rPr lang="en-US" b="1" i="1" dirty="0" smtClean="0">
                <a:latin typeface="Calibri" pitchFamily="34" charset="0"/>
                <a:cs typeface="Calibri" pitchFamily="34" charset="0"/>
              </a:rPr>
              <a:t>one</a:t>
            </a:r>
            <a:r>
              <a:rPr lang="en-US" dirty="0" smtClean="0">
                <a:latin typeface="Calibri" pitchFamily="34" charset="0"/>
                <a:cs typeface="Calibri" pitchFamily="34" charset="0"/>
              </a:rPr>
              <a:t> word as “</a:t>
            </a:r>
            <a:r>
              <a:rPr lang="en-US" i="1" dirty="0">
                <a:solidFill>
                  <a:srgbClr val="0070C0"/>
                </a:solidFill>
                <a:effectLst>
                  <a:glow rad="228600">
                    <a:schemeClr val="accent3">
                      <a:satMod val="175000"/>
                      <a:alpha val="40000"/>
                    </a:schemeClr>
                  </a:glow>
                </a:effectLst>
                <a:latin typeface="Cambria" pitchFamily="18" charset="0"/>
              </a:rPr>
              <a:t>to</a:t>
            </a:r>
            <a:r>
              <a:rPr lang="en-US" dirty="0" smtClean="0">
                <a:latin typeface="Calibri" pitchFamily="34" charset="0"/>
                <a:cs typeface="Calibri" pitchFamily="34" charset="0"/>
              </a:rPr>
              <a:t>” rather than “</a:t>
            </a:r>
            <a:r>
              <a:rPr lang="en-US" i="1" dirty="0" smtClean="0">
                <a:solidFill>
                  <a:srgbClr val="0070C0"/>
                </a:solidFill>
                <a:effectLst>
                  <a:glow rad="228600">
                    <a:schemeClr val="accent3">
                      <a:satMod val="175000"/>
                      <a:alpha val="40000"/>
                    </a:schemeClr>
                  </a:glow>
                </a:effectLst>
                <a:latin typeface="Cambria" pitchFamily="18" charset="0"/>
              </a:rPr>
              <a:t>by</a:t>
            </a:r>
            <a:r>
              <a:rPr lang="en-US" dirty="0" smtClean="0">
                <a:latin typeface="Calibri" pitchFamily="34" charset="0"/>
                <a:cs typeface="Calibri" pitchFamily="34" charset="0"/>
              </a:rPr>
              <a:t>” completely changes what we understand Jesus to be saying.</a:t>
            </a:r>
          </a:p>
          <a:p>
            <a:pPr lvl="1" eaLnBrk="1" hangingPunct="1"/>
            <a:endParaRPr lang="en-US" dirty="0" smtClean="0">
              <a:latin typeface="Calibri" pitchFamily="34" charset="0"/>
              <a:cs typeface="Calibri" pitchFamily="34" charset="0"/>
            </a:endParaRPr>
          </a:p>
        </p:txBody>
      </p:sp>
    </p:spTree>
    <p:extLst>
      <p:ext uri="{BB962C8B-B14F-4D97-AF65-F5344CB8AC3E}">
        <p14:creationId xmlns:p14="http://schemas.microsoft.com/office/powerpoint/2010/main" val="4197533979"/>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anim calcmode="lin" valueType="num">
                                      <p:cBhvr>
                                        <p:cTn id="70"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6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chor="t">
            <a:noAutofit/>
          </a:bodyPr>
          <a:lstStyle/>
          <a:p>
            <a:r>
              <a:rPr lang="en-US" sz="3200" b="1" dirty="0">
                <a:effectLst>
                  <a:glow rad="228600">
                    <a:schemeClr val="accent3">
                      <a:satMod val="175000"/>
                      <a:alpha val="40000"/>
                    </a:schemeClr>
                  </a:glow>
                </a:effectLst>
                <a:latin typeface="Calibri" pitchFamily="34" charset="0"/>
                <a:cs typeface="Calibri" pitchFamily="34" charset="0"/>
              </a:rPr>
              <a:t>Review of Hendriksen’s Comments on Mat. </a:t>
            </a:r>
            <a:r>
              <a:rPr lang="en-US" sz="3200" b="1" dirty="0" smtClean="0">
                <a:effectLst>
                  <a:glow rad="228600">
                    <a:schemeClr val="accent3">
                      <a:satMod val="175000"/>
                      <a:alpha val="40000"/>
                    </a:schemeClr>
                  </a:glow>
                </a:effectLst>
                <a:latin typeface="Calibri" pitchFamily="34" charset="0"/>
                <a:cs typeface="Calibri" pitchFamily="34" charset="0"/>
              </a:rPr>
              <a:t>5:21-48</a:t>
            </a:r>
            <a:endParaRPr lang="en-US" sz="3200" b="1" dirty="0">
              <a:effectLst>
                <a:glow rad="228600">
                  <a:schemeClr val="accent3">
                    <a:satMod val="175000"/>
                    <a:alpha val="40000"/>
                  </a:schemeClr>
                </a:glow>
              </a:effectLst>
              <a:latin typeface="Calibri" pitchFamily="34" charset="0"/>
              <a:cs typeface="Calibri" pitchFamily="34" charset="0"/>
            </a:endParaRPr>
          </a:p>
        </p:txBody>
      </p:sp>
      <p:sp>
        <p:nvSpPr>
          <p:cNvPr id="5" name="Content Placeholder 4"/>
          <p:cNvSpPr>
            <a:spLocks noGrp="1"/>
          </p:cNvSpPr>
          <p:nvPr>
            <p:ph idx="1"/>
          </p:nvPr>
        </p:nvSpPr>
        <p:spPr>
          <a:xfrm>
            <a:off x="457200" y="609600"/>
            <a:ext cx="8382000" cy="6248400"/>
          </a:xfrm>
        </p:spPr>
        <p:txBody>
          <a:bodyPr>
            <a:normAutofit fontScale="92500" lnSpcReduction="10000"/>
          </a:bodyPr>
          <a:lstStyle/>
          <a:p>
            <a:pPr eaLnBrk="1" hangingPunct="1"/>
            <a:r>
              <a:rPr lang="en-US" sz="2400" dirty="0">
                <a:latin typeface="Calibri" pitchFamily="34" charset="0"/>
                <a:cs typeface="Calibri" pitchFamily="34" charset="0"/>
              </a:rPr>
              <a:t>I understand Jesus to be quoting the OT law that was given </a:t>
            </a:r>
            <a:r>
              <a:rPr lang="en-US" sz="2400" b="1" i="1" dirty="0">
                <a:latin typeface="Calibri" pitchFamily="34" charset="0"/>
                <a:cs typeface="Calibri" pitchFamily="34" charset="0"/>
              </a:rPr>
              <a:t>to</a:t>
            </a:r>
            <a:r>
              <a:rPr lang="en-US" sz="2400" dirty="0">
                <a:latin typeface="Calibri" pitchFamily="34" charset="0"/>
                <a:cs typeface="Calibri" pitchFamily="34" charset="0"/>
              </a:rPr>
              <a:t> the </a:t>
            </a:r>
            <a:r>
              <a:rPr lang="en-US" sz="2400" dirty="0" smtClean="0">
                <a:latin typeface="Calibri" pitchFamily="34" charset="0"/>
                <a:cs typeface="Calibri" pitchFamily="34" charset="0"/>
              </a:rPr>
              <a:t>ancient Israelites </a:t>
            </a:r>
            <a:r>
              <a:rPr lang="en-US" sz="2400" dirty="0">
                <a:latin typeface="Calibri" pitchFamily="34" charset="0"/>
                <a:cs typeface="Calibri" pitchFamily="34" charset="0"/>
              </a:rPr>
              <a:t>and telling us how we as New Covenant believers are to behave in light of what that law was pointing to.</a:t>
            </a:r>
          </a:p>
          <a:p>
            <a:pPr eaLnBrk="1" hangingPunct="1"/>
            <a:r>
              <a:rPr lang="en-US" sz="2400" dirty="0" smtClean="0">
                <a:latin typeface="Calibri" pitchFamily="34" charset="0"/>
                <a:cs typeface="Calibri" pitchFamily="34" charset="0"/>
              </a:rPr>
              <a:t>Hendriksen, on the other hand, understands Jesus to be correcting what was said </a:t>
            </a:r>
            <a:r>
              <a:rPr lang="en-US" sz="2400" b="1" i="1" dirty="0" smtClean="0">
                <a:latin typeface="Calibri" pitchFamily="34" charset="0"/>
                <a:cs typeface="Calibri" pitchFamily="34" charset="0"/>
              </a:rPr>
              <a:t>by</a:t>
            </a:r>
            <a:r>
              <a:rPr lang="en-US" sz="2400" dirty="0" smtClean="0">
                <a:latin typeface="Calibri" pitchFamily="34" charset="0"/>
                <a:cs typeface="Calibri" pitchFamily="34" charset="0"/>
              </a:rPr>
              <a:t> the ancient rabbis about the OT laws.</a:t>
            </a:r>
            <a:endParaRPr lang="en-US" sz="2400" dirty="0">
              <a:latin typeface="Calibri" pitchFamily="34" charset="0"/>
              <a:cs typeface="Calibri" pitchFamily="34" charset="0"/>
            </a:endParaRPr>
          </a:p>
          <a:p>
            <a:pPr eaLnBrk="1" hangingPunct="1"/>
            <a:r>
              <a:rPr lang="en-US" sz="2400" dirty="0" smtClean="0">
                <a:latin typeface="Calibri" pitchFamily="34" charset="0"/>
                <a:cs typeface="Calibri" pitchFamily="34" charset="0"/>
              </a:rPr>
              <a:t>So, going with the majority of modern translations, </a:t>
            </a:r>
            <a:r>
              <a:rPr lang="en-US" sz="2400" b="1" i="1" dirty="0" smtClean="0">
                <a:latin typeface="Calibri" pitchFamily="34" charset="0"/>
                <a:cs typeface="Calibri" pitchFamily="34" charset="0"/>
              </a:rPr>
              <a:t>I</a:t>
            </a:r>
            <a:r>
              <a:rPr lang="en-US" sz="2400" dirty="0" smtClean="0">
                <a:latin typeface="Calibri" pitchFamily="34" charset="0"/>
                <a:cs typeface="Calibri" pitchFamily="34" charset="0"/>
              </a:rPr>
              <a:t> would give an expanded paraphrase of Mat. 5:21-22 like this:</a:t>
            </a:r>
          </a:p>
          <a:p>
            <a:pPr lvl="1" eaLnBrk="1" hangingPunct="1"/>
            <a:r>
              <a:rPr lang="en-US" sz="2400" i="1" dirty="0" smtClean="0">
                <a:solidFill>
                  <a:srgbClr val="0070C0"/>
                </a:solidFill>
                <a:effectLst>
                  <a:glow rad="228600">
                    <a:schemeClr val="accent3">
                      <a:satMod val="175000"/>
                      <a:alpha val="40000"/>
                    </a:schemeClr>
                  </a:glow>
                </a:effectLst>
                <a:latin typeface="Cambria" pitchFamily="18" charset="0"/>
              </a:rPr>
              <a:t>You </a:t>
            </a:r>
            <a:r>
              <a:rPr lang="en-US" sz="2400" i="1" dirty="0">
                <a:solidFill>
                  <a:srgbClr val="0070C0"/>
                </a:solidFill>
                <a:effectLst>
                  <a:glow rad="228600">
                    <a:schemeClr val="accent3">
                      <a:satMod val="175000"/>
                      <a:alpha val="40000"/>
                    </a:schemeClr>
                  </a:glow>
                </a:effectLst>
                <a:latin typeface="Cambria" pitchFamily="18" charset="0"/>
              </a:rPr>
              <a:t>have heard </a:t>
            </a:r>
            <a:r>
              <a:rPr lang="en-US" sz="2400" i="1" dirty="0" smtClean="0">
                <a:effectLst>
                  <a:glow rad="228600">
                    <a:schemeClr val="accent3">
                      <a:satMod val="175000"/>
                      <a:alpha val="40000"/>
                    </a:schemeClr>
                  </a:glow>
                </a:effectLst>
                <a:latin typeface="Cambria" pitchFamily="18" charset="0"/>
              </a:rPr>
              <a:t>[in Exodus 20:13] </a:t>
            </a:r>
            <a:r>
              <a:rPr lang="en-US" sz="2400" i="1" dirty="0" smtClean="0">
                <a:solidFill>
                  <a:srgbClr val="0070C0"/>
                </a:solidFill>
                <a:effectLst>
                  <a:glow rad="228600">
                    <a:schemeClr val="accent3">
                      <a:satMod val="175000"/>
                      <a:alpha val="40000"/>
                    </a:schemeClr>
                  </a:glow>
                </a:effectLst>
                <a:latin typeface="Cambria" pitchFamily="18" charset="0"/>
              </a:rPr>
              <a:t>that </a:t>
            </a:r>
            <a:r>
              <a:rPr lang="en-US" sz="2400" i="1" dirty="0" smtClean="0">
                <a:effectLst>
                  <a:glow rad="228600">
                    <a:schemeClr val="accent3">
                      <a:satMod val="175000"/>
                      <a:alpha val="40000"/>
                    </a:schemeClr>
                  </a:glow>
                </a:effectLst>
                <a:latin typeface="Cambria" pitchFamily="18" charset="0"/>
              </a:rPr>
              <a:t>[Moses] </a:t>
            </a:r>
            <a:r>
              <a:rPr lang="en-US" sz="2400" i="1" dirty="0">
                <a:solidFill>
                  <a:srgbClr val="0070C0"/>
                </a:solidFill>
                <a:effectLst>
                  <a:glow rad="228600">
                    <a:schemeClr val="accent3">
                      <a:satMod val="175000"/>
                      <a:alpha val="40000"/>
                    </a:schemeClr>
                  </a:glow>
                </a:effectLst>
                <a:latin typeface="Cambria" pitchFamily="18" charset="0"/>
              </a:rPr>
              <a:t>said </a:t>
            </a:r>
            <a:r>
              <a:rPr lang="en-US" sz="2400" b="1" i="1" dirty="0">
                <a:solidFill>
                  <a:srgbClr val="0070C0"/>
                </a:solidFill>
                <a:effectLst>
                  <a:glow rad="228600">
                    <a:schemeClr val="accent3">
                      <a:satMod val="175000"/>
                      <a:alpha val="40000"/>
                    </a:schemeClr>
                  </a:glow>
                </a:effectLst>
                <a:latin typeface="Cambria" pitchFamily="18" charset="0"/>
              </a:rPr>
              <a:t>to</a:t>
            </a:r>
            <a:r>
              <a:rPr lang="en-US" sz="2400" i="1" dirty="0">
                <a:solidFill>
                  <a:srgbClr val="0070C0"/>
                </a:solidFill>
                <a:effectLst>
                  <a:glow rad="228600">
                    <a:schemeClr val="accent3">
                      <a:satMod val="175000"/>
                      <a:alpha val="40000"/>
                    </a:schemeClr>
                  </a:glow>
                </a:effectLst>
                <a:latin typeface="Cambria" pitchFamily="18" charset="0"/>
              </a:rPr>
              <a:t> </a:t>
            </a:r>
            <a:r>
              <a:rPr lang="en-US" sz="2400" i="1" dirty="0" smtClean="0">
                <a:solidFill>
                  <a:srgbClr val="0070C0"/>
                </a:solidFill>
                <a:effectLst>
                  <a:glow rad="228600">
                    <a:schemeClr val="accent3">
                      <a:satMod val="175000"/>
                      <a:alpha val="40000"/>
                    </a:schemeClr>
                  </a:glow>
                </a:effectLst>
                <a:latin typeface="Cambria" pitchFamily="18" charset="0"/>
              </a:rPr>
              <a:t>the </a:t>
            </a:r>
            <a:r>
              <a:rPr lang="en-US" sz="2400" i="1" dirty="0" smtClean="0">
                <a:effectLst>
                  <a:glow rad="228600">
                    <a:schemeClr val="accent3">
                      <a:satMod val="175000"/>
                      <a:alpha val="40000"/>
                    </a:schemeClr>
                  </a:glow>
                </a:effectLst>
                <a:latin typeface="Cambria" pitchFamily="18" charset="0"/>
              </a:rPr>
              <a:t>[Israelites]</a:t>
            </a:r>
            <a:r>
              <a:rPr lang="en-US" sz="2400" i="1" dirty="0" smtClean="0">
                <a:solidFill>
                  <a:srgbClr val="0070C0"/>
                </a:solidFill>
                <a:effectLst>
                  <a:glow rad="228600">
                    <a:schemeClr val="accent3">
                      <a:satMod val="175000"/>
                      <a:alpha val="40000"/>
                    </a:schemeClr>
                  </a:glow>
                </a:effectLst>
                <a:latin typeface="Cambria" pitchFamily="18" charset="0"/>
              </a:rPr>
              <a:t> of </a:t>
            </a:r>
            <a:r>
              <a:rPr lang="en-US" sz="2400" i="1" dirty="0">
                <a:solidFill>
                  <a:srgbClr val="0070C0"/>
                </a:solidFill>
                <a:effectLst>
                  <a:glow rad="228600">
                    <a:schemeClr val="accent3">
                      <a:satMod val="175000"/>
                      <a:alpha val="40000"/>
                    </a:schemeClr>
                  </a:glow>
                </a:effectLst>
                <a:latin typeface="Cambria" pitchFamily="18" charset="0"/>
              </a:rPr>
              <a:t>long ago, 'You shall not </a:t>
            </a:r>
            <a:r>
              <a:rPr lang="en-US" sz="2400" i="1" dirty="0" smtClean="0">
                <a:solidFill>
                  <a:srgbClr val="0070C0"/>
                </a:solidFill>
                <a:effectLst>
                  <a:glow rad="228600">
                    <a:schemeClr val="accent3">
                      <a:satMod val="175000"/>
                      <a:alpha val="40000"/>
                    </a:schemeClr>
                  </a:glow>
                </a:effectLst>
                <a:latin typeface="Cambria" pitchFamily="18" charset="0"/>
              </a:rPr>
              <a:t>murder</a:t>
            </a:r>
            <a:r>
              <a:rPr lang="en-US" sz="2400" i="1" dirty="0">
                <a:solidFill>
                  <a:srgbClr val="0070C0"/>
                </a:solidFill>
                <a:effectLst>
                  <a:glow rad="228600">
                    <a:schemeClr val="accent3">
                      <a:satMod val="175000"/>
                      <a:alpha val="40000"/>
                    </a:schemeClr>
                  </a:glow>
                </a:effectLst>
                <a:latin typeface="Cambria" pitchFamily="18" charset="0"/>
              </a:rPr>
              <a:t>…  But I say to you that </a:t>
            </a:r>
            <a:r>
              <a:rPr lang="en-US" sz="2400" i="1" dirty="0" smtClean="0">
                <a:effectLst>
                  <a:glow rad="228600">
                    <a:schemeClr val="accent3">
                      <a:satMod val="175000"/>
                      <a:alpha val="40000"/>
                    </a:schemeClr>
                  </a:glow>
                </a:effectLst>
                <a:latin typeface="Cambria" pitchFamily="18" charset="0"/>
              </a:rPr>
              <a:t>[in the New Covenant]</a:t>
            </a:r>
            <a:r>
              <a:rPr lang="en-US" sz="2400" i="1" dirty="0" smtClean="0">
                <a:solidFill>
                  <a:srgbClr val="0070C0"/>
                </a:solidFill>
                <a:effectLst>
                  <a:glow rad="228600">
                    <a:schemeClr val="accent3">
                      <a:satMod val="175000"/>
                      <a:alpha val="40000"/>
                    </a:schemeClr>
                  </a:glow>
                </a:effectLst>
                <a:latin typeface="Cambria" pitchFamily="18" charset="0"/>
              </a:rPr>
              <a:t> everyone </a:t>
            </a:r>
            <a:r>
              <a:rPr lang="en-US" sz="2400" i="1" dirty="0">
                <a:solidFill>
                  <a:srgbClr val="0070C0"/>
                </a:solidFill>
                <a:effectLst>
                  <a:glow rad="228600">
                    <a:schemeClr val="accent3">
                      <a:satMod val="175000"/>
                      <a:alpha val="40000"/>
                    </a:schemeClr>
                  </a:glow>
                </a:effectLst>
                <a:latin typeface="Cambria" pitchFamily="18" charset="0"/>
              </a:rPr>
              <a:t>who is angry with his brother  will be liable to </a:t>
            </a:r>
            <a:r>
              <a:rPr lang="en-US" sz="2400" i="1" dirty="0" smtClean="0">
                <a:solidFill>
                  <a:srgbClr val="0070C0"/>
                </a:solidFill>
                <a:effectLst>
                  <a:glow rad="228600">
                    <a:schemeClr val="accent3">
                      <a:satMod val="175000"/>
                      <a:alpha val="40000"/>
                    </a:schemeClr>
                  </a:glow>
                </a:effectLst>
                <a:latin typeface="Cambria" pitchFamily="18" charset="0"/>
              </a:rPr>
              <a:t>judgment. </a:t>
            </a:r>
          </a:p>
          <a:p>
            <a:pPr eaLnBrk="1" hangingPunct="1"/>
            <a:r>
              <a:rPr lang="en-US" sz="2400" dirty="0" smtClean="0">
                <a:latin typeface="Calibri" pitchFamily="34" charset="0"/>
                <a:cs typeface="Calibri" pitchFamily="34" charset="0"/>
              </a:rPr>
              <a:t>Whereas </a:t>
            </a:r>
            <a:r>
              <a:rPr lang="en-US" sz="2400" b="1" i="1" dirty="0" smtClean="0">
                <a:latin typeface="Calibri" pitchFamily="34" charset="0"/>
                <a:cs typeface="Calibri" pitchFamily="34" charset="0"/>
              </a:rPr>
              <a:t>Hendriksen</a:t>
            </a:r>
            <a:r>
              <a:rPr lang="en-US" sz="2400" dirty="0" smtClean="0">
                <a:latin typeface="Calibri" pitchFamily="34" charset="0"/>
                <a:cs typeface="Calibri" pitchFamily="34" charset="0"/>
              </a:rPr>
              <a:t> would understand Jesus to be saying something like this:</a:t>
            </a:r>
          </a:p>
          <a:p>
            <a:pPr lvl="1" eaLnBrk="1" hangingPunct="1"/>
            <a:r>
              <a:rPr lang="en-US" sz="2400" i="1" dirty="0">
                <a:solidFill>
                  <a:srgbClr val="0070C0"/>
                </a:solidFill>
                <a:effectLst>
                  <a:glow rad="228600">
                    <a:schemeClr val="accent3">
                      <a:satMod val="175000"/>
                      <a:alpha val="40000"/>
                    </a:schemeClr>
                  </a:glow>
                </a:effectLst>
                <a:latin typeface="Cambria" pitchFamily="18" charset="0"/>
              </a:rPr>
              <a:t>You have heard </a:t>
            </a:r>
            <a:r>
              <a:rPr lang="en-US" sz="2400" i="1" dirty="0" smtClean="0">
                <a:solidFill>
                  <a:srgbClr val="0070C0"/>
                </a:solidFill>
                <a:effectLst>
                  <a:glow rad="228600">
                    <a:schemeClr val="accent3">
                      <a:satMod val="175000"/>
                      <a:alpha val="40000"/>
                    </a:schemeClr>
                  </a:glow>
                </a:effectLst>
                <a:latin typeface="Cambria" pitchFamily="18" charset="0"/>
              </a:rPr>
              <a:t>that it was said </a:t>
            </a:r>
            <a:r>
              <a:rPr lang="en-US" sz="2400" b="1" i="1" dirty="0" smtClean="0">
                <a:solidFill>
                  <a:srgbClr val="0070C0"/>
                </a:solidFill>
                <a:effectLst>
                  <a:glow rad="228600">
                    <a:schemeClr val="accent3">
                      <a:satMod val="175000"/>
                      <a:alpha val="40000"/>
                    </a:schemeClr>
                  </a:glow>
                </a:effectLst>
                <a:latin typeface="Cambria" pitchFamily="18" charset="0"/>
              </a:rPr>
              <a:t>by</a:t>
            </a:r>
            <a:r>
              <a:rPr lang="en-US" sz="2400" i="1" dirty="0" smtClean="0">
                <a:solidFill>
                  <a:srgbClr val="0070C0"/>
                </a:solidFill>
                <a:effectLst>
                  <a:glow rad="228600">
                    <a:schemeClr val="accent3">
                      <a:satMod val="175000"/>
                      <a:alpha val="40000"/>
                    </a:schemeClr>
                  </a:glow>
                </a:effectLst>
                <a:latin typeface="Cambria" pitchFamily="18" charset="0"/>
              </a:rPr>
              <a:t> </a:t>
            </a:r>
            <a:r>
              <a:rPr lang="en-US" sz="2400" i="1" dirty="0">
                <a:solidFill>
                  <a:srgbClr val="0070C0"/>
                </a:solidFill>
                <a:effectLst>
                  <a:glow rad="228600">
                    <a:schemeClr val="accent3">
                      <a:satMod val="175000"/>
                      <a:alpha val="40000"/>
                    </a:schemeClr>
                  </a:glow>
                </a:effectLst>
                <a:latin typeface="Cambria" pitchFamily="18" charset="0"/>
              </a:rPr>
              <a:t>the </a:t>
            </a:r>
            <a:r>
              <a:rPr lang="en-US" sz="2400" i="1" dirty="0" smtClean="0">
                <a:effectLst>
                  <a:glow rad="228600">
                    <a:schemeClr val="accent3">
                      <a:satMod val="175000"/>
                      <a:alpha val="40000"/>
                    </a:schemeClr>
                  </a:glow>
                </a:effectLst>
                <a:latin typeface="Cambria" pitchFamily="18" charset="0"/>
              </a:rPr>
              <a:t>[Rabbis] </a:t>
            </a:r>
            <a:r>
              <a:rPr lang="en-US" sz="2400" i="1" dirty="0">
                <a:solidFill>
                  <a:srgbClr val="0070C0"/>
                </a:solidFill>
                <a:effectLst>
                  <a:glow rad="228600">
                    <a:schemeClr val="accent3">
                      <a:satMod val="175000"/>
                      <a:alpha val="40000"/>
                    </a:schemeClr>
                  </a:glow>
                </a:effectLst>
                <a:latin typeface="Cambria" pitchFamily="18" charset="0"/>
              </a:rPr>
              <a:t>of long ago, 'You shall not murder…  But I say to you that </a:t>
            </a:r>
            <a:r>
              <a:rPr lang="en-US" sz="2400" i="1" dirty="0" smtClean="0">
                <a:effectLst>
                  <a:glow rad="228600">
                    <a:schemeClr val="accent3">
                      <a:satMod val="175000"/>
                      <a:alpha val="40000"/>
                    </a:schemeClr>
                  </a:glow>
                </a:effectLst>
                <a:latin typeface="Cambria" pitchFamily="18" charset="0"/>
              </a:rPr>
              <a:t>[they didn’t go far enough in their teaching – they </a:t>
            </a:r>
            <a:r>
              <a:rPr lang="en-US" sz="2400" i="1" smtClean="0">
                <a:effectLst>
                  <a:glow rad="228600">
                    <a:schemeClr val="accent3">
                      <a:satMod val="175000"/>
                      <a:alpha val="40000"/>
                    </a:schemeClr>
                  </a:glow>
                </a:effectLst>
                <a:latin typeface="Cambria" pitchFamily="18" charset="0"/>
              </a:rPr>
              <a:t>should </a:t>
            </a:r>
            <a:r>
              <a:rPr lang="en-US" sz="2400" i="1" smtClean="0">
                <a:effectLst>
                  <a:glow rad="228600">
                    <a:schemeClr val="accent3">
                      <a:satMod val="175000"/>
                      <a:alpha val="40000"/>
                    </a:schemeClr>
                  </a:glow>
                </a:effectLst>
                <a:latin typeface="Cambria" pitchFamily="18" charset="0"/>
              </a:rPr>
              <a:t>have known </a:t>
            </a:r>
            <a:r>
              <a:rPr lang="en-US" sz="2400" i="1" dirty="0" smtClean="0">
                <a:effectLst>
                  <a:glow rad="228600">
                    <a:schemeClr val="accent3">
                      <a:satMod val="175000"/>
                      <a:alpha val="40000"/>
                    </a:schemeClr>
                  </a:glow>
                </a:effectLst>
                <a:latin typeface="Cambria" pitchFamily="18" charset="0"/>
              </a:rPr>
              <a:t>better and should have taught that]</a:t>
            </a:r>
            <a:r>
              <a:rPr lang="en-US" sz="2400" i="1" dirty="0" smtClean="0">
                <a:solidFill>
                  <a:srgbClr val="0070C0"/>
                </a:solidFill>
                <a:effectLst>
                  <a:glow rad="228600">
                    <a:schemeClr val="accent3">
                      <a:satMod val="175000"/>
                      <a:alpha val="40000"/>
                    </a:schemeClr>
                  </a:glow>
                </a:effectLst>
                <a:latin typeface="Cambria" pitchFamily="18" charset="0"/>
              </a:rPr>
              <a:t> </a:t>
            </a:r>
            <a:r>
              <a:rPr lang="en-US" sz="2400" i="1" dirty="0">
                <a:solidFill>
                  <a:srgbClr val="0070C0"/>
                </a:solidFill>
                <a:effectLst>
                  <a:glow rad="228600">
                    <a:schemeClr val="accent3">
                      <a:satMod val="175000"/>
                      <a:alpha val="40000"/>
                    </a:schemeClr>
                  </a:glow>
                </a:effectLst>
                <a:latin typeface="Cambria" pitchFamily="18" charset="0"/>
              </a:rPr>
              <a:t>everyone </a:t>
            </a:r>
            <a:r>
              <a:rPr lang="en-US" sz="2400" i="1" dirty="0" smtClean="0">
                <a:solidFill>
                  <a:srgbClr val="0070C0"/>
                </a:solidFill>
                <a:effectLst>
                  <a:glow rad="228600">
                    <a:schemeClr val="accent3">
                      <a:satMod val="175000"/>
                      <a:alpha val="40000"/>
                    </a:schemeClr>
                  </a:glow>
                </a:effectLst>
                <a:latin typeface="Cambria" pitchFamily="18" charset="0"/>
              </a:rPr>
              <a:t>who </a:t>
            </a:r>
            <a:r>
              <a:rPr lang="en-US" sz="2400" i="1" dirty="0">
                <a:solidFill>
                  <a:srgbClr val="0070C0"/>
                </a:solidFill>
                <a:effectLst>
                  <a:glow rad="228600">
                    <a:schemeClr val="accent3">
                      <a:satMod val="175000"/>
                      <a:alpha val="40000"/>
                    </a:schemeClr>
                  </a:glow>
                </a:effectLst>
                <a:latin typeface="Cambria" pitchFamily="18" charset="0"/>
              </a:rPr>
              <a:t>is angry with his brother  will </a:t>
            </a:r>
            <a:r>
              <a:rPr lang="en-US" sz="2400" i="1" dirty="0" smtClean="0">
                <a:effectLst>
                  <a:glow rad="228600">
                    <a:schemeClr val="accent3">
                      <a:satMod val="175000"/>
                      <a:alpha val="40000"/>
                    </a:schemeClr>
                  </a:glow>
                </a:effectLst>
                <a:latin typeface="Cambria" pitchFamily="18" charset="0"/>
              </a:rPr>
              <a:t>[also] </a:t>
            </a:r>
            <a:r>
              <a:rPr lang="en-US" sz="2400" i="1" dirty="0" smtClean="0">
                <a:solidFill>
                  <a:srgbClr val="0070C0"/>
                </a:solidFill>
                <a:effectLst>
                  <a:glow rad="228600">
                    <a:schemeClr val="accent3">
                      <a:satMod val="175000"/>
                      <a:alpha val="40000"/>
                    </a:schemeClr>
                  </a:glow>
                </a:effectLst>
                <a:latin typeface="Cambria" pitchFamily="18" charset="0"/>
              </a:rPr>
              <a:t>be </a:t>
            </a:r>
            <a:r>
              <a:rPr lang="en-US" sz="2400" i="1" dirty="0">
                <a:solidFill>
                  <a:srgbClr val="0070C0"/>
                </a:solidFill>
                <a:effectLst>
                  <a:glow rad="228600">
                    <a:schemeClr val="accent3">
                      <a:satMod val="175000"/>
                      <a:alpha val="40000"/>
                    </a:schemeClr>
                  </a:glow>
                </a:effectLst>
                <a:latin typeface="Cambria" pitchFamily="18" charset="0"/>
              </a:rPr>
              <a:t>liable to judgment. </a:t>
            </a:r>
          </a:p>
        </p:txBody>
      </p:sp>
    </p:spTree>
    <p:extLst>
      <p:ext uri="{BB962C8B-B14F-4D97-AF65-F5344CB8AC3E}">
        <p14:creationId xmlns:p14="http://schemas.microsoft.com/office/powerpoint/2010/main" val="3970904066"/>
      </p:ext>
    </p:extLst>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ainbow">
  <a:themeElements>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inbo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inb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inb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inb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inb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inb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inb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inbo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inb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inb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inb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inb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inb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ars">
  <a:themeElements>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r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es">
  <a:themeElements>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s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s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s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s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s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s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s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s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s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s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s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s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s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avid">
  <a:themeElements>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av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vi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vi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vi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vi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vi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vi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vi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vi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vi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vi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vi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vi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Jesus">
  <a:themeElements>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esu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esu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esu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esu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esu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esu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esu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esu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esu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esu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esu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esu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esu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dnew">
  <a:themeElements>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dn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d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d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d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d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d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d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d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d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d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d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d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d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aterfall">
  <a:themeElements>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aterf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unset">
  <a:themeElements>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uns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s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ns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ns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ns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ns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ns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ns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ns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ns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ns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ns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themeOverride>
</file>

<file path=ppt/theme/themeOverride10.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suns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Maple</Template>
  <TotalTime>53263</TotalTime>
  <Words>2327</Words>
  <Application>Microsoft Office PowerPoint</Application>
  <PresentationFormat>On-screen Show (4:3)</PresentationFormat>
  <Paragraphs>83</Paragraphs>
  <Slides>17</Slides>
  <Notes>0</Notes>
  <HiddenSlides>0</HiddenSlides>
  <MMClips>0</MMClips>
  <ScaleCrop>false</ScaleCrop>
  <HeadingPairs>
    <vt:vector size="4" baseType="variant">
      <vt:variant>
        <vt:lpstr>Theme</vt:lpstr>
      </vt:variant>
      <vt:variant>
        <vt:i4>21</vt:i4>
      </vt:variant>
      <vt:variant>
        <vt:lpstr>Slide Titles</vt:lpstr>
      </vt:variant>
      <vt:variant>
        <vt:i4>17</vt:i4>
      </vt:variant>
    </vt:vector>
  </HeadingPairs>
  <TitlesOfParts>
    <vt:vector size="38" baseType="lpstr">
      <vt:lpstr>Default Design</vt:lpstr>
      <vt:lpstr>Rainbow</vt:lpstr>
      <vt:lpstr>Stars</vt:lpstr>
      <vt:lpstr>Moses</vt:lpstr>
      <vt:lpstr>David</vt:lpstr>
      <vt:lpstr>Jesus</vt:lpstr>
      <vt:lpstr>oldnew</vt:lpstr>
      <vt:lpstr>waterfall</vt:lpstr>
      <vt:lpstr>sunset</vt:lpstr>
      <vt:lpstr>1_sunset</vt:lpstr>
      <vt:lpstr>2_sunset</vt:lpstr>
      <vt:lpstr>3_sunset</vt:lpstr>
      <vt:lpstr>4_sunset</vt:lpstr>
      <vt:lpstr>5_sunset</vt:lpstr>
      <vt:lpstr>6_sunset</vt:lpstr>
      <vt:lpstr>7_sunset</vt:lpstr>
      <vt:lpstr>8_sunset</vt:lpstr>
      <vt:lpstr>9_sunset</vt:lpstr>
      <vt:lpstr>10_sunset</vt:lpstr>
      <vt:lpstr>11_sunset</vt:lpstr>
      <vt:lpstr>14_Default Design</vt:lpstr>
      <vt:lpstr>New Covenant Theology</vt:lpstr>
      <vt:lpstr>Questions Raised by New Covenant Theology</vt:lpstr>
      <vt:lpstr>Are OT Laws Binding on Christians Today? (Review)</vt:lpstr>
      <vt:lpstr>Comments on Mat. 5:17-48 From an Opposing Viewpoint</vt:lpstr>
      <vt:lpstr>Review of What I Said About William Hendriksen Last Week</vt:lpstr>
      <vt:lpstr>Review of Hendriksen’s Comments on Mat. 5:17-20</vt:lpstr>
      <vt:lpstr>Review of Hendriksen’s Comments on Mat. 5:17-20</vt:lpstr>
      <vt:lpstr>Review of Hendriksen’s Comments on Mat. 5:21-48</vt:lpstr>
      <vt:lpstr>Review of Hendriksen’s Comments on Mat. 5:21-48</vt:lpstr>
      <vt:lpstr>Review of Hendriksen’s Comments on Mat. 5:21-48</vt:lpstr>
      <vt:lpstr>Additional Hendriksen Comments on Mat. 5:21-48</vt:lpstr>
      <vt:lpstr>Additional Hendriksen Comments on Mat. 5:21-48</vt:lpstr>
      <vt:lpstr>Additional Hendriksen Comments on Mat. 5:21-48</vt:lpstr>
      <vt:lpstr>Additional Hendriksen Comments on Mat. 5:21-48</vt:lpstr>
      <vt:lpstr>Additional Hendriksen Comments on Mat. 5:21-48</vt:lpstr>
      <vt:lpstr>Conclusion on Hendriksen’s Comments (Mat. 5:17-48)</vt:lpstr>
      <vt:lpstr>Questions?</vt:lpstr>
    </vt:vector>
  </TitlesOfParts>
  <Company>ALLTEL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dc:title>
  <dc:creator>Bob Connolly</dc:creator>
  <cp:lastModifiedBy>Robert Connolly</cp:lastModifiedBy>
  <cp:revision>1955</cp:revision>
  <dcterms:created xsi:type="dcterms:W3CDTF">2002-05-29T23:51:15Z</dcterms:created>
  <dcterms:modified xsi:type="dcterms:W3CDTF">2017-10-16T00:57:56Z</dcterms:modified>
</cp:coreProperties>
</file>