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80" r:id="rId18"/>
    <p:sldMasterId id="2147484653" r:id="rId19"/>
    <p:sldMasterId id="2147484666" r:id="rId20"/>
    <p:sldMasterId id="2147484727" r:id="rId21"/>
    <p:sldMasterId id="2147484740" r:id="rId22"/>
    <p:sldMasterId id="2147484752" r:id="rId23"/>
  </p:sldMasterIdLst>
  <p:notesMasterIdLst>
    <p:notesMasterId r:id="rId34"/>
  </p:notesMasterIdLst>
  <p:sldIdLst>
    <p:sldId id="709" r:id="rId24"/>
    <p:sldId id="710" r:id="rId25"/>
    <p:sldId id="714" r:id="rId26"/>
    <p:sldId id="366" r:id="rId27"/>
    <p:sldId id="368" r:id="rId28"/>
    <p:sldId id="367" r:id="rId29"/>
    <p:sldId id="372" r:id="rId30"/>
    <p:sldId id="715" r:id="rId31"/>
    <p:sldId id="369" r:id="rId32"/>
    <p:sldId id="713" r:id="rId33"/>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0000FF"/>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707" autoAdjust="0"/>
  </p:normalViewPr>
  <p:slideViewPr>
    <p:cSldViewPr>
      <p:cViewPr varScale="1">
        <p:scale>
          <a:sx n="113" d="100"/>
          <a:sy n="113" d="100"/>
        </p:scale>
        <p:origin x="-8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7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6698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7744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09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69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771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8126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512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5090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5823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96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016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014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6681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4113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6200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8892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3141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9283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1377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42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1113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868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269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9745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2279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3797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8914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9759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936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031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6291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1231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7850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4042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45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460633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425759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7434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95554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7280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048787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64853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87052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09861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872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4409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088762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011797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02076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714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85070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13955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28051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09752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50247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7384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776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1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14.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273419"/>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1820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318479"/>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128423"/>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773788"/>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0.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6.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2697069616"/>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a:t>
            </a:r>
            <a:endPar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529935695"/>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54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746145955"/>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76400"/>
          </a:xfrm>
        </p:spPr>
        <p:txBody>
          <a:bodyPr anchor="t">
            <a:noAutofit/>
          </a:bodyPr>
          <a:lstStyle/>
          <a:p>
            <a:r>
              <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dirty="0">
              <a:effectLst>
                <a:glow rad="228600">
                  <a:schemeClr val="accent3">
                    <a:satMod val="175000"/>
                    <a:alpha val="40000"/>
                  </a:schemeClr>
                </a:glow>
              </a:effectLst>
              <a:latin typeface="Calibri" pitchFamily="34" charset="0"/>
              <a:cs typeface="Calibri" pitchFamily="34" charset="0"/>
            </a:endParaRPr>
          </a:p>
        </p:txBody>
      </p:sp>
      <p:sp>
        <p:nvSpPr>
          <p:cNvPr id="5" name="Subtitle 4"/>
          <p:cNvSpPr>
            <a:spLocks noGrp="1"/>
          </p:cNvSpPr>
          <p:nvPr>
            <p:ph type="subTitle" idx="1"/>
          </p:nvPr>
        </p:nvSpPr>
        <p:spPr>
          <a:xfrm>
            <a:off x="1371600" y="2514600"/>
            <a:ext cx="6400800" cy="3048000"/>
          </a:xfrm>
        </p:spPr>
        <p:txBody>
          <a:bodyPr/>
          <a:lstStyle/>
          <a:p>
            <a:r>
              <a:rPr lang="en-US" b="1" dirty="0" smtClean="0">
                <a:effectLst>
                  <a:glow rad="228600">
                    <a:schemeClr val="accent3">
                      <a:satMod val="175000"/>
                      <a:alpha val="40000"/>
                    </a:schemeClr>
                  </a:glow>
                </a:effectLst>
                <a:latin typeface="Calibri" pitchFamily="34" charset="0"/>
                <a:cs typeface="Calibri" pitchFamily="34" charset="0"/>
              </a:rPr>
              <a:t>What about keeping the Sabbath</a:t>
            </a:r>
            <a:r>
              <a:rPr lang="en-US" b="1" dirty="0" smtClean="0">
                <a:effectLst>
                  <a:glow rad="228600">
                    <a:schemeClr val="accent3">
                      <a:satMod val="175000"/>
                      <a:alpha val="40000"/>
                    </a:schemeClr>
                  </a:glow>
                </a:effectLst>
                <a:latin typeface="Calibri" pitchFamily="34" charset="0"/>
                <a:cs typeface="Calibri" pitchFamily="34" charset="0"/>
              </a:rPr>
              <a:t>?</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 </a:t>
            </a:r>
            <a:r>
              <a:rPr lang="en-US" dirty="0" smtClean="0">
                <a:effectLst>
                  <a:glow rad="228600">
                    <a:schemeClr val="accent3">
                      <a:satMod val="175000"/>
                      <a:alpha val="40000"/>
                    </a:schemeClr>
                  </a:glow>
                </a:effectLst>
                <a:latin typeface="Calibri" pitchFamily="34" charset="0"/>
                <a:cs typeface="Calibri" pitchFamily="34" charset="0"/>
              </a:rPr>
              <a:t>What </a:t>
            </a:r>
            <a:r>
              <a:rPr lang="en-US" dirty="0" smtClean="0">
                <a:effectLst>
                  <a:glow rad="228600">
                    <a:schemeClr val="accent3">
                      <a:satMod val="175000"/>
                      <a:alpha val="40000"/>
                    </a:schemeClr>
                  </a:glow>
                </a:effectLst>
                <a:latin typeface="Calibri" pitchFamily="34" charset="0"/>
                <a:cs typeface="Calibri" pitchFamily="34" charset="0"/>
              </a:rPr>
              <a:t>does/did </a:t>
            </a:r>
            <a:r>
              <a:rPr lang="en-US" dirty="0" smtClean="0">
                <a:effectLst>
                  <a:glow rad="228600">
                    <a:schemeClr val="accent3">
                      <a:satMod val="175000"/>
                      <a:alpha val="40000"/>
                    </a:schemeClr>
                  </a:glow>
                </a:effectLst>
                <a:latin typeface="Calibri" pitchFamily="34" charset="0"/>
                <a:cs typeface="Calibri" pitchFamily="34" charset="0"/>
              </a:rPr>
              <a:t>it mean to keep the Sabbath? </a:t>
            </a:r>
            <a:endParaRPr lang="en-US" dirty="0" smtClean="0">
              <a:effectLst>
                <a:glow rad="228600">
                  <a:schemeClr val="accent3">
                    <a:satMod val="175000"/>
                    <a:alpha val="40000"/>
                  </a:schemeClr>
                </a:glow>
              </a:effectLst>
              <a:latin typeface="Calibri" pitchFamily="34" charset="0"/>
              <a:cs typeface="Calibri" pitchFamily="34" charset="0"/>
            </a:endParaRP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Are </a:t>
            </a:r>
            <a:r>
              <a:rPr lang="en-US" dirty="0" smtClean="0">
                <a:effectLst>
                  <a:glow rad="228600">
                    <a:schemeClr val="accent3">
                      <a:satMod val="175000"/>
                      <a:alpha val="40000"/>
                    </a:schemeClr>
                  </a:glow>
                </a:effectLst>
                <a:latin typeface="Calibri" pitchFamily="34" charset="0"/>
                <a:cs typeface="Calibri" pitchFamily="34" charset="0"/>
              </a:rPr>
              <a:t>Christians today obligated to keep the Sabbath?</a:t>
            </a:r>
            <a:endParaRPr lang="en-US" dirty="0"/>
          </a:p>
        </p:txBody>
      </p:sp>
    </p:spTree>
    <p:extLst>
      <p:ext uri="{BB962C8B-B14F-4D97-AF65-F5344CB8AC3E}">
        <p14:creationId xmlns:p14="http://schemas.microsoft.com/office/powerpoint/2010/main" val="45855690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5638800"/>
          </a:xfrm>
        </p:spPr>
        <p:txBody>
          <a:bodyPr>
            <a:normAutofit lnSpcReduction="10000"/>
          </a:bodyPr>
          <a:lstStyle/>
          <a:p>
            <a:r>
              <a:rPr lang="en-US" dirty="0" smtClean="0">
                <a:effectLst>
                  <a:glow rad="228600">
                    <a:schemeClr val="accent3">
                      <a:satMod val="175000"/>
                      <a:alpha val="40000"/>
                    </a:schemeClr>
                  </a:glow>
                </a:effectLst>
                <a:latin typeface="Calibri" pitchFamily="34" charset="0"/>
                <a:cs typeface="Calibri" pitchFamily="34" charset="0"/>
              </a:rPr>
              <a:t>There are a number of Christian groups who teach that as Christians we are to “keep the Sabbath”:</a:t>
            </a:r>
          </a:p>
          <a:p>
            <a:pPr lvl="1"/>
            <a:r>
              <a:rPr lang="en-US" dirty="0" smtClean="0">
                <a:effectLst>
                  <a:glow rad="228600">
                    <a:schemeClr val="accent3">
                      <a:satMod val="175000"/>
                      <a:alpha val="40000"/>
                    </a:schemeClr>
                  </a:glow>
                </a:effectLst>
                <a:latin typeface="Calibri" pitchFamily="34" charset="0"/>
                <a:cs typeface="Calibri" pitchFamily="34" charset="0"/>
              </a:rPr>
              <a:t>Some groups (for example, Seventh Day Baptists and Seventh-day Adventists) believe in continuing to keep the Sabbath on the original day: Saturday.</a:t>
            </a:r>
          </a:p>
          <a:p>
            <a:pPr lvl="1"/>
            <a:r>
              <a:rPr lang="en-US" dirty="0" smtClean="0">
                <a:effectLst>
                  <a:glow rad="228600">
                    <a:schemeClr val="accent3">
                      <a:satMod val="175000"/>
                      <a:alpha val="40000"/>
                    </a:schemeClr>
                  </a:glow>
                </a:effectLst>
                <a:latin typeface="Calibri" pitchFamily="34" charset="0"/>
                <a:cs typeface="Calibri" pitchFamily="34" charset="0"/>
              </a:rPr>
              <a:t>But most Christian groups who believe in “Sabbath keeping” (such as the Presbyterians or other  “Reformed” groups) believe that Sunday has become the new “Christian Sabbath” – though the Bible </a:t>
            </a:r>
            <a:r>
              <a:rPr lang="en-US" u="sng" dirty="0" smtClean="0">
                <a:effectLst>
                  <a:glow rad="228600">
                    <a:schemeClr val="accent3">
                      <a:satMod val="175000"/>
                      <a:alpha val="40000"/>
                    </a:schemeClr>
                  </a:glow>
                </a:effectLst>
                <a:latin typeface="Calibri" pitchFamily="34" charset="0"/>
                <a:cs typeface="Calibri" pitchFamily="34" charset="0"/>
              </a:rPr>
              <a:t>never</a:t>
            </a:r>
            <a:r>
              <a:rPr lang="en-US" dirty="0" smtClean="0">
                <a:effectLst>
                  <a:glow rad="228600">
                    <a:schemeClr val="accent3">
                      <a:satMod val="175000"/>
                      <a:alpha val="40000"/>
                    </a:schemeClr>
                  </a:glow>
                </a:effectLst>
                <a:latin typeface="Calibri" pitchFamily="34" charset="0"/>
                <a:cs typeface="Calibri" pitchFamily="34" charset="0"/>
              </a:rPr>
              <a:t> calls Sunday a Sabbath and there is </a:t>
            </a:r>
            <a:r>
              <a:rPr lang="en-US" u="sng" dirty="0" smtClean="0">
                <a:effectLst>
                  <a:glow rad="228600">
                    <a:schemeClr val="accent3">
                      <a:satMod val="175000"/>
                      <a:alpha val="40000"/>
                    </a:schemeClr>
                  </a:glow>
                </a:effectLst>
                <a:latin typeface="Calibri" pitchFamily="34" charset="0"/>
                <a:cs typeface="Calibri" pitchFamily="34" charset="0"/>
              </a:rPr>
              <a:t>not single passage of scripture</a:t>
            </a:r>
            <a:r>
              <a:rPr lang="en-US" dirty="0" smtClean="0">
                <a:effectLst>
                  <a:glow rad="228600">
                    <a:schemeClr val="accent3">
                      <a:satMod val="175000"/>
                      <a:alpha val="40000"/>
                    </a:schemeClr>
                  </a:glow>
                </a:effectLst>
                <a:latin typeface="Calibri" pitchFamily="34" charset="0"/>
                <a:cs typeface="Calibri" pitchFamily="34" charset="0"/>
              </a:rPr>
              <a:t> that suggests changing the Sabbath from Saturday to Sunday!</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5638800"/>
          </a:xfrm>
        </p:spPr>
        <p:txBody>
          <a:bodyPr>
            <a:normAutofit fontScale="92500" lnSpcReduction="20000"/>
          </a:bodyPr>
          <a:lstStyle/>
          <a:p>
            <a:r>
              <a:rPr lang="en-US" dirty="0" smtClean="0">
                <a:effectLst>
                  <a:glow rad="228600">
                    <a:schemeClr val="accent3">
                      <a:satMod val="175000"/>
                      <a:alpha val="40000"/>
                    </a:schemeClr>
                  </a:glow>
                </a:effectLst>
                <a:latin typeface="Calibri" pitchFamily="34" charset="0"/>
                <a:cs typeface="Calibri" pitchFamily="34" charset="0"/>
              </a:rPr>
              <a:t>There is a great deal of variety among those who believe in Sabbath keeping as to what constitutes proper observance of the Sabbath:</a:t>
            </a:r>
          </a:p>
          <a:p>
            <a:pPr lvl="1"/>
            <a:r>
              <a:rPr lang="en-US" dirty="0" smtClean="0">
                <a:effectLst>
                  <a:glow rad="228600">
                    <a:schemeClr val="accent3">
                      <a:satMod val="175000"/>
                      <a:alpha val="40000"/>
                    </a:schemeClr>
                  </a:glow>
                </a:effectLst>
                <a:latin typeface="Calibri" pitchFamily="34" charset="0"/>
                <a:cs typeface="Calibri" pitchFamily="34" charset="0"/>
              </a:rPr>
              <a:t>Some would say the day should be set aside exclusively for spiritual activities such as worship, prayer, fellowship, etc.</a:t>
            </a:r>
          </a:p>
          <a:p>
            <a:pPr lvl="1"/>
            <a:r>
              <a:rPr lang="en-US" dirty="0" smtClean="0">
                <a:effectLst>
                  <a:glow rad="228600">
                    <a:schemeClr val="accent3">
                      <a:satMod val="175000"/>
                      <a:alpha val="40000"/>
                    </a:schemeClr>
                  </a:glow>
                </a:effectLst>
                <a:latin typeface="Calibri" pitchFamily="34" charset="0"/>
                <a:cs typeface="Calibri" pitchFamily="34" charset="0"/>
              </a:rPr>
              <a:t>Some would say that a Christian should not work on the Sabbath (either vocationally or even around the home), some would say this includes not participating in sports activities on that day.</a:t>
            </a:r>
          </a:p>
          <a:p>
            <a:pPr lvl="1"/>
            <a:r>
              <a:rPr lang="en-US" dirty="0" smtClean="0">
                <a:effectLst>
                  <a:glow rad="228600">
                    <a:schemeClr val="accent3">
                      <a:satMod val="175000"/>
                      <a:alpha val="40000"/>
                    </a:schemeClr>
                  </a:glow>
                </a:effectLst>
                <a:latin typeface="Calibri" pitchFamily="34" charset="0"/>
                <a:cs typeface="Calibri" pitchFamily="34" charset="0"/>
              </a:rPr>
              <a:t>Some teach that we are to “observe” the Sabbath, but don’t give much specific instruction as to </a:t>
            </a:r>
            <a:r>
              <a:rPr lang="en-US" u="sng" dirty="0" smtClean="0">
                <a:effectLst>
                  <a:glow rad="228600">
                    <a:schemeClr val="accent3">
                      <a:satMod val="175000"/>
                      <a:alpha val="40000"/>
                    </a:schemeClr>
                  </a:glow>
                </a:effectLst>
                <a:latin typeface="Calibri" pitchFamily="34" charset="0"/>
                <a:cs typeface="Calibri" pitchFamily="34" charset="0"/>
              </a:rPr>
              <a:t>how</a:t>
            </a:r>
            <a:r>
              <a:rPr lang="en-US" dirty="0" smtClean="0">
                <a:effectLst>
                  <a:glow rad="228600">
                    <a:schemeClr val="accent3">
                      <a:satMod val="175000"/>
                      <a:alpha val="40000"/>
                    </a:schemeClr>
                  </a:glow>
                </a:effectLst>
                <a:latin typeface="Calibri" pitchFamily="34" charset="0"/>
                <a:cs typeface="Calibri" pitchFamily="34" charset="0"/>
              </a:rPr>
              <a:t> to “observe the Sabbath”.</a:t>
            </a:r>
          </a:p>
          <a:p>
            <a:pPr lvl="1"/>
            <a:r>
              <a:rPr lang="en-US" dirty="0" smtClean="0">
                <a:effectLst>
                  <a:glow rad="228600">
                    <a:schemeClr val="accent3">
                      <a:satMod val="175000"/>
                      <a:alpha val="40000"/>
                    </a:schemeClr>
                  </a:glow>
                </a:effectLst>
                <a:latin typeface="Calibri" pitchFamily="34" charset="0"/>
                <a:cs typeface="Calibri" pitchFamily="34" charset="0"/>
              </a:rPr>
              <a:t>For most of these groups, there is never any serious enforcement of Sabbath keeping or church discipline for violating the Sabbath. </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6096000"/>
          </a:xfrm>
        </p:spPr>
        <p:txBody>
          <a:bodyPr>
            <a:normAutofit fontScale="92500" lnSpcReduction="10000"/>
          </a:bodyPr>
          <a:lstStyle/>
          <a:p>
            <a:r>
              <a:rPr lang="en-US" sz="2800" dirty="0" smtClean="0">
                <a:effectLst>
                  <a:glow rad="228600">
                    <a:schemeClr val="accent3">
                      <a:satMod val="175000"/>
                      <a:alpha val="40000"/>
                    </a:schemeClr>
                  </a:glow>
                </a:effectLst>
                <a:latin typeface="Calibri" pitchFamily="34" charset="0"/>
                <a:cs typeface="Calibri" pitchFamily="34" charset="0"/>
              </a:rPr>
              <a:t>The </a:t>
            </a:r>
            <a:r>
              <a:rPr lang="en-US" sz="2800" dirty="0" smtClean="0">
                <a:effectLst>
                  <a:glow rad="228600">
                    <a:schemeClr val="accent3">
                      <a:satMod val="175000"/>
                      <a:alpha val="40000"/>
                    </a:schemeClr>
                  </a:glow>
                </a:effectLst>
                <a:latin typeface="Calibri" pitchFamily="34" charset="0"/>
                <a:cs typeface="Calibri" pitchFamily="34" charset="0"/>
              </a:rPr>
              <a:t>Sabbath, as originally given by Moses, was a very </a:t>
            </a:r>
            <a:r>
              <a:rPr lang="en-US" sz="2800" b="1" i="1" dirty="0" smtClean="0">
                <a:effectLst>
                  <a:glow rad="228600">
                    <a:schemeClr val="accent3">
                      <a:satMod val="175000"/>
                      <a:alpha val="40000"/>
                    </a:schemeClr>
                  </a:glow>
                </a:effectLst>
                <a:latin typeface="Calibri" pitchFamily="34" charset="0"/>
                <a:cs typeface="Calibri" pitchFamily="34" charset="0"/>
              </a:rPr>
              <a:t>serious</a:t>
            </a:r>
            <a:r>
              <a:rPr lang="en-US" sz="2800" dirty="0" smtClean="0">
                <a:effectLst>
                  <a:glow rad="228600">
                    <a:schemeClr val="accent3">
                      <a:satMod val="175000"/>
                      <a:alpha val="40000"/>
                    </a:schemeClr>
                  </a:glow>
                </a:effectLst>
                <a:latin typeface="Calibri" pitchFamily="34" charset="0"/>
                <a:cs typeface="Calibri" pitchFamily="34" charset="0"/>
              </a:rPr>
              <a:t> command.</a:t>
            </a:r>
          </a:p>
          <a:p>
            <a:r>
              <a:rPr lang="en-US" sz="2800" dirty="0" smtClean="0">
                <a:effectLst>
                  <a:glow rad="228600">
                    <a:schemeClr val="accent3">
                      <a:satMod val="175000"/>
                      <a:alpha val="40000"/>
                    </a:schemeClr>
                  </a:glow>
                </a:effectLst>
                <a:latin typeface="Calibri" pitchFamily="34" charset="0"/>
                <a:cs typeface="Calibri" pitchFamily="34" charset="0"/>
              </a:rPr>
              <a:t>Sabbath keeping was to be </a:t>
            </a:r>
            <a:r>
              <a:rPr lang="en-US" sz="2800" b="1" i="1" dirty="0" smtClean="0">
                <a:effectLst>
                  <a:glow rad="228600">
                    <a:schemeClr val="accent3">
                      <a:satMod val="175000"/>
                      <a:alpha val="40000"/>
                    </a:schemeClr>
                  </a:glow>
                </a:effectLst>
                <a:latin typeface="Calibri" pitchFamily="34" charset="0"/>
                <a:cs typeface="Calibri" pitchFamily="34" charset="0"/>
              </a:rPr>
              <a:t>strictly</a:t>
            </a:r>
            <a:r>
              <a:rPr lang="en-US" sz="2800" dirty="0" smtClean="0">
                <a:effectLst>
                  <a:glow rad="228600">
                    <a:schemeClr val="accent3">
                      <a:satMod val="175000"/>
                      <a:alpha val="40000"/>
                    </a:schemeClr>
                  </a:glow>
                </a:effectLst>
                <a:latin typeface="Calibri" pitchFamily="34" charset="0"/>
                <a:cs typeface="Calibri" pitchFamily="34" charset="0"/>
              </a:rPr>
              <a:t> enforced – the penalty for violating the Sabbath was to be </a:t>
            </a:r>
            <a:r>
              <a:rPr lang="en-US" sz="2800" b="1" i="1" dirty="0" smtClean="0">
                <a:effectLst>
                  <a:glow rad="228600">
                    <a:schemeClr val="accent3">
                      <a:satMod val="175000"/>
                      <a:alpha val="40000"/>
                    </a:schemeClr>
                  </a:glow>
                </a:effectLst>
                <a:latin typeface="Calibri" pitchFamily="34" charset="0"/>
                <a:cs typeface="Calibri" pitchFamily="34" charset="0"/>
              </a:rPr>
              <a:t>put to death</a:t>
            </a:r>
            <a:r>
              <a:rPr lang="en-US" sz="2800" dirty="0" smtClean="0">
                <a:effectLst>
                  <a:glow rad="228600">
                    <a:schemeClr val="accent3">
                      <a:satMod val="175000"/>
                      <a:alpha val="40000"/>
                    </a:schemeClr>
                  </a:glow>
                </a:effectLst>
                <a:latin typeface="Calibri" pitchFamily="34" charset="0"/>
                <a:cs typeface="Calibri" pitchFamily="34" charset="0"/>
              </a:rPr>
              <a:t>!</a:t>
            </a:r>
          </a:p>
          <a:p>
            <a:pPr lvl="1"/>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Six days shall work be done, but the seventh day is a Sabbath of solemn rest, holy to the LORD. Whoever does any work on the Sabbath day shall be </a:t>
            </a:r>
            <a:r>
              <a:rPr lang="en-US" b="1" i="1" dirty="0" smtClean="0">
                <a:solidFill>
                  <a:srgbClr val="0070C0"/>
                </a:solidFill>
                <a:effectLst>
                  <a:glow rad="228600">
                    <a:schemeClr val="accent3">
                      <a:satMod val="175000"/>
                      <a:alpha val="40000"/>
                    </a:schemeClr>
                  </a:glow>
                </a:effectLst>
                <a:latin typeface="Cambria" pitchFamily="18" charset="0"/>
                <a:cs typeface="Calibri" pitchFamily="34" charset="0"/>
              </a:rPr>
              <a:t>put to death</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a:t>
            </a:r>
            <a:r>
              <a:rPr lang="en-US" dirty="0" smtClean="0">
                <a:effectLst>
                  <a:glow rad="228600">
                    <a:schemeClr val="accent3">
                      <a:satMod val="175000"/>
                      <a:alpha val="40000"/>
                    </a:schemeClr>
                  </a:glow>
                </a:effectLst>
                <a:latin typeface="Calibri" pitchFamily="34" charset="0"/>
                <a:cs typeface="Calibri" pitchFamily="34" charset="0"/>
              </a:rPr>
              <a:t>(Exodus 31:15)</a:t>
            </a:r>
          </a:p>
          <a:p>
            <a:pPr lvl="1"/>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Six days work shall be done, but on the seventh day you shall have a Sabbath of solemn rest, holy to the LORD. Whoever does any work on it shall be </a:t>
            </a:r>
            <a:r>
              <a:rPr lang="en-US" b="1" i="1" dirty="0" smtClean="0">
                <a:solidFill>
                  <a:srgbClr val="0070C0"/>
                </a:solidFill>
                <a:effectLst>
                  <a:glow rad="228600">
                    <a:schemeClr val="accent3">
                      <a:satMod val="175000"/>
                      <a:alpha val="40000"/>
                    </a:schemeClr>
                  </a:glow>
                </a:effectLst>
                <a:latin typeface="Cambria" pitchFamily="18" charset="0"/>
                <a:cs typeface="Calibri" pitchFamily="34" charset="0"/>
              </a:rPr>
              <a:t>put to death</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a:t>
            </a:r>
            <a:r>
              <a:rPr lang="en-US" dirty="0" smtClean="0">
                <a:effectLst>
                  <a:glow rad="228600">
                    <a:schemeClr val="accent3">
                      <a:satMod val="175000"/>
                      <a:alpha val="40000"/>
                    </a:schemeClr>
                  </a:glow>
                </a:effectLst>
                <a:latin typeface="Calibri" pitchFamily="34" charset="0"/>
                <a:cs typeface="Calibri" pitchFamily="34" charset="0"/>
              </a:rPr>
              <a:t> (Exodus 35:2)</a:t>
            </a:r>
          </a:p>
          <a:p>
            <a:r>
              <a:rPr lang="en-US" sz="2800" dirty="0" smtClean="0">
                <a:effectLst>
                  <a:glow rad="228600">
                    <a:schemeClr val="accent3">
                      <a:satMod val="175000"/>
                      <a:alpha val="40000"/>
                    </a:schemeClr>
                  </a:glow>
                </a:effectLst>
                <a:latin typeface="Calibri" pitchFamily="34" charset="0"/>
                <a:cs typeface="Calibri" pitchFamily="34" charset="0"/>
              </a:rPr>
              <a:t>If someone today believes that they are </a:t>
            </a:r>
            <a:r>
              <a:rPr lang="en-US" sz="2800" dirty="0">
                <a:effectLst>
                  <a:glow rad="228600">
                    <a:schemeClr val="accent3">
                      <a:satMod val="175000"/>
                      <a:alpha val="40000"/>
                    </a:schemeClr>
                  </a:glow>
                </a:effectLst>
                <a:latin typeface="Calibri" pitchFamily="34" charset="0"/>
                <a:cs typeface="Calibri" pitchFamily="34" charset="0"/>
              </a:rPr>
              <a:t>obligated </a:t>
            </a:r>
            <a:r>
              <a:rPr lang="en-US" sz="2800" dirty="0" smtClean="0">
                <a:effectLst>
                  <a:glow rad="228600">
                    <a:schemeClr val="accent3">
                      <a:satMod val="175000"/>
                      <a:alpha val="40000"/>
                    </a:schemeClr>
                  </a:glow>
                </a:effectLst>
                <a:latin typeface="Calibri" pitchFamily="34" charset="0"/>
                <a:cs typeface="Calibri" pitchFamily="34" charset="0"/>
              </a:rPr>
              <a:t>to keep the Sabbath, what should they do about fellow church members work on the Sabbath?</a:t>
            </a:r>
            <a:endParaRPr lang="en-US" sz="2800" dirty="0">
              <a:effectLst>
                <a:glow rad="228600">
                  <a:schemeClr val="accent3">
                    <a:satMod val="175000"/>
                    <a:alpha val="40000"/>
                  </a:schemeClr>
                </a:glow>
              </a:effectLst>
              <a:latin typeface="Calibri" pitchFamily="34" charset="0"/>
              <a:cs typeface="Calibri" pitchFamily="34" charset="0"/>
            </a:endParaRP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6096000"/>
          </a:xfrm>
        </p:spPr>
        <p:txBody>
          <a:bodyPr>
            <a:normAutofit fontScale="70000" lnSpcReduction="20000"/>
          </a:bodyPr>
          <a:lstStyle/>
          <a:p>
            <a:r>
              <a:rPr lang="en-US" sz="4000" dirty="0" smtClean="0">
                <a:effectLst>
                  <a:glow rad="228600">
                    <a:schemeClr val="accent3">
                      <a:satMod val="175000"/>
                      <a:alpha val="40000"/>
                    </a:schemeClr>
                  </a:glow>
                </a:effectLst>
                <a:latin typeface="Calibri" pitchFamily="34" charset="0"/>
                <a:cs typeface="Calibri" pitchFamily="34" charset="0"/>
              </a:rPr>
              <a:t>To </a:t>
            </a:r>
            <a:r>
              <a:rPr lang="en-US" sz="4000" dirty="0" smtClean="0">
                <a:effectLst>
                  <a:glow rad="228600">
                    <a:schemeClr val="accent3">
                      <a:satMod val="175000"/>
                      <a:alpha val="40000"/>
                    </a:schemeClr>
                  </a:glow>
                </a:effectLst>
                <a:latin typeface="Calibri" pitchFamily="34" charset="0"/>
                <a:cs typeface="Calibri" pitchFamily="34" charset="0"/>
              </a:rPr>
              <a:t>keep the Sabbath </a:t>
            </a:r>
            <a:r>
              <a:rPr lang="en-US" sz="4000" dirty="0" smtClean="0">
                <a:effectLst>
                  <a:glow rad="228600">
                    <a:schemeClr val="accent3">
                      <a:satMod val="175000"/>
                      <a:alpha val="40000"/>
                    </a:schemeClr>
                  </a:glow>
                </a:effectLst>
                <a:latin typeface="Calibri" pitchFamily="34" charset="0"/>
                <a:cs typeface="Calibri" pitchFamily="34" charset="0"/>
              </a:rPr>
              <a:t>as it is commanded in </a:t>
            </a:r>
            <a:r>
              <a:rPr lang="en-US" sz="4000" dirty="0" smtClean="0">
                <a:effectLst>
                  <a:glow rad="228600">
                    <a:schemeClr val="accent3">
                      <a:satMod val="175000"/>
                      <a:alpha val="40000"/>
                    </a:schemeClr>
                  </a:glow>
                </a:effectLst>
                <a:latin typeface="Calibri" pitchFamily="34" charset="0"/>
                <a:cs typeface="Calibri" pitchFamily="34" charset="0"/>
              </a:rPr>
              <a:t>the Law of Moses, you were not only required to </a:t>
            </a:r>
            <a:r>
              <a:rPr lang="en-US" sz="4000" u="sng" dirty="0" smtClean="0">
                <a:effectLst>
                  <a:glow rad="228600">
                    <a:schemeClr val="accent3">
                      <a:satMod val="175000"/>
                      <a:alpha val="40000"/>
                    </a:schemeClr>
                  </a:glow>
                </a:effectLst>
                <a:latin typeface="Calibri" pitchFamily="34" charset="0"/>
                <a:cs typeface="Calibri" pitchFamily="34" charset="0"/>
              </a:rPr>
              <a:t>personally</a:t>
            </a:r>
            <a:r>
              <a:rPr lang="en-US" sz="4000" dirty="0" smtClean="0">
                <a:effectLst>
                  <a:glow rad="228600">
                    <a:schemeClr val="accent3">
                      <a:satMod val="175000"/>
                      <a:alpha val="40000"/>
                    </a:schemeClr>
                  </a:glow>
                </a:effectLst>
                <a:latin typeface="Calibri" pitchFamily="34" charset="0"/>
                <a:cs typeface="Calibri" pitchFamily="34" charset="0"/>
              </a:rPr>
              <a:t> observe the Sabbath, but you were not allowed to require those in your </a:t>
            </a:r>
            <a:r>
              <a:rPr lang="en-US" sz="4000" u="sng" dirty="0" smtClean="0">
                <a:effectLst>
                  <a:glow rad="228600">
                    <a:schemeClr val="accent3">
                      <a:satMod val="175000"/>
                      <a:alpha val="40000"/>
                    </a:schemeClr>
                  </a:glow>
                </a:effectLst>
                <a:latin typeface="Calibri" pitchFamily="34" charset="0"/>
                <a:cs typeface="Calibri" pitchFamily="34" charset="0"/>
              </a:rPr>
              <a:t>household</a:t>
            </a:r>
            <a:r>
              <a:rPr lang="en-US" sz="4000" dirty="0" smtClean="0">
                <a:effectLst>
                  <a:glow rad="228600">
                    <a:schemeClr val="accent3">
                      <a:satMod val="175000"/>
                      <a:alpha val="40000"/>
                    </a:schemeClr>
                  </a:glow>
                </a:effectLst>
                <a:latin typeface="Calibri" pitchFamily="34" charset="0"/>
                <a:cs typeface="Calibri" pitchFamily="34" charset="0"/>
              </a:rPr>
              <a:t> or those who </a:t>
            </a:r>
            <a:r>
              <a:rPr lang="en-US" sz="4000" u="sng" dirty="0" smtClean="0">
                <a:effectLst>
                  <a:glow rad="228600">
                    <a:schemeClr val="accent3">
                      <a:satMod val="175000"/>
                      <a:alpha val="40000"/>
                    </a:schemeClr>
                  </a:glow>
                </a:effectLst>
                <a:latin typeface="Calibri" pitchFamily="34" charset="0"/>
                <a:cs typeface="Calibri" pitchFamily="34" charset="0"/>
              </a:rPr>
              <a:t>serve</a:t>
            </a:r>
            <a:r>
              <a:rPr lang="en-US" sz="4000" dirty="0" smtClean="0">
                <a:effectLst>
                  <a:glow rad="228600">
                    <a:schemeClr val="accent3">
                      <a:satMod val="175000"/>
                      <a:alpha val="40000"/>
                    </a:schemeClr>
                  </a:glow>
                </a:effectLst>
                <a:latin typeface="Calibri" pitchFamily="34" charset="0"/>
                <a:cs typeface="Calibri" pitchFamily="34" charset="0"/>
              </a:rPr>
              <a:t> you to violate the Sabbath:</a:t>
            </a:r>
          </a:p>
          <a:p>
            <a:pPr lvl="1"/>
            <a:r>
              <a:rPr lang="en-US" sz="4000" i="1" dirty="0" smtClean="0">
                <a:solidFill>
                  <a:srgbClr val="0070C0"/>
                </a:solidFill>
                <a:effectLst>
                  <a:glow rad="228600">
                    <a:schemeClr val="accent3">
                      <a:satMod val="175000"/>
                      <a:alpha val="40000"/>
                    </a:schemeClr>
                  </a:glow>
                </a:effectLst>
                <a:latin typeface="Cambria" pitchFamily="18" charset="0"/>
                <a:cs typeface="Calibri" pitchFamily="34" charset="0"/>
              </a:rPr>
              <a:t>But the seventh day is a Sabbath to the LORD your God. On it you shall not do any work, you or your son or your daughter or your male servant or your female servant, or your ox or your donkey or any of your livestock, or the sojourner who is within your gates, that your male servant and your female servant may rest as well as you. </a:t>
            </a:r>
            <a:r>
              <a:rPr lang="en-US" sz="4000" dirty="0" smtClean="0">
                <a:effectLst>
                  <a:glow rad="228600">
                    <a:schemeClr val="accent3">
                      <a:satMod val="175000"/>
                      <a:alpha val="40000"/>
                    </a:schemeClr>
                  </a:glow>
                </a:effectLst>
                <a:latin typeface="Calibri" pitchFamily="34" charset="0"/>
                <a:cs typeface="Calibri" pitchFamily="34" charset="0"/>
              </a:rPr>
              <a:t>(Deuteronomy 5:14)</a:t>
            </a:r>
          </a:p>
          <a:p>
            <a:r>
              <a:rPr lang="en-US" sz="4000" dirty="0">
                <a:effectLst>
                  <a:glow rad="228600">
                    <a:schemeClr val="accent3">
                      <a:satMod val="175000"/>
                      <a:alpha val="40000"/>
                    </a:schemeClr>
                  </a:glow>
                </a:effectLst>
                <a:latin typeface="Calibri" pitchFamily="34" charset="0"/>
                <a:cs typeface="Calibri" pitchFamily="34" charset="0"/>
              </a:rPr>
              <a:t>If someone today believes that they are obligated</a:t>
            </a:r>
            <a:r>
              <a:rPr lang="en-US" sz="4000" dirty="0" smtClean="0">
                <a:effectLst>
                  <a:glow rad="228600">
                    <a:schemeClr val="accent3">
                      <a:satMod val="175000"/>
                      <a:alpha val="40000"/>
                    </a:schemeClr>
                  </a:glow>
                </a:effectLst>
                <a:latin typeface="Calibri" pitchFamily="34" charset="0"/>
                <a:cs typeface="Calibri" pitchFamily="34" charset="0"/>
              </a:rPr>
              <a:t> </a:t>
            </a:r>
            <a:r>
              <a:rPr lang="en-US" sz="4000" dirty="0">
                <a:effectLst>
                  <a:glow rad="228600">
                    <a:schemeClr val="accent3">
                      <a:satMod val="175000"/>
                      <a:alpha val="40000"/>
                    </a:schemeClr>
                  </a:glow>
                </a:effectLst>
                <a:latin typeface="Calibri" pitchFamily="34" charset="0"/>
                <a:cs typeface="Calibri" pitchFamily="34" charset="0"/>
              </a:rPr>
              <a:t>to keep the Sabbath, </a:t>
            </a:r>
            <a:r>
              <a:rPr lang="en-US" sz="4000" dirty="0" smtClean="0">
                <a:effectLst>
                  <a:glow rad="228600">
                    <a:schemeClr val="accent3">
                      <a:satMod val="175000"/>
                      <a:alpha val="40000"/>
                    </a:schemeClr>
                  </a:glow>
                </a:effectLst>
                <a:latin typeface="Calibri" pitchFamily="34" charset="0"/>
                <a:cs typeface="Calibri" pitchFamily="34" charset="0"/>
              </a:rPr>
              <a:t>what would it look like for them to obey this passage?</a:t>
            </a:r>
            <a:endParaRPr lang="en-US" sz="4000" dirty="0">
              <a:effectLst>
                <a:glow rad="228600">
                  <a:schemeClr val="accent3">
                    <a:satMod val="175000"/>
                    <a:alpha val="40000"/>
                  </a:schemeClr>
                </a:glow>
              </a:effectLst>
              <a:latin typeface="Calibri" pitchFamily="34" charset="0"/>
              <a:cs typeface="Calibri" pitchFamily="34" charset="0"/>
            </a:endParaRP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6096000"/>
          </a:xfrm>
        </p:spPr>
        <p:txBody>
          <a:bodyPr>
            <a:normAutofit fontScale="62500" lnSpcReduction="20000"/>
          </a:bodyPr>
          <a:lstStyle/>
          <a:p>
            <a:r>
              <a:rPr lang="en-US" sz="4500" dirty="0">
                <a:effectLst>
                  <a:glow rad="228600">
                    <a:schemeClr val="accent3">
                      <a:satMod val="175000"/>
                      <a:alpha val="40000"/>
                    </a:schemeClr>
                  </a:glow>
                </a:effectLst>
                <a:latin typeface="Calibri" pitchFamily="34" charset="0"/>
                <a:cs typeface="Calibri" pitchFamily="34" charset="0"/>
              </a:rPr>
              <a:t>Keeping the Sabbath involved more than just </a:t>
            </a:r>
            <a:r>
              <a:rPr lang="en-US" sz="4500" dirty="0" smtClean="0">
                <a:effectLst>
                  <a:glow rad="228600">
                    <a:schemeClr val="accent3">
                      <a:satMod val="175000"/>
                      <a:alpha val="40000"/>
                    </a:schemeClr>
                  </a:glow>
                </a:effectLst>
                <a:latin typeface="Calibri" pitchFamily="34" charset="0"/>
                <a:cs typeface="Calibri" pitchFamily="34" charset="0"/>
              </a:rPr>
              <a:t>not </a:t>
            </a:r>
            <a:r>
              <a:rPr lang="en-US" sz="4500" dirty="0">
                <a:effectLst>
                  <a:glow rad="228600">
                    <a:schemeClr val="accent3">
                      <a:satMod val="175000"/>
                      <a:alpha val="40000"/>
                    </a:schemeClr>
                  </a:glow>
                </a:effectLst>
                <a:latin typeface="Calibri" pitchFamily="34" charset="0"/>
                <a:cs typeface="Calibri" pitchFamily="34" charset="0"/>
              </a:rPr>
              <a:t>doing work:</a:t>
            </a:r>
          </a:p>
          <a:p>
            <a:pPr lvl="1"/>
            <a:r>
              <a:rPr lang="en-US" sz="4000" i="1" dirty="0" smtClean="0">
                <a:solidFill>
                  <a:srgbClr val="0070C0"/>
                </a:solidFill>
                <a:effectLst>
                  <a:glow rad="228600">
                    <a:schemeClr val="accent3">
                      <a:satMod val="175000"/>
                      <a:alpha val="40000"/>
                    </a:schemeClr>
                  </a:glow>
                </a:effectLst>
                <a:latin typeface="Cambria" pitchFamily="18" charset="0"/>
                <a:cs typeface="Calibri" pitchFamily="34" charset="0"/>
              </a:rPr>
              <a:t>You </a:t>
            </a:r>
            <a:r>
              <a:rPr lang="en-US" sz="4000" i="1" dirty="0">
                <a:solidFill>
                  <a:srgbClr val="0070C0"/>
                </a:solidFill>
                <a:effectLst>
                  <a:glow rad="228600">
                    <a:schemeClr val="accent3">
                      <a:satMod val="175000"/>
                      <a:alpha val="40000"/>
                    </a:schemeClr>
                  </a:glow>
                </a:effectLst>
                <a:latin typeface="Cambria" pitchFamily="18" charset="0"/>
                <a:cs typeface="Calibri" pitchFamily="34" charset="0"/>
              </a:rPr>
              <a:t>must observe the Sabbath rather than doing anything you please on my holy day. You must look forward to the Sabbath and treat the LORD's holy day with respect. You must treat it with respect by refraining from your normal activities, and by refraining from your selfish pursuits and from making business deals. </a:t>
            </a:r>
            <a:r>
              <a:rPr lang="en-US" sz="4000" i="1" baseline="30000" dirty="0">
                <a:solidFill>
                  <a:srgbClr val="0070C0"/>
                </a:solidFill>
                <a:effectLst>
                  <a:glow rad="228600">
                    <a:schemeClr val="accent3">
                      <a:satMod val="175000"/>
                      <a:alpha val="40000"/>
                    </a:schemeClr>
                  </a:glow>
                </a:effectLst>
                <a:latin typeface="Cambria" pitchFamily="18" charset="0"/>
                <a:cs typeface="Calibri" pitchFamily="34" charset="0"/>
              </a:rPr>
              <a:t>14</a:t>
            </a:r>
            <a:r>
              <a:rPr lang="en-US" sz="4000" i="1" dirty="0">
                <a:solidFill>
                  <a:srgbClr val="0070C0"/>
                </a:solidFill>
                <a:effectLst>
                  <a:glow rad="228600">
                    <a:schemeClr val="accent3">
                      <a:satMod val="175000"/>
                      <a:alpha val="40000"/>
                    </a:schemeClr>
                  </a:glow>
                </a:effectLst>
                <a:latin typeface="Cambria" pitchFamily="18" charset="0"/>
                <a:cs typeface="Calibri" pitchFamily="34" charset="0"/>
              </a:rPr>
              <a:t> Then you will find joy in your relationship to the LORD, and I will give you great prosperity, and cause crops to grow on the land I gave to your ancestor Jacob. Know for certain that the LORD has spoken. </a:t>
            </a:r>
            <a:r>
              <a:rPr lang="en-US" sz="4000" dirty="0">
                <a:effectLst>
                  <a:glow rad="228600">
                    <a:schemeClr val="accent3">
                      <a:satMod val="175000"/>
                      <a:alpha val="40000"/>
                    </a:schemeClr>
                  </a:glow>
                </a:effectLst>
                <a:latin typeface="Calibri" pitchFamily="34" charset="0"/>
                <a:cs typeface="Calibri" pitchFamily="34" charset="0"/>
              </a:rPr>
              <a:t>(Isa. 58:13–14 NET) </a:t>
            </a:r>
            <a:endParaRPr lang="en-US" sz="4000" i="1" dirty="0">
              <a:solidFill>
                <a:srgbClr val="0070C0"/>
              </a:solidFill>
              <a:effectLst>
                <a:glow rad="228600">
                  <a:schemeClr val="accent3">
                    <a:satMod val="175000"/>
                    <a:alpha val="40000"/>
                  </a:schemeClr>
                </a:glow>
              </a:effectLst>
              <a:latin typeface="Cambria" pitchFamily="18" charset="0"/>
              <a:cs typeface="Calibri" pitchFamily="34" charset="0"/>
            </a:endParaRPr>
          </a:p>
          <a:p>
            <a:r>
              <a:rPr lang="en-US" sz="4400" dirty="0">
                <a:effectLst>
                  <a:glow rad="228600">
                    <a:schemeClr val="accent3">
                      <a:satMod val="175000"/>
                      <a:alpha val="40000"/>
                    </a:schemeClr>
                  </a:glow>
                </a:effectLst>
                <a:latin typeface="Calibri" pitchFamily="34" charset="0"/>
                <a:cs typeface="Calibri" pitchFamily="34" charset="0"/>
              </a:rPr>
              <a:t>If someone today believes that they </a:t>
            </a:r>
            <a:r>
              <a:rPr lang="en-US" sz="4400" dirty="0" smtClean="0">
                <a:effectLst>
                  <a:glow rad="228600">
                    <a:schemeClr val="accent3">
                      <a:satMod val="175000"/>
                      <a:alpha val="40000"/>
                    </a:schemeClr>
                  </a:glow>
                </a:effectLst>
                <a:latin typeface="Calibri" pitchFamily="34" charset="0"/>
                <a:cs typeface="Calibri" pitchFamily="34" charset="0"/>
              </a:rPr>
              <a:t>obligated </a:t>
            </a:r>
            <a:r>
              <a:rPr lang="en-US" sz="4400" dirty="0">
                <a:effectLst>
                  <a:glow rad="228600">
                    <a:schemeClr val="accent3">
                      <a:satMod val="175000"/>
                      <a:alpha val="40000"/>
                    </a:schemeClr>
                  </a:glow>
                </a:effectLst>
                <a:latin typeface="Calibri" pitchFamily="34" charset="0"/>
                <a:cs typeface="Calibri" pitchFamily="34" charset="0"/>
              </a:rPr>
              <a:t>to keep the Sabbath, what would it look like for them to obey this passage?</a:t>
            </a:r>
          </a:p>
        </p:txBody>
      </p:sp>
    </p:spTree>
    <p:extLst>
      <p:ext uri="{BB962C8B-B14F-4D97-AF65-F5344CB8AC3E}">
        <p14:creationId xmlns:p14="http://schemas.microsoft.com/office/powerpoint/2010/main" val="1403020349"/>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534400" cy="6096000"/>
          </a:xfrm>
        </p:spPr>
        <p:txBody>
          <a:bodyPr>
            <a:normAutofit fontScale="70000" lnSpcReduction="20000"/>
          </a:bodyPr>
          <a:lstStyle/>
          <a:p>
            <a:r>
              <a:rPr lang="en-US" dirty="0" smtClean="0">
                <a:effectLst>
                  <a:glow rad="228600">
                    <a:schemeClr val="accent3">
                      <a:satMod val="175000"/>
                      <a:alpha val="40000"/>
                    </a:schemeClr>
                  </a:glow>
                </a:effectLst>
                <a:latin typeface="Calibri" pitchFamily="34" charset="0"/>
                <a:cs typeface="Calibri" pitchFamily="34" charset="0"/>
              </a:rPr>
              <a:t>As we have already seen, the Sabbath was a “sign” of the Mosaic Covenant given </a:t>
            </a:r>
            <a:r>
              <a:rPr lang="en-US" b="1" i="1" dirty="0" smtClean="0">
                <a:effectLst>
                  <a:glow rad="228600">
                    <a:schemeClr val="accent3">
                      <a:satMod val="175000"/>
                      <a:alpha val="40000"/>
                    </a:schemeClr>
                  </a:glow>
                </a:effectLst>
                <a:latin typeface="Calibri" pitchFamily="34" charset="0"/>
                <a:cs typeface="Calibri" pitchFamily="34" charset="0"/>
              </a:rPr>
              <a:t>exclusively</a:t>
            </a:r>
            <a:r>
              <a:rPr lang="en-US" dirty="0" smtClean="0">
                <a:effectLst>
                  <a:glow rad="228600">
                    <a:schemeClr val="accent3">
                      <a:satMod val="175000"/>
                      <a:alpha val="40000"/>
                    </a:schemeClr>
                  </a:glow>
                </a:effectLst>
                <a:latin typeface="Calibri" pitchFamily="34" charset="0"/>
                <a:cs typeface="Calibri" pitchFamily="34" charset="0"/>
              </a:rPr>
              <a:t> to the nation of Israel at Mount Sinai. (Exodus 31:16-17)</a:t>
            </a:r>
          </a:p>
          <a:p>
            <a:r>
              <a:rPr lang="en-US" dirty="0" smtClean="0">
                <a:effectLst>
                  <a:glow rad="228600">
                    <a:schemeClr val="accent3">
                      <a:satMod val="175000"/>
                      <a:alpha val="40000"/>
                    </a:schemeClr>
                  </a:glow>
                </a:effectLst>
                <a:latin typeface="Calibri" pitchFamily="34" charset="0"/>
                <a:cs typeface="Calibri" pitchFamily="34" charset="0"/>
              </a:rPr>
              <a:t>The command to keep the Sabbath as a day of rest was </a:t>
            </a:r>
            <a:r>
              <a:rPr lang="en-US" b="1" i="1" dirty="0" smtClean="0">
                <a:effectLst>
                  <a:glow rad="228600">
                    <a:schemeClr val="accent3">
                      <a:satMod val="175000"/>
                      <a:alpha val="40000"/>
                    </a:schemeClr>
                  </a:glow>
                </a:effectLst>
                <a:latin typeface="Calibri" pitchFamily="34" charset="0"/>
                <a:cs typeface="Calibri" pitchFamily="34" charset="0"/>
              </a:rPr>
              <a:t>never</a:t>
            </a:r>
            <a:r>
              <a:rPr lang="en-US" dirty="0" smtClean="0">
                <a:effectLst>
                  <a:glow rad="228600">
                    <a:schemeClr val="accent3">
                      <a:satMod val="175000"/>
                      <a:alpha val="40000"/>
                    </a:schemeClr>
                  </a:glow>
                </a:effectLst>
                <a:latin typeface="Calibri" pitchFamily="34" charset="0"/>
                <a:cs typeface="Calibri" pitchFamily="34" charset="0"/>
              </a:rPr>
              <a:t> given to any other nation or people.</a:t>
            </a:r>
          </a:p>
          <a:p>
            <a:r>
              <a:rPr lang="en-US" dirty="0" smtClean="0">
                <a:effectLst>
                  <a:glow rad="228600">
                    <a:schemeClr val="accent3">
                      <a:satMod val="175000"/>
                      <a:alpha val="40000"/>
                    </a:schemeClr>
                  </a:glow>
                </a:effectLst>
                <a:latin typeface="Calibri" pitchFamily="34" charset="0"/>
                <a:cs typeface="Calibri" pitchFamily="34" charset="0"/>
              </a:rPr>
              <a:t>Those who believe that we are still obligated to keep a Sabbath day of rest will argue that the Sabbath is a “creation ordinance” that was instituted by God on the seventh day of creation. And therefore it is binding on all men in all ages.</a:t>
            </a:r>
          </a:p>
          <a:p>
            <a:r>
              <a:rPr lang="en-US" dirty="0" smtClean="0">
                <a:effectLst>
                  <a:glow rad="228600">
                    <a:schemeClr val="accent3">
                      <a:satMod val="175000"/>
                      <a:alpha val="40000"/>
                    </a:schemeClr>
                  </a:glow>
                </a:effectLst>
                <a:latin typeface="Calibri" pitchFamily="34" charset="0"/>
                <a:cs typeface="Calibri" pitchFamily="34" charset="0"/>
              </a:rPr>
              <a:t>Indeed, the book of Genesis tells us:</a:t>
            </a:r>
          </a:p>
          <a:p>
            <a:pPr lvl="1"/>
            <a:r>
              <a:rPr lang="en-US" sz="2900" i="1" dirty="0">
                <a:solidFill>
                  <a:srgbClr val="0070C0"/>
                </a:solidFill>
                <a:effectLst>
                  <a:glow rad="228600">
                    <a:schemeClr val="accent3">
                      <a:satMod val="175000"/>
                      <a:alpha val="40000"/>
                    </a:schemeClr>
                  </a:glow>
                </a:effectLst>
                <a:latin typeface="Cambria" pitchFamily="18" charset="0"/>
                <a:cs typeface="Calibri" pitchFamily="34" charset="0"/>
              </a:rPr>
              <a:t>God blessed the seventh day and made it holy, because on it God rested from all his work that he had done in creation. </a:t>
            </a:r>
            <a:r>
              <a:rPr lang="en-US" sz="2900" dirty="0" smtClean="0"/>
              <a:t>(Gen</a:t>
            </a:r>
            <a:r>
              <a:rPr lang="en-US" sz="2900" dirty="0"/>
              <a:t>. </a:t>
            </a:r>
            <a:r>
              <a:rPr lang="en-US" sz="2900" dirty="0" smtClean="0"/>
              <a:t>2:3)</a:t>
            </a:r>
          </a:p>
          <a:p>
            <a:r>
              <a:rPr lang="en-US" dirty="0">
                <a:effectLst>
                  <a:glow rad="228600">
                    <a:schemeClr val="accent3">
                      <a:satMod val="175000"/>
                      <a:alpha val="40000"/>
                    </a:schemeClr>
                  </a:glow>
                </a:effectLst>
                <a:latin typeface="Calibri" pitchFamily="34" charset="0"/>
                <a:cs typeface="Calibri" pitchFamily="34" charset="0"/>
              </a:rPr>
              <a:t>But who was the first person recorded in scripture through whom God gave a command to rest on the Sabbath?</a:t>
            </a:r>
          </a:p>
          <a:p>
            <a:r>
              <a:rPr lang="en-US" dirty="0">
                <a:effectLst>
                  <a:glow rad="228600">
                    <a:schemeClr val="accent3">
                      <a:satMod val="175000"/>
                      <a:alpha val="40000"/>
                    </a:schemeClr>
                  </a:glow>
                </a:effectLst>
                <a:latin typeface="Calibri" pitchFamily="34" charset="0"/>
                <a:cs typeface="Calibri" pitchFamily="34" charset="0"/>
              </a:rPr>
              <a:t>The book of Nehemiah tells us that it was through </a:t>
            </a:r>
            <a:r>
              <a:rPr lang="en-US" b="1" i="1" dirty="0">
                <a:effectLst>
                  <a:glow rad="228600">
                    <a:schemeClr val="accent3">
                      <a:satMod val="175000"/>
                      <a:alpha val="40000"/>
                    </a:schemeClr>
                  </a:glow>
                </a:effectLst>
                <a:latin typeface="Calibri" pitchFamily="34" charset="0"/>
                <a:cs typeface="Calibri" pitchFamily="34" charset="0"/>
              </a:rPr>
              <a:t>Moses</a:t>
            </a:r>
            <a:r>
              <a:rPr lang="en-US" dirty="0">
                <a:effectLst>
                  <a:glow rad="228600">
                    <a:schemeClr val="accent3">
                      <a:satMod val="175000"/>
                      <a:alpha val="40000"/>
                    </a:schemeClr>
                  </a:glow>
                </a:effectLst>
                <a:latin typeface="Calibri" pitchFamily="34" charset="0"/>
                <a:cs typeface="Calibri" pitchFamily="34" charset="0"/>
              </a:rPr>
              <a:t> that God made his holy Sabbath known:</a:t>
            </a:r>
          </a:p>
          <a:p>
            <a:pPr lvl="1"/>
            <a:r>
              <a:rPr lang="en-US" sz="2900" i="1" dirty="0">
                <a:solidFill>
                  <a:srgbClr val="0070C0"/>
                </a:solidFill>
                <a:effectLst>
                  <a:glow rad="228600">
                    <a:schemeClr val="accent3">
                      <a:satMod val="175000"/>
                      <a:alpha val="40000"/>
                    </a:schemeClr>
                  </a:glow>
                </a:effectLst>
                <a:latin typeface="Cambria" pitchFamily="18" charset="0"/>
                <a:cs typeface="Calibri" pitchFamily="34" charset="0"/>
              </a:rPr>
              <a:t>You </a:t>
            </a:r>
            <a:r>
              <a:rPr lang="en-US" sz="2900" dirty="0">
                <a:effectLst>
                  <a:glow rad="228600">
                    <a:schemeClr val="accent3">
                      <a:satMod val="175000"/>
                      <a:alpha val="40000"/>
                    </a:schemeClr>
                  </a:glow>
                </a:effectLst>
                <a:latin typeface="Cambria" pitchFamily="18" charset="0"/>
                <a:cs typeface="Calibri" pitchFamily="34" charset="0"/>
              </a:rPr>
              <a:t>[God] </a:t>
            </a:r>
            <a:r>
              <a:rPr lang="en-US" sz="2900" i="1" dirty="0">
                <a:solidFill>
                  <a:srgbClr val="0070C0"/>
                </a:solidFill>
                <a:effectLst>
                  <a:glow rad="228600">
                    <a:schemeClr val="accent3">
                      <a:satMod val="175000"/>
                      <a:alpha val="40000"/>
                    </a:schemeClr>
                  </a:glow>
                </a:effectLst>
                <a:latin typeface="Cambria" pitchFamily="18" charset="0"/>
                <a:cs typeface="Calibri" pitchFamily="34" charset="0"/>
              </a:rPr>
              <a:t>made known to them your holy Sabbath… </a:t>
            </a:r>
            <a:r>
              <a:rPr lang="en-US" sz="2900" b="1" i="1" dirty="0">
                <a:solidFill>
                  <a:srgbClr val="0070C0"/>
                </a:solidFill>
                <a:effectLst>
                  <a:glow rad="228600">
                    <a:schemeClr val="accent3">
                      <a:satMod val="175000"/>
                      <a:alpha val="40000"/>
                    </a:schemeClr>
                  </a:glow>
                </a:effectLst>
                <a:latin typeface="Cambria" pitchFamily="18" charset="0"/>
                <a:cs typeface="Calibri" pitchFamily="34" charset="0"/>
              </a:rPr>
              <a:t>through Moses</a:t>
            </a:r>
            <a:r>
              <a:rPr lang="en-US" sz="2900" i="1" dirty="0">
                <a:solidFill>
                  <a:srgbClr val="0070C0"/>
                </a:solidFill>
                <a:effectLst>
                  <a:glow rad="228600">
                    <a:schemeClr val="accent3">
                      <a:satMod val="175000"/>
                      <a:alpha val="40000"/>
                    </a:schemeClr>
                  </a:glow>
                </a:effectLst>
                <a:latin typeface="Cambria" pitchFamily="18" charset="0"/>
                <a:cs typeface="Calibri" pitchFamily="34" charset="0"/>
              </a:rPr>
              <a:t> your servant</a:t>
            </a:r>
            <a:r>
              <a:rPr lang="en-US" sz="2900" dirty="0"/>
              <a:t>. (Neh. 9:14 NIV)</a:t>
            </a:r>
            <a:endParaRPr lang="en-US" sz="2900" dirty="0">
              <a:effectLst>
                <a:glow rad="228600">
                  <a:schemeClr val="accent3">
                    <a:satMod val="175000"/>
                    <a:alpha val="40000"/>
                  </a:schemeClr>
                </a:glow>
              </a:effectLst>
              <a:latin typeface="Calibri" pitchFamily="34" charset="0"/>
              <a:cs typeface="Calibri" pitchFamily="34" charset="0"/>
            </a:endParaRPr>
          </a:p>
          <a:p>
            <a:r>
              <a:rPr lang="en-US" dirty="0">
                <a:effectLst>
                  <a:glow rad="228600">
                    <a:schemeClr val="accent3">
                      <a:satMod val="175000"/>
                      <a:alpha val="40000"/>
                    </a:schemeClr>
                  </a:glow>
                </a:effectLst>
                <a:latin typeface="Calibri" pitchFamily="34" charset="0"/>
                <a:cs typeface="Calibri" pitchFamily="34" charset="0"/>
              </a:rPr>
              <a:t>How could anyone prior to Moses (e.g. Adam, Noah, Abraham, etc.) </a:t>
            </a:r>
            <a:r>
              <a:rPr lang="en-US" dirty="0" smtClean="0">
                <a:effectLst>
                  <a:glow rad="228600">
                    <a:schemeClr val="accent3">
                      <a:satMod val="175000"/>
                      <a:alpha val="40000"/>
                    </a:schemeClr>
                  </a:glow>
                </a:effectLst>
                <a:latin typeface="Calibri" pitchFamily="34" charset="0"/>
                <a:cs typeface="Calibri" pitchFamily="34" charset="0"/>
              </a:rPr>
              <a:t>have even </a:t>
            </a:r>
            <a:r>
              <a:rPr lang="en-US" b="1" i="1" dirty="0">
                <a:effectLst>
                  <a:glow rad="228600">
                    <a:schemeClr val="accent3">
                      <a:satMod val="175000"/>
                      <a:alpha val="40000"/>
                    </a:schemeClr>
                  </a:glow>
                </a:effectLst>
                <a:latin typeface="Calibri" pitchFamily="34" charset="0"/>
                <a:cs typeface="Calibri" pitchFamily="34" charset="0"/>
              </a:rPr>
              <a:t>known</a:t>
            </a:r>
            <a:r>
              <a:rPr lang="en-US" dirty="0">
                <a:effectLst>
                  <a:glow rad="228600">
                    <a:schemeClr val="accent3">
                      <a:satMod val="175000"/>
                      <a:alpha val="40000"/>
                    </a:schemeClr>
                  </a:glow>
                </a:effectLst>
                <a:latin typeface="Calibri" pitchFamily="34" charset="0"/>
                <a:cs typeface="Calibri" pitchFamily="34" charset="0"/>
              </a:rPr>
              <a:t> about an obligation </a:t>
            </a:r>
            <a:r>
              <a:rPr lang="en-US" dirty="0" smtClean="0">
                <a:effectLst>
                  <a:glow rad="228600">
                    <a:schemeClr val="accent3">
                      <a:satMod val="175000"/>
                      <a:alpha val="40000"/>
                    </a:schemeClr>
                  </a:glow>
                </a:effectLst>
                <a:latin typeface="Calibri" pitchFamily="34" charset="0"/>
                <a:cs typeface="Calibri" pitchFamily="34" charset="0"/>
              </a:rPr>
              <a:t>to observe the Sabbath?</a:t>
            </a:r>
            <a:endParaRPr lang="en-US" dirty="0">
              <a:effectLst>
                <a:glow rad="228600">
                  <a:schemeClr val="accent3">
                    <a:satMod val="175000"/>
                    <a:alpha val="40000"/>
                  </a:schemeClr>
                </a:glow>
              </a:effectLst>
              <a:latin typeface="Calibri" pitchFamily="34" charset="0"/>
              <a:cs typeface="Calibri" pitchFamily="34" charset="0"/>
            </a:endParaRPr>
          </a:p>
          <a:p>
            <a:endParaRPr lang="en-US" sz="3300"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58870</TotalTime>
  <Words>899</Words>
  <Application>Microsoft Office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23</vt:i4>
      </vt:variant>
      <vt:variant>
        <vt:lpstr>Slide Titles</vt:lpstr>
      </vt:variant>
      <vt:variant>
        <vt:i4>10</vt:i4>
      </vt:variant>
    </vt:vector>
  </HeadingPairs>
  <TitlesOfParts>
    <vt:vector size="33"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9_sunset</vt:lpstr>
      <vt:lpstr>10_sunset</vt:lpstr>
      <vt:lpstr>11_sunset</vt:lpstr>
      <vt:lpstr>12_sunset</vt:lpstr>
      <vt:lpstr>15_Default Design</vt:lpstr>
      <vt:lpstr>16_Default Design</vt:lpstr>
      <vt:lpstr>New Covenant Theology</vt:lpstr>
      <vt:lpstr>Questions Raised by New Covenant Theology</vt:lpstr>
      <vt:lpstr>Questions Raised by New Covenant Theology</vt:lpstr>
      <vt:lpstr>What about “keeping the Sabbath”?</vt:lpstr>
      <vt:lpstr>What about “keeping the Sabbath”?</vt:lpstr>
      <vt:lpstr>What about “keeping the Sabbath”?</vt:lpstr>
      <vt:lpstr>What about “keeping the Sabbath”?</vt:lpstr>
      <vt:lpstr>What about “keeping the Sabbath”?</vt:lpstr>
      <vt:lpstr>What about “keeping the Sabbath”?</vt:lpstr>
      <vt:lpstr>Questions?</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2003</cp:revision>
  <dcterms:created xsi:type="dcterms:W3CDTF">2002-05-29T23:51:15Z</dcterms:created>
  <dcterms:modified xsi:type="dcterms:W3CDTF">2017-10-22T20:09:38Z</dcterms:modified>
</cp:coreProperties>
</file>