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5" r:id="rId3"/>
    <p:sldMasterId id="2147483657" r:id="rId4"/>
    <p:sldMasterId id="2147483659" r:id="rId5"/>
    <p:sldMasterId id="2147483661" r:id="rId6"/>
    <p:sldMasterId id="2147483663" r:id="rId7"/>
    <p:sldMasterId id="2147483667" r:id="rId8"/>
    <p:sldMasterId id="2147483665" r:id="rId9"/>
    <p:sldMasterId id="2147484058" r:id="rId10"/>
    <p:sldMasterId id="2147484095" r:id="rId11"/>
    <p:sldMasterId id="2147484156" r:id="rId12"/>
    <p:sldMasterId id="2147484218" r:id="rId13"/>
    <p:sldMasterId id="2147484320" r:id="rId14"/>
    <p:sldMasterId id="2147484397" r:id="rId15"/>
    <p:sldMasterId id="2147484470" r:id="rId16"/>
    <p:sldMasterId id="2147484495" r:id="rId17"/>
    <p:sldMasterId id="2147484580" r:id="rId18"/>
    <p:sldMasterId id="2147484653" r:id="rId19"/>
    <p:sldMasterId id="2147484666" r:id="rId20"/>
    <p:sldMasterId id="2147484727" r:id="rId21"/>
    <p:sldMasterId id="2147484764" r:id="rId22"/>
    <p:sldMasterId id="2147484776" r:id="rId23"/>
  </p:sldMasterIdLst>
  <p:notesMasterIdLst>
    <p:notesMasterId r:id="rId33"/>
  </p:notesMasterIdLst>
  <p:sldIdLst>
    <p:sldId id="716" r:id="rId24"/>
    <p:sldId id="717" r:id="rId25"/>
    <p:sldId id="721" r:id="rId26"/>
    <p:sldId id="724" r:id="rId27"/>
    <p:sldId id="723" r:id="rId28"/>
    <p:sldId id="722" r:id="rId29"/>
    <p:sldId id="719" r:id="rId30"/>
    <p:sldId id="720" r:id="rId31"/>
    <p:sldId id="725" r:id="rId32"/>
  </p:sldIdLst>
  <p:sldSz cx="9144000" cy="6858000" type="screen4x3"/>
  <p:notesSz cx="6858000" cy="87598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CCCC"/>
    <a:srgbClr val="00CC99"/>
    <a:srgbClr val="00CC66"/>
    <a:srgbClr val="FF6600"/>
    <a:srgbClr val="FF000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7" autoAdjust="0"/>
    <p:restoredTop sz="94707" autoAdjust="0"/>
  </p:normalViewPr>
  <p:slideViewPr>
    <p:cSldViewPr>
      <p:cViewPr varScale="1">
        <p:scale>
          <a:sx n="113" d="100"/>
          <a:sy n="113" d="100"/>
        </p:scale>
        <p:origin x="-14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58"/>
    </p:cViewPr>
  </p:sorterViewPr>
  <p:notesViewPr>
    <p:cSldViewPr>
      <p:cViewPr varScale="1">
        <p:scale>
          <a:sx n="89" d="100"/>
          <a:sy n="89" d="100"/>
        </p:scale>
        <p:origin x="-3678" y="-114"/>
      </p:cViewPr>
      <p:guideLst>
        <p:guide orient="horz" pos="27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39838" y="657225"/>
            <a:ext cx="4379912" cy="3284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160838"/>
            <a:ext cx="5486400" cy="39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482DD3-AEB0-4215-BBDC-D2DE80D82A63}" type="slidenum">
              <a:rPr lang="en-US"/>
              <a:pPr>
                <a:defRPr/>
              </a:pPr>
              <a:t>‹#›</a:t>
            </a:fld>
            <a:endParaRPr lang="en-US"/>
          </a:p>
        </p:txBody>
      </p:sp>
    </p:spTree>
    <p:extLst>
      <p:ext uri="{BB962C8B-B14F-4D97-AF65-F5344CB8AC3E}">
        <p14:creationId xmlns:p14="http://schemas.microsoft.com/office/powerpoint/2010/main" val="35160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16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233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246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706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839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758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846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4023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5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960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1446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193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131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87344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9551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306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2348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436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38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CC765C9-B54E-4D11-9C11-A4DD2A1B06EA}"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93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845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8259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1647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3159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0111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070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4979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046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488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0CF5FD-D95A-4C53-964C-7C986D2A627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930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6325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7523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541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1463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485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94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17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8221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24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5ED685-89B6-452E-9A97-0D766D794D01}"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0369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3831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7505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9827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9843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2410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3181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2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004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93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AB6B5-BB2E-4C4D-9389-23036A0E0CE8}"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2240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750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2820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48114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5840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7607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7471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26154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8989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176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7946E-3D06-4BCB-A74A-F4542EF36B26}"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3047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72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82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3228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0478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1485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100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4164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4712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50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C245E4-995E-4839-BDCA-3186DCE95D9B}"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74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7637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253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65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8856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6391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0092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5805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9049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58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DFABB-27FE-4421-89BA-F3D09A338E12}"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0865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0862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97669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616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7687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4035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8454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6537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0477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51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541CF-2895-4DC6-909B-FA1273B72EDC}"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3428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3263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95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4759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6571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3997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50586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8770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033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63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15784F-95B1-40B7-ACB5-6E8F4ED2527A}"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3156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4826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1959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9447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9248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9444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2719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29008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8737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970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79195-FF8B-4A91-81C4-997B732579C6}"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26698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77441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4091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8695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7718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88126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3512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15090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5823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964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56378-2554-4B67-9C71-718D62CC5E13}"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0161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0145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16681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84113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62000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8892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3141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69283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31377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423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4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C288B9-6A6D-4A9D-99E9-F81C44D2CD5F}"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01113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08683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12694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897457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32279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837974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289146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97591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8936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031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217AB-FA40-43CA-BE34-69F95A159EFA}"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262916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812311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278505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44042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42451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736105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099646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067189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69971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2266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2E23D-2C89-4F87-9E54-62CCDBA3C296}"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976551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89364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447837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28871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4115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768100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901537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207510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92437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5923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F303F-B34B-475B-A533-3C8DEB18961F}"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51960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64516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508864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667740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863956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091837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4061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A764F8-85A8-4696-B295-8E907C14C9A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F1F681-0494-4A88-B0B6-2E0958196A8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76AF9C-535D-47C9-AA6B-4D0951C1D0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E0DE7-BF0F-4C8F-9DBC-B285301F6D1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21DA0-ACB9-42ED-B15D-3CB1E01DE96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F5497-75E8-4516-9795-D207788FC3F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1D431-0AB2-4B5B-9992-BD50D2EEE06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0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DEA5F9-7924-4DAD-A0C3-46237210DED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086CC-468D-4F20-BC8C-9F4B5216FED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D96B-BAA0-4BAB-B9DB-7E20DF02635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55128-8748-4527-AAE4-704D5AB459F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266D9-A218-48E8-B889-622369D5F62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412E3-59DD-440B-9778-AF8DC12DD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7B8CA9-25FC-4345-9920-02F73D19F78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86EC6-30FE-4AF1-871C-076E7CA70FB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C7A7A0-0036-4981-99DE-C36FD95623C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0D799-6D3A-45A7-9ADA-57CFBFC5DD8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FB32D-18F4-4138-AD73-59622E78A90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48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7560D7-9762-4889-A2B9-36F40CAD655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E4F91-9711-4E5A-9A1E-44A4F222018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50152-7FA0-4987-A0A6-3598161FE33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6EA71-82EF-4C30-836C-8B16754559E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54571C-A398-4080-A248-109B2C079B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05E867-2244-42E4-852F-DF882A2F75E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B8177E-C740-4424-BAD7-37B1E2C847D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9D3071-0B10-45D5-A94E-AA6ACB7BAB2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71A8D-49DF-4304-B88D-AFF2697A99F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AA3E7-CFC1-43B0-9192-B40DA76B729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CA667-44EF-4514-AA95-CB00E2CC135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89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4A9EC6-505B-493A-8F7F-CF3863C5ECA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B4F36-EDDA-4ECB-B992-9A99A040491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F57FB-1660-4A1F-807C-1172D17631F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CF667-1317-4134-9DC7-8DFCA6E07E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A7948-F99F-448C-B9AA-87406703B41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F84E54-1AFE-4B66-A1EE-F615476732E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06D1-DB29-43FA-AC0B-5FA5E3982DE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E9D10-8182-4D19-BCDB-B7E5EDD0FD2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402FF-A500-4BA7-A9D9-569E68087C0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5849F-8FB2-4665-8B55-A8B0489AEA8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3790F-B1CB-495F-A61E-801AE3F57A9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730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30CCD6-8C15-42FF-9D04-64FD38D0706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B830D-B1D4-4236-985C-F0187643C9A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8BF5E-3BD4-4E50-8BCD-D016A3C9ED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835AE-4272-4696-8E56-E768F488934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99E945-05D4-4E98-9C2C-13304746A14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167CFA-A199-4199-AA29-FBB151BDB8F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86DDDF-8C9D-4852-981A-2D72514B7862}"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C6C80-2658-4119-A93D-9676AEB4BEB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B1120-3B9A-4071-936C-F91DCB44C05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AEEEA-D9C2-4F8A-85BA-BE2B573B203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6C43C-E425-40F8-8CDB-59D1BE0E201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15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EC4E4A-9EA1-42CF-B10C-522FEE681B18}"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2ED59-5171-47BD-B58B-D57C4DF70D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319C5-A41E-4C27-A845-94FFEFC6A71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AEAAA-DF66-4B24-BDFC-51EDD811BAE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936FCD-A7F9-4692-A1EE-44AF02116972}"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DEAFD0-FCD0-4669-BB32-AF0F4C511530}"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AD8084-1B4D-40E7-9427-AE1761E8497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B8FD6-2CEC-40B4-A88C-39747BD6392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42ACFA-8CC2-46C2-A5FA-B996F41BFF85}"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7A771-557E-4BB5-B7F8-D8D77CF737C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BE858-61C5-4945-B81D-9728F71E186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4.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4.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4.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4.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8.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14.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theme" Target="../theme/theme19.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image" Target="../media/image1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20.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4.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heme" Target="../theme/theme21.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14.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2.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3.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45925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193656"/>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82354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56794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787276"/>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764550"/>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142647"/>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643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051180"/>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273419"/>
      </p:ext>
    </p:extLst>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 id="21474846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08EF33-C7DF-491E-A81A-3038519657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1820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318479"/>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1218100"/>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750353"/>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4F5950D-6D3C-42D9-AA3A-CBAE85071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EB09BDA-5277-4CC3-B208-8367A131A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D765F98-77EB-4AD3-8D65-75E41706AF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258DAF8-9EB7-47A5-B11B-58E092C97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1"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9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9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9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2DF6A0F-503E-4A76-8EDA-0D1CA6A54B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4023" name="Rectangle 7"/>
          <p:cNvSpPr>
            <a:spLocks noChangeArrowheads="1"/>
          </p:cNvSpPr>
          <p:nvPr/>
        </p:nvSpPr>
        <p:spPr bwMode="auto">
          <a:xfrm>
            <a:off x="0" y="0"/>
            <a:ext cx="92964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24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ACACCB8-CA78-42D6-BC2B-A0792DE79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57.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5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57.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57.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4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46.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447800" y="152400"/>
            <a:ext cx="7696200" cy="2438400"/>
          </a:xfrm>
        </p:spPr>
        <p:txBody>
          <a:bodyPr/>
          <a:lstStyle/>
          <a:p>
            <a:pPr eaLnBrk="1" hangingPunct="1">
              <a:defRPr/>
            </a:pPr>
            <a:r>
              <a:rPr lang="en-US" sz="7200" b="1" dirty="0" smtClean="0">
                <a:solidFill>
                  <a:srgbClr val="FF0000"/>
                </a:solidFill>
                <a:effectLst>
                  <a:outerShdw blurRad="63500" dist="63500" dir="2700000" algn="tl" rotWithShape="0">
                    <a:schemeClr val="tx1"/>
                  </a:outerShdw>
                </a:effectLst>
              </a:rPr>
              <a:t>New Covenant Theology</a:t>
            </a:r>
          </a:p>
        </p:txBody>
      </p:sp>
    </p:spTree>
    <p:extLst>
      <p:ext uri="{BB962C8B-B14F-4D97-AF65-F5344CB8AC3E}">
        <p14:creationId xmlns:p14="http://schemas.microsoft.com/office/powerpoint/2010/main" val="1992871610"/>
      </p:ext>
    </p:extLst>
  </p:cSld>
  <p:clrMapOvr>
    <a:overrideClrMapping bg1="dk2" tx1="lt1" bg2="dk1" tx2="lt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676400"/>
          </a:xfrm>
        </p:spPr>
        <p:txBody>
          <a:bodyPr anchor="t">
            <a:noAutofit/>
          </a:bodyPr>
          <a:lstStyle/>
          <a:p>
            <a:r>
              <a:rPr lang="en-US" sz="54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 Raised by New Covenant Theology</a:t>
            </a:r>
            <a:endParaRPr lang="en-US" sz="5400" dirty="0">
              <a:effectLst>
                <a:glow rad="228600">
                  <a:schemeClr val="accent3">
                    <a:satMod val="175000"/>
                    <a:alpha val="40000"/>
                  </a:schemeClr>
                </a:glow>
              </a:effectLst>
              <a:latin typeface="Calibri" pitchFamily="34" charset="0"/>
              <a:cs typeface="Calibri" pitchFamily="34" charset="0"/>
            </a:endParaRPr>
          </a:p>
        </p:txBody>
      </p:sp>
      <p:sp>
        <p:nvSpPr>
          <p:cNvPr id="5" name="Subtitle 4"/>
          <p:cNvSpPr>
            <a:spLocks noGrp="1"/>
          </p:cNvSpPr>
          <p:nvPr>
            <p:ph type="subTitle" idx="1"/>
          </p:nvPr>
        </p:nvSpPr>
        <p:spPr>
          <a:xfrm>
            <a:off x="1371600" y="2514600"/>
            <a:ext cx="6400800" cy="3733800"/>
          </a:xfrm>
        </p:spPr>
        <p:txBody>
          <a:bodyPr/>
          <a:lstStyle/>
          <a:p>
            <a:r>
              <a:rPr lang="en-US" b="1" dirty="0" smtClean="0">
                <a:effectLst>
                  <a:glow rad="228600">
                    <a:schemeClr val="accent3">
                      <a:satMod val="175000"/>
                      <a:alpha val="40000"/>
                    </a:schemeClr>
                  </a:glow>
                </a:effectLst>
                <a:latin typeface="Calibri" pitchFamily="34" charset="0"/>
                <a:cs typeface="Calibri" pitchFamily="34" charset="0"/>
              </a:rPr>
              <a:t>What about keeping the Sabbath?</a:t>
            </a:r>
          </a:p>
          <a:p>
            <a:pPr marL="457200" indent="-457200" algn="l">
              <a:buFont typeface="Arial" panose="020B0604020202020204" pitchFamily="34" charset="0"/>
              <a:buChar char="•"/>
            </a:pPr>
            <a:r>
              <a:rPr lang="en-US" dirty="0" smtClean="0">
                <a:effectLst>
                  <a:glow rad="228600">
                    <a:schemeClr val="accent3">
                      <a:satMod val="175000"/>
                      <a:alpha val="40000"/>
                    </a:schemeClr>
                  </a:glow>
                </a:effectLst>
                <a:latin typeface="Calibri" pitchFamily="34" charset="0"/>
                <a:cs typeface="Calibri" pitchFamily="34" charset="0"/>
              </a:rPr>
              <a:t> What does/did it mean to keep the Sabbath? </a:t>
            </a:r>
          </a:p>
          <a:p>
            <a:pPr marL="457200" indent="-457200" algn="l">
              <a:buFont typeface="Arial" panose="020B0604020202020204" pitchFamily="34" charset="0"/>
              <a:buChar char="•"/>
            </a:pPr>
            <a:r>
              <a:rPr lang="en-US" dirty="0" smtClean="0">
                <a:effectLst>
                  <a:glow rad="228600">
                    <a:schemeClr val="accent3">
                      <a:satMod val="175000"/>
                      <a:alpha val="40000"/>
                    </a:schemeClr>
                  </a:glow>
                </a:effectLst>
                <a:latin typeface="Calibri" pitchFamily="34" charset="0"/>
                <a:cs typeface="Calibri" pitchFamily="34" charset="0"/>
              </a:rPr>
              <a:t>Who did God command to observe the Sabbath?</a:t>
            </a:r>
          </a:p>
          <a:p>
            <a:pPr marL="457200" indent="-457200" algn="l">
              <a:buFont typeface="Arial" panose="020B0604020202020204" pitchFamily="34" charset="0"/>
              <a:buChar char="•"/>
            </a:pPr>
            <a:r>
              <a:rPr lang="en-US" dirty="0" smtClean="0">
                <a:effectLst>
                  <a:glow rad="228600">
                    <a:schemeClr val="accent3">
                      <a:satMod val="175000"/>
                      <a:alpha val="40000"/>
                    </a:schemeClr>
                  </a:glow>
                </a:effectLst>
                <a:latin typeface="Calibri" pitchFamily="34" charset="0"/>
                <a:cs typeface="Calibri" pitchFamily="34" charset="0"/>
              </a:rPr>
              <a:t>Are Christians today obligated to keep the Sabbath?</a:t>
            </a:r>
            <a:endParaRPr lang="en-US" dirty="0"/>
          </a:p>
        </p:txBody>
      </p:sp>
    </p:spTree>
    <p:extLst>
      <p:ext uri="{BB962C8B-B14F-4D97-AF65-F5344CB8AC3E}">
        <p14:creationId xmlns:p14="http://schemas.microsoft.com/office/powerpoint/2010/main" val="1949441367"/>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a:effectLst>
                  <a:glow rad="228600">
                    <a:schemeClr val="accent3">
                      <a:satMod val="175000"/>
                      <a:alpha val="40000"/>
                    </a:schemeClr>
                  </a:glow>
                </a:effectLst>
                <a:latin typeface="Calibri" pitchFamily="34" charset="0"/>
                <a:cs typeface="Calibri" pitchFamily="34" charset="0"/>
              </a:rPr>
              <a:t>What about “keeping the Sabbath”?</a:t>
            </a:r>
          </a:p>
        </p:txBody>
      </p:sp>
      <p:sp>
        <p:nvSpPr>
          <p:cNvPr id="3" name="Content Placeholder 2"/>
          <p:cNvSpPr>
            <a:spLocks noGrp="1"/>
          </p:cNvSpPr>
          <p:nvPr>
            <p:ph idx="1"/>
          </p:nvPr>
        </p:nvSpPr>
        <p:spPr>
          <a:xfrm>
            <a:off x="228600" y="762000"/>
            <a:ext cx="8763000" cy="6096000"/>
          </a:xfrm>
        </p:spPr>
        <p:txBody>
          <a:bodyPr>
            <a:normAutofit/>
          </a:bodyPr>
          <a:lstStyle/>
          <a:p>
            <a:pPr marL="342900" lvl="1" indent="-342900">
              <a:buFontTx/>
              <a:buChar char="•"/>
            </a:pPr>
            <a:r>
              <a:rPr lang="en-US" sz="3200" dirty="0" smtClean="0">
                <a:effectLst>
                  <a:glow rad="228600">
                    <a:schemeClr val="accent3">
                      <a:satMod val="175000"/>
                      <a:alpha val="40000"/>
                    </a:schemeClr>
                  </a:glow>
                </a:effectLst>
                <a:latin typeface="Calibri" pitchFamily="34" charset="0"/>
                <a:ea typeface="+mn-ea"/>
                <a:cs typeface="Calibri" pitchFamily="34" charset="0"/>
              </a:rPr>
              <a:t>The </a:t>
            </a:r>
            <a:r>
              <a:rPr lang="en-US" sz="3200" dirty="0">
                <a:effectLst>
                  <a:glow rad="228600">
                    <a:schemeClr val="accent3">
                      <a:satMod val="175000"/>
                      <a:alpha val="40000"/>
                    </a:schemeClr>
                  </a:glow>
                </a:effectLst>
                <a:latin typeface="Calibri" pitchFamily="34" charset="0"/>
                <a:ea typeface="+mn-ea"/>
                <a:cs typeface="Calibri" pitchFamily="34" charset="0"/>
              </a:rPr>
              <a:t>word </a:t>
            </a:r>
            <a:r>
              <a:rPr lang="en-US" sz="3200" dirty="0" smtClean="0">
                <a:effectLst>
                  <a:glow rad="228600">
                    <a:schemeClr val="accent3">
                      <a:satMod val="175000"/>
                      <a:alpha val="40000"/>
                    </a:schemeClr>
                  </a:glow>
                </a:effectLst>
                <a:latin typeface="Calibri" pitchFamily="34" charset="0"/>
                <a:ea typeface="+mn-ea"/>
                <a:cs typeface="Calibri" pitchFamily="34" charset="0"/>
              </a:rPr>
              <a:t>“Sabbath” </a:t>
            </a:r>
            <a:r>
              <a:rPr lang="en-US" sz="3200" dirty="0">
                <a:effectLst>
                  <a:glow rad="228600">
                    <a:schemeClr val="accent3">
                      <a:satMod val="175000"/>
                      <a:alpha val="40000"/>
                    </a:schemeClr>
                  </a:glow>
                </a:effectLst>
                <a:latin typeface="Calibri" pitchFamily="34" charset="0"/>
                <a:ea typeface="+mn-ea"/>
                <a:cs typeface="Calibri" pitchFamily="34" charset="0"/>
              </a:rPr>
              <a:t>comes from the Hebrew word, </a:t>
            </a:r>
            <a:r>
              <a:rPr lang="en-US" sz="3200" i="1" dirty="0" err="1">
                <a:effectLst>
                  <a:glow rad="228600">
                    <a:schemeClr val="accent3">
                      <a:satMod val="175000"/>
                      <a:alpha val="40000"/>
                    </a:schemeClr>
                  </a:glow>
                </a:effectLst>
                <a:latin typeface="Cambria" panose="02040503050406030204" pitchFamily="18" charset="0"/>
                <a:ea typeface="+mn-ea"/>
                <a:cs typeface="Calibri" pitchFamily="34" charset="0"/>
              </a:rPr>
              <a:t>shabat</a:t>
            </a:r>
            <a:r>
              <a:rPr lang="en-US" sz="3200" i="1" dirty="0">
                <a:effectLst>
                  <a:glow rad="228600">
                    <a:schemeClr val="accent3">
                      <a:satMod val="175000"/>
                      <a:alpha val="40000"/>
                    </a:schemeClr>
                  </a:glow>
                </a:effectLst>
                <a:latin typeface="Cambria" panose="02040503050406030204" pitchFamily="18" charset="0"/>
                <a:ea typeface="+mn-ea"/>
                <a:cs typeface="Calibri" pitchFamily="34" charset="0"/>
              </a:rPr>
              <a:t> </a:t>
            </a:r>
            <a:r>
              <a:rPr lang="en-US" sz="3200" dirty="0">
                <a:effectLst>
                  <a:glow rad="228600">
                    <a:schemeClr val="accent3">
                      <a:satMod val="175000"/>
                      <a:alpha val="40000"/>
                    </a:schemeClr>
                  </a:glow>
                </a:effectLst>
                <a:latin typeface="Calibri" pitchFamily="34" charset="0"/>
                <a:ea typeface="+mn-ea"/>
                <a:cs typeface="Calibri" pitchFamily="34" charset="0"/>
              </a:rPr>
              <a:t>– which means “to cease, desist, rest</a:t>
            </a:r>
            <a:r>
              <a:rPr lang="en-US" sz="3200" dirty="0" smtClean="0">
                <a:effectLst>
                  <a:glow rad="228600">
                    <a:schemeClr val="accent3">
                      <a:satMod val="175000"/>
                      <a:alpha val="40000"/>
                    </a:schemeClr>
                  </a:glow>
                </a:effectLst>
                <a:latin typeface="Calibri" pitchFamily="34" charset="0"/>
                <a:ea typeface="+mn-ea"/>
                <a:cs typeface="Calibri" pitchFamily="34" charset="0"/>
              </a:rPr>
              <a:t>”:</a:t>
            </a:r>
          </a:p>
          <a:p>
            <a:pPr marL="742950" lvl="2" indent="-342900"/>
            <a:r>
              <a:rPr lang="en-US" sz="2800" i="1" dirty="0">
                <a:solidFill>
                  <a:srgbClr val="0070C0"/>
                </a:solidFill>
                <a:effectLst>
                  <a:glow rad="228600">
                    <a:schemeClr val="accent3">
                      <a:satMod val="175000"/>
                      <a:alpha val="40000"/>
                    </a:schemeClr>
                  </a:glow>
                </a:effectLst>
                <a:latin typeface="Cambria" pitchFamily="18" charset="0"/>
                <a:cs typeface="Calibri" pitchFamily="34" charset="0"/>
              </a:rPr>
              <a:t>While the earth remains, seedtime and harvest, cold and heat, summer and winter, day and night, shall not </a:t>
            </a:r>
            <a:r>
              <a:rPr lang="en-US" sz="2800" b="1" i="1" dirty="0">
                <a:solidFill>
                  <a:srgbClr val="0070C0"/>
                </a:solidFill>
                <a:effectLst>
                  <a:glow rad="228600">
                    <a:schemeClr val="accent3">
                      <a:satMod val="175000"/>
                      <a:alpha val="40000"/>
                    </a:schemeClr>
                  </a:glow>
                </a:effectLst>
                <a:latin typeface="Cambria" pitchFamily="18" charset="0"/>
                <a:cs typeface="Calibri" pitchFamily="34" charset="0"/>
              </a:rPr>
              <a:t>cease</a:t>
            </a:r>
            <a:r>
              <a:rPr lang="en-US" sz="2800" i="1" dirty="0">
                <a:solidFill>
                  <a:srgbClr val="0070C0"/>
                </a:solidFill>
                <a:effectLst>
                  <a:glow rad="228600">
                    <a:schemeClr val="accent3">
                      <a:satMod val="175000"/>
                      <a:alpha val="40000"/>
                    </a:schemeClr>
                  </a:glow>
                </a:effectLst>
                <a:latin typeface="Cambria" pitchFamily="18" charset="0"/>
                <a:cs typeface="Calibri" pitchFamily="34" charset="0"/>
              </a:rPr>
              <a:t>.</a:t>
            </a:r>
            <a:r>
              <a:rPr lang="en-US" sz="2800" dirty="0"/>
              <a:t>" (Gen </a:t>
            </a:r>
            <a:r>
              <a:rPr lang="en-US" sz="2800" dirty="0" smtClean="0"/>
              <a:t>8:22)</a:t>
            </a:r>
          </a:p>
          <a:p>
            <a:pPr marL="742950" lvl="2" indent="-342900"/>
            <a:r>
              <a:rPr lang="en-US" sz="2800" i="1" dirty="0">
                <a:solidFill>
                  <a:srgbClr val="0070C0"/>
                </a:solidFill>
                <a:effectLst>
                  <a:glow rad="228600">
                    <a:schemeClr val="accent3">
                      <a:satMod val="175000"/>
                      <a:alpha val="40000"/>
                    </a:schemeClr>
                  </a:glow>
                </a:effectLst>
                <a:latin typeface="Cambria" pitchFamily="18" charset="0"/>
                <a:cs typeface="Calibri" pitchFamily="34" charset="0"/>
              </a:rPr>
              <a:t>So these three men </a:t>
            </a:r>
            <a:r>
              <a:rPr lang="en-US" sz="2800" b="1" i="1" dirty="0">
                <a:solidFill>
                  <a:srgbClr val="0070C0"/>
                </a:solidFill>
                <a:effectLst>
                  <a:glow rad="228600">
                    <a:schemeClr val="accent3">
                      <a:satMod val="175000"/>
                      <a:alpha val="40000"/>
                    </a:schemeClr>
                  </a:glow>
                </a:effectLst>
                <a:latin typeface="Cambria" pitchFamily="18" charset="0"/>
                <a:cs typeface="Calibri" pitchFamily="34" charset="0"/>
              </a:rPr>
              <a:t>ceased</a:t>
            </a:r>
            <a:r>
              <a:rPr lang="en-US" sz="2800" i="1" dirty="0">
                <a:solidFill>
                  <a:srgbClr val="0070C0"/>
                </a:solidFill>
                <a:effectLst>
                  <a:glow rad="228600">
                    <a:schemeClr val="accent3">
                      <a:satMod val="175000"/>
                      <a:alpha val="40000"/>
                    </a:schemeClr>
                  </a:glow>
                </a:effectLst>
                <a:latin typeface="Cambria" pitchFamily="18" charset="0"/>
                <a:cs typeface="Calibri" pitchFamily="34" charset="0"/>
              </a:rPr>
              <a:t> to answer Job, because he was </a:t>
            </a:r>
            <a:r>
              <a:rPr lang="en-US" sz="2800" i="1" dirty="0" smtClean="0">
                <a:solidFill>
                  <a:srgbClr val="0070C0"/>
                </a:solidFill>
                <a:effectLst>
                  <a:glow rad="228600">
                    <a:schemeClr val="accent3">
                      <a:satMod val="175000"/>
                      <a:alpha val="40000"/>
                    </a:schemeClr>
                  </a:glow>
                </a:effectLst>
                <a:latin typeface="Cambria" pitchFamily="18" charset="0"/>
                <a:cs typeface="Calibri" pitchFamily="34" charset="0"/>
              </a:rPr>
              <a:t>righteous </a:t>
            </a:r>
            <a:r>
              <a:rPr lang="en-US" sz="2800" i="1" dirty="0">
                <a:solidFill>
                  <a:srgbClr val="0070C0"/>
                </a:solidFill>
                <a:effectLst>
                  <a:glow rad="228600">
                    <a:schemeClr val="accent3">
                      <a:satMod val="175000"/>
                      <a:alpha val="40000"/>
                    </a:schemeClr>
                  </a:glow>
                </a:effectLst>
                <a:latin typeface="Cambria" pitchFamily="18" charset="0"/>
                <a:cs typeface="Calibri" pitchFamily="34" charset="0"/>
              </a:rPr>
              <a:t>in his own eyes. </a:t>
            </a:r>
            <a:r>
              <a:rPr lang="en-US" sz="2800" dirty="0"/>
              <a:t>(Job </a:t>
            </a:r>
            <a:r>
              <a:rPr lang="en-US" sz="2800" dirty="0" smtClean="0"/>
              <a:t>32:1)</a:t>
            </a:r>
          </a:p>
          <a:p>
            <a:pPr marL="342900" lvl="1" indent="-342900"/>
            <a:r>
              <a:rPr lang="en-US" sz="3200" dirty="0" smtClean="0">
                <a:effectLst>
                  <a:glow rad="228600">
                    <a:schemeClr val="accent3">
                      <a:satMod val="175000"/>
                      <a:alpha val="40000"/>
                    </a:schemeClr>
                  </a:glow>
                </a:effectLst>
                <a:latin typeface="Calibri" pitchFamily="34" charset="0"/>
                <a:cs typeface="Calibri" pitchFamily="34" charset="0"/>
              </a:rPr>
              <a:t>So to “keep” a Sabbath </a:t>
            </a:r>
            <a:r>
              <a:rPr lang="en-US" sz="3200" b="1" i="1" dirty="0" smtClean="0">
                <a:effectLst>
                  <a:glow rad="228600">
                    <a:schemeClr val="accent3">
                      <a:satMod val="175000"/>
                      <a:alpha val="40000"/>
                    </a:schemeClr>
                  </a:glow>
                </a:effectLst>
                <a:latin typeface="Calibri" pitchFamily="34" charset="0"/>
                <a:cs typeface="Calibri" pitchFamily="34" charset="0"/>
              </a:rPr>
              <a:t>day</a:t>
            </a:r>
            <a:r>
              <a:rPr lang="en-US" sz="3200" dirty="0" smtClean="0">
                <a:effectLst>
                  <a:glow rad="228600">
                    <a:schemeClr val="accent3">
                      <a:satMod val="175000"/>
                      <a:alpha val="40000"/>
                    </a:schemeClr>
                  </a:glow>
                </a:effectLst>
                <a:latin typeface="Calibri" pitchFamily="34" charset="0"/>
                <a:cs typeface="Calibri" pitchFamily="34" charset="0"/>
              </a:rPr>
              <a:t> meant to </a:t>
            </a:r>
            <a:r>
              <a:rPr lang="en-US" sz="3200" b="1" i="1" dirty="0" smtClean="0">
                <a:effectLst>
                  <a:glow rad="228600">
                    <a:schemeClr val="accent3">
                      <a:satMod val="175000"/>
                      <a:alpha val="40000"/>
                    </a:schemeClr>
                  </a:glow>
                </a:effectLst>
                <a:latin typeface="Calibri" pitchFamily="34" charset="0"/>
                <a:cs typeface="Calibri" pitchFamily="34" charset="0"/>
              </a:rPr>
              <a:t>cease</a:t>
            </a:r>
            <a:r>
              <a:rPr lang="en-US" sz="3200" dirty="0" smtClean="0">
                <a:effectLst>
                  <a:glow rad="228600">
                    <a:schemeClr val="accent3">
                      <a:satMod val="175000"/>
                      <a:alpha val="40000"/>
                    </a:schemeClr>
                  </a:glow>
                </a:effectLst>
                <a:latin typeface="Calibri" pitchFamily="34" charset="0"/>
                <a:cs typeface="Calibri" pitchFamily="34" charset="0"/>
              </a:rPr>
              <a:t> from regular activities and </a:t>
            </a:r>
            <a:r>
              <a:rPr lang="en-US" sz="3200" b="1" i="1" dirty="0" smtClean="0">
                <a:effectLst>
                  <a:glow rad="228600">
                    <a:schemeClr val="accent3">
                      <a:satMod val="175000"/>
                      <a:alpha val="40000"/>
                    </a:schemeClr>
                  </a:glow>
                </a:effectLst>
                <a:latin typeface="Calibri" pitchFamily="34" charset="0"/>
                <a:cs typeface="Calibri" pitchFamily="34" charset="0"/>
              </a:rPr>
              <a:t>rest</a:t>
            </a:r>
            <a:r>
              <a:rPr lang="en-US" sz="3200" dirty="0" smtClean="0">
                <a:effectLst>
                  <a:glow rad="228600">
                    <a:schemeClr val="accent3">
                      <a:satMod val="175000"/>
                      <a:alpha val="40000"/>
                    </a:schemeClr>
                  </a:glow>
                </a:effectLst>
                <a:latin typeface="Calibri" pitchFamily="34" charset="0"/>
                <a:cs typeface="Calibri" pitchFamily="34" charset="0"/>
              </a:rPr>
              <a:t> from one’s work on that day.</a:t>
            </a:r>
            <a:endParaRPr lang="en-US" sz="3200" dirty="0">
              <a:effectLst>
                <a:glow rad="228600">
                  <a:schemeClr val="accent3">
                    <a:satMod val="175000"/>
                    <a:alpha val="40000"/>
                  </a:schemeClr>
                </a:glow>
              </a:effectLst>
              <a:latin typeface="Calibri" pitchFamily="34" charset="0"/>
              <a:ea typeface="+mn-ea"/>
              <a:cs typeface="Calibri" pitchFamily="34" charset="0"/>
            </a:endParaRPr>
          </a:p>
        </p:txBody>
      </p:sp>
    </p:spTree>
    <p:extLst>
      <p:ext uri="{BB962C8B-B14F-4D97-AF65-F5344CB8AC3E}">
        <p14:creationId xmlns:p14="http://schemas.microsoft.com/office/powerpoint/2010/main" val="330158988"/>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a:effectLst>
                  <a:glow rad="228600">
                    <a:schemeClr val="accent3">
                      <a:satMod val="175000"/>
                      <a:alpha val="40000"/>
                    </a:schemeClr>
                  </a:glow>
                </a:effectLst>
                <a:latin typeface="Calibri" pitchFamily="34" charset="0"/>
                <a:cs typeface="Calibri" pitchFamily="34" charset="0"/>
              </a:rPr>
              <a:t>What about “keeping the Sabbath”?</a:t>
            </a:r>
          </a:p>
        </p:txBody>
      </p:sp>
      <p:sp>
        <p:nvSpPr>
          <p:cNvPr id="3" name="Content Placeholder 2"/>
          <p:cNvSpPr>
            <a:spLocks noGrp="1"/>
          </p:cNvSpPr>
          <p:nvPr>
            <p:ph idx="1"/>
          </p:nvPr>
        </p:nvSpPr>
        <p:spPr>
          <a:xfrm>
            <a:off x="228600" y="762000"/>
            <a:ext cx="8763000" cy="6096000"/>
          </a:xfrm>
        </p:spPr>
        <p:txBody>
          <a:bodyPr>
            <a:normAutofit fontScale="92500" lnSpcReduction="20000"/>
          </a:bodyPr>
          <a:lstStyle/>
          <a:p>
            <a:r>
              <a:rPr lang="en-US" dirty="0" smtClean="0">
                <a:effectLst>
                  <a:glow rad="228600">
                    <a:schemeClr val="accent3">
                      <a:satMod val="175000"/>
                      <a:alpha val="40000"/>
                    </a:schemeClr>
                  </a:glow>
                </a:effectLst>
                <a:latin typeface="Calibri" pitchFamily="34" charset="0"/>
                <a:cs typeface="Calibri" pitchFamily="34" charset="0"/>
              </a:rPr>
              <a:t>We saw last time, that even among those who tell us that we should “keep the Sabbath”, there is a lot of disagreement.</a:t>
            </a:r>
          </a:p>
          <a:p>
            <a:r>
              <a:rPr lang="en-US" dirty="0" smtClean="0">
                <a:effectLst>
                  <a:glow rad="228600">
                    <a:schemeClr val="accent3">
                      <a:satMod val="175000"/>
                      <a:alpha val="40000"/>
                    </a:schemeClr>
                  </a:glow>
                </a:effectLst>
                <a:latin typeface="Calibri" pitchFamily="34" charset="0"/>
                <a:cs typeface="Calibri" pitchFamily="34" charset="0"/>
              </a:rPr>
              <a:t>For example, there is disagreement on </a:t>
            </a:r>
            <a:r>
              <a:rPr lang="en-US" b="1" i="1" dirty="0" smtClean="0">
                <a:effectLst>
                  <a:glow rad="228600">
                    <a:schemeClr val="accent3">
                      <a:satMod val="175000"/>
                      <a:alpha val="40000"/>
                    </a:schemeClr>
                  </a:glow>
                </a:effectLst>
                <a:latin typeface="Calibri" pitchFamily="34" charset="0"/>
                <a:cs typeface="Calibri" pitchFamily="34" charset="0"/>
              </a:rPr>
              <a:t>what day of the week</a:t>
            </a:r>
            <a:r>
              <a:rPr lang="en-US" dirty="0" smtClean="0">
                <a:effectLst>
                  <a:glow rad="228600">
                    <a:schemeClr val="accent3">
                      <a:satMod val="175000"/>
                      <a:alpha val="40000"/>
                    </a:schemeClr>
                  </a:glow>
                </a:effectLst>
                <a:latin typeface="Calibri" pitchFamily="34" charset="0"/>
                <a:cs typeface="Calibri" pitchFamily="34" charset="0"/>
              </a:rPr>
              <a:t> we are to observe the Sabbath: Saturday or Sunday?</a:t>
            </a:r>
          </a:p>
          <a:p>
            <a:pPr lvl="1"/>
            <a:r>
              <a:rPr lang="en-US" dirty="0" smtClean="0">
                <a:effectLst>
                  <a:glow rad="228600">
                    <a:schemeClr val="accent3">
                      <a:satMod val="175000"/>
                      <a:alpha val="40000"/>
                    </a:schemeClr>
                  </a:glow>
                </a:effectLst>
                <a:latin typeface="Calibri" pitchFamily="34" charset="0"/>
                <a:cs typeface="Calibri" pitchFamily="34" charset="0"/>
              </a:rPr>
              <a:t>Of the people that </a:t>
            </a:r>
            <a:r>
              <a:rPr lang="en-US" b="1" i="1" dirty="0" smtClean="0">
                <a:effectLst>
                  <a:glow rad="228600">
                    <a:schemeClr val="accent3">
                      <a:satMod val="175000"/>
                      <a:alpha val="40000"/>
                    </a:schemeClr>
                  </a:glow>
                </a:effectLst>
                <a:latin typeface="Calibri" pitchFamily="34" charset="0"/>
                <a:cs typeface="Calibri" pitchFamily="34" charset="0"/>
              </a:rPr>
              <a:t>you</a:t>
            </a:r>
            <a:r>
              <a:rPr lang="en-US" dirty="0" smtClean="0">
                <a:effectLst>
                  <a:glow rad="228600">
                    <a:schemeClr val="accent3">
                      <a:satMod val="175000"/>
                      <a:alpha val="40000"/>
                    </a:schemeClr>
                  </a:glow>
                </a:effectLst>
                <a:latin typeface="Calibri" pitchFamily="34" charset="0"/>
                <a:cs typeface="Calibri" pitchFamily="34" charset="0"/>
              </a:rPr>
              <a:t> know of who say that we should be “keeping the Sabbath”, do the majority hold to a </a:t>
            </a:r>
            <a:r>
              <a:rPr lang="en-US" b="1" i="1" dirty="0" smtClean="0">
                <a:effectLst>
                  <a:glow rad="228600">
                    <a:schemeClr val="accent3">
                      <a:satMod val="175000"/>
                      <a:alpha val="40000"/>
                    </a:schemeClr>
                  </a:glow>
                </a:effectLst>
                <a:latin typeface="Calibri" pitchFamily="34" charset="0"/>
                <a:cs typeface="Calibri" pitchFamily="34" charset="0"/>
              </a:rPr>
              <a:t>Saturday</a:t>
            </a:r>
            <a:r>
              <a:rPr lang="en-US" dirty="0" smtClean="0">
                <a:effectLst>
                  <a:glow rad="228600">
                    <a:schemeClr val="accent3">
                      <a:satMod val="175000"/>
                      <a:alpha val="40000"/>
                    </a:schemeClr>
                  </a:glow>
                </a:effectLst>
                <a:latin typeface="Calibri" pitchFamily="34" charset="0"/>
                <a:cs typeface="Calibri" pitchFamily="34" charset="0"/>
              </a:rPr>
              <a:t> Sabbath or a </a:t>
            </a:r>
            <a:r>
              <a:rPr lang="en-US" b="1" i="1" dirty="0" smtClean="0">
                <a:effectLst>
                  <a:glow rad="228600">
                    <a:schemeClr val="accent3">
                      <a:satMod val="175000"/>
                      <a:alpha val="40000"/>
                    </a:schemeClr>
                  </a:glow>
                </a:effectLst>
                <a:latin typeface="Calibri" pitchFamily="34" charset="0"/>
                <a:cs typeface="Calibri" pitchFamily="34" charset="0"/>
              </a:rPr>
              <a:t>Sunday</a:t>
            </a:r>
            <a:r>
              <a:rPr lang="en-US" dirty="0" smtClean="0">
                <a:effectLst>
                  <a:glow rad="228600">
                    <a:schemeClr val="accent3">
                      <a:satMod val="175000"/>
                      <a:alpha val="40000"/>
                    </a:schemeClr>
                  </a:glow>
                </a:effectLst>
                <a:latin typeface="Calibri" pitchFamily="34" charset="0"/>
                <a:cs typeface="Calibri" pitchFamily="34" charset="0"/>
              </a:rPr>
              <a:t> Sabbath?</a:t>
            </a:r>
          </a:p>
          <a:p>
            <a:pPr lvl="1"/>
            <a:r>
              <a:rPr lang="en-US" dirty="0" smtClean="0">
                <a:effectLst>
                  <a:glow rad="228600">
                    <a:schemeClr val="accent3">
                      <a:satMod val="175000"/>
                      <a:alpha val="40000"/>
                    </a:schemeClr>
                  </a:glow>
                </a:effectLst>
                <a:latin typeface="Calibri" pitchFamily="34" charset="0"/>
                <a:cs typeface="Calibri" pitchFamily="34" charset="0"/>
              </a:rPr>
              <a:t>Are there passages in the Bible where God commands men to observe a Sabbath day on </a:t>
            </a:r>
            <a:r>
              <a:rPr lang="en-US" b="1" i="1" dirty="0" smtClean="0">
                <a:effectLst>
                  <a:glow rad="228600">
                    <a:schemeClr val="accent3">
                      <a:satMod val="175000"/>
                      <a:alpha val="40000"/>
                    </a:schemeClr>
                  </a:glow>
                </a:effectLst>
                <a:latin typeface="Calibri" pitchFamily="34" charset="0"/>
                <a:cs typeface="Calibri" pitchFamily="34" charset="0"/>
              </a:rPr>
              <a:t>Saturday</a:t>
            </a:r>
            <a:r>
              <a:rPr lang="en-US" dirty="0" smtClean="0">
                <a:effectLst>
                  <a:glow rad="228600">
                    <a:schemeClr val="accent3">
                      <a:satMod val="175000"/>
                      <a:alpha val="40000"/>
                    </a:schemeClr>
                  </a:glow>
                </a:effectLst>
                <a:latin typeface="Calibri" pitchFamily="34" charset="0"/>
                <a:cs typeface="Calibri" pitchFamily="34" charset="0"/>
              </a:rPr>
              <a:t>, the seventh day of the week? If so:</a:t>
            </a:r>
          </a:p>
          <a:p>
            <a:pPr lvl="2"/>
            <a:r>
              <a:rPr lang="en-US" dirty="0" smtClean="0">
                <a:effectLst>
                  <a:glow rad="228600">
                    <a:schemeClr val="accent3">
                      <a:satMod val="175000"/>
                      <a:alpha val="40000"/>
                    </a:schemeClr>
                  </a:glow>
                </a:effectLst>
                <a:latin typeface="Calibri" pitchFamily="34" charset="0"/>
                <a:cs typeface="Calibri" pitchFamily="34" charset="0"/>
              </a:rPr>
              <a:t>What </a:t>
            </a:r>
            <a:r>
              <a:rPr lang="en-US" b="1" i="1" dirty="0" smtClean="0">
                <a:effectLst>
                  <a:glow rad="228600">
                    <a:schemeClr val="accent3">
                      <a:satMod val="175000"/>
                      <a:alpha val="40000"/>
                    </a:schemeClr>
                  </a:glow>
                </a:effectLst>
                <a:latin typeface="Calibri" pitchFamily="34" charset="0"/>
                <a:cs typeface="Calibri" pitchFamily="34" charset="0"/>
              </a:rPr>
              <a:t>are</a:t>
            </a:r>
            <a:r>
              <a:rPr lang="en-US" dirty="0" smtClean="0">
                <a:effectLst>
                  <a:glow rad="228600">
                    <a:schemeClr val="accent3">
                      <a:satMod val="175000"/>
                      <a:alpha val="40000"/>
                    </a:schemeClr>
                  </a:glow>
                </a:effectLst>
                <a:latin typeface="Calibri" pitchFamily="34" charset="0"/>
                <a:cs typeface="Calibri" pitchFamily="34" charset="0"/>
              </a:rPr>
              <a:t> some of those passage(s)?</a:t>
            </a:r>
          </a:p>
          <a:p>
            <a:pPr lvl="2"/>
            <a:r>
              <a:rPr lang="en-US" dirty="0" smtClean="0">
                <a:effectLst>
                  <a:glow rad="228600">
                    <a:schemeClr val="accent3">
                      <a:satMod val="175000"/>
                      <a:alpha val="40000"/>
                    </a:schemeClr>
                  </a:glow>
                </a:effectLst>
                <a:latin typeface="Calibri" pitchFamily="34" charset="0"/>
                <a:cs typeface="Calibri" pitchFamily="34" charset="0"/>
              </a:rPr>
              <a:t>For each passage given, tell us </a:t>
            </a:r>
            <a:r>
              <a:rPr lang="en-US" b="1" i="1" dirty="0" smtClean="0">
                <a:effectLst>
                  <a:glow rad="228600">
                    <a:schemeClr val="accent3">
                      <a:satMod val="175000"/>
                      <a:alpha val="40000"/>
                    </a:schemeClr>
                  </a:glow>
                </a:effectLst>
                <a:latin typeface="Calibri" pitchFamily="34" charset="0"/>
                <a:cs typeface="Calibri" pitchFamily="34" charset="0"/>
              </a:rPr>
              <a:t>who</a:t>
            </a:r>
            <a:r>
              <a:rPr lang="en-US" dirty="0" smtClean="0">
                <a:effectLst>
                  <a:glow rad="228600">
                    <a:schemeClr val="accent3">
                      <a:satMod val="175000"/>
                      <a:alpha val="40000"/>
                    </a:schemeClr>
                  </a:glow>
                </a:effectLst>
                <a:latin typeface="Calibri" pitchFamily="34" charset="0"/>
                <a:cs typeface="Calibri" pitchFamily="34" charset="0"/>
              </a:rPr>
              <a:t> God is commanding to observe a Sabbath (rest) on Saturday.</a:t>
            </a:r>
          </a:p>
          <a:p>
            <a:pPr lvl="1"/>
            <a:r>
              <a:rPr lang="en-US" dirty="0" smtClean="0">
                <a:effectLst>
                  <a:glow rad="228600">
                    <a:schemeClr val="accent3">
                      <a:satMod val="175000"/>
                      <a:alpha val="40000"/>
                    </a:schemeClr>
                  </a:glow>
                </a:effectLst>
                <a:latin typeface="Calibri" pitchFamily="34" charset="0"/>
                <a:cs typeface="Calibri" pitchFamily="34" charset="0"/>
              </a:rPr>
              <a:t>What passage(s) in the Bible tell us that God commands men to observe a </a:t>
            </a:r>
            <a:r>
              <a:rPr lang="en-US" dirty="0">
                <a:effectLst>
                  <a:glow rad="228600">
                    <a:schemeClr val="accent3">
                      <a:satMod val="175000"/>
                      <a:alpha val="40000"/>
                    </a:schemeClr>
                  </a:glow>
                </a:effectLst>
                <a:latin typeface="Calibri" pitchFamily="34" charset="0"/>
                <a:cs typeface="Calibri" pitchFamily="34" charset="0"/>
              </a:rPr>
              <a:t>Sabbath </a:t>
            </a:r>
            <a:r>
              <a:rPr lang="en-US" dirty="0" smtClean="0">
                <a:effectLst>
                  <a:glow rad="228600">
                    <a:schemeClr val="accent3">
                      <a:satMod val="175000"/>
                      <a:alpha val="40000"/>
                    </a:schemeClr>
                  </a:glow>
                </a:effectLst>
                <a:latin typeface="Calibri" pitchFamily="34" charset="0"/>
                <a:cs typeface="Calibri" pitchFamily="34" charset="0"/>
              </a:rPr>
              <a:t>day on </a:t>
            </a:r>
            <a:r>
              <a:rPr lang="en-US" b="1" i="1" dirty="0" smtClean="0">
                <a:effectLst>
                  <a:glow rad="228600">
                    <a:schemeClr val="accent3">
                      <a:satMod val="175000"/>
                      <a:alpha val="40000"/>
                    </a:schemeClr>
                  </a:glow>
                </a:effectLst>
                <a:latin typeface="Calibri" pitchFamily="34" charset="0"/>
                <a:cs typeface="Calibri" pitchFamily="34" charset="0"/>
              </a:rPr>
              <a:t>Sunday</a:t>
            </a:r>
            <a:r>
              <a:rPr lang="en-US" dirty="0" smtClean="0">
                <a:effectLst>
                  <a:glow rad="228600">
                    <a:schemeClr val="accent3">
                      <a:satMod val="175000"/>
                      <a:alpha val="40000"/>
                    </a:schemeClr>
                  </a:glow>
                </a:effectLst>
                <a:latin typeface="Calibri" pitchFamily="34" charset="0"/>
                <a:cs typeface="Calibri" pitchFamily="34" charset="0"/>
              </a:rPr>
              <a:t>?</a:t>
            </a:r>
          </a:p>
        </p:txBody>
      </p:sp>
    </p:spTree>
    <p:extLst>
      <p:ext uri="{BB962C8B-B14F-4D97-AF65-F5344CB8AC3E}">
        <p14:creationId xmlns:p14="http://schemas.microsoft.com/office/powerpoint/2010/main" val="3896742675"/>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a:effectLst>
                  <a:glow rad="228600">
                    <a:schemeClr val="accent3">
                      <a:satMod val="175000"/>
                      <a:alpha val="40000"/>
                    </a:schemeClr>
                  </a:glow>
                </a:effectLst>
                <a:latin typeface="Calibri" pitchFamily="34" charset="0"/>
                <a:cs typeface="Calibri" pitchFamily="34" charset="0"/>
              </a:rPr>
              <a:t>What about “keeping the Sabbath”?</a:t>
            </a:r>
          </a:p>
        </p:txBody>
      </p:sp>
      <p:sp>
        <p:nvSpPr>
          <p:cNvPr id="3" name="Content Placeholder 2"/>
          <p:cNvSpPr>
            <a:spLocks noGrp="1"/>
          </p:cNvSpPr>
          <p:nvPr>
            <p:ph idx="1"/>
          </p:nvPr>
        </p:nvSpPr>
        <p:spPr>
          <a:xfrm>
            <a:off x="457200" y="762000"/>
            <a:ext cx="8229600" cy="6096000"/>
          </a:xfrm>
        </p:spPr>
        <p:txBody>
          <a:bodyPr>
            <a:normAutofit lnSpcReduction="10000"/>
          </a:bodyPr>
          <a:lstStyle/>
          <a:p>
            <a:r>
              <a:rPr lang="en-US" dirty="0" smtClean="0">
                <a:effectLst>
                  <a:glow rad="228600">
                    <a:schemeClr val="accent3">
                      <a:satMod val="175000"/>
                      <a:alpha val="40000"/>
                    </a:schemeClr>
                  </a:glow>
                </a:effectLst>
                <a:latin typeface="Calibri" pitchFamily="34" charset="0"/>
                <a:cs typeface="Calibri" pitchFamily="34" charset="0"/>
              </a:rPr>
              <a:t>There is also disagreement </a:t>
            </a:r>
            <a:r>
              <a:rPr lang="en-US" dirty="0">
                <a:effectLst>
                  <a:glow rad="228600">
                    <a:schemeClr val="accent3">
                      <a:satMod val="175000"/>
                      <a:alpha val="40000"/>
                    </a:schemeClr>
                  </a:glow>
                </a:effectLst>
                <a:latin typeface="Calibri" pitchFamily="34" charset="0"/>
                <a:cs typeface="Calibri" pitchFamily="34" charset="0"/>
              </a:rPr>
              <a:t>among those who tell us that we should “keep the Sabbath”, over </a:t>
            </a:r>
            <a:r>
              <a:rPr lang="en-US" dirty="0" smtClean="0">
                <a:effectLst>
                  <a:glow rad="228600">
                    <a:schemeClr val="accent3">
                      <a:satMod val="175000"/>
                      <a:alpha val="40000"/>
                    </a:schemeClr>
                  </a:glow>
                </a:effectLst>
                <a:latin typeface="Calibri" pitchFamily="34" charset="0"/>
                <a:cs typeface="Calibri" pitchFamily="34" charset="0"/>
              </a:rPr>
              <a:t>the specifics of </a:t>
            </a:r>
            <a:r>
              <a:rPr lang="en-US" b="1" i="1" dirty="0" smtClean="0">
                <a:effectLst>
                  <a:glow rad="228600">
                    <a:schemeClr val="accent3">
                      <a:satMod val="175000"/>
                      <a:alpha val="40000"/>
                    </a:schemeClr>
                  </a:glow>
                </a:effectLst>
                <a:latin typeface="Calibri" pitchFamily="34" charset="0"/>
                <a:cs typeface="Calibri" pitchFamily="34" charset="0"/>
              </a:rPr>
              <a:t>what should and should not be done</a:t>
            </a:r>
            <a:r>
              <a:rPr lang="en-US" dirty="0" smtClean="0">
                <a:effectLst>
                  <a:glow rad="228600">
                    <a:schemeClr val="accent3">
                      <a:satMod val="175000"/>
                      <a:alpha val="40000"/>
                    </a:schemeClr>
                  </a:glow>
                </a:effectLst>
                <a:latin typeface="Calibri" pitchFamily="34" charset="0"/>
                <a:cs typeface="Calibri" pitchFamily="34" charset="0"/>
              </a:rPr>
              <a:t> on the Sabbath.</a:t>
            </a:r>
          </a:p>
          <a:p>
            <a:pPr lvl="1"/>
            <a:r>
              <a:rPr lang="en-US" dirty="0">
                <a:effectLst>
                  <a:glow rad="228600">
                    <a:schemeClr val="accent3">
                      <a:satMod val="175000"/>
                      <a:alpha val="40000"/>
                    </a:schemeClr>
                  </a:glow>
                </a:effectLst>
                <a:latin typeface="Calibri" pitchFamily="34" charset="0"/>
                <a:cs typeface="Calibri" pitchFamily="34" charset="0"/>
              </a:rPr>
              <a:t>Of the people that </a:t>
            </a:r>
            <a:r>
              <a:rPr lang="en-US" b="1" i="1" dirty="0">
                <a:effectLst>
                  <a:glow rad="228600">
                    <a:schemeClr val="accent3">
                      <a:satMod val="175000"/>
                      <a:alpha val="40000"/>
                    </a:schemeClr>
                  </a:glow>
                </a:effectLst>
                <a:latin typeface="Calibri" pitchFamily="34" charset="0"/>
                <a:cs typeface="Calibri" pitchFamily="34" charset="0"/>
              </a:rPr>
              <a:t>you</a:t>
            </a:r>
            <a:r>
              <a:rPr lang="en-US" dirty="0">
                <a:effectLst>
                  <a:glow rad="228600">
                    <a:schemeClr val="accent3">
                      <a:satMod val="175000"/>
                      <a:alpha val="40000"/>
                    </a:schemeClr>
                  </a:glow>
                </a:effectLst>
                <a:latin typeface="Calibri" pitchFamily="34" charset="0"/>
                <a:cs typeface="Calibri" pitchFamily="34" charset="0"/>
              </a:rPr>
              <a:t> </a:t>
            </a:r>
            <a:r>
              <a:rPr lang="en-US" dirty="0" smtClean="0">
                <a:effectLst>
                  <a:glow rad="228600">
                    <a:schemeClr val="accent3">
                      <a:satMod val="175000"/>
                      <a:alpha val="40000"/>
                    </a:schemeClr>
                  </a:glow>
                </a:effectLst>
                <a:latin typeface="Calibri" pitchFamily="34" charset="0"/>
                <a:cs typeface="Calibri" pitchFamily="34" charset="0"/>
              </a:rPr>
              <a:t>know of who </a:t>
            </a:r>
            <a:r>
              <a:rPr lang="en-US" dirty="0">
                <a:effectLst>
                  <a:glow rad="228600">
                    <a:schemeClr val="accent3">
                      <a:satMod val="175000"/>
                      <a:alpha val="40000"/>
                    </a:schemeClr>
                  </a:glow>
                </a:effectLst>
                <a:latin typeface="Calibri" pitchFamily="34" charset="0"/>
                <a:cs typeface="Calibri" pitchFamily="34" charset="0"/>
              </a:rPr>
              <a:t>say that we should be keeping the Sabbath</a:t>
            </a:r>
            <a:r>
              <a:rPr lang="en-US" dirty="0" smtClean="0">
                <a:effectLst>
                  <a:glow rad="228600">
                    <a:schemeClr val="accent3">
                      <a:satMod val="175000"/>
                      <a:alpha val="40000"/>
                    </a:schemeClr>
                  </a:glow>
                </a:effectLst>
                <a:latin typeface="Calibri" pitchFamily="34" charset="0"/>
                <a:cs typeface="Calibri" pitchFamily="34" charset="0"/>
              </a:rPr>
              <a:t>, what are some of the things they say:</a:t>
            </a:r>
          </a:p>
          <a:p>
            <a:pPr lvl="2"/>
            <a:r>
              <a:rPr lang="en-US" b="1" i="1" dirty="0" smtClean="0">
                <a:effectLst>
                  <a:glow rad="228600">
                    <a:schemeClr val="accent3">
                      <a:satMod val="175000"/>
                      <a:alpha val="40000"/>
                    </a:schemeClr>
                  </a:glow>
                </a:effectLst>
                <a:latin typeface="Calibri" pitchFamily="34" charset="0"/>
                <a:cs typeface="Calibri" pitchFamily="34" charset="0"/>
              </a:rPr>
              <a:t>Should</a:t>
            </a:r>
            <a:r>
              <a:rPr lang="en-US" dirty="0" smtClean="0">
                <a:effectLst>
                  <a:glow rad="228600">
                    <a:schemeClr val="accent3">
                      <a:satMod val="175000"/>
                      <a:alpha val="40000"/>
                    </a:schemeClr>
                  </a:glow>
                </a:effectLst>
                <a:latin typeface="Calibri" pitchFamily="34" charset="0"/>
                <a:cs typeface="Calibri" pitchFamily="34" charset="0"/>
              </a:rPr>
              <a:t> be done on the Sabbath?</a:t>
            </a:r>
          </a:p>
          <a:p>
            <a:pPr lvl="2"/>
            <a:r>
              <a:rPr lang="en-US" dirty="0" smtClean="0">
                <a:effectLst>
                  <a:glow rad="228600">
                    <a:schemeClr val="accent3">
                      <a:satMod val="175000"/>
                      <a:alpha val="40000"/>
                    </a:schemeClr>
                  </a:glow>
                </a:effectLst>
                <a:latin typeface="Calibri" pitchFamily="34" charset="0"/>
                <a:cs typeface="Calibri" pitchFamily="34" charset="0"/>
              </a:rPr>
              <a:t>Should </a:t>
            </a:r>
            <a:r>
              <a:rPr lang="en-US" b="1" i="1" dirty="0" smtClean="0">
                <a:effectLst>
                  <a:glow rad="228600">
                    <a:schemeClr val="accent3">
                      <a:satMod val="175000"/>
                      <a:alpha val="40000"/>
                    </a:schemeClr>
                  </a:glow>
                </a:effectLst>
                <a:latin typeface="Calibri" pitchFamily="34" charset="0"/>
                <a:cs typeface="Calibri" pitchFamily="34" charset="0"/>
              </a:rPr>
              <a:t>not</a:t>
            </a:r>
            <a:r>
              <a:rPr lang="en-US" dirty="0" smtClean="0">
                <a:effectLst>
                  <a:glow rad="228600">
                    <a:schemeClr val="accent3">
                      <a:satMod val="175000"/>
                      <a:alpha val="40000"/>
                    </a:schemeClr>
                  </a:glow>
                </a:effectLst>
                <a:latin typeface="Calibri" pitchFamily="34" charset="0"/>
                <a:cs typeface="Calibri" pitchFamily="34" charset="0"/>
              </a:rPr>
              <a:t> be done on the Sabbath?</a:t>
            </a:r>
          </a:p>
          <a:p>
            <a:pPr lvl="2"/>
            <a:r>
              <a:rPr lang="en-US" dirty="0" smtClean="0">
                <a:effectLst>
                  <a:glow rad="228600">
                    <a:schemeClr val="accent3">
                      <a:satMod val="175000"/>
                      <a:alpha val="40000"/>
                    </a:schemeClr>
                  </a:glow>
                </a:effectLst>
                <a:latin typeface="Calibri" pitchFamily="34" charset="0"/>
                <a:cs typeface="Calibri" pitchFamily="34" charset="0"/>
              </a:rPr>
              <a:t>And what do they think should be done about people who violate the Sabbath (as they understand it)?</a:t>
            </a:r>
          </a:p>
          <a:p>
            <a:pPr lvl="1"/>
            <a:r>
              <a:rPr lang="en-US" dirty="0" smtClean="0">
                <a:effectLst>
                  <a:glow rad="228600">
                    <a:schemeClr val="accent3">
                      <a:satMod val="175000"/>
                      <a:alpha val="40000"/>
                    </a:schemeClr>
                  </a:glow>
                </a:effectLst>
                <a:latin typeface="Calibri" pitchFamily="34" charset="0"/>
                <a:cs typeface="Calibri" pitchFamily="34" charset="0"/>
              </a:rPr>
              <a:t>What did the OT texts that we looked at last week say concerning </a:t>
            </a:r>
            <a:r>
              <a:rPr lang="en-US" dirty="0">
                <a:effectLst>
                  <a:glow rad="228600">
                    <a:schemeClr val="accent3">
                      <a:satMod val="175000"/>
                      <a:alpha val="40000"/>
                    </a:schemeClr>
                  </a:glow>
                </a:effectLst>
                <a:latin typeface="Calibri" pitchFamily="34" charset="0"/>
                <a:cs typeface="Calibri" pitchFamily="34" charset="0"/>
              </a:rPr>
              <a:t>these things (Exodus </a:t>
            </a:r>
            <a:r>
              <a:rPr lang="en-US" dirty="0" smtClean="0">
                <a:effectLst>
                  <a:glow rad="228600">
                    <a:schemeClr val="accent3">
                      <a:satMod val="175000"/>
                      <a:alpha val="40000"/>
                    </a:schemeClr>
                  </a:glow>
                </a:effectLst>
                <a:latin typeface="Calibri" pitchFamily="34" charset="0"/>
                <a:cs typeface="Calibri" pitchFamily="34" charset="0"/>
              </a:rPr>
              <a:t>31:15;</a:t>
            </a:r>
            <a:r>
              <a:rPr lang="en-US" dirty="0">
                <a:effectLst>
                  <a:glow rad="228600">
                    <a:schemeClr val="accent3">
                      <a:satMod val="175000"/>
                      <a:alpha val="40000"/>
                    </a:schemeClr>
                  </a:glow>
                </a:effectLst>
                <a:latin typeface="Calibri" pitchFamily="34" charset="0"/>
                <a:cs typeface="Calibri" pitchFamily="34" charset="0"/>
              </a:rPr>
              <a:t> Deuteronomy </a:t>
            </a:r>
            <a:r>
              <a:rPr lang="en-US" dirty="0" smtClean="0">
                <a:effectLst>
                  <a:glow rad="228600">
                    <a:schemeClr val="accent3">
                      <a:satMod val="175000"/>
                      <a:alpha val="40000"/>
                    </a:schemeClr>
                  </a:glow>
                </a:effectLst>
                <a:latin typeface="Calibri" pitchFamily="34" charset="0"/>
                <a:cs typeface="Calibri" pitchFamily="34" charset="0"/>
              </a:rPr>
              <a:t>5:14; </a:t>
            </a:r>
            <a:r>
              <a:rPr lang="en-US" dirty="0">
                <a:effectLst>
                  <a:glow rad="228600">
                    <a:schemeClr val="accent3">
                      <a:satMod val="175000"/>
                      <a:alpha val="40000"/>
                    </a:schemeClr>
                  </a:glow>
                </a:effectLst>
                <a:latin typeface="Calibri" pitchFamily="34" charset="0"/>
                <a:cs typeface="Calibri" pitchFamily="34" charset="0"/>
              </a:rPr>
              <a:t>Isa. </a:t>
            </a:r>
            <a:r>
              <a:rPr lang="en-US" dirty="0" smtClean="0">
                <a:effectLst>
                  <a:glow rad="228600">
                    <a:schemeClr val="accent3">
                      <a:satMod val="175000"/>
                      <a:alpha val="40000"/>
                    </a:schemeClr>
                  </a:glow>
                </a:effectLst>
                <a:latin typeface="Calibri" pitchFamily="34" charset="0"/>
                <a:cs typeface="Calibri" pitchFamily="34" charset="0"/>
              </a:rPr>
              <a:t>58:13–14)?</a:t>
            </a:r>
          </a:p>
        </p:txBody>
      </p:sp>
    </p:spTree>
    <p:extLst>
      <p:ext uri="{BB962C8B-B14F-4D97-AF65-F5344CB8AC3E}">
        <p14:creationId xmlns:p14="http://schemas.microsoft.com/office/powerpoint/2010/main" val="477665517"/>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smtClean="0">
                <a:effectLst>
                  <a:glow rad="228600">
                    <a:schemeClr val="accent3">
                      <a:satMod val="175000"/>
                      <a:alpha val="40000"/>
                    </a:schemeClr>
                  </a:glow>
                </a:effectLst>
                <a:latin typeface="Calibri" pitchFamily="34" charset="0"/>
                <a:cs typeface="Calibri" pitchFamily="34" charset="0"/>
              </a:rPr>
              <a:t>What </a:t>
            </a:r>
            <a:r>
              <a:rPr lang="en-US" sz="3600" b="1" i="1" dirty="0" smtClean="0">
                <a:effectLst>
                  <a:glow rad="228600">
                    <a:schemeClr val="accent3">
                      <a:satMod val="175000"/>
                      <a:alpha val="40000"/>
                    </a:schemeClr>
                  </a:glow>
                </a:effectLst>
                <a:latin typeface="Calibri" pitchFamily="34" charset="0"/>
                <a:cs typeface="Calibri" pitchFamily="34" charset="0"/>
              </a:rPr>
              <a:t>did </a:t>
            </a:r>
            <a:r>
              <a:rPr lang="en-US" sz="3600" b="1" dirty="0" smtClean="0">
                <a:effectLst>
                  <a:glow rad="228600">
                    <a:schemeClr val="accent3">
                      <a:satMod val="175000"/>
                      <a:alpha val="40000"/>
                    </a:schemeClr>
                  </a:glow>
                </a:effectLst>
                <a:latin typeface="Calibri" pitchFamily="34" charset="0"/>
                <a:cs typeface="Calibri" pitchFamily="34" charset="0"/>
              </a:rPr>
              <a:t>it mean to “keep the Sabbath?</a:t>
            </a:r>
            <a:endParaRPr lang="en-US" sz="36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762000"/>
            <a:ext cx="8229600" cy="6096000"/>
          </a:xfrm>
        </p:spPr>
        <p:txBody>
          <a:bodyPr>
            <a:normAutofit fontScale="77500" lnSpcReduction="20000"/>
          </a:bodyPr>
          <a:lstStyle/>
          <a:p>
            <a:r>
              <a:rPr lang="en-US" dirty="0" smtClean="0">
                <a:effectLst>
                  <a:glow rad="228600">
                    <a:schemeClr val="accent3">
                      <a:satMod val="175000"/>
                      <a:alpha val="40000"/>
                    </a:schemeClr>
                  </a:glow>
                </a:effectLst>
                <a:latin typeface="Calibri" pitchFamily="34" charset="0"/>
                <a:cs typeface="Calibri" pitchFamily="34" charset="0"/>
              </a:rPr>
              <a:t>We saw last time that the </a:t>
            </a:r>
            <a:r>
              <a:rPr lang="en-US" dirty="0">
                <a:effectLst>
                  <a:glow rad="228600">
                    <a:schemeClr val="accent3">
                      <a:satMod val="175000"/>
                      <a:alpha val="40000"/>
                    </a:schemeClr>
                  </a:glow>
                </a:effectLst>
                <a:latin typeface="Calibri" pitchFamily="34" charset="0"/>
                <a:cs typeface="Calibri" pitchFamily="34" charset="0"/>
              </a:rPr>
              <a:t>Sabbath was a “sign” of the Mosaic Covenant given </a:t>
            </a:r>
            <a:r>
              <a:rPr lang="en-US" b="1" i="1" dirty="0">
                <a:effectLst>
                  <a:glow rad="228600">
                    <a:schemeClr val="accent3">
                      <a:satMod val="175000"/>
                      <a:alpha val="40000"/>
                    </a:schemeClr>
                  </a:glow>
                </a:effectLst>
                <a:latin typeface="Calibri" pitchFamily="34" charset="0"/>
                <a:cs typeface="Calibri" pitchFamily="34" charset="0"/>
              </a:rPr>
              <a:t>exclusively</a:t>
            </a:r>
            <a:r>
              <a:rPr lang="en-US" dirty="0">
                <a:effectLst>
                  <a:glow rad="228600">
                    <a:schemeClr val="accent3">
                      <a:satMod val="175000"/>
                      <a:alpha val="40000"/>
                    </a:schemeClr>
                  </a:glow>
                </a:effectLst>
                <a:latin typeface="Calibri" pitchFamily="34" charset="0"/>
                <a:cs typeface="Calibri" pitchFamily="34" charset="0"/>
              </a:rPr>
              <a:t> to the nation of Israel at Mount Sinai. (Exodus 31:16-17</a:t>
            </a:r>
            <a:r>
              <a:rPr lang="en-US" dirty="0" smtClean="0">
                <a:effectLst>
                  <a:glow rad="228600">
                    <a:schemeClr val="accent3">
                      <a:satMod val="175000"/>
                      <a:alpha val="40000"/>
                    </a:schemeClr>
                  </a:glow>
                </a:effectLst>
                <a:latin typeface="Calibri" pitchFamily="34" charset="0"/>
                <a:cs typeface="Calibri" pitchFamily="34" charset="0"/>
              </a:rPr>
              <a:t>)</a:t>
            </a:r>
          </a:p>
          <a:p>
            <a:r>
              <a:rPr lang="en-US" dirty="0" smtClean="0">
                <a:effectLst>
                  <a:glow rad="228600">
                    <a:schemeClr val="accent3">
                      <a:satMod val="175000"/>
                      <a:alpha val="40000"/>
                    </a:schemeClr>
                  </a:glow>
                </a:effectLst>
                <a:latin typeface="Calibri" pitchFamily="34" charset="0"/>
                <a:cs typeface="Calibri" pitchFamily="34" charset="0"/>
              </a:rPr>
              <a:t>We also saw that the Sabbath, as given to Israel, was a commemoration of what God did on the seventh day of the creation week as recorded in the book of Genesis (2:1-4).</a:t>
            </a:r>
          </a:p>
          <a:p>
            <a:r>
              <a:rPr lang="en-US" dirty="0" smtClean="0">
                <a:effectLst>
                  <a:glow rad="228600">
                    <a:schemeClr val="accent3">
                      <a:satMod val="175000"/>
                      <a:alpha val="40000"/>
                    </a:schemeClr>
                  </a:glow>
                </a:effectLst>
                <a:latin typeface="Calibri" pitchFamily="34" charset="0"/>
                <a:cs typeface="Calibri" pitchFamily="34" charset="0"/>
              </a:rPr>
              <a:t>When was the book of Genesis (which includes the written record of God resting on the seventh day) given by God?</a:t>
            </a:r>
          </a:p>
          <a:p>
            <a:r>
              <a:rPr lang="en-US" dirty="0" smtClean="0">
                <a:effectLst>
                  <a:glow rad="228600">
                    <a:schemeClr val="accent3">
                      <a:satMod val="175000"/>
                      <a:alpha val="40000"/>
                    </a:schemeClr>
                  </a:glow>
                </a:effectLst>
                <a:latin typeface="Calibri" pitchFamily="34" charset="0"/>
                <a:cs typeface="Calibri" pitchFamily="34" charset="0"/>
              </a:rPr>
              <a:t>Do we have </a:t>
            </a:r>
            <a:r>
              <a:rPr lang="en-US" b="1" i="1" dirty="0" smtClean="0">
                <a:effectLst>
                  <a:glow rad="228600">
                    <a:schemeClr val="accent3">
                      <a:satMod val="175000"/>
                      <a:alpha val="40000"/>
                    </a:schemeClr>
                  </a:glow>
                </a:effectLst>
                <a:latin typeface="Calibri" pitchFamily="34" charset="0"/>
                <a:cs typeface="Calibri" pitchFamily="34" charset="0"/>
              </a:rPr>
              <a:t>any</a:t>
            </a:r>
            <a:r>
              <a:rPr lang="en-US" dirty="0" smtClean="0">
                <a:effectLst>
                  <a:glow rad="228600">
                    <a:schemeClr val="accent3">
                      <a:satMod val="175000"/>
                      <a:alpha val="40000"/>
                    </a:schemeClr>
                  </a:glow>
                </a:effectLst>
                <a:latin typeface="Calibri" pitchFamily="34" charset="0"/>
                <a:cs typeface="Calibri" pitchFamily="34" charset="0"/>
              </a:rPr>
              <a:t> evidence that </a:t>
            </a:r>
            <a:r>
              <a:rPr lang="en-US" b="1" i="1" dirty="0" smtClean="0">
                <a:effectLst>
                  <a:glow rad="228600">
                    <a:schemeClr val="accent3">
                      <a:satMod val="175000"/>
                      <a:alpha val="40000"/>
                    </a:schemeClr>
                  </a:glow>
                </a:effectLst>
                <a:latin typeface="Calibri" pitchFamily="34" charset="0"/>
                <a:cs typeface="Calibri" pitchFamily="34" charset="0"/>
              </a:rPr>
              <a:t>anyone</a:t>
            </a:r>
            <a:r>
              <a:rPr lang="en-US" dirty="0" smtClean="0">
                <a:effectLst>
                  <a:glow rad="228600">
                    <a:schemeClr val="accent3">
                      <a:satMod val="175000"/>
                      <a:alpha val="40000"/>
                    </a:schemeClr>
                  </a:glow>
                </a:effectLst>
                <a:latin typeface="Calibri" pitchFamily="34" charset="0"/>
                <a:cs typeface="Calibri" pitchFamily="34" charset="0"/>
              </a:rPr>
              <a:t> prior to Moses was told that God rested on the seventh day?</a:t>
            </a:r>
          </a:p>
          <a:p>
            <a:r>
              <a:rPr lang="en-US" dirty="0" smtClean="0">
                <a:effectLst>
                  <a:glow rad="228600">
                    <a:schemeClr val="accent3">
                      <a:satMod val="175000"/>
                      <a:alpha val="40000"/>
                    </a:schemeClr>
                  </a:glow>
                </a:effectLst>
                <a:latin typeface="Calibri" pitchFamily="34" charset="0"/>
                <a:cs typeface="Calibri" pitchFamily="34" charset="0"/>
              </a:rPr>
              <a:t>Do we have </a:t>
            </a:r>
            <a:r>
              <a:rPr lang="en-US" b="1" i="1" dirty="0" smtClean="0">
                <a:effectLst>
                  <a:glow rad="228600">
                    <a:schemeClr val="accent3">
                      <a:satMod val="175000"/>
                      <a:alpha val="40000"/>
                    </a:schemeClr>
                  </a:glow>
                </a:effectLst>
                <a:latin typeface="Calibri" pitchFamily="34" charset="0"/>
                <a:cs typeface="Calibri" pitchFamily="34" charset="0"/>
              </a:rPr>
              <a:t>any</a:t>
            </a:r>
            <a:r>
              <a:rPr lang="en-US" dirty="0" smtClean="0">
                <a:effectLst>
                  <a:glow rad="228600">
                    <a:schemeClr val="accent3">
                      <a:satMod val="175000"/>
                      <a:alpha val="40000"/>
                    </a:schemeClr>
                  </a:glow>
                </a:effectLst>
                <a:latin typeface="Calibri" pitchFamily="34" charset="0"/>
                <a:cs typeface="Calibri" pitchFamily="34" charset="0"/>
              </a:rPr>
              <a:t> evidence in scripture of anyone </a:t>
            </a:r>
            <a:r>
              <a:rPr lang="en-US" b="1" i="1" dirty="0" smtClean="0">
                <a:effectLst>
                  <a:glow rad="228600">
                    <a:schemeClr val="accent3">
                      <a:satMod val="175000"/>
                      <a:alpha val="40000"/>
                    </a:schemeClr>
                  </a:glow>
                </a:effectLst>
                <a:latin typeface="Calibri" pitchFamily="34" charset="0"/>
                <a:cs typeface="Calibri" pitchFamily="34" charset="0"/>
              </a:rPr>
              <a:t>observing</a:t>
            </a:r>
            <a:r>
              <a:rPr lang="en-US" dirty="0" smtClean="0">
                <a:effectLst>
                  <a:glow rad="228600">
                    <a:schemeClr val="accent3">
                      <a:satMod val="175000"/>
                      <a:alpha val="40000"/>
                    </a:schemeClr>
                  </a:glow>
                </a:effectLst>
                <a:latin typeface="Calibri" pitchFamily="34" charset="0"/>
                <a:cs typeface="Calibri" pitchFamily="34" charset="0"/>
              </a:rPr>
              <a:t> a Sabbath day prior to Moses?</a:t>
            </a:r>
          </a:p>
          <a:p>
            <a:r>
              <a:rPr lang="en-US" dirty="0" smtClean="0">
                <a:effectLst>
                  <a:glow rad="228600">
                    <a:schemeClr val="accent3">
                      <a:satMod val="175000"/>
                      <a:alpha val="40000"/>
                    </a:schemeClr>
                  </a:glow>
                </a:effectLst>
                <a:latin typeface="Calibri" pitchFamily="34" charset="0"/>
                <a:cs typeface="Calibri" pitchFamily="34" charset="0"/>
              </a:rPr>
              <a:t>According to Nehemiah, who did God use to make </a:t>
            </a:r>
            <a:r>
              <a:rPr lang="en-US" dirty="0">
                <a:effectLst>
                  <a:glow rad="228600">
                    <a:schemeClr val="accent3">
                      <a:satMod val="175000"/>
                      <a:alpha val="40000"/>
                    </a:schemeClr>
                  </a:glow>
                </a:effectLst>
                <a:latin typeface="Calibri" pitchFamily="34" charset="0"/>
                <a:cs typeface="Calibri" pitchFamily="34" charset="0"/>
              </a:rPr>
              <a:t>“known</a:t>
            </a:r>
            <a:r>
              <a:rPr lang="en-US" dirty="0" smtClean="0">
                <a:effectLst>
                  <a:glow rad="228600">
                    <a:schemeClr val="accent3">
                      <a:satMod val="175000"/>
                      <a:alpha val="40000"/>
                    </a:schemeClr>
                  </a:glow>
                </a:effectLst>
                <a:latin typeface="Calibri" pitchFamily="34" charset="0"/>
                <a:cs typeface="Calibri" pitchFamily="34" charset="0"/>
              </a:rPr>
              <a:t>” his “holy Sabbath” (</a:t>
            </a:r>
            <a:r>
              <a:rPr lang="en-US" dirty="0" smtClean="0">
                <a:latin typeface="Calibri" panose="020F0502020204030204" pitchFamily="34" charset="0"/>
                <a:cs typeface="Calibri" panose="020F0502020204030204" pitchFamily="34" charset="0"/>
              </a:rPr>
              <a:t>Neh</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9:14)?</a:t>
            </a:r>
          </a:p>
          <a:p>
            <a:r>
              <a:rPr lang="en-US" dirty="0" smtClean="0">
                <a:effectLst>
                  <a:glow rad="228600">
                    <a:schemeClr val="accent3">
                      <a:satMod val="175000"/>
                      <a:alpha val="40000"/>
                    </a:schemeClr>
                  </a:glow>
                </a:effectLst>
                <a:latin typeface="Calibri" pitchFamily="34" charset="0"/>
                <a:cs typeface="Calibri" pitchFamily="34" charset="0"/>
              </a:rPr>
              <a:t>If God’s resting on the seventh day and the institution of a Sabbath day was not known prior to Moses – would we have </a:t>
            </a:r>
            <a:r>
              <a:rPr lang="en-US" b="1" i="1" dirty="0" smtClean="0">
                <a:effectLst>
                  <a:glow rad="228600">
                    <a:schemeClr val="accent3">
                      <a:satMod val="175000"/>
                      <a:alpha val="40000"/>
                    </a:schemeClr>
                  </a:glow>
                </a:effectLst>
                <a:latin typeface="Calibri" pitchFamily="34" charset="0"/>
                <a:cs typeface="Calibri" pitchFamily="34" charset="0"/>
              </a:rPr>
              <a:t>any</a:t>
            </a:r>
            <a:r>
              <a:rPr lang="en-US" dirty="0" smtClean="0">
                <a:effectLst>
                  <a:glow rad="228600">
                    <a:schemeClr val="accent3">
                      <a:satMod val="175000"/>
                      <a:alpha val="40000"/>
                    </a:schemeClr>
                  </a:glow>
                </a:effectLst>
                <a:latin typeface="Calibri" pitchFamily="34" charset="0"/>
                <a:cs typeface="Calibri" pitchFamily="34" charset="0"/>
              </a:rPr>
              <a:t> reason to believe </a:t>
            </a:r>
            <a:r>
              <a:rPr lang="en-US" dirty="0">
                <a:effectLst>
                  <a:glow rad="228600">
                    <a:schemeClr val="accent3">
                      <a:satMod val="175000"/>
                      <a:alpha val="40000"/>
                    </a:schemeClr>
                  </a:glow>
                </a:effectLst>
                <a:latin typeface="Calibri" pitchFamily="34" charset="0"/>
                <a:cs typeface="Calibri" pitchFamily="34" charset="0"/>
              </a:rPr>
              <a:t>that </a:t>
            </a:r>
            <a:r>
              <a:rPr lang="en-US" dirty="0" smtClean="0">
                <a:effectLst>
                  <a:glow rad="228600">
                    <a:schemeClr val="accent3">
                      <a:satMod val="175000"/>
                      <a:alpha val="40000"/>
                    </a:schemeClr>
                  </a:glow>
                </a:effectLst>
                <a:latin typeface="Calibri" pitchFamily="34" charset="0"/>
                <a:cs typeface="Calibri" pitchFamily="34" charset="0"/>
              </a:rPr>
              <a:t>observing a Sabbath day is a “creation ordinance” binding on all men in all ages?</a:t>
            </a:r>
          </a:p>
        </p:txBody>
      </p:sp>
    </p:spTree>
    <p:extLst>
      <p:ext uri="{BB962C8B-B14F-4D97-AF65-F5344CB8AC3E}">
        <p14:creationId xmlns:p14="http://schemas.microsoft.com/office/powerpoint/2010/main" val="3294149041"/>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smtClean="0">
                <a:effectLst>
                  <a:glow rad="228600">
                    <a:schemeClr val="accent3">
                      <a:satMod val="175000"/>
                      <a:alpha val="40000"/>
                    </a:schemeClr>
                  </a:glow>
                </a:effectLst>
                <a:latin typeface="Calibri" pitchFamily="34" charset="0"/>
                <a:cs typeface="Calibri" pitchFamily="34" charset="0"/>
              </a:rPr>
              <a:t>What about “keeping the Sabbath”?</a:t>
            </a:r>
            <a:endParaRPr lang="en-US" sz="36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762000"/>
            <a:ext cx="8229600" cy="6096000"/>
          </a:xfrm>
        </p:spPr>
        <p:txBody>
          <a:bodyPr>
            <a:normAutofit fontScale="77500" lnSpcReduction="20000"/>
          </a:bodyPr>
          <a:lstStyle/>
          <a:p>
            <a:r>
              <a:rPr lang="en-US" dirty="0" smtClean="0">
                <a:effectLst>
                  <a:glow rad="228600">
                    <a:schemeClr val="accent3">
                      <a:satMod val="175000"/>
                      <a:alpha val="40000"/>
                    </a:schemeClr>
                  </a:glow>
                </a:effectLst>
                <a:latin typeface="Calibri" pitchFamily="34" charset="0"/>
                <a:cs typeface="Calibri" pitchFamily="34" charset="0"/>
              </a:rPr>
              <a:t>What about Christians </a:t>
            </a:r>
            <a:r>
              <a:rPr lang="en-US" b="1" i="1" dirty="0" smtClean="0">
                <a:effectLst>
                  <a:glow rad="228600">
                    <a:schemeClr val="accent3">
                      <a:satMod val="175000"/>
                      <a:alpha val="40000"/>
                    </a:schemeClr>
                  </a:glow>
                </a:effectLst>
                <a:latin typeface="Calibri" pitchFamily="34" charset="0"/>
                <a:cs typeface="Calibri" pitchFamily="34" charset="0"/>
              </a:rPr>
              <a:t>today</a:t>
            </a:r>
            <a:r>
              <a:rPr lang="en-US" dirty="0" smtClean="0">
                <a:effectLst>
                  <a:glow rad="228600">
                    <a:schemeClr val="accent3">
                      <a:satMod val="175000"/>
                      <a:alpha val="40000"/>
                    </a:schemeClr>
                  </a:glow>
                </a:effectLst>
                <a:latin typeface="Calibri" pitchFamily="34" charset="0"/>
                <a:cs typeface="Calibri" pitchFamily="34" charset="0"/>
              </a:rPr>
              <a:t>? Are </a:t>
            </a:r>
            <a:r>
              <a:rPr lang="en-US" b="1" i="1" dirty="0" smtClean="0">
                <a:effectLst>
                  <a:glow rad="228600">
                    <a:schemeClr val="accent3">
                      <a:satMod val="175000"/>
                      <a:alpha val="40000"/>
                    </a:schemeClr>
                  </a:glow>
                </a:effectLst>
                <a:latin typeface="Calibri" pitchFamily="34" charset="0"/>
                <a:cs typeface="Calibri" pitchFamily="34" charset="0"/>
              </a:rPr>
              <a:t>we</a:t>
            </a:r>
            <a:r>
              <a:rPr lang="en-US" dirty="0" smtClean="0">
                <a:effectLst>
                  <a:glow rad="228600">
                    <a:schemeClr val="accent3">
                      <a:satMod val="175000"/>
                      <a:alpha val="40000"/>
                    </a:schemeClr>
                  </a:glow>
                </a:effectLst>
                <a:latin typeface="Calibri" pitchFamily="34" charset="0"/>
                <a:cs typeface="Calibri" pitchFamily="34" charset="0"/>
              </a:rPr>
              <a:t> under obligation to observe a Sabbath day of rest?</a:t>
            </a:r>
          </a:p>
          <a:p>
            <a:r>
              <a:rPr lang="en-US" dirty="0" smtClean="0">
                <a:effectLst>
                  <a:glow rad="228600">
                    <a:schemeClr val="accent3">
                      <a:satMod val="175000"/>
                      <a:alpha val="40000"/>
                    </a:schemeClr>
                  </a:glow>
                </a:effectLst>
                <a:latin typeface="Calibri" pitchFamily="34" charset="0"/>
                <a:cs typeface="Calibri" pitchFamily="34" charset="0"/>
              </a:rPr>
              <a:t>As you know, Christians today are </a:t>
            </a:r>
            <a:r>
              <a:rPr lang="en-US" dirty="0">
                <a:effectLst>
                  <a:glow rad="228600">
                    <a:schemeClr val="accent3">
                      <a:satMod val="175000"/>
                      <a:alpha val="40000"/>
                    </a:schemeClr>
                  </a:glow>
                </a:effectLst>
                <a:latin typeface="Calibri" pitchFamily="34" charset="0"/>
                <a:cs typeface="Calibri" pitchFamily="34" charset="0"/>
              </a:rPr>
              <a:t>under </a:t>
            </a:r>
            <a:r>
              <a:rPr lang="en-US" dirty="0" smtClean="0">
                <a:effectLst>
                  <a:glow rad="228600">
                    <a:schemeClr val="accent3">
                      <a:satMod val="175000"/>
                      <a:alpha val="40000"/>
                    </a:schemeClr>
                  </a:glow>
                </a:effectLst>
                <a:latin typeface="Calibri" pitchFamily="34" charset="0"/>
                <a:cs typeface="Calibri" pitchFamily="34" charset="0"/>
              </a:rPr>
              <a:t>the New Covenant.</a:t>
            </a:r>
          </a:p>
          <a:p>
            <a:r>
              <a:rPr lang="en-US" dirty="0" smtClean="0">
                <a:effectLst>
                  <a:glow rad="228600">
                    <a:schemeClr val="accent3">
                      <a:satMod val="175000"/>
                      <a:alpha val="40000"/>
                    </a:schemeClr>
                  </a:glow>
                </a:effectLst>
                <a:latin typeface="Calibri" pitchFamily="34" charset="0"/>
                <a:cs typeface="Calibri" pitchFamily="34" charset="0"/>
              </a:rPr>
              <a:t>Since the coming of the New Covenant, there is </a:t>
            </a:r>
            <a:r>
              <a:rPr lang="en-US" b="1" i="1" dirty="0" smtClean="0">
                <a:effectLst>
                  <a:glow rad="228600">
                    <a:schemeClr val="accent3">
                      <a:satMod val="175000"/>
                      <a:alpha val="40000"/>
                    </a:schemeClr>
                  </a:glow>
                </a:effectLst>
                <a:latin typeface="Calibri" pitchFamily="34" charset="0"/>
                <a:cs typeface="Calibri" pitchFamily="34" charset="0"/>
              </a:rPr>
              <a:t>no</a:t>
            </a:r>
            <a:r>
              <a:rPr lang="en-US" dirty="0" smtClean="0">
                <a:effectLst>
                  <a:glow rad="228600">
                    <a:schemeClr val="accent3">
                      <a:satMod val="175000"/>
                      <a:alpha val="40000"/>
                    </a:schemeClr>
                  </a:glow>
                </a:effectLst>
                <a:latin typeface="Calibri" pitchFamily="34" charset="0"/>
                <a:cs typeface="Calibri" pitchFamily="34" charset="0"/>
              </a:rPr>
              <a:t> command given in the New Testament that requires us to observe a Sabbath </a:t>
            </a:r>
            <a:r>
              <a:rPr lang="en-US" b="1" i="1" dirty="0" smtClean="0">
                <a:effectLst>
                  <a:glow rad="228600">
                    <a:schemeClr val="accent3">
                      <a:satMod val="175000"/>
                      <a:alpha val="40000"/>
                    </a:schemeClr>
                  </a:glow>
                </a:effectLst>
                <a:latin typeface="Calibri" pitchFamily="34" charset="0"/>
                <a:cs typeface="Calibri" pitchFamily="34" charset="0"/>
              </a:rPr>
              <a:t>day</a:t>
            </a:r>
            <a:r>
              <a:rPr lang="en-US" dirty="0" smtClean="0">
                <a:effectLst>
                  <a:glow rad="228600">
                    <a:schemeClr val="accent3">
                      <a:satMod val="175000"/>
                      <a:alpha val="40000"/>
                    </a:schemeClr>
                  </a:glow>
                </a:effectLst>
                <a:latin typeface="Calibri" pitchFamily="34" charset="0"/>
                <a:cs typeface="Calibri" pitchFamily="34" charset="0"/>
              </a:rPr>
              <a:t> – or day of “rest”.</a:t>
            </a:r>
          </a:p>
          <a:p>
            <a:r>
              <a:rPr lang="en-US" dirty="0" smtClean="0">
                <a:effectLst>
                  <a:glow rad="228600">
                    <a:schemeClr val="accent3">
                      <a:satMod val="175000"/>
                      <a:alpha val="40000"/>
                    </a:schemeClr>
                  </a:glow>
                </a:effectLst>
                <a:latin typeface="Calibri" pitchFamily="34" charset="0"/>
                <a:cs typeface="Calibri" pitchFamily="34" charset="0"/>
              </a:rPr>
              <a:t>The </a:t>
            </a:r>
            <a:r>
              <a:rPr lang="en-US" b="1" i="1" dirty="0" smtClean="0">
                <a:effectLst>
                  <a:glow rad="228600">
                    <a:schemeClr val="accent3">
                      <a:satMod val="175000"/>
                      <a:alpha val="40000"/>
                    </a:schemeClr>
                  </a:glow>
                </a:effectLst>
                <a:latin typeface="Calibri" pitchFamily="34" charset="0"/>
                <a:cs typeface="Calibri" pitchFamily="34" charset="0"/>
              </a:rPr>
              <a:t>only</a:t>
            </a:r>
            <a:r>
              <a:rPr lang="en-US" dirty="0" smtClean="0">
                <a:effectLst>
                  <a:glow rad="228600">
                    <a:schemeClr val="accent3">
                      <a:satMod val="175000"/>
                      <a:alpha val="40000"/>
                    </a:schemeClr>
                  </a:glow>
                </a:effectLst>
                <a:latin typeface="Calibri" pitchFamily="34" charset="0"/>
                <a:cs typeface="Calibri" pitchFamily="34" charset="0"/>
              </a:rPr>
              <a:t> “Sabbath” that we are taught to observe in the NT is that we are to cease from doing work to gain favor with God and instead we are to rest in Christ’s work by faith:</a:t>
            </a:r>
          </a:p>
          <a:p>
            <a:pPr lvl="1"/>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For we who have believed enter that rest… </a:t>
            </a:r>
            <a:r>
              <a:rPr lang="en-US" i="1" baseline="30000" dirty="0" smtClean="0">
                <a:solidFill>
                  <a:srgbClr val="0070C0"/>
                </a:solidFill>
                <a:effectLst>
                  <a:glow rad="228600">
                    <a:schemeClr val="accent3">
                      <a:satMod val="175000"/>
                      <a:alpha val="40000"/>
                    </a:schemeClr>
                  </a:glow>
                </a:effectLst>
                <a:latin typeface="Cambria" pitchFamily="18" charset="0"/>
                <a:cs typeface="Calibri" pitchFamily="34" charset="0"/>
              </a:rPr>
              <a:t>9</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 So then, there remains a Sabbath rest for the people of God, </a:t>
            </a:r>
            <a:r>
              <a:rPr lang="en-US" i="1" baseline="30000" dirty="0" smtClean="0">
                <a:solidFill>
                  <a:srgbClr val="0070C0"/>
                </a:solidFill>
                <a:effectLst>
                  <a:glow rad="228600">
                    <a:schemeClr val="accent3">
                      <a:satMod val="175000"/>
                      <a:alpha val="40000"/>
                    </a:schemeClr>
                  </a:glow>
                </a:effectLst>
                <a:latin typeface="Cambria" pitchFamily="18" charset="0"/>
                <a:cs typeface="Calibri" pitchFamily="34" charset="0"/>
              </a:rPr>
              <a:t>10</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 for whoever has entered God's rest has also rested from his works as God did from his. </a:t>
            </a:r>
            <a:r>
              <a:rPr lang="en-US" i="1" baseline="30000" dirty="0" smtClean="0">
                <a:solidFill>
                  <a:srgbClr val="0070C0"/>
                </a:solidFill>
                <a:effectLst>
                  <a:glow rad="228600">
                    <a:schemeClr val="accent3">
                      <a:satMod val="175000"/>
                      <a:alpha val="40000"/>
                    </a:schemeClr>
                  </a:glow>
                </a:effectLst>
                <a:latin typeface="Cambria" pitchFamily="18" charset="0"/>
                <a:cs typeface="Calibri" pitchFamily="34" charset="0"/>
              </a:rPr>
              <a:t>11</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 Let us therefore strive to enter that rest …         </a:t>
            </a:r>
            <a:r>
              <a:rPr lang="en-US" i="1" baseline="30000" dirty="0" smtClean="0">
                <a:solidFill>
                  <a:srgbClr val="0070C0"/>
                </a:solidFill>
                <a:effectLst>
                  <a:glow rad="228600">
                    <a:schemeClr val="accent3">
                      <a:satMod val="175000"/>
                      <a:alpha val="40000"/>
                    </a:schemeClr>
                  </a:glow>
                </a:effectLst>
                <a:latin typeface="Cambria" pitchFamily="18" charset="0"/>
                <a:cs typeface="Calibri" pitchFamily="34" charset="0"/>
              </a:rPr>
              <a:t>14</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 </a:t>
            </a:r>
            <a:r>
              <a:rPr lang="en-US" i="1" dirty="0">
                <a:solidFill>
                  <a:srgbClr val="0070C0"/>
                </a:solidFill>
                <a:effectLst>
                  <a:glow rad="228600">
                    <a:schemeClr val="accent3">
                      <a:satMod val="175000"/>
                      <a:alpha val="40000"/>
                    </a:schemeClr>
                  </a:glow>
                </a:effectLst>
                <a:latin typeface="Cambria" pitchFamily="18" charset="0"/>
                <a:cs typeface="Calibri" pitchFamily="34" charset="0"/>
              </a:rPr>
              <a:t>Since then we have a great high priest who has passed through the heavens, Jesus, the Son of God, let us hold fast our confession… </a:t>
            </a:r>
            <a:r>
              <a:rPr lang="en-US" i="1" baseline="30000" dirty="0">
                <a:solidFill>
                  <a:srgbClr val="0070C0"/>
                </a:solidFill>
                <a:effectLst>
                  <a:glow rad="228600">
                    <a:schemeClr val="accent3">
                      <a:satMod val="175000"/>
                      <a:alpha val="40000"/>
                    </a:schemeClr>
                  </a:glow>
                </a:effectLst>
                <a:latin typeface="Cambria" pitchFamily="18" charset="0"/>
                <a:cs typeface="Calibri" pitchFamily="34" charset="0"/>
              </a:rPr>
              <a:t>16</a:t>
            </a:r>
            <a:r>
              <a:rPr lang="en-US" i="1" dirty="0">
                <a:solidFill>
                  <a:srgbClr val="0070C0"/>
                </a:solidFill>
                <a:effectLst>
                  <a:glow rad="228600">
                    <a:schemeClr val="accent3">
                      <a:satMod val="175000"/>
                      <a:alpha val="40000"/>
                    </a:schemeClr>
                  </a:glow>
                </a:effectLst>
                <a:latin typeface="Cambria" pitchFamily="18" charset="0"/>
                <a:cs typeface="Calibri" pitchFamily="34" charset="0"/>
              </a:rPr>
              <a:t> Let us then with confidence draw near to the throne of grace, that we may receive </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mercy... </a:t>
            </a:r>
            <a:r>
              <a:rPr lang="en-US" dirty="0" smtClean="0">
                <a:effectLst>
                  <a:glow rad="228600">
                    <a:schemeClr val="accent3">
                      <a:satMod val="175000"/>
                      <a:alpha val="40000"/>
                    </a:schemeClr>
                  </a:glow>
                </a:effectLst>
                <a:latin typeface="Calibri" pitchFamily="34" charset="0"/>
                <a:cs typeface="Calibri" pitchFamily="34" charset="0"/>
              </a:rPr>
              <a:t>(Heb. 4:3,9-11, 14,16a)</a:t>
            </a:r>
          </a:p>
          <a:p>
            <a:endParaRPr lang="en-US" dirty="0"/>
          </a:p>
        </p:txBody>
      </p:sp>
    </p:spTree>
    <p:extLst>
      <p:ext uri="{BB962C8B-B14F-4D97-AF65-F5344CB8AC3E}">
        <p14:creationId xmlns:p14="http://schemas.microsoft.com/office/powerpoint/2010/main" val="2138245177"/>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sz="3600" b="1" dirty="0" smtClean="0">
                <a:effectLst>
                  <a:glow rad="228600">
                    <a:schemeClr val="accent3">
                      <a:satMod val="175000"/>
                      <a:alpha val="40000"/>
                    </a:schemeClr>
                  </a:glow>
                </a:effectLst>
                <a:latin typeface="Calibri" pitchFamily="34" charset="0"/>
                <a:cs typeface="Calibri" pitchFamily="34" charset="0"/>
              </a:rPr>
              <a:t>What about “keeping the Sabbath”?</a:t>
            </a:r>
            <a:endParaRPr lang="en-US" sz="36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762000"/>
            <a:ext cx="8229600" cy="5867400"/>
          </a:xfrm>
        </p:spPr>
        <p:txBody>
          <a:bodyPr>
            <a:normAutofit lnSpcReduction="10000"/>
          </a:bodyPr>
          <a:lstStyle/>
          <a:p>
            <a:r>
              <a:rPr lang="en-US" dirty="0" smtClean="0">
                <a:effectLst>
                  <a:glow rad="228600">
                    <a:schemeClr val="accent3">
                      <a:satMod val="175000"/>
                      <a:alpha val="40000"/>
                    </a:schemeClr>
                  </a:glow>
                </a:effectLst>
                <a:latin typeface="Calibri" pitchFamily="34" charset="0"/>
                <a:cs typeface="Calibri" pitchFamily="34" charset="0"/>
              </a:rPr>
              <a:t>Furthermore there are at least two places in the New Testament that </a:t>
            </a:r>
            <a:r>
              <a:rPr lang="en-US" b="1" i="1" dirty="0" smtClean="0">
                <a:effectLst>
                  <a:glow rad="228600">
                    <a:schemeClr val="accent3">
                      <a:satMod val="175000"/>
                      <a:alpha val="40000"/>
                    </a:schemeClr>
                  </a:glow>
                </a:effectLst>
                <a:latin typeface="Calibri" pitchFamily="34" charset="0"/>
                <a:cs typeface="Calibri" pitchFamily="34" charset="0"/>
              </a:rPr>
              <a:t>explicitly</a:t>
            </a:r>
            <a:r>
              <a:rPr lang="en-US" dirty="0" smtClean="0">
                <a:effectLst>
                  <a:glow rad="228600">
                    <a:schemeClr val="accent3">
                      <a:satMod val="175000"/>
                      <a:alpha val="40000"/>
                    </a:schemeClr>
                  </a:glow>
                </a:effectLst>
                <a:latin typeface="Calibri" pitchFamily="34" charset="0"/>
                <a:cs typeface="Calibri" pitchFamily="34" charset="0"/>
              </a:rPr>
              <a:t> teach that we are </a:t>
            </a:r>
            <a:r>
              <a:rPr lang="en-US" b="1" i="1" dirty="0" smtClean="0">
                <a:effectLst>
                  <a:glow rad="228600">
                    <a:schemeClr val="accent3">
                      <a:satMod val="175000"/>
                      <a:alpha val="40000"/>
                    </a:schemeClr>
                  </a:glow>
                </a:effectLst>
                <a:latin typeface="Calibri" pitchFamily="34" charset="0"/>
                <a:cs typeface="Calibri" pitchFamily="34" charset="0"/>
              </a:rPr>
              <a:t>not</a:t>
            </a:r>
            <a:r>
              <a:rPr lang="en-US" dirty="0" smtClean="0">
                <a:effectLst>
                  <a:glow rad="228600">
                    <a:schemeClr val="accent3">
                      <a:satMod val="175000"/>
                      <a:alpha val="40000"/>
                    </a:schemeClr>
                  </a:glow>
                </a:effectLst>
                <a:latin typeface="Calibri" pitchFamily="34" charset="0"/>
                <a:cs typeface="Calibri" pitchFamily="34" charset="0"/>
              </a:rPr>
              <a:t> required to keep a Sabbath </a:t>
            </a:r>
            <a:r>
              <a:rPr lang="en-US" b="1" i="1" dirty="0" smtClean="0">
                <a:effectLst>
                  <a:glow rad="228600">
                    <a:schemeClr val="accent3">
                      <a:satMod val="175000"/>
                      <a:alpha val="40000"/>
                    </a:schemeClr>
                  </a:glow>
                </a:effectLst>
                <a:latin typeface="Calibri" pitchFamily="34" charset="0"/>
                <a:cs typeface="Calibri" pitchFamily="34" charset="0"/>
              </a:rPr>
              <a:t>day </a:t>
            </a:r>
            <a:r>
              <a:rPr lang="en-US" dirty="0" smtClean="0">
                <a:effectLst>
                  <a:glow rad="228600">
                    <a:schemeClr val="accent3">
                      <a:satMod val="175000"/>
                      <a:alpha val="40000"/>
                    </a:schemeClr>
                  </a:glow>
                </a:effectLst>
                <a:latin typeface="Calibri" pitchFamily="34" charset="0"/>
                <a:cs typeface="Calibri" pitchFamily="34" charset="0"/>
              </a:rPr>
              <a:t>(or any other OT holy day or feast day) :</a:t>
            </a:r>
          </a:p>
          <a:p>
            <a:pPr lvl="1"/>
            <a:r>
              <a:rPr lang="en-US" b="1" i="1" dirty="0" smtClean="0">
                <a:solidFill>
                  <a:srgbClr val="0070C0"/>
                </a:solidFill>
                <a:effectLst>
                  <a:glow rad="228600">
                    <a:schemeClr val="accent3">
                      <a:satMod val="175000"/>
                      <a:alpha val="40000"/>
                    </a:schemeClr>
                  </a:glow>
                </a:effectLst>
                <a:latin typeface="Cambria" pitchFamily="18" charset="0"/>
                <a:cs typeface="Calibri" pitchFamily="34" charset="0"/>
              </a:rPr>
              <a:t>Therefore let no one pass judgment on you </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in questions of food and drink, or </a:t>
            </a:r>
            <a:r>
              <a:rPr lang="en-US" b="1" i="1" dirty="0" smtClean="0">
                <a:solidFill>
                  <a:srgbClr val="0070C0"/>
                </a:solidFill>
                <a:effectLst>
                  <a:glow rad="228600">
                    <a:schemeClr val="accent3">
                      <a:satMod val="175000"/>
                      <a:alpha val="40000"/>
                    </a:schemeClr>
                  </a:glow>
                </a:effectLst>
                <a:latin typeface="Cambria" pitchFamily="18" charset="0"/>
                <a:cs typeface="Calibri" pitchFamily="34" charset="0"/>
              </a:rPr>
              <a:t>with regard to </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a festival or a new moon or </a:t>
            </a:r>
            <a:r>
              <a:rPr lang="en-US" b="1" i="1" dirty="0" smtClean="0">
                <a:solidFill>
                  <a:srgbClr val="0070C0"/>
                </a:solidFill>
                <a:effectLst>
                  <a:glow rad="228600">
                    <a:schemeClr val="accent3">
                      <a:satMod val="175000"/>
                      <a:alpha val="40000"/>
                    </a:schemeClr>
                  </a:glow>
                </a:effectLst>
                <a:latin typeface="Cambria" pitchFamily="18" charset="0"/>
                <a:cs typeface="Calibri" pitchFamily="34" charset="0"/>
              </a:rPr>
              <a:t>a Sabbath</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 </a:t>
            </a:r>
            <a:r>
              <a:rPr lang="en-US" i="1" baseline="30000" dirty="0" smtClean="0">
                <a:solidFill>
                  <a:srgbClr val="0070C0"/>
                </a:solidFill>
                <a:effectLst>
                  <a:glow rad="228600">
                    <a:schemeClr val="accent3">
                      <a:satMod val="175000"/>
                      <a:alpha val="40000"/>
                    </a:schemeClr>
                  </a:glow>
                </a:effectLst>
                <a:latin typeface="Cambria" pitchFamily="18" charset="0"/>
                <a:cs typeface="Calibri" pitchFamily="34" charset="0"/>
              </a:rPr>
              <a:t>17</a:t>
            </a:r>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 These are a shadow of the things to come, but the substance belongs to Christ. </a:t>
            </a:r>
            <a:r>
              <a:rPr lang="en-US" dirty="0" smtClean="0">
                <a:effectLst>
                  <a:glow rad="228600">
                    <a:schemeClr val="accent3">
                      <a:satMod val="175000"/>
                      <a:alpha val="40000"/>
                    </a:schemeClr>
                  </a:glow>
                </a:effectLst>
                <a:latin typeface="Calibri" pitchFamily="34" charset="0"/>
                <a:cs typeface="Calibri" pitchFamily="34" charset="0"/>
              </a:rPr>
              <a:t>(Col. 2:16-17 cf. Ezek. 45:17)</a:t>
            </a:r>
          </a:p>
          <a:p>
            <a:pPr lvl="1"/>
            <a:r>
              <a:rPr lang="en-US" i="1" dirty="0" smtClean="0">
                <a:solidFill>
                  <a:srgbClr val="0070C0"/>
                </a:solidFill>
                <a:effectLst>
                  <a:glow rad="228600">
                    <a:schemeClr val="accent3">
                      <a:satMod val="175000"/>
                      <a:alpha val="40000"/>
                    </a:schemeClr>
                  </a:glow>
                </a:effectLst>
                <a:latin typeface="Cambria" pitchFamily="18" charset="0"/>
                <a:cs typeface="Calibri" pitchFamily="34" charset="0"/>
              </a:rPr>
              <a:t>One person esteems one day as better than another, while another esteems all days alike. Each one should be fully convinced in his own mind. </a:t>
            </a:r>
            <a:r>
              <a:rPr lang="en-US" dirty="0" smtClean="0">
                <a:effectLst>
                  <a:glow rad="228600">
                    <a:schemeClr val="accent3">
                      <a:satMod val="175000"/>
                      <a:alpha val="40000"/>
                    </a:schemeClr>
                  </a:glow>
                </a:effectLst>
                <a:latin typeface="Calibri" pitchFamily="34" charset="0"/>
                <a:cs typeface="Calibri" pitchFamily="34" charset="0"/>
              </a:rPr>
              <a:t>(Rom. 14:5)</a:t>
            </a:r>
          </a:p>
          <a:p>
            <a:endParaRPr lang="en-US" dirty="0"/>
          </a:p>
        </p:txBody>
      </p:sp>
    </p:spTree>
    <p:extLst>
      <p:ext uri="{BB962C8B-B14F-4D97-AF65-F5344CB8AC3E}">
        <p14:creationId xmlns:p14="http://schemas.microsoft.com/office/powerpoint/2010/main" val="29363266"/>
      </p:ext>
    </p:extLst>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90800"/>
            <a:ext cx="5415834" cy="411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33" y="2597263"/>
            <a:ext cx="27813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0" y="0"/>
            <a:ext cx="9144000" cy="2133600"/>
          </a:xfrm>
        </p:spPr>
        <p:txBody>
          <a:bodyPr/>
          <a:lstStyle/>
          <a:p>
            <a:r>
              <a:rPr lang="en-US" sz="2800" dirty="0" smtClean="0"/>
              <a:t>A Look at What</a:t>
            </a:r>
            <a:r>
              <a:rPr lang="en-US" sz="2800" b="1" dirty="0" smtClean="0"/>
              <a:t/>
            </a:r>
            <a:br>
              <a:rPr lang="en-US" sz="2800" b="1" dirty="0" smtClean="0"/>
            </a:br>
            <a:r>
              <a:rPr lang="en-US" sz="2800" b="1" dirty="0" smtClean="0"/>
              <a:t>The Westminster </a:t>
            </a:r>
            <a:r>
              <a:rPr lang="en-US" sz="2800" b="1" dirty="0"/>
              <a:t>Confession of Faith </a:t>
            </a:r>
            <a:r>
              <a:rPr lang="en-US" sz="2800" b="1" dirty="0" smtClean="0"/>
              <a:t>(1646) </a:t>
            </a:r>
            <a:br>
              <a:rPr lang="en-US" sz="2800" b="1" dirty="0" smtClean="0"/>
            </a:br>
            <a:r>
              <a:rPr lang="en-US" sz="2800" dirty="0" smtClean="0"/>
              <a:t>and </a:t>
            </a:r>
            <a:r>
              <a:rPr lang="en-US" sz="2800" b="1" dirty="0" smtClean="0"/>
              <a:t/>
            </a:r>
            <a:br>
              <a:rPr lang="en-US" sz="2800" b="1" dirty="0" smtClean="0"/>
            </a:br>
            <a:r>
              <a:rPr lang="en-US" sz="2800" b="1" dirty="0" smtClean="0"/>
              <a:t>The London Baptist Confession of Faith (1689)</a:t>
            </a:r>
            <a:br>
              <a:rPr lang="en-US" sz="2800" b="1" dirty="0" smtClean="0"/>
            </a:br>
            <a:r>
              <a:rPr lang="en-US" sz="2800" dirty="0" smtClean="0"/>
              <a:t>Say About the Sabbath</a:t>
            </a:r>
            <a:endParaRPr lang="en-US" sz="2800" dirty="0"/>
          </a:p>
        </p:txBody>
      </p:sp>
    </p:spTree>
    <p:extLst>
      <p:ext uri="{BB962C8B-B14F-4D97-AF65-F5344CB8AC3E}">
        <p14:creationId xmlns:p14="http://schemas.microsoft.com/office/powerpoint/2010/main" val="367903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inbow">
  <a:themeElements>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inb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inb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inb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inb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inb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inb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inb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inb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inb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inb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inb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inb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rs">
  <a:themeElements>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ses">
  <a:themeElements>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s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s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s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s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s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s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s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s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s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s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s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s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vid">
  <a:themeElements>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v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v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v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v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v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v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v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v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v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v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v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v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esus">
  <a:themeElements>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es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es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es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es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es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es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es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es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es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es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es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es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ldnew">
  <a:themeElements>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d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d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d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d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d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d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d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d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d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d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d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d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terfall">
  <a:themeElements>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erf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7.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8.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Maple</Template>
  <TotalTime>60661</TotalTime>
  <Words>948</Words>
  <Application>Microsoft Office PowerPoint</Application>
  <PresentationFormat>On-screen Show (4:3)</PresentationFormat>
  <Paragraphs>45</Paragraphs>
  <Slides>9</Slides>
  <Notes>0</Notes>
  <HiddenSlides>1</HiddenSlides>
  <MMClips>0</MMClips>
  <ScaleCrop>false</ScaleCrop>
  <HeadingPairs>
    <vt:vector size="4" baseType="variant">
      <vt:variant>
        <vt:lpstr>Theme</vt:lpstr>
      </vt:variant>
      <vt:variant>
        <vt:i4>23</vt:i4>
      </vt:variant>
      <vt:variant>
        <vt:lpstr>Slide Titles</vt:lpstr>
      </vt:variant>
      <vt:variant>
        <vt:i4>9</vt:i4>
      </vt:variant>
    </vt:vector>
  </HeadingPairs>
  <TitlesOfParts>
    <vt:vector size="32" baseType="lpstr">
      <vt:lpstr>Default Design</vt:lpstr>
      <vt:lpstr>Rainbow</vt:lpstr>
      <vt:lpstr>Stars</vt:lpstr>
      <vt:lpstr>Moses</vt:lpstr>
      <vt:lpstr>David</vt:lpstr>
      <vt:lpstr>Jesus</vt:lpstr>
      <vt:lpstr>oldnew</vt:lpstr>
      <vt:lpstr>waterfall</vt:lpstr>
      <vt:lpstr>sunset</vt:lpstr>
      <vt:lpstr>1_sunset</vt:lpstr>
      <vt:lpstr>2_sunset</vt:lpstr>
      <vt:lpstr>3_sunset</vt:lpstr>
      <vt:lpstr>4_sunset</vt:lpstr>
      <vt:lpstr>5_sunset</vt:lpstr>
      <vt:lpstr>6_sunset</vt:lpstr>
      <vt:lpstr>7_sunset</vt:lpstr>
      <vt:lpstr>8_sunset</vt:lpstr>
      <vt:lpstr>9_sunset</vt:lpstr>
      <vt:lpstr>10_sunset</vt:lpstr>
      <vt:lpstr>11_sunset</vt:lpstr>
      <vt:lpstr>12_sunset</vt:lpstr>
      <vt:lpstr>17_Default Design</vt:lpstr>
      <vt:lpstr>18_Default Design</vt:lpstr>
      <vt:lpstr>New Covenant Theology</vt:lpstr>
      <vt:lpstr>Questions Raised by New Covenant Theology</vt:lpstr>
      <vt:lpstr>What about “keeping the Sabbath”?</vt:lpstr>
      <vt:lpstr>What about “keeping the Sabbath”?</vt:lpstr>
      <vt:lpstr>What about “keeping the Sabbath”?</vt:lpstr>
      <vt:lpstr>What did it mean to “keep the Sabbath?</vt:lpstr>
      <vt:lpstr>What about “keeping the Sabbath”?</vt:lpstr>
      <vt:lpstr>What about “keeping the Sabbath”?</vt:lpstr>
      <vt:lpstr>A Look at What The Westminster Confession of Faith (1646)  and  The London Baptist Confession of Faith (1689) Say About the Sabbath</vt:lpstr>
    </vt:vector>
  </TitlesOfParts>
  <Company>ALLTEL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Bob Connolly</dc:creator>
  <cp:lastModifiedBy>Robert Connolly</cp:lastModifiedBy>
  <cp:revision>2088</cp:revision>
  <dcterms:created xsi:type="dcterms:W3CDTF">2002-05-29T23:51:15Z</dcterms:created>
  <dcterms:modified xsi:type="dcterms:W3CDTF">2017-11-05T22:44:41Z</dcterms:modified>
</cp:coreProperties>
</file>