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3.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4.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5.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6.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17.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18.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19.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0.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21.xml" ContentType="application/vnd.openxmlformats-officedocument.theme+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22.xml" ContentType="application/vnd.openxmlformats-officedocument.theme+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3.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 id="2147483655" r:id="rId3"/>
    <p:sldMasterId id="2147483657" r:id="rId4"/>
    <p:sldMasterId id="2147483659" r:id="rId5"/>
    <p:sldMasterId id="2147483661" r:id="rId6"/>
    <p:sldMasterId id="2147483663" r:id="rId7"/>
    <p:sldMasterId id="2147483667" r:id="rId8"/>
    <p:sldMasterId id="2147483665" r:id="rId9"/>
    <p:sldMasterId id="2147484058" r:id="rId10"/>
    <p:sldMasterId id="2147484095" r:id="rId11"/>
    <p:sldMasterId id="2147484156" r:id="rId12"/>
    <p:sldMasterId id="2147484218" r:id="rId13"/>
    <p:sldMasterId id="2147484320" r:id="rId14"/>
    <p:sldMasterId id="2147484397" r:id="rId15"/>
    <p:sldMasterId id="2147484470" r:id="rId16"/>
    <p:sldMasterId id="2147484495" r:id="rId17"/>
    <p:sldMasterId id="2147484580" r:id="rId18"/>
    <p:sldMasterId id="2147484653" r:id="rId19"/>
    <p:sldMasterId id="2147484666" r:id="rId20"/>
    <p:sldMasterId id="2147484727" r:id="rId21"/>
    <p:sldMasterId id="2147484764" r:id="rId22"/>
    <p:sldMasterId id="2147484788" r:id="rId23"/>
    <p:sldMasterId id="2147484801" r:id="rId24"/>
  </p:sldMasterIdLst>
  <p:notesMasterIdLst>
    <p:notesMasterId r:id="rId40"/>
  </p:notesMasterIdLst>
  <p:sldIdLst>
    <p:sldId id="738" r:id="rId25"/>
    <p:sldId id="739" r:id="rId26"/>
    <p:sldId id="740" r:id="rId27"/>
    <p:sldId id="726" r:id="rId28"/>
    <p:sldId id="728" r:id="rId29"/>
    <p:sldId id="730" r:id="rId30"/>
    <p:sldId id="731" r:id="rId31"/>
    <p:sldId id="733" r:id="rId32"/>
    <p:sldId id="734" r:id="rId33"/>
    <p:sldId id="735" r:id="rId34"/>
    <p:sldId id="736" r:id="rId35"/>
    <p:sldId id="741" r:id="rId36"/>
    <p:sldId id="742" r:id="rId37"/>
    <p:sldId id="729" r:id="rId38"/>
    <p:sldId id="718" r:id="rId39"/>
  </p:sldIdLst>
  <p:sldSz cx="9144000" cy="6858000" type="screen4x3"/>
  <p:notesSz cx="6858000" cy="875982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00"/>
    <a:srgbClr val="FFCCCC"/>
    <a:srgbClr val="00CC99"/>
    <a:srgbClr val="00CC66"/>
    <a:srgbClr val="FF6600"/>
    <a:srgbClr val="FF0000"/>
    <a:srgbClr val="66FF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57" autoAdjust="0"/>
    <p:restoredTop sz="94707" autoAdjust="0"/>
  </p:normalViewPr>
  <p:slideViewPr>
    <p:cSldViewPr>
      <p:cViewPr varScale="1">
        <p:scale>
          <a:sx n="113" d="100"/>
          <a:sy n="113" d="100"/>
        </p:scale>
        <p:origin x="-84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658"/>
    </p:cViewPr>
  </p:sorterViewPr>
  <p:notesViewPr>
    <p:cSldViewPr>
      <p:cViewPr varScale="1">
        <p:scale>
          <a:sx n="89" d="100"/>
          <a:sy n="89" d="100"/>
        </p:scale>
        <p:origin x="-3678" y="-114"/>
      </p:cViewPr>
      <p:guideLst>
        <p:guide orient="horz" pos="2759"/>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9"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38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3884613" y="0"/>
            <a:ext cx="2971800" cy="438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91140" name="Rectangle 4"/>
          <p:cNvSpPr>
            <a:spLocks noGrp="1" noRot="1" noChangeAspect="1" noChangeArrowheads="1" noTextEdit="1"/>
          </p:cNvSpPr>
          <p:nvPr>
            <p:ph type="sldImg" idx="2"/>
          </p:nvPr>
        </p:nvSpPr>
        <p:spPr bwMode="auto">
          <a:xfrm>
            <a:off x="1239838" y="657225"/>
            <a:ext cx="4379912" cy="328453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160838"/>
            <a:ext cx="5486400" cy="39417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320088"/>
            <a:ext cx="2971800" cy="4381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884613" y="8320088"/>
            <a:ext cx="2971800" cy="4381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0482DD3-AEB0-4215-BBDC-D2DE80D82A63}" type="slidenum">
              <a:rPr lang="en-US"/>
              <a:pPr>
                <a:defRPr/>
              </a:pPr>
              <a:t>‹#›</a:t>
            </a:fld>
            <a:endParaRPr lang="en-US"/>
          </a:p>
        </p:txBody>
      </p:sp>
    </p:spTree>
    <p:extLst>
      <p:ext uri="{BB962C8B-B14F-4D97-AF65-F5344CB8AC3E}">
        <p14:creationId xmlns:p14="http://schemas.microsoft.com/office/powerpoint/2010/main" val="3516070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CAFD7F-5138-4ECE-A628-1F13A6C2463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D224D2-144B-4457-8A81-322C5DE7FF43}"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1165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623320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62460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47069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683958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575838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88463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040233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7560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F41947-5B1F-406C-BD1B-7FB7C149922F}"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59605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41446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41935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713155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873441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495514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630647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12348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14364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0386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4950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CC765C9-B54E-4D11-9C11-A4DD2A1B06EA}"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16932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484554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982595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716472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831595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01112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207081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149799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704626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4882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0CF5FD-D95A-4C53-964C-7C986D2A6270}"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29301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763257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375238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25413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714639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74855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99482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061731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482212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6244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5ED685-89B6-452E-9A97-0D766D794D01}" type="slidenum">
              <a:rPr lang="en-US"/>
              <a:pPr>
                <a:defRPr/>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203693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038317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375058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198276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298435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424102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631811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9205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50049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2931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5AB6B5-BB2E-4C4D-9389-23036A0E0CE8}" type="slidenum">
              <a:rPr lang="en-US"/>
              <a:pPr>
                <a:defRPr/>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622400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775066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928202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481149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758400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276072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74719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261542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689897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1761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4F7946E-3D06-4BCB-A74A-F4542EF36B26}" type="slidenum">
              <a:rPr lang="en-US"/>
              <a:pPr>
                <a:defRPr/>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330478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67288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50826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832283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204789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714853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411008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641642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471261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8505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4C245E4-995E-4839-BDCA-3186DCE95D9B}" type="slidenum">
              <a:rPr lang="en-US"/>
              <a:pPr>
                <a:defRPr/>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9744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376377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225390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46533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288563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063913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200923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158055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990497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1587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16DFABB-27FE-4421-89BA-F3D09A338E12}" type="slidenum">
              <a:rPr lang="en-US"/>
              <a:pPr>
                <a:defRPr/>
              </a:pPr>
              <a:t>‹#›</a:t>
            </a:fld>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208656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508624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976696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061636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676877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140359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384541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365374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404770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9511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7541CF-2895-4DC6-909B-FA1273B72EDC}" type="slidenum">
              <a:rPr lang="en-US"/>
              <a:pPr>
                <a:defRPr/>
              </a:pPr>
              <a:t>‹#›</a:t>
            </a:fld>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34283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632631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40952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547598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865714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439972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505865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887707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20331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263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ACAE55-293C-4F49-BB54-1B45CF2C768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15784F-95B1-40B7-ACB5-6E8F4ED2527A}" type="slidenum">
              <a:rPr lang="en-US"/>
              <a:pPr>
                <a:defRPr/>
              </a:pPr>
              <a:t>‹#›</a:t>
            </a:fld>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631560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848261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419591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594471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192485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094443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327191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129008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287378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0970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079195-FF8B-4A91-81C4-997B732579C6}" type="slidenum">
              <a:rPr lang="en-US"/>
              <a:pPr>
                <a:defRPr/>
              </a:pPr>
              <a:t>‹#›</a:t>
            </a:fld>
            <a:endParaRPr 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266989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677441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540919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686955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777188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881269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035121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150900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958239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39648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456378-2554-4B67-9C71-718D62CC5E13}" type="slidenum">
              <a:rPr lang="en-US"/>
              <a:pPr>
                <a:defRPr/>
              </a:pPr>
              <a:t>‹#›</a:t>
            </a:fld>
            <a:endParaRPr 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001616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501453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166813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841138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362000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188925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631415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692831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313777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2423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5462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5C288B9-6A6D-4A9D-99E9-F81C44D2CD5F}" type="slidenum">
              <a:rPr lang="en-US"/>
              <a:pPr>
                <a:defRPr/>
              </a:pPr>
              <a:t>‹#›</a:t>
            </a:fld>
            <a:endParaRPr 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011131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08683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126944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897457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322790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837974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289146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097591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089369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20314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F217AB-FA40-43CA-BE34-69F95A159EFA}" type="slidenum">
              <a:rPr lang="en-US"/>
              <a:pPr>
                <a:defRPr/>
              </a:pPr>
              <a:t>‹#›</a:t>
            </a:fld>
            <a:endParaRPr 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262916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812311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278505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440428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642451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CAFD7F-5138-4ECE-A628-1F13A6C246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736105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ACAE55-293C-4F49-BB54-1B45CF2C76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099646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20DDC2-DC64-4620-81EC-41C8EC09B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067189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DC36CE-4FA8-460F-85BB-2FD596E262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699716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481F95D-4AD8-4E83-AC08-7B90492BEC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22668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A2E23D-2C89-4F87-9E54-62CCDBA3C296}" type="slidenum">
              <a:rPr lang="en-US"/>
              <a:pPr>
                <a:defRPr/>
              </a:pPr>
              <a:t>‹#›</a:t>
            </a:fld>
            <a:endParaRPr lang="en-US"/>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780BE44-C398-4FA8-9E14-BD65810577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976551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CD59913-7EF5-47DD-AB06-B43D908C83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893640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DB0AB4-09D9-46F7-B14B-DC31C67232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447837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0A4B5C-27A1-43F9-9E38-48CF93CE84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128871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D224D2-144B-4457-8A81-322C5DE7FF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341158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F41947-5B1F-406C-BD1B-7FB7C14992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768100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9854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29736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262380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652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2F303F-B34B-475B-A533-3C8DEB18961F}" type="slidenum">
              <a:rPr lang="en-US"/>
              <a:pPr>
                <a:defRPr/>
              </a:pPr>
              <a:t>‹#›</a:t>
            </a:fld>
            <a:endParaRPr lang="en-US"/>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010666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942320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681882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94563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307237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834294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18123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99590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CAFD7F-5138-4ECE-A628-1F13A6C246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066514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ACAE55-293C-4F49-BB54-1B45CF2C76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83369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0A764F8-85A8-4696-B295-8E907C14C9A6}" type="slidenum">
              <a:rPr lang="en-US"/>
              <a:pPr>
                <a:defRPr/>
              </a:pPr>
              <a:t>‹#›</a:t>
            </a:fld>
            <a:endParaRPr lang="en-US"/>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20DDC2-DC64-4620-81EC-41C8EC09B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931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DC36CE-4FA8-460F-85BB-2FD596E262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160397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481F95D-4AD8-4E83-AC08-7B90492BEC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114677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780BE44-C398-4FA8-9E14-BD65810577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171952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CD59913-7EF5-47DD-AB06-B43D908C83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138491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DB0AB4-09D9-46F7-B14B-DC31C67232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7430946"/>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0A4B5C-27A1-43F9-9E38-48CF93CE84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588040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D224D2-144B-4457-8A81-322C5DE7FF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584902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F41947-5B1F-406C-BD1B-7FB7C14992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57573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EF1F681-0494-4A88-B0B6-2E0958196A8D}"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076AF9C-535D-47C9-AA6B-4D0951C1D02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20DDC2-DC64-4620-81EC-41C8EC09BE77}"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4E0DE7-BF0F-4C8F-9DBC-B285301F6D17}"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321DA0-ACB9-42ED-B15D-3CB1E01DE961}"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5F5497-75E8-4516-9795-D207788FC3F5}"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61D431-0AB2-4B5B-9992-BD50D2EEE062}"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607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0DEA5F9-7924-4DAD-A0C3-46237210DEDB}"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F086CC-468D-4F20-BC8C-9F4B5216FED7}"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FED96B-BAA0-4BAB-B9DB-7E20DF02635C}"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855128-8748-4527-AAE4-704D5AB459F0}"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5F266D9-A218-48E8-B889-622369D5F621}"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E4412E3-59DD-440B-9778-AF8DC12DD89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DC36CE-4FA8-460F-85BB-2FD596E262B5}"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C7B8CA9-25FC-4345-9920-02F73D19F787}"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F86EC6-30FE-4AF1-871C-076E7CA70FB6}"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C7A7A0-0036-4981-99DE-C36FD95623C7}"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20D799-6D3A-45A7-9ADA-57CFBFC5DD81}"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4FB32D-18F4-4138-AD73-59622E78A90E}"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6486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17560D7-9762-4889-A2B9-36F40CAD6552}"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5E4F91-9711-4E5A-9A1E-44A4F2220180}"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E50152-7FA0-4987-A0A6-3598161FE33A}"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B6EA71-82EF-4C30-836C-8B16754559E0}"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154571C-A398-4080-A248-109B2C079B5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481F95D-4AD8-4E83-AC08-7B90492BECC6}"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505E867-2244-42E4-852F-DF882A2F75EC}"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5B8177E-C740-4424-BAD7-37B1E2C847DF}"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9D3071-0B10-45D5-A94E-AA6ACB7BAB27}"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571A8D-49DF-4304-B88D-AFF2697A99FC}"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7AA3E7-CFC1-43B0-9192-B40DA76B7290}"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6CA667-44EF-4514-AA95-CB00E2CC1353}"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6896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E4A9EC6-505B-493A-8F7F-CF3863C5ECA7}"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9B4F36-EDDA-4ECB-B992-9A99A040491F}"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6F57FB-1660-4A1F-807C-1172D17631F8}"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6CF667-1317-4134-9DC7-8DFCA6E07EC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780BE44-C398-4FA8-9E14-BD658105771C}"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37A7948-F99F-448C-B9AA-87406703B41E}"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F84E54-1AFE-4B66-A1EE-F615476732E1}"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67F06D1-DB29-43FA-AC0B-5FA5E3982DE8}"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BE9D10-8182-4D19-BCDB-B7E5EDD0FD22}"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B402FF-A500-4BA7-A9D9-569E68087C03}"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35849F-8FB2-4665-8B55-A8B0489AEA8E}"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A3790F-B1CB-495F-A61E-801AE3F57A97}"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7305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E30CCD6-8C15-42FF-9D04-64FD38D07066}"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6B830D-B1D4-4236-985C-F0187643C9A9}"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68BF5E-3BD4-4E50-8BCD-D016A3C9ED6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CD59913-7EF5-47DD-AB06-B43D908C83BF}"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0835AE-4272-4696-8E56-E768F4889341}"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99E945-05D4-4E98-9C2C-13304746A142}"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5167CFA-A199-4199-AA29-FBB151BDB8FD}"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F86DDDF-8C9D-4852-981A-2D72514B7862}"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3C6C80-2658-4119-A93D-9676AEB4BEBC}"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3B1120-3B9A-4071-936C-F91DCB44C05F}"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8AEEEA-D9C2-4F8A-85BA-BE2B573B2036}"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96C43C-E425-40F8-8CDB-59D1BE0E2013}"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15042"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21504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9EC4E4A-9EA1-42CF-B10C-522FEE681B18}"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C2ED59-5171-47BD-B58B-D57C4DF70DE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DB0AB4-09D9-46F7-B14B-DC31C6723280}"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D319C5-A41E-4C27-A845-94FFEFC6A713}"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CAEAAA-DF66-4B24-BDFC-51EDD811BAEE}"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A936FCD-A7F9-4692-A1EE-44AF02116972}"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CDEAFD0-FCD0-4669-BB32-AF0F4C511530}"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9AD8084-1B4D-40E7-9427-AE1761E8497A}"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4B8FD6-2CEC-40B4-A88C-39747BD63928}"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42ACFA-8CC2-46C2-A5FA-B996F41BFF85}"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27A771-557E-4BB5-B7F8-D8D77CF737CE}"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FBE858-61C5-4945-B81D-9728F71E1864}"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0A4B5C-27A1-43F9-9E38-48CF93CE84E8}"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theme" Target="../theme/theme10.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14.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theme" Target="../theme/theme11.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image" Target="../media/image14.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theme" Target="../theme/theme1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image" Target="../media/image14.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theme" Target="../theme/theme13.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image" Target="../media/image14.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theme" Target="../theme/theme14.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image" Target="../media/image14.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theme" Target="../theme/theme15.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image" Target="../media/image14.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theme" Target="../theme/theme16.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image" Target="../media/image14.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theme" Target="../theme/theme17.xml"/><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image" Target="../media/image14.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4.xml"/><Relationship Id="rId13" Type="http://schemas.openxmlformats.org/officeDocument/2006/relationships/theme" Target="../theme/theme18.xml"/><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slideLayout" Target="../slideLayouts/slideLayout208.xml"/><Relationship Id="rId2" Type="http://schemas.openxmlformats.org/officeDocument/2006/relationships/slideLayout" Target="../slideLayouts/slideLayout198.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 Id="rId14" Type="http://schemas.openxmlformats.org/officeDocument/2006/relationships/image" Target="../media/image14.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theme" Target="../theme/theme19.xml"/><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slideLayout" Target="../slideLayouts/slideLayout220.xml"/><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0" Type="http://schemas.openxmlformats.org/officeDocument/2006/relationships/slideLayout" Target="../slideLayouts/slideLayout218.xml"/><Relationship Id="rId4" Type="http://schemas.openxmlformats.org/officeDocument/2006/relationships/slideLayout" Target="../slideLayouts/slideLayout212.xml"/><Relationship Id="rId9" Type="http://schemas.openxmlformats.org/officeDocument/2006/relationships/slideLayout" Target="../slideLayouts/slideLayout217.xml"/><Relationship Id="rId14" Type="http://schemas.openxmlformats.org/officeDocument/2006/relationships/image" Target="../media/image14.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theme" Target="../theme/theme20.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slideLayout" Target="../slideLayouts/slideLayout232.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image" Target="../media/image14.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theme" Target="../theme/theme21.xml"/><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slideLayout" Target="../slideLayouts/slideLayout244.xml"/><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 Id="rId14" Type="http://schemas.openxmlformats.org/officeDocument/2006/relationships/image" Target="../media/image14.jpe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2.xml"/><Relationship Id="rId3" Type="http://schemas.openxmlformats.org/officeDocument/2006/relationships/slideLayout" Target="../slideLayouts/slideLayout247.xml"/><Relationship Id="rId7" Type="http://schemas.openxmlformats.org/officeDocument/2006/relationships/slideLayout" Target="../slideLayouts/slideLayout251.xml"/><Relationship Id="rId12" Type="http://schemas.openxmlformats.org/officeDocument/2006/relationships/theme" Target="../theme/theme22.xml"/><Relationship Id="rId2" Type="http://schemas.openxmlformats.org/officeDocument/2006/relationships/slideLayout" Target="../slideLayouts/slideLayout246.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5" Type="http://schemas.openxmlformats.org/officeDocument/2006/relationships/slideLayout" Target="../slideLayouts/slideLayout249.xml"/><Relationship Id="rId10" Type="http://schemas.openxmlformats.org/officeDocument/2006/relationships/slideLayout" Target="../slideLayouts/slideLayout254.xml"/><Relationship Id="rId4" Type="http://schemas.openxmlformats.org/officeDocument/2006/relationships/slideLayout" Target="../slideLayouts/slideLayout248.xml"/><Relationship Id="rId9" Type="http://schemas.openxmlformats.org/officeDocument/2006/relationships/slideLayout" Target="../slideLayouts/slideLayout253.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63.xml"/><Relationship Id="rId13" Type="http://schemas.openxmlformats.org/officeDocument/2006/relationships/theme" Target="../theme/theme23.xml"/><Relationship Id="rId3" Type="http://schemas.openxmlformats.org/officeDocument/2006/relationships/slideLayout" Target="../slideLayouts/slideLayout258.xml"/><Relationship Id="rId7" Type="http://schemas.openxmlformats.org/officeDocument/2006/relationships/slideLayout" Target="../slideLayouts/slideLayout262.xml"/><Relationship Id="rId12" Type="http://schemas.openxmlformats.org/officeDocument/2006/relationships/slideLayout" Target="../slideLayouts/slideLayout267.xml"/><Relationship Id="rId2" Type="http://schemas.openxmlformats.org/officeDocument/2006/relationships/slideLayout" Target="../slideLayouts/slideLayout257.xml"/><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5" Type="http://schemas.openxmlformats.org/officeDocument/2006/relationships/slideLayout" Target="../slideLayouts/slideLayout260.xml"/><Relationship Id="rId10" Type="http://schemas.openxmlformats.org/officeDocument/2006/relationships/slideLayout" Target="../slideLayouts/slideLayout265.xml"/><Relationship Id="rId4" Type="http://schemas.openxmlformats.org/officeDocument/2006/relationships/slideLayout" Target="../slideLayouts/slideLayout259.xml"/><Relationship Id="rId9" Type="http://schemas.openxmlformats.org/officeDocument/2006/relationships/slideLayout" Target="../slideLayouts/slideLayout264.xml"/><Relationship Id="rId14" Type="http://schemas.openxmlformats.org/officeDocument/2006/relationships/image" Target="../media/image14.jpe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75.xml"/><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theme" Target="../theme/theme24.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9.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3.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9.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1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383F01A-F69B-444B-9535-EFEA8197F3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4459257"/>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7193656"/>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 id="214748410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4823544"/>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567946"/>
      </p:ext>
    </p:extLst>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 id="214748423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2787276"/>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 id="214748433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4764550"/>
      </p:ext>
    </p:extLst>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 id="214748440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7142647"/>
      </p:ext>
    </p:extLst>
  </p:cSld>
  <p:clrMap bg1="lt1" tx1="dk1" bg2="lt2" tx2="dk2" accent1="accent1" accent2="accent2" accent3="accent3" accent4="accent4" accent5="accent5" accent6="accent6" hlink="hlink" folHlink="folHlink"/>
  <p:sldLayoutIdLst>
    <p:sldLayoutId id="2147484471" r:id="rId1"/>
    <p:sldLayoutId id="2147484472" r:id="rId2"/>
    <p:sldLayoutId id="2147484473" r:id="rId3"/>
    <p:sldLayoutId id="2147484474" r:id="rId4"/>
    <p:sldLayoutId id="2147484475" r:id="rId5"/>
    <p:sldLayoutId id="2147484476" r:id="rId6"/>
    <p:sldLayoutId id="2147484477" r:id="rId7"/>
    <p:sldLayoutId id="2147484478" r:id="rId8"/>
    <p:sldLayoutId id="2147484479" r:id="rId9"/>
    <p:sldLayoutId id="2147484480" r:id="rId10"/>
    <p:sldLayoutId id="2147484481" r:id="rId11"/>
    <p:sldLayoutId id="214748448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76438"/>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50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0051180"/>
      </p:ext>
    </p:extLst>
  </p:cSld>
  <p:clrMap bg1="lt1" tx1="dk1" bg2="lt2" tx2="dk2" accent1="accent1" accent2="accent2" accent3="accent3" accent4="accent4" accent5="accent5" accent6="accent6" hlink="hlink" folHlink="folHlink"/>
  <p:sldLayoutIdLst>
    <p:sldLayoutId id="2147484581" r:id="rId1"/>
    <p:sldLayoutId id="2147484582" r:id="rId2"/>
    <p:sldLayoutId id="2147484583" r:id="rId3"/>
    <p:sldLayoutId id="2147484584" r:id="rId4"/>
    <p:sldLayoutId id="2147484585" r:id="rId5"/>
    <p:sldLayoutId id="2147484586" r:id="rId6"/>
    <p:sldLayoutId id="2147484587" r:id="rId7"/>
    <p:sldLayoutId id="2147484588" r:id="rId8"/>
    <p:sldLayoutId id="2147484589" r:id="rId9"/>
    <p:sldLayoutId id="2147484590" r:id="rId10"/>
    <p:sldLayoutId id="2147484591" r:id="rId11"/>
    <p:sldLayoutId id="214748459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2273419"/>
      </p:ext>
    </p:extLst>
  </p:cSld>
  <p:clrMap bg1="lt1" tx1="dk1" bg2="lt2" tx2="dk2" accent1="accent1" accent2="accent2" accent3="accent3" accent4="accent4" accent5="accent5" accent6="accent6" hlink="hlink" folHlink="folHlink"/>
  <p:sldLayoutIdLst>
    <p:sldLayoutId id="2147484654" r:id="rId1"/>
    <p:sldLayoutId id="2147484655" r:id="rId2"/>
    <p:sldLayoutId id="2147484656" r:id="rId3"/>
    <p:sldLayoutId id="2147484657" r:id="rId4"/>
    <p:sldLayoutId id="2147484658" r:id="rId5"/>
    <p:sldLayoutId id="2147484659" r:id="rId6"/>
    <p:sldLayoutId id="2147484660" r:id="rId7"/>
    <p:sldLayoutId id="2147484661" r:id="rId8"/>
    <p:sldLayoutId id="2147484662" r:id="rId9"/>
    <p:sldLayoutId id="2147484663" r:id="rId10"/>
    <p:sldLayoutId id="2147484664" r:id="rId11"/>
    <p:sldLayoutId id="214748466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64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464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464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E808EF33-C7DF-491E-A81A-30385196579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7"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118208"/>
      </p:ext>
    </p:extLst>
  </p:cSld>
  <p:clrMap bg1="lt1" tx1="dk1" bg2="lt2" tx2="dk2" accent1="accent1" accent2="accent2" accent3="accent3" accent4="accent4" accent5="accent5" accent6="accent6" hlink="hlink" folHlink="folHlink"/>
  <p:sldLayoutIdLst>
    <p:sldLayoutId id="2147484667" r:id="rId1"/>
    <p:sldLayoutId id="2147484668" r:id="rId2"/>
    <p:sldLayoutId id="2147484669" r:id="rId3"/>
    <p:sldLayoutId id="2147484670" r:id="rId4"/>
    <p:sldLayoutId id="2147484671" r:id="rId5"/>
    <p:sldLayoutId id="2147484672" r:id="rId6"/>
    <p:sldLayoutId id="2147484673" r:id="rId7"/>
    <p:sldLayoutId id="2147484674" r:id="rId8"/>
    <p:sldLayoutId id="2147484675" r:id="rId9"/>
    <p:sldLayoutId id="2147484676" r:id="rId10"/>
    <p:sldLayoutId id="2147484677" r:id="rId11"/>
    <p:sldLayoutId id="214748467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3318479"/>
      </p:ext>
    </p:extLst>
  </p:cSld>
  <p:clrMap bg1="lt1" tx1="dk1" bg2="lt2" tx2="dk2" accent1="accent1" accent2="accent2" accent3="accent3" accent4="accent4" accent5="accent5" accent6="accent6" hlink="hlink" folHlink="folHlink"/>
  <p:sldLayoutIdLst>
    <p:sldLayoutId id="2147484728" r:id="rId1"/>
    <p:sldLayoutId id="2147484729" r:id="rId2"/>
    <p:sldLayoutId id="2147484730" r:id="rId3"/>
    <p:sldLayoutId id="2147484731" r:id="rId4"/>
    <p:sldLayoutId id="2147484732" r:id="rId5"/>
    <p:sldLayoutId id="2147484733" r:id="rId6"/>
    <p:sldLayoutId id="2147484734" r:id="rId7"/>
    <p:sldLayoutId id="2147484735" r:id="rId8"/>
    <p:sldLayoutId id="2147484736" r:id="rId9"/>
    <p:sldLayoutId id="2147484737" r:id="rId10"/>
    <p:sldLayoutId id="2147484738" r:id="rId11"/>
    <p:sldLayoutId id="214748473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383F01A-F69B-444B-9535-EFEA8197F3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1218100"/>
      </p:ext>
    </p:extLst>
  </p:cSld>
  <p:clrMap bg1="lt1" tx1="dk1" bg2="lt2" tx2="dk2" accent1="accent1" accent2="accent2" accent3="accent3" accent4="accent4" accent5="accent5" accent6="accent6" hlink="hlink" folHlink="folHlink"/>
  <p:sldLayoutIdLst>
    <p:sldLayoutId id="2147484765" r:id="rId1"/>
    <p:sldLayoutId id="2147484766" r:id="rId2"/>
    <p:sldLayoutId id="2147484767" r:id="rId3"/>
    <p:sldLayoutId id="2147484768" r:id="rId4"/>
    <p:sldLayoutId id="2147484769" r:id="rId5"/>
    <p:sldLayoutId id="2147484770" r:id="rId6"/>
    <p:sldLayoutId id="2147484771" r:id="rId7"/>
    <p:sldLayoutId id="2147484772" r:id="rId8"/>
    <p:sldLayoutId id="2147484773" r:id="rId9"/>
    <p:sldLayoutId id="2147484774" r:id="rId10"/>
    <p:sldLayoutId id="2147484775"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4930181"/>
      </p:ext>
    </p:extLst>
  </p:cSld>
  <p:clrMap bg1="lt1" tx1="dk1" bg2="lt2" tx2="dk2" accent1="accent1" accent2="accent2" accent3="accent3" accent4="accent4" accent5="accent5" accent6="accent6" hlink="hlink" folHlink="folHlink"/>
  <p:sldLayoutIdLst>
    <p:sldLayoutId id="2147484789" r:id="rId1"/>
    <p:sldLayoutId id="2147484790" r:id="rId2"/>
    <p:sldLayoutId id="2147484791" r:id="rId3"/>
    <p:sldLayoutId id="2147484792" r:id="rId4"/>
    <p:sldLayoutId id="2147484793" r:id="rId5"/>
    <p:sldLayoutId id="2147484794" r:id="rId6"/>
    <p:sldLayoutId id="2147484795" r:id="rId7"/>
    <p:sldLayoutId id="2147484796" r:id="rId8"/>
    <p:sldLayoutId id="2147484797" r:id="rId9"/>
    <p:sldLayoutId id="2147484798" r:id="rId10"/>
    <p:sldLayoutId id="2147484799" r:id="rId11"/>
    <p:sldLayoutId id="214748480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383F01A-F69B-444B-9535-EFEA8197F3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6231324"/>
      </p:ext>
    </p:extLst>
  </p:cSld>
  <p:clrMap bg1="lt1" tx1="dk1" bg2="lt2" tx2="dk2" accent1="accent1" accent2="accent2" accent3="accent3" accent4="accent4" accent5="accent5" accent6="accent6" hlink="hlink" folHlink="folHlink"/>
  <p:sldLayoutIdLst>
    <p:sldLayoutId id="2147484802" r:id="rId1"/>
    <p:sldLayoutId id="2147484803" r:id="rId2"/>
    <p:sldLayoutId id="2147484804" r:id="rId3"/>
    <p:sldLayoutId id="2147484805" r:id="rId4"/>
    <p:sldLayoutId id="2147484806" r:id="rId5"/>
    <p:sldLayoutId id="2147484807" r:id="rId6"/>
    <p:sldLayoutId id="2147484808" r:id="rId7"/>
    <p:sldLayoutId id="2147484809" r:id="rId8"/>
    <p:sldLayoutId id="2147484810" r:id="rId9"/>
    <p:sldLayoutId id="2147484811" r:id="rId10"/>
    <p:sldLayoutId id="2147484812"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15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515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51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4F5950D-6D3C-42D9-AA3A-CBAE8507115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8"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56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556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556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2EB09BDA-5277-4CC3-B208-8367A131A5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9"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17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617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617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6D765F98-77EB-4AD3-8D65-75E41706AF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0"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58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658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658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9258DAF8-9EB7-47A5-B11B-58E092C97F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1"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99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699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699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42DF6A0F-503E-4A76-8EDA-0D1CA6A54BC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2"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14023" name="Rectangle 7"/>
          <p:cNvSpPr>
            <a:spLocks noChangeArrowheads="1"/>
          </p:cNvSpPr>
          <p:nvPr/>
        </p:nvSpPr>
        <p:spPr bwMode="auto">
          <a:xfrm>
            <a:off x="0" y="0"/>
            <a:ext cx="9296400" cy="6858000"/>
          </a:xfrm>
          <a:prstGeom prst="rect">
            <a:avLst/>
          </a:prstGeom>
          <a:solidFill>
            <a:schemeClr val="bg1">
              <a:alpha val="75000"/>
            </a:schemeClr>
          </a:solidFill>
          <a:ln w="9525">
            <a:solidFill>
              <a:schemeClr val="tx1"/>
            </a:solidFill>
            <a:miter lim="800000"/>
            <a:headEnd/>
            <a:tailEnd/>
          </a:ln>
          <a:effectLst/>
        </p:spPr>
        <p:txBody>
          <a:bodyPr wrap="none" anchor="ctr"/>
          <a:lstStyle/>
          <a:p>
            <a:pPr>
              <a:defRPr/>
            </a:pPr>
            <a:endParaRPr lang="en-US">
              <a:latin typeface="Arial" charset="0"/>
            </a:endParaRPr>
          </a:p>
        </p:txBody>
      </p:sp>
      <p:sp>
        <p:nvSpPr>
          <p:cNvPr id="10243"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4"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40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2140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2140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6ACACCB8-CA78-42D6-BC2B-A0792DE79A2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6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6.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6.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6.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6.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6.xml"/><Relationship Id="rId1" Type="http://schemas.openxmlformats.org/officeDocument/2006/relationships/themeOverride" Target="../theme/themeOverride3.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68.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6.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6.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6.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6.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6.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a:xfrm>
            <a:off x="1447800" y="152400"/>
            <a:ext cx="7696200" cy="2438400"/>
          </a:xfrm>
        </p:spPr>
        <p:txBody>
          <a:bodyPr/>
          <a:lstStyle/>
          <a:p>
            <a:pPr eaLnBrk="1" hangingPunct="1">
              <a:defRPr/>
            </a:pPr>
            <a:r>
              <a:rPr lang="en-US" sz="7200" b="1" dirty="0" smtClean="0">
                <a:solidFill>
                  <a:srgbClr val="FF0000"/>
                </a:solidFill>
                <a:effectLst>
                  <a:outerShdw blurRad="63500" dist="63500" dir="2700000" algn="tl" rotWithShape="0">
                    <a:schemeClr val="tx1"/>
                  </a:outerShdw>
                </a:effectLst>
              </a:rPr>
              <a:t>New Covenant Theology</a:t>
            </a:r>
          </a:p>
        </p:txBody>
      </p:sp>
    </p:spTree>
    <p:extLst>
      <p:ext uri="{BB962C8B-B14F-4D97-AF65-F5344CB8AC3E}">
        <p14:creationId xmlns:p14="http://schemas.microsoft.com/office/powerpoint/2010/main" val="4016756036"/>
      </p:ext>
    </p:extLst>
  </p:cSld>
  <p:clrMapOvr>
    <a:overrideClrMapping bg1="dk2" tx1="lt1" bg2="dk1" tx2="lt2" accent1="accent1" accent2="accent2" accent3="accent3" accent4="accent4" accent5="accent5" accent6="accent6" hlink="hlink" folHlink="folHlink"/>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10000"/>
            <a:lum/>
          </a:blip>
          <a:srcRect/>
          <a:stretch>
            <a:fillRect t="20000" b="20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09600"/>
          </a:xfrm>
        </p:spPr>
        <p:txBody>
          <a:bodyPr/>
          <a:lstStyle/>
          <a:p>
            <a:r>
              <a:rPr lang="en-US" sz="2800" b="1" dirty="0"/>
              <a:t>What the LBCF (1689) Has to Say About the Sabbath</a:t>
            </a:r>
          </a:p>
        </p:txBody>
      </p:sp>
      <p:sp>
        <p:nvSpPr>
          <p:cNvPr id="2" name="Content Placeholder 1"/>
          <p:cNvSpPr>
            <a:spLocks noGrp="1"/>
          </p:cNvSpPr>
          <p:nvPr>
            <p:ph idx="1"/>
          </p:nvPr>
        </p:nvSpPr>
        <p:spPr>
          <a:xfrm>
            <a:off x="609600" y="685800"/>
            <a:ext cx="7848600" cy="6172200"/>
          </a:xfrm>
        </p:spPr>
        <p:txBody>
          <a:bodyPr>
            <a:normAutofit fontScale="77500" lnSpcReduction="20000"/>
          </a:bodyPr>
          <a:lstStyle/>
          <a:p>
            <a:r>
              <a:rPr lang="en-US" dirty="0" smtClean="0">
                <a:latin typeface="Calibri" panose="020F0502020204030204" pitchFamily="34" charset="0"/>
                <a:cs typeface="Calibri" panose="020F0502020204030204" pitchFamily="34" charset="0"/>
              </a:rPr>
              <a:t>LBCF seems to assume </a:t>
            </a:r>
            <a:r>
              <a:rPr lang="en-US" dirty="0" smtClean="0">
                <a:latin typeface="Calibri" panose="020F0502020204030204" pitchFamily="34" charset="0"/>
                <a:cs typeface="Calibri" panose="020F0502020204030204" pitchFamily="34" charset="0"/>
              </a:rPr>
              <a:t>that if Paul: </a:t>
            </a:r>
          </a:p>
          <a:p>
            <a:pPr lvl="1"/>
            <a:r>
              <a:rPr lang="en-US" dirty="0" smtClean="0">
                <a:latin typeface="Calibri" panose="020F0502020204030204" pitchFamily="34" charset="0"/>
                <a:cs typeface="Calibri" panose="020F0502020204030204" pitchFamily="34" charset="0"/>
              </a:rPr>
              <a:t>Directed </a:t>
            </a:r>
            <a:r>
              <a:rPr lang="en-US" dirty="0" smtClean="0">
                <a:latin typeface="Calibri" panose="020F0502020204030204" pitchFamily="34" charset="0"/>
                <a:cs typeface="Calibri" panose="020F0502020204030204" pitchFamily="34" charset="0"/>
              </a:rPr>
              <a:t>the members of the Corinthian </a:t>
            </a:r>
            <a:r>
              <a:rPr lang="en-US" dirty="0">
                <a:latin typeface="Calibri" panose="020F0502020204030204" pitchFamily="34" charset="0"/>
                <a:cs typeface="Calibri" panose="020F0502020204030204" pitchFamily="34" charset="0"/>
              </a:rPr>
              <a:t>and the </a:t>
            </a:r>
            <a:r>
              <a:rPr lang="en-US" dirty="0" smtClean="0">
                <a:latin typeface="Calibri" panose="020F0502020204030204" pitchFamily="34" charset="0"/>
                <a:cs typeface="Calibri" panose="020F0502020204030204" pitchFamily="34" charset="0"/>
              </a:rPr>
              <a:t>Galatian churches </a:t>
            </a:r>
            <a:r>
              <a:rPr lang="en-US" dirty="0" smtClean="0">
                <a:latin typeface="Calibri" panose="020F0502020204030204" pitchFamily="34" charset="0"/>
                <a:cs typeface="Calibri" panose="020F0502020204030204" pitchFamily="34" charset="0"/>
              </a:rPr>
              <a:t>set aside </a:t>
            </a:r>
            <a:r>
              <a:rPr lang="en-US" dirty="0">
                <a:latin typeface="Calibri" panose="020F0502020204030204" pitchFamily="34" charset="0"/>
                <a:cs typeface="Calibri" panose="020F0502020204030204" pitchFamily="34" charset="0"/>
              </a:rPr>
              <a:t>money for </a:t>
            </a:r>
            <a:r>
              <a:rPr lang="en-US" dirty="0" smtClean="0">
                <a:latin typeface="Calibri" panose="020F0502020204030204" pitchFamily="34" charset="0"/>
                <a:cs typeface="Calibri" panose="020F0502020204030204" pitchFamily="34" charset="0"/>
              </a:rPr>
              <a:t>a special collection on </a:t>
            </a:r>
            <a:r>
              <a:rPr lang="en-US" dirty="0">
                <a:latin typeface="Calibri" panose="020F0502020204030204" pitchFamily="34" charset="0"/>
                <a:cs typeface="Calibri" panose="020F0502020204030204" pitchFamily="34" charset="0"/>
              </a:rPr>
              <a:t>the “first day of </a:t>
            </a:r>
            <a:r>
              <a:rPr lang="en-US" b="1" i="1" dirty="0" smtClean="0">
                <a:latin typeface="Calibri" panose="020F0502020204030204" pitchFamily="34" charset="0"/>
                <a:cs typeface="Calibri" panose="020F0502020204030204" pitchFamily="34" charset="0"/>
              </a:rPr>
              <a:t>every</a:t>
            </a:r>
            <a:r>
              <a:rPr lang="en-US" dirty="0" smtClean="0">
                <a:latin typeface="Calibri" panose="020F0502020204030204" pitchFamily="34" charset="0"/>
                <a:cs typeface="Calibri" panose="020F0502020204030204" pitchFamily="34" charset="0"/>
              </a:rPr>
              <a:t> week” (i.e. Sunday)</a:t>
            </a:r>
          </a:p>
          <a:p>
            <a:pPr lvl="1"/>
            <a:r>
              <a:rPr lang="en-US" dirty="0" smtClean="0">
                <a:latin typeface="Calibri" panose="020F0502020204030204" pitchFamily="34" charset="0"/>
                <a:cs typeface="Calibri" panose="020F0502020204030204" pitchFamily="34" charset="0"/>
              </a:rPr>
              <a:t>Met with the church at Troas </a:t>
            </a:r>
            <a:r>
              <a:rPr lang="en-US" dirty="0" smtClean="0">
                <a:latin typeface="Calibri" panose="020F0502020204030204" pitchFamily="34" charset="0"/>
                <a:cs typeface="Calibri" panose="020F0502020204030204" pitchFamily="34" charset="0"/>
              </a:rPr>
              <a:t>on one occasion to </a:t>
            </a:r>
            <a:r>
              <a:rPr lang="en-US" dirty="0" smtClean="0">
                <a:latin typeface="Calibri" panose="020F0502020204030204" pitchFamily="34" charset="0"/>
                <a:cs typeface="Calibri" panose="020F0502020204030204" pitchFamily="34" charset="0"/>
              </a:rPr>
              <a:t>“break bread” and give a long sermon on the “first day of the week” </a:t>
            </a:r>
            <a:r>
              <a:rPr lang="en-US" dirty="0">
                <a:latin typeface="Calibri" panose="020F0502020204030204" pitchFamily="34" charset="0"/>
                <a:cs typeface="Calibri" panose="020F0502020204030204" pitchFamily="34" charset="0"/>
              </a:rPr>
              <a:t>(i.e. Sunday</a:t>
            </a:r>
            <a:r>
              <a:rPr lang="en-US" dirty="0" smtClean="0">
                <a:latin typeface="Calibri" panose="020F0502020204030204" pitchFamily="34" charset="0"/>
                <a:cs typeface="Calibri" panose="020F0502020204030204" pitchFamily="34" charset="0"/>
              </a:rPr>
              <a:t>)</a:t>
            </a:r>
          </a:p>
          <a:p>
            <a:r>
              <a:rPr lang="en-US" dirty="0" smtClean="0">
                <a:latin typeface="Calibri" panose="020F0502020204030204" pitchFamily="34" charset="0"/>
                <a:cs typeface="Calibri" panose="020F0502020204030204" pitchFamily="34" charset="0"/>
              </a:rPr>
              <a:t>Then </a:t>
            </a:r>
            <a:r>
              <a:rPr lang="en-US" b="1" i="1" dirty="0" smtClean="0">
                <a:latin typeface="Calibri" panose="020F0502020204030204" pitchFamily="34" charset="0"/>
                <a:cs typeface="Calibri" panose="020F0502020204030204" pitchFamily="34" charset="0"/>
              </a:rPr>
              <a:t>all</a:t>
            </a:r>
            <a:r>
              <a:rPr lang="en-US" dirty="0" smtClean="0">
                <a:latin typeface="Calibri" panose="020F0502020204030204" pitchFamily="34" charset="0"/>
                <a:cs typeface="Calibri" panose="020F0502020204030204" pitchFamily="34" charset="0"/>
              </a:rPr>
              <a:t> Christians in Paul’s day must have met for church on Sunday.</a:t>
            </a:r>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But we don’t know that’s the case, because the passages don’t say that!</a:t>
            </a:r>
          </a:p>
          <a:p>
            <a:r>
              <a:rPr lang="en-US" dirty="0" smtClean="0">
                <a:latin typeface="Calibri" panose="020F0502020204030204" pitchFamily="34" charset="0"/>
                <a:cs typeface="Calibri" panose="020F0502020204030204" pitchFamily="34" charset="0"/>
              </a:rPr>
              <a:t>Furthermore, I believe the LBCF assumes that when John talks about being “in the Spirit on the Lord’s Day”:</a:t>
            </a:r>
          </a:p>
          <a:p>
            <a:pPr lvl="1"/>
            <a:r>
              <a:rPr lang="en-US" dirty="0" smtClean="0">
                <a:latin typeface="Calibri" panose="020F0502020204030204" pitchFamily="34" charset="0"/>
                <a:cs typeface="Calibri" panose="020F0502020204030204" pitchFamily="34" charset="0"/>
              </a:rPr>
              <a:t>John must be talking about Sunday, since that is the day that the Lord rose from the dead</a:t>
            </a:r>
          </a:p>
          <a:p>
            <a:pPr lvl="1"/>
            <a:r>
              <a:rPr lang="en-US" dirty="0" smtClean="0">
                <a:latin typeface="Calibri" panose="020F0502020204030204" pitchFamily="34" charset="0"/>
                <a:cs typeface="Calibri" panose="020F0502020204030204" pitchFamily="34" charset="0"/>
              </a:rPr>
              <a:t>John must have viewed Sunday as some kind of special day.</a:t>
            </a:r>
          </a:p>
          <a:p>
            <a:r>
              <a:rPr lang="en-US" dirty="0" smtClean="0">
                <a:latin typeface="Calibri" panose="020F0502020204030204" pitchFamily="34" charset="0"/>
                <a:cs typeface="Calibri" panose="020F0502020204030204" pitchFamily="34" charset="0"/>
              </a:rPr>
              <a:t>But again, we don’t know that either of these things are true, since neither idea is directly stated in this passage or any other passage of scripture.</a:t>
            </a:r>
          </a:p>
        </p:txBody>
      </p:sp>
    </p:spTree>
    <p:extLst>
      <p:ext uri="{BB962C8B-B14F-4D97-AF65-F5344CB8AC3E}">
        <p14:creationId xmlns:p14="http://schemas.microsoft.com/office/powerpoint/2010/main" val="18300088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p:cTn id="49"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2">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xEl>
                                              <p:pRg st="8" end="8"/>
                                            </p:txEl>
                                          </p:spTgt>
                                        </p:tgtEl>
                                        <p:attrNameLst>
                                          <p:attrName>style.visibility</p:attrName>
                                        </p:attrNameLst>
                                      </p:cBhvr>
                                      <p:to>
                                        <p:strVal val="visible"/>
                                      </p:to>
                                    </p:set>
                                    <p:anim calcmode="lin" valueType="num">
                                      <p:cBhvr>
                                        <p:cTn id="56"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10000"/>
            <a:lum/>
          </a:blip>
          <a:srcRect/>
          <a:stretch>
            <a:fillRect t="20000" b="20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09600"/>
          </a:xfrm>
        </p:spPr>
        <p:txBody>
          <a:bodyPr/>
          <a:lstStyle/>
          <a:p>
            <a:r>
              <a:rPr lang="en-US" sz="2800" b="1" dirty="0"/>
              <a:t>What the LBCF (1689) Has to Say About the Sabbath</a:t>
            </a:r>
          </a:p>
        </p:txBody>
      </p:sp>
      <p:sp>
        <p:nvSpPr>
          <p:cNvPr id="2" name="Content Placeholder 1"/>
          <p:cNvSpPr>
            <a:spLocks noGrp="1"/>
          </p:cNvSpPr>
          <p:nvPr>
            <p:ph idx="1"/>
          </p:nvPr>
        </p:nvSpPr>
        <p:spPr>
          <a:xfrm>
            <a:off x="609600" y="685800"/>
            <a:ext cx="7848600" cy="6172200"/>
          </a:xfrm>
        </p:spPr>
        <p:txBody>
          <a:bodyPr>
            <a:normAutofit lnSpcReduction="10000"/>
          </a:bodyPr>
          <a:lstStyle/>
          <a:p>
            <a:r>
              <a:rPr lang="en-US" dirty="0" smtClean="0">
                <a:latin typeface="Calibri" panose="020F0502020204030204" pitchFamily="34" charset="0"/>
                <a:cs typeface="Calibri" panose="020F0502020204030204" pitchFamily="34" charset="0"/>
              </a:rPr>
              <a:t>For the sake of argument, let’s assume </a:t>
            </a:r>
            <a:r>
              <a:rPr lang="en-US" dirty="0" smtClean="0">
                <a:latin typeface="Calibri" panose="020F0502020204030204" pitchFamily="34" charset="0"/>
                <a:cs typeface="Calibri" panose="020F0502020204030204" pitchFamily="34" charset="0"/>
              </a:rPr>
              <a:t>that </a:t>
            </a:r>
            <a:r>
              <a:rPr lang="en-US" dirty="0" smtClean="0">
                <a:latin typeface="Calibri" panose="020F0502020204030204" pitchFamily="34" charset="0"/>
                <a:cs typeface="Calibri" panose="020F0502020204030204" pitchFamily="34" charset="0"/>
              </a:rPr>
              <a:t>all, or at least most of, the churches in Paul’s day </a:t>
            </a:r>
            <a:r>
              <a:rPr lang="en-US" b="1" i="1" dirty="0" smtClean="0">
                <a:latin typeface="Calibri" panose="020F0502020204030204" pitchFamily="34" charset="0"/>
                <a:cs typeface="Calibri" panose="020F0502020204030204" pitchFamily="34" charset="0"/>
              </a:rPr>
              <a:t>did</a:t>
            </a:r>
            <a:r>
              <a:rPr lang="en-US" dirty="0" smtClean="0">
                <a:latin typeface="Calibri" panose="020F0502020204030204" pitchFamily="34" charset="0"/>
                <a:cs typeface="Calibri" panose="020F0502020204030204" pitchFamily="34" charset="0"/>
              </a:rPr>
              <a:t>, in fact:</a:t>
            </a:r>
          </a:p>
          <a:p>
            <a:pPr lvl="1"/>
            <a:r>
              <a:rPr lang="en-US" dirty="0" smtClean="0">
                <a:latin typeface="Calibri" panose="020F0502020204030204" pitchFamily="34" charset="0"/>
                <a:cs typeface="Calibri" panose="020F0502020204030204" pitchFamily="34" charset="0"/>
              </a:rPr>
              <a:t>Meet for church on Sunday</a:t>
            </a:r>
          </a:p>
          <a:p>
            <a:pPr lvl="1"/>
            <a:r>
              <a:rPr lang="en-US" dirty="0" smtClean="0">
                <a:latin typeface="Calibri" panose="020F0502020204030204" pitchFamily="34" charset="0"/>
                <a:cs typeface="Calibri" panose="020F0502020204030204" pitchFamily="34" charset="0"/>
              </a:rPr>
              <a:t>View Sunday as </a:t>
            </a:r>
            <a:r>
              <a:rPr lang="en-US" dirty="0" smtClean="0">
                <a:latin typeface="Calibri" panose="020F0502020204030204" pitchFamily="34" charset="0"/>
                <a:cs typeface="Calibri" panose="020F0502020204030204" pitchFamily="34" charset="0"/>
              </a:rPr>
              <a:t>a special </a:t>
            </a:r>
            <a:r>
              <a:rPr lang="en-US" dirty="0" smtClean="0">
                <a:latin typeface="Calibri" panose="020F0502020204030204" pitchFamily="34" charset="0"/>
                <a:cs typeface="Calibri" panose="020F0502020204030204" pitchFamily="34" charset="0"/>
              </a:rPr>
              <a:t>day, calling it </a:t>
            </a:r>
            <a:r>
              <a:rPr lang="en-US" dirty="0">
                <a:latin typeface="Calibri" panose="020F0502020204030204" pitchFamily="34" charset="0"/>
                <a:cs typeface="Calibri" panose="020F0502020204030204" pitchFamily="34" charset="0"/>
              </a:rPr>
              <a:t>the “Lord’s Day</a:t>
            </a:r>
            <a:r>
              <a:rPr lang="en-US" dirty="0" smtClean="0">
                <a:latin typeface="Calibri" panose="020F0502020204030204" pitchFamily="34" charset="0"/>
                <a:cs typeface="Calibri" panose="020F0502020204030204" pitchFamily="34" charset="0"/>
              </a:rPr>
              <a:t>”, because it </a:t>
            </a:r>
            <a:r>
              <a:rPr lang="en-US" dirty="0">
                <a:latin typeface="Calibri" panose="020F0502020204030204" pitchFamily="34" charset="0"/>
                <a:cs typeface="Calibri" panose="020F0502020204030204" pitchFamily="34" charset="0"/>
              </a:rPr>
              <a:t>was the day of the week </a:t>
            </a:r>
            <a:r>
              <a:rPr lang="en-US" dirty="0" smtClean="0">
                <a:latin typeface="Calibri" panose="020F0502020204030204" pitchFamily="34" charset="0"/>
                <a:cs typeface="Calibri" panose="020F0502020204030204" pitchFamily="34" charset="0"/>
              </a:rPr>
              <a:t>that Christ </a:t>
            </a:r>
            <a:r>
              <a:rPr lang="en-US" dirty="0">
                <a:latin typeface="Calibri" panose="020F0502020204030204" pitchFamily="34" charset="0"/>
                <a:cs typeface="Calibri" panose="020F0502020204030204" pitchFamily="34" charset="0"/>
              </a:rPr>
              <a:t>rose from the </a:t>
            </a:r>
            <a:r>
              <a:rPr lang="en-US" dirty="0" smtClean="0">
                <a:latin typeface="Calibri" panose="020F0502020204030204" pitchFamily="34" charset="0"/>
                <a:cs typeface="Calibri" panose="020F0502020204030204" pitchFamily="34" charset="0"/>
              </a:rPr>
              <a:t>dead.</a:t>
            </a:r>
          </a:p>
          <a:p>
            <a:r>
              <a:rPr lang="en-US" dirty="0" smtClean="0">
                <a:latin typeface="Calibri" panose="020F0502020204030204" pitchFamily="34" charset="0"/>
                <a:cs typeface="Calibri" panose="020F0502020204030204" pitchFamily="34" charset="0"/>
              </a:rPr>
              <a:t>Does this necessarily mean that</a:t>
            </a:r>
            <a:r>
              <a:rPr lang="en-US" dirty="0" smtClean="0">
                <a:latin typeface="Calibri" panose="020F0502020204030204" pitchFamily="34" charset="0"/>
                <a:cs typeface="Calibri" panose="020F0502020204030204" pitchFamily="34" charset="0"/>
              </a:rPr>
              <a:t>: </a:t>
            </a:r>
          </a:p>
          <a:p>
            <a:pPr lvl="1"/>
            <a:r>
              <a:rPr lang="en-US" dirty="0" smtClean="0">
                <a:latin typeface="Calibri" panose="020F0502020204030204" pitchFamily="34" charset="0"/>
                <a:cs typeface="Calibri" panose="020F0502020204030204" pitchFamily="34" charset="0"/>
              </a:rPr>
              <a:t>The OT Sabbath </a:t>
            </a:r>
            <a:r>
              <a:rPr lang="en-US" dirty="0" smtClean="0">
                <a:latin typeface="Calibri" panose="020F0502020204030204" pitchFamily="34" charset="0"/>
                <a:cs typeface="Calibri" panose="020F0502020204030204" pitchFamily="34" charset="0"/>
              </a:rPr>
              <a:t>has </a:t>
            </a:r>
            <a:r>
              <a:rPr lang="en-US" dirty="0" smtClean="0">
                <a:latin typeface="Calibri" panose="020F0502020204030204" pitchFamily="34" charset="0"/>
                <a:cs typeface="Calibri" panose="020F0502020204030204" pitchFamily="34" charset="0"/>
              </a:rPr>
              <a:t>been changed from Saturday to </a:t>
            </a:r>
            <a:r>
              <a:rPr lang="en-US" dirty="0" smtClean="0">
                <a:latin typeface="Calibri" panose="020F0502020204030204" pitchFamily="34" charset="0"/>
                <a:cs typeface="Calibri" panose="020F0502020204030204" pitchFamily="34" charset="0"/>
              </a:rPr>
              <a:t>Sunday and </a:t>
            </a:r>
            <a:r>
              <a:rPr lang="en-US" b="1" i="1" dirty="0" smtClean="0">
                <a:latin typeface="Calibri" panose="020F0502020204030204" pitchFamily="34" charset="0"/>
                <a:cs typeface="Calibri" panose="020F0502020204030204" pitchFamily="34" charset="0"/>
              </a:rPr>
              <a:t>all</a:t>
            </a:r>
            <a:r>
              <a:rPr lang="en-US"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Christians are now </a:t>
            </a:r>
            <a:r>
              <a:rPr lang="en-US" b="1" i="1" dirty="0" smtClean="0">
                <a:latin typeface="Calibri" panose="020F0502020204030204" pitchFamily="34" charset="0"/>
                <a:cs typeface="Calibri" panose="020F0502020204030204" pitchFamily="34" charset="0"/>
              </a:rPr>
              <a:t>required</a:t>
            </a:r>
            <a:r>
              <a:rPr lang="en-US" dirty="0" smtClean="0">
                <a:latin typeface="Calibri" panose="020F0502020204030204" pitchFamily="34" charset="0"/>
                <a:cs typeface="Calibri" panose="020F0502020204030204" pitchFamily="34" charset="0"/>
              </a:rPr>
              <a:t> to observe a “day of rest” on Sunday?</a:t>
            </a:r>
          </a:p>
          <a:p>
            <a:pPr lvl="1"/>
            <a:r>
              <a:rPr lang="en-US" dirty="0" smtClean="0">
                <a:latin typeface="Calibri" panose="020F0502020204030204" pitchFamily="34" charset="0"/>
                <a:cs typeface="Calibri" panose="020F0502020204030204" pitchFamily="34" charset="0"/>
              </a:rPr>
              <a:t>Does it </a:t>
            </a:r>
            <a:r>
              <a:rPr lang="en-US" b="1" i="1" dirty="0" smtClean="0">
                <a:latin typeface="Calibri" panose="020F0502020204030204" pitchFamily="34" charset="0"/>
                <a:cs typeface="Calibri" panose="020F0502020204030204" pitchFamily="34" charset="0"/>
              </a:rPr>
              <a:t>even</a:t>
            </a:r>
            <a:r>
              <a:rPr lang="en-US" dirty="0" smtClean="0">
                <a:latin typeface="Calibri" panose="020F0502020204030204" pitchFamily="34" charset="0"/>
                <a:cs typeface="Calibri" panose="020F0502020204030204" pitchFamily="34" charset="0"/>
              </a:rPr>
              <a:t> mean that </a:t>
            </a:r>
            <a:r>
              <a:rPr lang="en-US" b="1" i="1" dirty="0" smtClean="0">
                <a:latin typeface="Calibri" panose="020F0502020204030204" pitchFamily="34" charset="0"/>
                <a:cs typeface="Calibri" panose="020F0502020204030204" pitchFamily="34" charset="0"/>
              </a:rPr>
              <a:t>all</a:t>
            </a:r>
            <a:r>
              <a:rPr lang="en-US" dirty="0" smtClean="0">
                <a:latin typeface="Calibri" panose="020F0502020204030204" pitchFamily="34" charset="0"/>
                <a:cs typeface="Calibri" panose="020F0502020204030204" pitchFamily="34" charset="0"/>
              </a:rPr>
              <a:t> NT Christians are </a:t>
            </a:r>
            <a:r>
              <a:rPr lang="en-US" b="1" i="1" dirty="0" smtClean="0">
                <a:latin typeface="Calibri" panose="020F0502020204030204" pitchFamily="34" charset="0"/>
                <a:cs typeface="Calibri" panose="020F0502020204030204" pitchFamily="34" charset="0"/>
              </a:rPr>
              <a:t>required</a:t>
            </a:r>
            <a:r>
              <a:rPr lang="en-US" dirty="0" smtClean="0">
                <a:latin typeface="Calibri" panose="020F0502020204030204" pitchFamily="34" charset="0"/>
                <a:cs typeface="Calibri" panose="020F0502020204030204" pitchFamily="34" charset="0"/>
              </a:rPr>
              <a:t> to go to church on Sunday?</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0423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10000"/>
            <a:lum/>
          </a:blip>
          <a:srcRect/>
          <a:stretch>
            <a:fillRect t="20000" b="20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09600"/>
          </a:xfrm>
        </p:spPr>
        <p:txBody>
          <a:bodyPr/>
          <a:lstStyle/>
          <a:p>
            <a:r>
              <a:rPr lang="en-US" sz="3200" b="1" dirty="0" smtClean="0"/>
              <a:t>Prescriptive Versus Descriptive</a:t>
            </a:r>
            <a:endParaRPr lang="en-US" sz="3200" b="1" dirty="0"/>
          </a:p>
        </p:txBody>
      </p:sp>
      <p:sp>
        <p:nvSpPr>
          <p:cNvPr id="2" name="Content Placeholder 1"/>
          <p:cNvSpPr>
            <a:spLocks noGrp="1"/>
          </p:cNvSpPr>
          <p:nvPr>
            <p:ph idx="1"/>
          </p:nvPr>
        </p:nvSpPr>
        <p:spPr>
          <a:xfrm>
            <a:off x="609600" y="685800"/>
            <a:ext cx="7848600" cy="6172200"/>
          </a:xfrm>
        </p:spPr>
        <p:txBody>
          <a:bodyPr>
            <a:normAutofit fontScale="85000" lnSpcReduction="20000"/>
          </a:bodyPr>
          <a:lstStyle/>
          <a:p>
            <a:r>
              <a:rPr lang="en-US" dirty="0" smtClean="0">
                <a:latin typeface="Calibri" panose="020F0502020204030204" pitchFamily="34" charset="0"/>
                <a:cs typeface="Calibri" panose="020F0502020204030204" pitchFamily="34" charset="0"/>
              </a:rPr>
              <a:t>Consider this example:</a:t>
            </a:r>
          </a:p>
          <a:p>
            <a:pPr lvl="1"/>
            <a:r>
              <a:rPr lang="en-US" dirty="0" smtClean="0">
                <a:latin typeface="Calibri" panose="020F0502020204030204" pitchFamily="34" charset="0"/>
                <a:cs typeface="Calibri" panose="020F0502020204030204" pitchFamily="34" charset="0"/>
              </a:rPr>
              <a:t>Acts 20:7 says that when Paul visited Troas, they met on “the first day of the week”. </a:t>
            </a:r>
          </a:p>
          <a:p>
            <a:pPr lvl="1"/>
            <a:r>
              <a:rPr lang="en-US" dirty="0" smtClean="0">
                <a:latin typeface="Calibri" panose="020F0502020204030204" pitchFamily="34" charset="0"/>
                <a:cs typeface="Calibri" panose="020F0502020204030204" pitchFamily="34" charset="0"/>
              </a:rPr>
              <a:t>From this (and </a:t>
            </a:r>
            <a:r>
              <a:rPr lang="en-US" dirty="0">
                <a:latin typeface="Calibri" panose="020F0502020204030204" pitchFamily="34" charset="0"/>
                <a:cs typeface="Calibri" panose="020F0502020204030204" pitchFamily="34" charset="0"/>
              </a:rPr>
              <a:t>1Cor. 16:1-2 </a:t>
            </a:r>
            <a:r>
              <a:rPr lang="en-US" dirty="0" smtClean="0">
                <a:latin typeface="Calibri" panose="020F0502020204030204" pitchFamily="34" charset="0"/>
                <a:cs typeface="Calibri" panose="020F0502020204030204" pitchFamily="34" charset="0"/>
              </a:rPr>
              <a:t>which also refers to the “first day of the week”) the LBCF infers that </a:t>
            </a:r>
            <a:r>
              <a:rPr lang="en-US" b="1" i="1" dirty="0" smtClean="0">
                <a:latin typeface="Calibri" panose="020F0502020204030204" pitchFamily="34" charset="0"/>
                <a:cs typeface="Calibri" panose="020F0502020204030204" pitchFamily="34" charset="0"/>
              </a:rPr>
              <a:t>all</a:t>
            </a:r>
            <a:r>
              <a:rPr lang="en-US" dirty="0" smtClean="0">
                <a:latin typeface="Calibri" panose="020F0502020204030204" pitchFamily="34" charset="0"/>
                <a:cs typeface="Calibri" panose="020F0502020204030204" pitchFamily="34" charset="0"/>
              </a:rPr>
              <a:t> Christians should meet on the first day of the week (and keep it as a the new Sabbath).</a:t>
            </a:r>
          </a:p>
          <a:p>
            <a:pPr lvl="1"/>
            <a:r>
              <a:rPr lang="en-US" dirty="0" smtClean="0">
                <a:latin typeface="Calibri" panose="020F0502020204030204" pitchFamily="34" charset="0"/>
                <a:cs typeface="Calibri" panose="020F0502020204030204" pitchFamily="34" charset="0"/>
              </a:rPr>
              <a:t>But the very next verse (Acts 20:8) tells us they met in an “</a:t>
            </a:r>
            <a:r>
              <a:rPr lang="en-US" b="1" dirty="0" smtClean="0">
                <a:latin typeface="Calibri" panose="020F0502020204030204" pitchFamily="34" charset="0"/>
                <a:cs typeface="Calibri" panose="020F0502020204030204" pitchFamily="34" charset="0"/>
              </a:rPr>
              <a:t>upper room</a:t>
            </a:r>
            <a:r>
              <a:rPr lang="en-US" dirty="0" smtClean="0">
                <a:latin typeface="Calibri" panose="020F0502020204030204" pitchFamily="34" charset="0"/>
                <a:cs typeface="Calibri" panose="020F0502020204030204" pitchFamily="34" charset="0"/>
              </a:rPr>
              <a:t>”.</a:t>
            </a:r>
          </a:p>
          <a:p>
            <a:pPr lvl="1"/>
            <a:r>
              <a:rPr lang="en-US" dirty="0" smtClean="0">
                <a:latin typeface="Calibri" panose="020F0502020204030204" pitchFamily="34" charset="0"/>
                <a:cs typeface="Calibri" panose="020F0502020204030204" pitchFamily="34" charset="0"/>
              </a:rPr>
              <a:t>And there seems to be a </a:t>
            </a:r>
            <a:r>
              <a:rPr lang="en-US" b="1" i="1" dirty="0" smtClean="0">
                <a:latin typeface="Calibri" panose="020F0502020204030204" pitchFamily="34" charset="0"/>
                <a:cs typeface="Calibri" panose="020F0502020204030204" pitchFamily="34" charset="0"/>
              </a:rPr>
              <a:t>pattern</a:t>
            </a:r>
            <a:r>
              <a:rPr lang="en-US" dirty="0" smtClean="0">
                <a:latin typeface="Calibri" panose="020F0502020204030204" pitchFamily="34" charset="0"/>
                <a:cs typeface="Calibri" panose="020F0502020204030204" pitchFamily="34" charset="0"/>
              </a:rPr>
              <a:t> in the NT of Christians meeting in an upper room:</a:t>
            </a:r>
          </a:p>
          <a:p>
            <a:pPr marL="1086866" lvl="2" indent="-273050"/>
            <a:r>
              <a:rPr lang="en-US" dirty="0">
                <a:latin typeface="Calibri" panose="020F0502020204030204" pitchFamily="34" charset="0"/>
                <a:cs typeface="Calibri" panose="020F0502020204030204" pitchFamily="34" charset="0"/>
              </a:rPr>
              <a:t>Jesus met with his disciples for the Last Supper in an “</a:t>
            </a:r>
            <a:r>
              <a:rPr lang="en-US" b="1" dirty="0">
                <a:latin typeface="Calibri" panose="020F0502020204030204" pitchFamily="34" charset="0"/>
                <a:cs typeface="Calibri" panose="020F0502020204030204" pitchFamily="34" charset="0"/>
              </a:rPr>
              <a:t>upper room</a:t>
            </a:r>
            <a:r>
              <a:rPr lang="en-US" dirty="0">
                <a:latin typeface="Calibri" panose="020F0502020204030204" pitchFamily="34" charset="0"/>
                <a:cs typeface="Calibri" panose="020F0502020204030204" pitchFamily="34" charset="0"/>
              </a:rPr>
              <a:t>” (Mark 14:15, Luke 22:12)</a:t>
            </a:r>
          </a:p>
          <a:p>
            <a:pPr marL="1086866" lvl="2" indent="-273050"/>
            <a:r>
              <a:rPr lang="en-US" dirty="0">
                <a:latin typeface="Calibri" panose="020F0502020204030204" pitchFamily="34" charset="0"/>
                <a:cs typeface="Calibri" panose="020F0502020204030204" pitchFamily="34" charset="0"/>
              </a:rPr>
              <a:t>After watching Jesus ascend into heaven, the disciples met in an “</a:t>
            </a:r>
            <a:r>
              <a:rPr lang="en-US" b="1" dirty="0">
                <a:latin typeface="Calibri" panose="020F0502020204030204" pitchFamily="34" charset="0"/>
                <a:cs typeface="Calibri" panose="020F0502020204030204" pitchFamily="34" charset="0"/>
              </a:rPr>
              <a:t>upper room</a:t>
            </a:r>
            <a:r>
              <a:rPr lang="en-US" dirty="0">
                <a:latin typeface="Calibri" panose="020F0502020204030204" pitchFamily="34" charset="0"/>
                <a:cs typeface="Calibri" panose="020F0502020204030204" pitchFamily="34" charset="0"/>
              </a:rPr>
              <a:t>” in Jerusalem for a time of prayer (Acts 1:13)</a:t>
            </a:r>
          </a:p>
          <a:p>
            <a:pPr marL="1086866" lvl="2" indent="-273050"/>
            <a:r>
              <a:rPr lang="en-US" dirty="0">
                <a:latin typeface="Calibri" panose="020F0502020204030204" pitchFamily="34" charset="0"/>
                <a:cs typeface="Calibri" panose="020F0502020204030204" pitchFamily="34" charset="0"/>
              </a:rPr>
              <a:t>Peter raised </a:t>
            </a:r>
            <a:r>
              <a:rPr lang="en-US" dirty="0" smtClean="0">
                <a:latin typeface="Calibri" panose="020F0502020204030204" pitchFamily="34" charset="0"/>
                <a:cs typeface="Calibri" panose="020F0502020204030204" pitchFamily="34" charset="0"/>
              </a:rPr>
              <a:t>Tabitha </a:t>
            </a:r>
            <a:r>
              <a:rPr lang="en-US" dirty="0">
                <a:latin typeface="Calibri" panose="020F0502020204030204" pitchFamily="34" charset="0"/>
                <a:cs typeface="Calibri" panose="020F0502020204030204" pitchFamily="34" charset="0"/>
              </a:rPr>
              <a:t>from the dead in an “</a:t>
            </a:r>
            <a:r>
              <a:rPr lang="en-US" b="1" dirty="0">
                <a:latin typeface="Calibri" panose="020F0502020204030204" pitchFamily="34" charset="0"/>
                <a:cs typeface="Calibri" panose="020F0502020204030204" pitchFamily="34" charset="0"/>
              </a:rPr>
              <a:t>upper room</a:t>
            </a:r>
            <a:r>
              <a:rPr lang="en-US" dirty="0">
                <a:latin typeface="Calibri" panose="020F0502020204030204" pitchFamily="34" charset="0"/>
                <a:cs typeface="Calibri" panose="020F0502020204030204" pitchFamily="34" charset="0"/>
              </a:rPr>
              <a:t>” (Acts 9:39-40</a:t>
            </a:r>
            <a:r>
              <a:rPr lang="en-US" dirty="0" smtClean="0">
                <a:latin typeface="Calibri" panose="020F0502020204030204" pitchFamily="34" charset="0"/>
                <a:cs typeface="Calibri" panose="020F0502020204030204" pitchFamily="34" charset="0"/>
              </a:rPr>
              <a:t>)</a:t>
            </a:r>
          </a:p>
          <a:p>
            <a:pPr marL="686816" lvl="1" indent="-273050"/>
            <a:r>
              <a:rPr lang="en-US" dirty="0" smtClean="0">
                <a:latin typeface="Calibri" panose="020F0502020204030204" pitchFamily="34" charset="0"/>
                <a:cs typeface="Calibri" panose="020F0502020204030204" pitchFamily="34" charset="0"/>
              </a:rPr>
              <a:t>So should </a:t>
            </a:r>
            <a:r>
              <a:rPr lang="en-US" b="1" i="1" dirty="0" smtClean="0">
                <a:latin typeface="Calibri" panose="020F0502020204030204" pitchFamily="34" charset="0"/>
                <a:cs typeface="Calibri" panose="020F0502020204030204" pitchFamily="34" charset="0"/>
              </a:rPr>
              <a:t>all</a:t>
            </a:r>
            <a:r>
              <a:rPr lang="en-US" dirty="0" smtClean="0">
                <a:latin typeface="Calibri" panose="020F0502020204030204" pitchFamily="34" charset="0"/>
                <a:cs typeface="Calibri" panose="020F0502020204030204" pitchFamily="34" charset="0"/>
              </a:rPr>
              <a:t> Christians meet for church in an upper room?</a:t>
            </a:r>
            <a:endParaRPr lang="en-US" dirty="0">
              <a:latin typeface="Calibri" panose="020F0502020204030204" pitchFamily="34" charset="0"/>
              <a:cs typeface="Calibri" panose="020F0502020204030204" pitchFamily="34" charset="0"/>
            </a:endParaRPr>
          </a:p>
          <a:p>
            <a:pPr lvl="2"/>
            <a:endParaRPr lang="en-US" dirty="0" smtClean="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40753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p:cTn id="49"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2">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xEl>
                                              <p:pRg st="8" end="8"/>
                                            </p:txEl>
                                          </p:spTgt>
                                        </p:tgtEl>
                                        <p:attrNameLst>
                                          <p:attrName>style.visibility</p:attrName>
                                        </p:attrNameLst>
                                      </p:cBhvr>
                                      <p:to>
                                        <p:strVal val="visible"/>
                                      </p:to>
                                    </p:set>
                                    <p:anim calcmode="lin" valueType="num">
                                      <p:cBhvr>
                                        <p:cTn id="56"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10000"/>
            <a:lum/>
          </a:blip>
          <a:srcRect/>
          <a:stretch>
            <a:fillRect t="20000" b="20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09600"/>
          </a:xfrm>
        </p:spPr>
        <p:txBody>
          <a:bodyPr/>
          <a:lstStyle/>
          <a:p>
            <a:r>
              <a:rPr lang="en-US" sz="3200" b="1" dirty="0" smtClean="0"/>
              <a:t>Prescriptive Versus Descriptive</a:t>
            </a:r>
            <a:endParaRPr lang="en-US" sz="3200" b="1" dirty="0"/>
          </a:p>
        </p:txBody>
      </p:sp>
      <p:sp>
        <p:nvSpPr>
          <p:cNvPr id="2" name="Content Placeholder 1"/>
          <p:cNvSpPr>
            <a:spLocks noGrp="1"/>
          </p:cNvSpPr>
          <p:nvPr>
            <p:ph idx="1"/>
          </p:nvPr>
        </p:nvSpPr>
        <p:spPr>
          <a:xfrm>
            <a:off x="609600" y="685800"/>
            <a:ext cx="7848600" cy="6172200"/>
          </a:xfrm>
        </p:spPr>
        <p:txBody>
          <a:bodyPr>
            <a:normAutofit/>
          </a:bodyPr>
          <a:lstStyle/>
          <a:p>
            <a:r>
              <a:rPr lang="en-US" sz="2800" dirty="0">
                <a:latin typeface="Calibri" panose="020F0502020204030204" pitchFamily="34" charset="0"/>
                <a:cs typeface="Calibri" panose="020F0502020204030204" pitchFamily="34" charset="0"/>
              </a:rPr>
              <a:t>Consider </a:t>
            </a:r>
            <a:r>
              <a:rPr lang="en-US" sz="2800" dirty="0" smtClean="0">
                <a:latin typeface="Calibri" panose="020F0502020204030204" pitchFamily="34" charset="0"/>
                <a:cs typeface="Calibri" panose="020F0502020204030204" pitchFamily="34" charset="0"/>
              </a:rPr>
              <a:t>another </a:t>
            </a:r>
            <a:r>
              <a:rPr lang="en-US" sz="2800" dirty="0">
                <a:latin typeface="Calibri" panose="020F0502020204030204" pitchFamily="34" charset="0"/>
                <a:cs typeface="Calibri" panose="020F0502020204030204" pitchFamily="34" charset="0"/>
              </a:rPr>
              <a:t>example :</a:t>
            </a:r>
            <a:endParaRPr lang="en-US" sz="2800" dirty="0" smtClean="0">
              <a:latin typeface="Calibri" panose="020F0502020204030204" pitchFamily="34" charset="0"/>
              <a:cs typeface="Calibri" panose="020F0502020204030204" pitchFamily="34" charset="0"/>
            </a:endParaRPr>
          </a:p>
          <a:p>
            <a:pPr lvl="1"/>
            <a:r>
              <a:rPr lang="en-US" sz="2400" dirty="0" smtClean="0">
                <a:latin typeface="Calibri" panose="020F0502020204030204" pitchFamily="34" charset="0"/>
                <a:cs typeface="Calibri" panose="020F0502020204030204" pitchFamily="34" charset="0"/>
              </a:rPr>
              <a:t>As we’ve seen, Acts 20:7 says that when Paul visited Troas, they met on “the first day of the week”. </a:t>
            </a:r>
          </a:p>
          <a:p>
            <a:pPr lvl="1"/>
            <a:r>
              <a:rPr lang="en-US" sz="2400" dirty="0" smtClean="0">
                <a:latin typeface="Calibri" panose="020F0502020204030204" pitchFamily="34" charset="0"/>
                <a:cs typeface="Calibri" panose="020F0502020204030204" pitchFamily="34" charset="0"/>
              </a:rPr>
              <a:t>But Acts 2:46 tells us that the early Christians met together </a:t>
            </a:r>
            <a:r>
              <a:rPr lang="en-US" sz="2400" b="1" i="1" dirty="0" smtClean="0">
                <a:latin typeface="Calibri" panose="020F0502020204030204" pitchFamily="34" charset="0"/>
                <a:cs typeface="Calibri" panose="020F0502020204030204" pitchFamily="34" charset="0"/>
              </a:rPr>
              <a:t>every day </a:t>
            </a:r>
            <a:r>
              <a:rPr lang="en-US" sz="2400" dirty="0" smtClean="0">
                <a:latin typeface="Calibri" panose="020F0502020204030204" pitchFamily="34" charset="0"/>
                <a:cs typeface="Calibri" panose="020F0502020204030204" pitchFamily="34" charset="0"/>
              </a:rPr>
              <a:t>(in the temple). </a:t>
            </a:r>
            <a:r>
              <a:rPr lang="en-US" sz="2400" b="1" i="1" dirty="0" smtClean="0">
                <a:latin typeface="Calibri" panose="020F0502020204030204" pitchFamily="34" charset="0"/>
                <a:cs typeface="Calibri" panose="020F0502020204030204" pitchFamily="34" charset="0"/>
              </a:rPr>
              <a:t>And</a:t>
            </a:r>
            <a:r>
              <a:rPr lang="en-US" sz="2400" dirty="0" smtClean="0">
                <a:latin typeface="Calibri" panose="020F0502020204030204" pitchFamily="34" charset="0"/>
                <a:cs typeface="Calibri" panose="020F0502020204030204" pitchFamily="34" charset="0"/>
              </a:rPr>
              <a:t> they met in their homes and ate together.</a:t>
            </a:r>
          </a:p>
          <a:p>
            <a:pPr lvl="1"/>
            <a:r>
              <a:rPr lang="en-US" sz="2400" dirty="0">
                <a:latin typeface="Calibri" panose="020F0502020204030204" pitchFamily="34" charset="0"/>
                <a:cs typeface="Calibri" panose="020F0502020204030204" pitchFamily="34" charset="0"/>
              </a:rPr>
              <a:t>So should </a:t>
            </a:r>
            <a:r>
              <a:rPr lang="en-US" sz="2400" b="1" i="1" dirty="0">
                <a:latin typeface="Calibri" panose="020F0502020204030204" pitchFamily="34" charset="0"/>
                <a:cs typeface="Calibri" panose="020F0502020204030204" pitchFamily="34" charset="0"/>
              </a:rPr>
              <a:t>all</a:t>
            </a:r>
            <a:r>
              <a:rPr lang="en-US" sz="2400" dirty="0">
                <a:latin typeface="Calibri" panose="020F0502020204030204" pitchFamily="34" charset="0"/>
                <a:cs typeface="Calibri" panose="020F0502020204030204" pitchFamily="34" charset="0"/>
              </a:rPr>
              <a:t> Christians meet for church </a:t>
            </a:r>
            <a:r>
              <a:rPr lang="en-US" sz="2400" b="1" i="1" dirty="0">
                <a:latin typeface="Calibri" panose="020F0502020204030204" pitchFamily="34" charset="0"/>
                <a:cs typeface="Calibri" panose="020F0502020204030204" pitchFamily="34" charset="0"/>
              </a:rPr>
              <a:t>every day</a:t>
            </a:r>
            <a:r>
              <a:rPr lang="en-US" sz="2400" dirty="0">
                <a:latin typeface="Calibri" panose="020F0502020204030204" pitchFamily="34" charset="0"/>
                <a:cs typeface="Calibri" panose="020F0502020204030204" pitchFamily="34" charset="0"/>
              </a:rPr>
              <a:t>? And meet in each other’s homes for a meal</a:t>
            </a:r>
            <a:r>
              <a:rPr lang="en-US" sz="2400" dirty="0" smtClean="0">
                <a:latin typeface="Calibri" panose="020F0502020204030204" pitchFamily="34" charset="0"/>
                <a:cs typeface="Calibri" panose="020F0502020204030204" pitchFamily="34" charset="0"/>
              </a:rPr>
              <a:t>?</a:t>
            </a:r>
          </a:p>
          <a:p>
            <a:pPr lvl="2"/>
            <a:endParaRPr lang="en-US" dirty="0" smtClean="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46216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10000"/>
            <a:lum/>
          </a:blip>
          <a:srcRect/>
          <a:stretch>
            <a:fillRect t="20000" b="20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09600"/>
          </a:xfrm>
        </p:spPr>
        <p:txBody>
          <a:bodyPr/>
          <a:lstStyle/>
          <a:p>
            <a:r>
              <a:rPr lang="en-US" sz="2800" b="1" dirty="0" smtClean="0"/>
              <a:t>What the LBCF (1689) Has to Say About the Sabbath</a:t>
            </a:r>
            <a:endParaRPr lang="en-US" sz="2800" b="1" dirty="0"/>
          </a:p>
        </p:txBody>
      </p:sp>
      <p:sp>
        <p:nvSpPr>
          <p:cNvPr id="2" name="Content Placeholder 1"/>
          <p:cNvSpPr>
            <a:spLocks noGrp="1"/>
          </p:cNvSpPr>
          <p:nvPr>
            <p:ph idx="1"/>
          </p:nvPr>
        </p:nvSpPr>
        <p:spPr>
          <a:xfrm>
            <a:off x="609600" y="762000"/>
            <a:ext cx="8305800" cy="6096000"/>
          </a:xfrm>
        </p:spPr>
        <p:txBody>
          <a:bodyPr>
            <a:normAutofit lnSpcReduction="10000"/>
          </a:bodyPr>
          <a:lstStyle/>
          <a:p>
            <a:pPr marL="0" indent="0">
              <a:buNone/>
            </a:pPr>
            <a:r>
              <a:rPr lang="en-US" b="1" dirty="0">
                <a:latin typeface="Calibri" panose="020F0502020204030204" pitchFamily="34" charset="0"/>
                <a:cs typeface="Calibri" panose="020F0502020204030204" pitchFamily="34" charset="0"/>
              </a:rPr>
              <a:t>Chapter 22: Of Religious Worship and the Sabbath Day</a:t>
            </a:r>
            <a:endParaRPr lang="en-US" dirty="0">
              <a:latin typeface="Calibri" panose="020F0502020204030204" pitchFamily="34" charset="0"/>
              <a:cs typeface="Calibri" panose="020F0502020204030204" pitchFamily="34" charset="0"/>
            </a:endParaRPr>
          </a:p>
          <a:p>
            <a:pPr marL="514350" indent="-514350">
              <a:buFont typeface="+mj-lt"/>
              <a:buAutoNum type="arabicPeriod" startAt="8"/>
            </a:pPr>
            <a:r>
              <a:rPr lang="en-US" i="1" dirty="0">
                <a:latin typeface="Cambria" panose="02040503050406030204" pitchFamily="18" charset="0"/>
                <a:cs typeface="Calibri" panose="020F0502020204030204" pitchFamily="34" charset="0"/>
              </a:rPr>
              <a:t>The </a:t>
            </a:r>
            <a:r>
              <a:rPr lang="en-US" i="1" dirty="0" err="1">
                <a:latin typeface="Cambria" panose="02040503050406030204" pitchFamily="18" charset="0"/>
                <a:cs typeface="Calibri" panose="020F0502020204030204" pitchFamily="34" charset="0"/>
              </a:rPr>
              <a:t>sabbath</a:t>
            </a:r>
            <a:r>
              <a:rPr lang="en-US" i="1" dirty="0">
                <a:latin typeface="Cambria" panose="02040503050406030204" pitchFamily="18" charset="0"/>
                <a:cs typeface="Calibri" panose="020F0502020204030204" pitchFamily="34" charset="0"/>
              </a:rPr>
              <a:t> is then kept holy unto the Lord, when men, after a due preparing of their hearts, and ordering their common affairs </a:t>
            </a:r>
            <a:r>
              <a:rPr lang="en-US" i="1" dirty="0" err="1">
                <a:latin typeface="Cambria" panose="02040503050406030204" pitchFamily="18" charset="0"/>
                <a:cs typeface="Calibri" panose="020F0502020204030204" pitchFamily="34" charset="0"/>
              </a:rPr>
              <a:t>aforehand</a:t>
            </a:r>
            <a:r>
              <a:rPr lang="en-US" i="1" dirty="0">
                <a:latin typeface="Cambria" panose="02040503050406030204" pitchFamily="18" charset="0"/>
                <a:cs typeface="Calibri" panose="020F0502020204030204" pitchFamily="34" charset="0"/>
              </a:rPr>
              <a:t>, do not only observe a holy rest all day, from their own works, words and thoughts, about their worldly employment and recreations</a:t>
            </a:r>
            <a:r>
              <a:rPr lang="en-US" dirty="0" smtClean="0">
                <a:latin typeface="Calibri" panose="020F0502020204030204" pitchFamily="34" charset="0"/>
                <a:cs typeface="Calibri" panose="020F0502020204030204" pitchFamily="34" charset="0"/>
              </a:rPr>
              <a:t>, </a:t>
            </a:r>
            <a:r>
              <a:rPr lang="en-US" dirty="0" smtClean="0">
                <a:solidFill>
                  <a:srgbClr val="0070C0"/>
                </a:solidFill>
                <a:latin typeface="Calibri" panose="020F0502020204030204" pitchFamily="34" charset="0"/>
                <a:cs typeface="Calibri" panose="020F0502020204030204" pitchFamily="34" charset="0"/>
              </a:rPr>
              <a:t>(</a:t>
            </a:r>
            <a:r>
              <a:rPr lang="en-US" dirty="0">
                <a:solidFill>
                  <a:srgbClr val="0070C0"/>
                </a:solidFill>
                <a:latin typeface="Calibri" panose="020F0502020204030204" pitchFamily="34" charset="0"/>
                <a:cs typeface="Calibri" panose="020F0502020204030204" pitchFamily="34" charset="0"/>
              </a:rPr>
              <a:t>Isaiah 58:13; Nehemiah 13:15-22)</a:t>
            </a:r>
            <a:r>
              <a:rPr lang="en-US" i="1" dirty="0" smtClean="0">
                <a:solidFill>
                  <a:srgbClr val="0070C0"/>
                </a:solidFill>
                <a:latin typeface="Cambria" panose="02040503050406030204" pitchFamily="18" charset="0"/>
                <a:cs typeface="Calibri" panose="020F0502020204030204" pitchFamily="34" charset="0"/>
              </a:rPr>
              <a:t> </a:t>
            </a:r>
            <a:r>
              <a:rPr lang="en-US" i="1" dirty="0">
                <a:latin typeface="Cambria" panose="02040503050406030204" pitchFamily="18" charset="0"/>
                <a:cs typeface="Calibri" panose="020F0502020204030204" pitchFamily="34" charset="0"/>
              </a:rPr>
              <a:t>but are also taken up the whole time in the public and private exercises of his worship, and in the duties of necessity and </a:t>
            </a:r>
            <a:r>
              <a:rPr lang="en-US" i="1" dirty="0" smtClean="0">
                <a:latin typeface="Cambria" panose="02040503050406030204" pitchFamily="18" charset="0"/>
                <a:cs typeface="Calibri" panose="020F0502020204030204" pitchFamily="34" charset="0"/>
              </a:rPr>
              <a:t>mercy.</a:t>
            </a:r>
            <a:r>
              <a:rPr lang="en-US" dirty="0">
                <a:latin typeface="Calibri" panose="020F0502020204030204" pitchFamily="34" charset="0"/>
                <a:cs typeface="Calibri" panose="020F0502020204030204" pitchFamily="34" charset="0"/>
              </a:rPr>
              <a:t> </a:t>
            </a:r>
            <a:r>
              <a:rPr lang="en-US" dirty="0">
                <a:solidFill>
                  <a:srgbClr val="0070C0"/>
                </a:solidFill>
                <a:latin typeface="Calibri" panose="020F0502020204030204" pitchFamily="34" charset="0"/>
                <a:cs typeface="Calibri" panose="020F0502020204030204" pitchFamily="34" charset="0"/>
              </a:rPr>
              <a:t>(Matthew 12:1-13)</a:t>
            </a:r>
          </a:p>
        </p:txBody>
      </p:sp>
    </p:spTree>
    <p:extLst>
      <p:ext uri="{BB962C8B-B14F-4D97-AF65-F5344CB8AC3E}">
        <p14:creationId xmlns:p14="http://schemas.microsoft.com/office/powerpoint/2010/main" val="3754984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52400"/>
            <a:ext cx="8229600" cy="1706562"/>
          </a:xfrm>
        </p:spPr>
        <p:txBody>
          <a:bodyPr/>
          <a:lstStyle/>
          <a:p>
            <a:r>
              <a:rPr lang="en-US" sz="7200" b="1" dirty="0" smtClean="0">
                <a:effectLst>
                  <a:glow rad="228600">
                    <a:schemeClr val="accent3">
                      <a:satMod val="175000"/>
                      <a:alpha val="40000"/>
                    </a:schemeClr>
                  </a:glow>
                  <a:outerShdw blurRad="76200" dist="63500" dir="2700000" algn="tl" rotWithShape="0">
                    <a:schemeClr val="bg1"/>
                  </a:outerShdw>
                </a:effectLst>
                <a:latin typeface="Calibri" pitchFamily="34" charset="0"/>
                <a:cs typeface="Calibri" pitchFamily="34" charset="0"/>
              </a:rPr>
              <a:t>Questions?</a:t>
            </a:r>
            <a:endParaRPr lang="en-US" sz="7200" b="1" dirty="0">
              <a:effectLst>
                <a:glow rad="228600">
                  <a:schemeClr val="accent3">
                    <a:satMod val="175000"/>
                    <a:alpha val="40000"/>
                  </a:schemeClr>
                </a:glow>
                <a:outerShdw blurRad="76200" dist="63500" dir="2700000" algn="tl" rotWithShape="0">
                  <a:schemeClr val="bg1"/>
                </a:outerShdw>
              </a:effectLst>
              <a:latin typeface="Calibri" pitchFamily="34" charset="0"/>
              <a:cs typeface="Calibri" pitchFamily="34" charset="0"/>
            </a:endParaRPr>
          </a:p>
        </p:txBody>
      </p:sp>
    </p:spTree>
    <p:extLst>
      <p:ext uri="{BB962C8B-B14F-4D97-AF65-F5344CB8AC3E}">
        <p14:creationId xmlns:p14="http://schemas.microsoft.com/office/powerpoint/2010/main" val="2649218121"/>
      </p:ext>
    </p:extLst>
  </p:cSld>
  <p:clrMapOvr>
    <a:overrideClrMapping bg1="lt1" tx1="dk1" bg2="lt2" tx2="dk2" accent1="accent1" accent2="accent2" accent3="accent3" accent4="accent4" accent5="accent5" accent6="accent6" hlink="hlink" folHlink="folHlink"/>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676400"/>
          </a:xfrm>
        </p:spPr>
        <p:txBody>
          <a:bodyPr anchor="t">
            <a:noAutofit/>
          </a:bodyPr>
          <a:lstStyle/>
          <a:p>
            <a:r>
              <a:rPr lang="en-US" sz="5400" b="1" dirty="0">
                <a:effectLst>
                  <a:glow rad="228600">
                    <a:schemeClr val="accent3">
                      <a:satMod val="175000"/>
                      <a:alpha val="40000"/>
                    </a:schemeClr>
                  </a:glow>
                  <a:outerShdw blurRad="76200" dist="63500" dir="2700000" algn="tl" rotWithShape="0">
                    <a:schemeClr val="bg1"/>
                  </a:outerShdw>
                </a:effectLst>
                <a:latin typeface="Calibri" pitchFamily="34" charset="0"/>
                <a:cs typeface="Calibri" pitchFamily="34" charset="0"/>
              </a:rPr>
              <a:t>Questions Raised by New Covenant Theology</a:t>
            </a:r>
            <a:endParaRPr lang="en-US" sz="5400" dirty="0">
              <a:effectLst>
                <a:glow rad="228600">
                  <a:schemeClr val="accent3">
                    <a:satMod val="175000"/>
                    <a:alpha val="40000"/>
                  </a:schemeClr>
                </a:glow>
              </a:effectLst>
              <a:latin typeface="Calibri" pitchFamily="34" charset="0"/>
              <a:cs typeface="Calibri" pitchFamily="34" charset="0"/>
            </a:endParaRPr>
          </a:p>
        </p:txBody>
      </p:sp>
      <p:sp>
        <p:nvSpPr>
          <p:cNvPr id="5" name="Subtitle 4"/>
          <p:cNvSpPr>
            <a:spLocks noGrp="1"/>
          </p:cNvSpPr>
          <p:nvPr>
            <p:ph type="subTitle" idx="1"/>
          </p:nvPr>
        </p:nvSpPr>
        <p:spPr>
          <a:xfrm>
            <a:off x="1371600" y="2514600"/>
            <a:ext cx="6400800" cy="3733800"/>
          </a:xfrm>
        </p:spPr>
        <p:txBody>
          <a:bodyPr/>
          <a:lstStyle/>
          <a:p>
            <a:r>
              <a:rPr lang="en-US" b="1" dirty="0" smtClean="0">
                <a:effectLst>
                  <a:glow rad="228600">
                    <a:schemeClr val="accent3">
                      <a:satMod val="175000"/>
                      <a:alpha val="40000"/>
                    </a:schemeClr>
                  </a:glow>
                </a:effectLst>
                <a:latin typeface="Calibri" pitchFamily="34" charset="0"/>
                <a:cs typeface="Calibri" pitchFamily="34" charset="0"/>
              </a:rPr>
              <a:t>What about keeping the Sabbath?</a:t>
            </a:r>
          </a:p>
          <a:p>
            <a:pPr marL="457200" indent="-457200" algn="l">
              <a:buFont typeface="Arial" panose="020B0604020202020204" pitchFamily="34" charset="0"/>
              <a:buChar char="•"/>
            </a:pPr>
            <a:r>
              <a:rPr lang="en-US" dirty="0" smtClean="0">
                <a:effectLst>
                  <a:glow rad="228600">
                    <a:schemeClr val="accent3">
                      <a:satMod val="175000"/>
                      <a:alpha val="40000"/>
                    </a:schemeClr>
                  </a:glow>
                </a:effectLst>
                <a:latin typeface="Calibri" pitchFamily="34" charset="0"/>
                <a:cs typeface="Calibri" pitchFamily="34" charset="0"/>
              </a:rPr>
              <a:t> What does/did it mean to keep the Sabbath? </a:t>
            </a:r>
          </a:p>
          <a:p>
            <a:pPr marL="457200" indent="-457200" algn="l">
              <a:buFont typeface="Arial" panose="020B0604020202020204" pitchFamily="34" charset="0"/>
              <a:buChar char="•"/>
            </a:pPr>
            <a:r>
              <a:rPr lang="en-US" dirty="0" smtClean="0">
                <a:effectLst>
                  <a:glow rad="228600">
                    <a:schemeClr val="accent3">
                      <a:satMod val="175000"/>
                      <a:alpha val="40000"/>
                    </a:schemeClr>
                  </a:glow>
                </a:effectLst>
                <a:latin typeface="Calibri" pitchFamily="34" charset="0"/>
                <a:cs typeface="Calibri" pitchFamily="34" charset="0"/>
              </a:rPr>
              <a:t>Who did God command to observe the Sabbath?</a:t>
            </a:r>
          </a:p>
          <a:p>
            <a:pPr marL="457200" indent="-457200" algn="l">
              <a:buFont typeface="Arial" panose="020B0604020202020204" pitchFamily="34" charset="0"/>
              <a:buChar char="•"/>
            </a:pPr>
            <a:r>
              <a:rPr lang="en-US" dirty="0" smtClean="0">
                <a:effectLst>
                  <a:glow rad="228600">
                    <a:schemeClr val="accent3">
                      <a:satMod val="175000"/>
                      <a:alpha val="40000"/>
                    </a:schemeClr>
                  </a:glow>
                </a:effectLst>
                <a:latin typeface="Calibri" pitchFamily="34" charset="0"/>
                <a:cs typeface="Calibri" pitchFamily="34" charset="0"/>
              </a:rPr>
              <a:t>Are Christians today obligated to keep the Sabbath?</a:t>
            </a:r>
            <a:endParaRPr lang="en-US" dirty="0"/>
          </a:p>
        </p:txBody>
      </p:sp>
    </p:spTree>
    <p:extLst>
      <p:ext uri="{BB962C8B-B14F-4D97-AF65-F5344CB8AC3E}">
        <p14:creationId xmlns:p14="http://schemas.microsoft.com/office/powerpoint/2010/main" val="4142728688"/>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590800"/>
            <a:ext cx="5415834" cy="4111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833" y="2597263"/>
            <a:ext cx="2781300" cy="410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0" y="0"/>
            <a:ext cx="9144000" cy="2133600"/>
          </a:xfrm>
        </p:spPr>
        <p:txBody>
          <a:bodyPr/>
          <a:lstStyle/>
          <a:p>
            <a:r>
              <a:rPr lang="en-US" sz="2800" dirty="0" smtClean="0"/>
              <a:t>A Look at What</a:t>
            </a:r>
            <a:r>
              <a:rPr lang="en-US" sz="2800" b="1" dirty="0" smtClean="0"/>
              <a:t/>
            </a:r>
            <a:br>
              <a:rPr lang="en-US" sz="2800" b="1" dirty="0" smtClean="0"/>
            </a:br>
            <a:r>
              <a:rPr lang="en-US" sz="2800" b="1" dirty="0" smtClean="0"/>
              <a:t>The Westminster </a:t>
            </a:r>
            <a:r>
              <a:rPr lang="en-US" sz="2800" b="1" dirty="0"/>
              <a:t>Confession of Faith </a:t>
            </a:r>
            <a:r>
              <a:rPr lang="en-US" sz="2800" b="1" dirty="0" smtClean="0"/>
              <a:t>(1646) </a:t>
            </a:r>
            <a:br>
              <a:rPr lang="en-US" sz="2800" b="1" dirty="0" smtClean="0"/>
            </a:br>
            <a:r>
              <a:rPr lang="en-US" sz="2800" dirty="0" smtClean="0"/>
              <a:t>and </a:t>
            </a:r>
            <a:r>
              <a:rPr lang="en-US" sz="2800" b="1" dirty="0" smtClean="0"/>
              <a:t/>
            </a:r>
            <a:br>
              <a:rPr lang="en-US" sz="2800" b="1" dirty="0" smtClean="0"/>
            </a:br>
            <a:r>
              <a:rPr lang="en-US" sz="2800" b="1" dirty="0" smtClean="0"/>
              <a:t>The London Baptist Confession of Faith (1689)</a:t>
            </a:r>
            <a:br>
              <a:rPr lang="en-US" sz="2800" b="1" dirty="0" smtClean="0"/>
            </a:br>
            <a:r>
              <a:rPr lang="en-US" sz="2800" dirty="0" smtClean="0"/>
              <a:t>Say About the Sabbath</a:t>
            </a:r>
            <a:endParaRPr lang="en-US" sz="2800" dirty="0"/>
          </a:p>
        </p:txBody>
      </p:sp>
    </p:spTree>
    <p:extLst>
      <p:ext uri="{BB962C8B-B14F-4D97-AF65-F5344CB8AC3E}">
        <p14:creationId xmlns:p14="http://schemas.microsoft.com/office/powerpoint/2010/main" val="39867529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10000"/>
            <a:lum/>
          </a:blip>
          <a:srcRect/>
          <a:stretch>
            <a:fillRect t="20000" b="20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lstStyle/>
          <a:p>
            <a:r>
              <a:rPr lang="en-US" sz="2800" b="1" dirty="0" smtClean="0"/>
              <a:t>A Look at What the WCF (1646) and the LBCF (1689)</a:t>
            </a:r>
            <a:br>
              <a:rPr lang="en-US" sz="2800" b="1" dirty="0" smtClean="0"/>
            </a:br>
            <a:r>
              <a:rPr lang="en-US" sz="2800" b="1" dirty="0" smtClean="0"/>
              <a:t>Say About the Sabbath</a:t>
            </a:r>
            <a:endParaRPr lang="en-US" sz="2800" b="1" dirty="0"/>
          </a:p>
        </p:txBody>
      </p:sp>
      <p:sp>
        <p:nvSpPr>
          <p:cNvPr id="2" name="Content Placeholder 1"/>
          <p:cNvSpPr>
            <a:spLocks noGrp="1"/>
          </p:cNvSpPr>
          <p:nvPr>
            <p:ph idx="1"/>
          </p:nvPr>
        </p:nvSpPr>
        <p:spPr>
          <a:xfrm>
            <a:off x="228600" y="990600"/>
            <a:ext cx="8763000" cy="5867400"/>
          </a:xfrm>
        </p:spPr>
        <p:txBody>
          <a:bodyPr>
            <a:normAutofit fontScale="77500" lnSpcReduction="20000"/>
          </a:bodyPr>
          <a:lstStyle/>
          <a:p>
            <a:r>
              <a:rPr lang="en-US" dirty="0" smtClean="0">
                <a:latin typeface="Calibri" panose="020F0502020204030204" pitchFamily="34" charset="0"/>
                <a:cs typeface="Calibri" panose="020F0502020204030204" pitchFamily="34" charset="0"/>
              </a:rPr>
              <a:t>These two confessions of faith have been used by many Reformed denominations and churches in the English speaking world since the Reformation to define what they believe to be orthodox biblical teaching.</a:t>
            </a:r>
          </a:p>
          <a:p>
            <a:r>
              <a:rPr lang="en-US" dirty="0" smtClean="0">
                <a:latin typeface="Calibri" panose="020F0502020204030204" pitchFamily="34" charset="0"/>
                <a:cs typeface="Calibri" panose="020F0502020204030204" pitchFamily="34" charset="0"/>
              </a:rPr>
              <a:t>I, and I think most of you, would be in complete agreement with the </a:t>
            </a:r>
            <a:r>
              <a:rPr lang="en-US" b="1" i="1" dirty="0" smtClean="0">
                <a:latin typeface="Calibri" panose="020F0502020204030204" pitchFamily="34" charset="0"/>
                <a:cs typeface="Calibri" panose="020F0502020204030204" pitchFamily="34" charset="0"/>
              </a:rPr>
              <a:t>vast majority</a:t>
            </a:r>
            <a:r>
              <a:rPr lang="en-US" dirty="0" smtClean="0">
                <a:latin typeface="Calibri" panose="020F0502020204030204" pitchFamily="34" charset="0"/>
                <a:cs typeface="Calibri" panose="020F0502020204030204" pitchFamily="34" charset="0"/>
              </a:rPr>
              <a:t> of what is taught in these documents.</a:t>
            </a:r>
          </a:p>
          <a:p>
            <a:r>
              <a:rPr lang="en-US" dirty="0" smtClean="0">
                <a:latin typeface="Calibri" panose="020F0502020204030204" pitchFamily="34" charset="0"/>
                <a:cs typeface="Calibri" panose="020F0502020204030204" pitchFamily="34" charset="0"/>
              </a:rPr>
              <a:t>That being said, the documents are </a:t>
            </a:r>
            <a:r>
              <a:rPr lang="en-US" b="1" i="1" dirty="0" smtClean="0">
                <a:latin typeface="Calibri" panose="020F0502020204030204" pitchFamily="34" charset="0"/>
                <a:cs typeface="Calibri" panose="020F0502020204030204" pitchFamily="34" charset="0"/>
              </a:rPr>
              <a:t>not scripture </a:t>
            </a:r>
            <a:r>
              <a:rPr lang="en-US" dirty="0" smtClean="0">
                <a:latin typeface="Calibri" panose="020F0502020204030204" pitchFamily="34" charset="0"/>
                <a:cs typeface="Calibri" panose="020F0502020204030204" pitchFamily="34" charset="0"/>
              </a:rPr>
              <a:t>and therefore they are </a:t>
            </a:r>
            <a:r>
              <a:rPr lang="en-US" b="1" i="1" dirty="0" smtClean="0">
                <a:latin typeface="Calibri" panose="020F0502020204030204" pitchFamily="34" charset="0"/>
                <a:cs typeface="Calibri" panose="020F0502020204030204" pitchFamily="34" charset="0"/>
              </a:rPr>
              <a:t>fallible </a:t>
            </a:r>
            <a:r>
              <a:rPr lang="en-US" dirty="0" smtClean="0">
                <a:latin typeface="Calibri" panose="020F0502020204030204" pitchFamily="34" charset="0"/>
                <a:cs typeface="Calibri" panose="020F0502020204030204" pitchFamily="34" charset="0"/>
              </a:rPr>
              <a:t>– as illustrated by the fact that the London Baptist Confession of 1689 was written to </a:t>
            </a:r>
            <a:r>
              <a:rPr lang="en-US" b="1" i="1" dirty="0" smtClean="0">
                <a:latin typeface="Calibri" panose="020F0502020204030204" pitchFamily="34" charset="0"/>
                <a:cs typeface="Calibri" panose="020F0502020204030204" pitchFamily="34" charset="0"/>
              </a:rPr>
              <a:t>correct</a:t>
            </a:r>
            <a:r>
              <a:rPr lang="en-US" dirty="0" smtClean="0">
                <a:latin typeface="Calibri" panose="020F0502020204030204" pitchFamily="34" charset="0"/>
                <a:cs typeface="Calibri" panose="020F0502020204030204" pitchFamily="34" charset="0"/>
              </a:rPr>
              <a:t> erroneous teachings in the Westminster Confession of Faith.</a:t>
            </a:r>
          </a:p>
          <a:p>
            <a:r>
              <a:rPr lang="en-US" dirty="0" smtClean="0">
                <a:latin typeface="Calibri" panose="020F0502020204030204" pitchFamily="34" charset="0"/>
                <a:cs typeface="Calibri" panose="020F0502020204030204" pitchFamily="34" charset="0"/>
              </a:rPr>
              <a:t>Indeed, these two confessions themselves both teach:</a:t>
            </a:r>
          </a:p>
          <a:p>
            <a:pPr lvl="1"/>
            <a:r>
              <a:rPr lang="en-US" i="1" dirty="0">
                <a:latin typeface="Cambria" panose="02040503050406030204" pitchFamily="18" charset="0"/>
                <a:cs typeface="Calibri" panose="020F0502020204030204" pitchFamily="34" charset="0"/>
              </a:rPr>
              <a:t>The Supreme Judge, by which all controversies of religion are to be </a:t>
            </a:r>
            <a:r>
              <a:rPr lang="en-US" i="1" dirty="0" smtClean="0">
                <a:latin typeface="Cambria" panose="02040503050406030204" pitchFamily="18" charset="0"/>
                <a:cs typeface="Calibri" panose="020F0502020204030204" pitchFamily="34" charset="0"/>
              </a:rPr>
              <a:t>determined… can </a:t>
            </a:r>
            <a:r>
              <a:rPr lang="en-US" i="1" dirty="0">
                <a:latin typeface="Cambria" panose="02040503050406030204" pitchFamily="18" charset="0"/>
                <a:cs typeface="Calibri" panose="020F0502020204030204" pitchFamily="34" charset="0"/>
              </a:rPr>
              <a:t>be no other but the Holy Spirit </a:t>
            </a:r>
            <a:r>
              <a:rPr lang="en-US" i="1" dirty="0" smtClean="0">
                <a:latin typeface="Cambria" panose="02040503050406030204" pitchFamily="18" charset="0"/>
                <a:cs typeface="Calibri" panose="020F0502020204030204" pitchFamily="34" charset="0"/>
              </a:rPr>
              <a:t>speaking </a:t>
            </a:r>
            <a:r>
              <a:rPr lang="en-US" i="1" dirty="0">
                <a:latin typeface="Cambria" panose="02040503050406030204" pitchFamily="18" charset="0"/>
                <a:cs typeface="Calibri" panose="020F0502020204030204" pitchFamily="34" charset="0"/>
              </a:rPr>
              <a:t>in the Scripture</a:t>
            </a:r>
            <a:r>
              <a:rPr lang="en-US" i="1" dirty="0" smtClean="0">
                <a:latin typeface="Cambria" panose="02040503050406030204" pitchFamily="18" charset="0"/>
                <a:cs typeface="Calibri" panose="020F0502020204030204" pitchFamily="34" charset="0"/>
              </a:rPr>
              <a:t>. </a:t>
            </a:r>
            <a:r>
              <a:rPr lang="en-US" dirty="0" smtClean="0">
                <a:latin typeface="Calibri" panose="020F0502020204030204" pitchFamily="34" charset="0"/>
                <a:cs typeface="Calibri" panose="020F0502020204030204" pitchFamily="34" charset="0"/>
              </a:rPr>
              <a:t>(WCF 1.10)</a:t>
            </a:r>
          </a:p>
          <a:p>
            <a:r>
              <a:rPr lang="en-US" dirty="0" smtClean="0">
                <a:latin typeface="Calibri" panose="020F0502020204030204" pitchFamily="34" charset="0"/>
                <a:cs typeface="Calibri" panose="020F0502020204030204" pitchFamily="34" charset="0"/>
              </a:rPr>
              <a:t>It is in this spirit that we, like the noble-minded Bereans of Acts 17:11, will be examining the scriptures to see if the things written in these documents concerning the Sabbath are true.</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79124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10000"/>
            <a:lum/>
          </a:blip>
          <a:srcRect/>
          <a:stretch>
            <a:fillRect t="20000" b="20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lstStyle/>
          <a:p>
            <a:r>
              <a:rPr lang="en-US" sz="2800" b="1" dirty="0" smtClean="0"/>
              <a:t>A Look at What the WCF (1646) and the LBCF (1689)</a:t>
            </a:r>
            <a:br>
              <a:rPr lang="en-US" sz="2800" b="1" dirty="0" smtClean="0"/>
            </a:br>
            <a:r>
              <a:rPr lang="en-US" sz="2800" b="1" dirty="0" smtClean="0"/>
              <a:t>Say About the Sabbath</a:t>
            </a:r>
            <a:endParaRPr lang="en-US" sz="2800" b="1" dirty="0"/>
          </a:p>
        </p:txBody>
      </p:sp>
      <p:sp>
        <p:nvSpPr>
          <p:cNvPr id="2" name="Content Placeholder 1"/>
          <p:cNvSpPr>
            <a:spLocks noGrp="1"/>
          </p:cNvSpPr>
          <p:nvPr>
            <p:ph idx="1"/>
          </p:nvPr>
        </p:nvSpPr>
        <p:spPr>
          <a:xfrm>
            <a:off x="609600" y="914400"/>
            <a:ext cx="8001000" cy="5867400"/>
          </a:xfrm>
        </p:spPr>
        <p:txBody>
          <a:bodyPr>
            <a:normAutofit fontScale="92500" lnSpcReduction="10000"/>
          </a:bodyPr>
          <a:lstStyle/>
          <a:p>
            <a:r>
              <a:rPr lang="en-US" dirty="0" smtClean="0">
                <a:latin typeface="Calibri" panose="020F0502020204030204" pitchFamily="34" charset="0"/>
                <a:cs typeface="Calibri" panose="020F0502020204030204" pitchFamily="34" charset="0"/>
              </a:rPr>
              <a:t>In the sections we will be looking at (on the Sabbath), there is very little difference between  the WCF and the LBCF. </a:t>
            </a:r>
          </a:p>
          <a:p>
            <a:r>
              <a:rPr lang="en-US" dirty="0" smtClean="0">
                <a:latin typeface="Calibri" panose="020F0502020204030204" pitchFamily="34" charset="0"/>
                <a:cs typeface="Calibri" panose="020F0502020204030204" pitchFamily="34" charset="0"/>
              </a:rPr>
              <a:t>So I’m going to go ahead and use the LBCF since that is the one we would agree with the most, overall</a:t>
            </a:r>
            <a:r>
              <a:rPr lang="en-US" dirty="0" smtClean="0">
                <a:latin typeface="Calibri" panose="020F0502020204030204" pitchFamily="34" charset="0"/>
                <a:cs typeface="Calibri" panose="020F0502020204030204" pitchFamily="34" charset="0"/>
              </a:rPr>
              <a:t>.</a:t>
            </a:r>
          </a:p>
          <a:p>
            <a:r>
              <a:rPr lang="en-US" dirty="0">
                <a:latin typeface="Calibri" panose="020F0502020204030204" pitchFamily="34" charset="0"/>
                <a:cs typeface="Calibri" panose="020F0502020204030204" pitchFamily="34" charset="0"/>
              </a:rPr>
              <a:t>The statements in the LBCF that address observing the Sabbath (on Sunday) are all contained within Chapter </a:t>
            </a:r>
            <a:r>
              <a:rPr lang="en-US" dirty="0" smtClean="0">
                <a:latin typeface="Calibri" panose="020F0502020204030204" pitchFamily="34" charset="0"/>
                <a:cs typeface="Calibri" panose="020F0502020204030204" pitchFamily="34" charset="0"/>
              </a:rPr>
              <a:t>22, which is entitled: </a:t>
            </a:r>
            <a:r>
              <a:rPr lang="en-US" i="1" dirty="0">
                <a:latin typeface="Calibri" panose="020F0502020204030204" pitchFamily="34" charset="0"/>
                <a:cs typeface="Calibri" panose="020F0502020204030204" pitchFamily="34" charset="0"/>
              </a:rPr>
              <a:t>Of Religious Worship and the Sabbath </a:t>
            </a:r>
            <a:r>
              <a:rPr lang="en-US" i="1" dirty="0" smtClean="0">
                <a:latin typeface="Calibri" panose="020F0502020204030204" pitchFamily="34" charset="0"/>
                <a:cs typeface="Calibri" panose="020F0502020204030204" pitchFamily="34" charset="0"/>
              </a:rPr>
              <a:t>Day</a:t>
            </a:r>
            <a:r>
              <a:rPr lang="en-US" dirty="0" smtClean="0">
                <a:latin typeface="Calibri" panose="020F0502020204030204" pitchFamily="34" charset="0"/>
                <a:cs typeface="Calibri" panose="020F0502020204030204" pitchFamily="34" charset="0"/>
              </a:rPr>
              <a:t>.</a:t>
            </a:r>
          </a:p>
          <a:p>
            <a:r>
              <a:rPr lang="en-US" dirty="0" smtClean="0">
                <a:latin typeface="Calibri" panose="020F0502020204030204" pitchFamily="34" charset="0"/>
                <a:cs typeface="Calibri" panose="020F0502020204030204" pitchFamily="34" charset="0"/>
              </a:rPr>
              <a:t>The relevant comments are contained within paragraphs 7 and 8, and therefore those are the ones that we will be looking at.</a:t>
            </a: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69427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10000"/>
            <a:lum/>
          </a:blip>
          <a:srcRect/>
          <a:stretch>
            <a:fillRect t="20000" b="20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09600"/>
          </a:xfrm>
        </p:spPr>
        <p:txBody>
          <a:bodyPr/>
          <a:lstStyle/>
          <a:p>
            <a:r>
              <a:rPr lang="en-US" sz="2800" b="1" dirty="0"/>
              <a:t>What the LBCF (1689) Has to Say About the Sabbath</a:t>
            </a:r>
          </a:p>
        </p:txBody>
      </p:sp>
      <p:sp>
        <p:nvSpPr>
          <p:cNvPr id="2" name="Content Placeholder 1"/>
          <p:cNvSpPr>
            <a:spLocks noGrp="1"/>
          </p:cNvSpPr>
          <p:nvPr>
            <p:ph idx="1"/>
          </p:nvPr>
        </p:nvSpPr>
        <p:spPr>
          <a:xfrm>
            <a:off x="609600" y="685800"/>
            <a:ext cx="8001000" cy="6172200"/>
          </a:xfrm>
        </p:spPr>
        <p:txBody>
          <a:bodyPr>
            <a:normAutofit fontScale="85000" lnSpcReduction="20000"/>
          </a:bodyPr>
          <a:lstStyle/>
          <a:p>
            <a:r>
              <a:rPr lang="en-US" b="1" i="1" dirty="0" smtClean="0">
                <a:latin typeface="Cambria" panose="02040503050406030204" pitchFamily="18" charset="0"/>
                <a:cs typeface="Calibri" panose="020F0502020204030204" pitchFamily="34" charset="0"/>
              </a:rPr>
              <a:t>LBCF </a:t>
            </a:r>
            <a:r>
              <a:rPr lang="en-US" b="1" i="1" dirty="0" smtClean="0">
                <a:latin typeface="Cambria" panose="02040503050406030204" pitchFamily="18" charset="0"/>
                <a:cs typeface="Calibri" panose="020F0502020204030204" pitchFamily="34" charset="0"/>
              </a:rPr>
              <a:t>22.7a</a:t>
            </a:r>
            <a:r>
              <a:rPr lang="en-US" i="1" dirty="0" smtClean="0">
                <a:latin typeface="Cambria" panose="02040503050406030204" pitchFamily="18" charset="0"/>
                <a:cs typeface="Calibri" panose="020F0502020204030204" pitchFamily="34" charset="0"/>
              </a:rPr>
              <a:t>: </a:t>
            </a:r>
            <a:r>
              <a:rPr lang="en-US" i="1" dirty="0" smtClean="0">
                <a:latin typeface="Cambria" panose="02040503050406030204" pitchFamily="18" charset="0"/>
                <a:cs typeface="Calibri" panose="020F0502020204030204" pitchFamily="34" charset="0"/>
              </a:rPr>
              <a:t>As </a:t>
            </a:r>
            <a:r>
              <a:rPr lang="en-US" i="1" dirty="0">
                <a:latin typeface="Cambria" panose="02040503050406030204" pitchFamily="18" charset="0"/>
                <a:cs typeface="Calibri" panose="020F0502020204030204" pitchFamily="34" charset="0"/>
              </a:rPr>
              <a:t>it is the law of nature, that in general a proportion of time, by God's appointment, be set apart for the worship of God, so by his Word, in a positive moral, and perpetual commandment, binding all men, in all ages, he hath particularly appointed one day in seven for a </a:t>
            </a:r>
            <a:r>
              <a:rPr lang="en-US" i="1" dirty="0" err="1">
                <a:latin typeface="Cambria" panose="02040503050406030204" pitchFamily="18" charset="0"/>
                <a:cs typeface="Calibri" panose="020F0502020204030204" pitchFamily="34" charset="0"/>
              </a:rPr>
              <a:t>sabbath</a:t>
            </a:r>
            <a:r>
              <a:rPr lang="en-US" i="1" dirty="0">
                <a:latin typeface="Cambria" panose="02040503050406030204" pitchFamily="18" charset="0"/>
                <a:cs typeface="Calibri" panose="020F0502020204030204" pitchFamily="34" charset="0"/>
              </a:rPr>
              <a:t> to be kept holy unto </a:t>
            </a:r>
            <a:r>
              <a:rPr lang="en-US" i="1" dirty="0" smtClean="0">
                <a:latin typeface="Cambria" panose="02040503050406030204" pitchFamily="18" charset="0"/>
                <a:cs typeface="Calibri" panose="020F0502020204030204" pitchFamily="34" charset="0"/>
              </a:rPr>
              <a:t>him…</a:t>
            </a:r>
          </a:p>
          <a:p>
            <a:r>
              <a:rPr lang="en-US" dirty="0" smtClean="0">
                <a:latin typeface="Calibri" panose="020F0502020204030204" pitchFamily="34" charset="0"/>
                <a:cs typeface="Calibri" panose="020F0502020204030204" pitchFamily="34" charset="0"/>
              </a:rPr>
              <a:t>The verse they cite to support this assertion:</a:t>
            </a:r>
            <a:endParaRPr lang="en-US" i="1" dirty="0" smtClean="0">
              <a:latin typeface="Cambria" panose="02040503050406030204" pitchFamily="18" charset="0"/>
              <a:cs typeface="Calibri" panose="020F0502020204030204" pitchFamily="34" charset="0"/>
            </a:endParaRPr>
          </a:p>
          <a:p>
            <a:pPr lvl="1"/>
            <a:r>
              <a:rPr lang="en-US" sz="3000" i="1" baseline="30000" dirty="0" smtClean="0">
                <a:solidFill>
                  <a:srgbClr val="0070C0"/>
                </a:solidFill>
                <a:effectLst>
                  <a:glow rad="228600">
                    <a:schemeClr val="accent3">
                      <a:satMod val="175000"/>
                      <a:alpha val="40000"/>
                    </a:schemeClr>
                  </a:glow>
                </a:effectLst>
                <a:latin typeface="Cambria" pitchFamily="18" charset="0"/>
                <a:cs typeface="Calibri" pitchFamily="34" charset="0"/>
              </a:rPr>
              <a:t>8</a:t>
            </a:r>
            <a:r>
              <a:rPr lang="en-US" sz="3000" i="1" dirty="0" smtClean="0">
                <a:solidFill>
                  <a:srgbClr val="0070C0"/>
                </a:solidFill>
                <a:effectLst>
                  <a:glow rad="228600">
                    <a:schemeClr val="accent3">
                      <a:satMod val="175000"/>
                      <a:alpha val="40000"/>
                    </a:schemeClr>
                  </a:glow>
                </a:effectLst>
                <a:latin typeface="Cambria" pitchFamily="18" charset="0"/>
                <a:cs typeface="Calibri" pitchFamily="34" charset="0"/>
              </a:rPr>
              <a:t> Remember the Sabbath day, to keep it holy. </a:t>
            </a:r>
            <a:r>
              <a:rPr lang="en-US" sz="3000" i="1" baseline="30000" dirty="0" smtClean="0">
                <a:solidFill>
                  <a:srgbClr val="0070C0"/>
                </a:solidFill>
                <a:effectLst>
                  <a:glow rad="228600">
                    <a:schemeClr val="accent3">
                      <a:satMod val="175000"/>
                      <a:alpha val="40000"/>
                    </a:schemeClr>
                  </a:glow>
                </a:effectLst>
                <a:latin typeface="Cambria" pitchFamily="18" charset="0"/>
                <a:cs typeface="Calibri" pitchFamily="34" charset="0"/>
              </a:rPr>
              <a:t>9</a:t>
            </a:r>
            <a:r>
              <a:rPr lang="en-US" sz="3000" i="1" dirty="0" smtClean="0">
                <a:solidFill>
                  <a:srgbClr val="0070C0"/>
                </a:solidFill>
                <a:effectLst>
                  <a:glow rad="228600">
                    <a:schemeClr val="accent3">
                      <a:satMod val="175000"/>
                      <a:alpha val="40000"/>
                    </a:schemeClr>
                  </a:glow>
                </a:effectLst>
                <a:latin typeface="Cambria" pitchFamily="18" charset="0"/>
                <a:cs typeface="Calibri" pitchFamily="34" charset="0"/>
              </a:rPr>
              <a:t> Six days you shall labor, and do all your work, </a:t>
            </a:r>
            <a:r>
              <a:rPr lang="en-US" sz="3000" i="1" baseline="30000" dirty="0" smtClean="0">
                <a:solidFill>
                  <a:srgbClr val="0070C0"/>
                </a:solidFill>
                <a:effectLst>
                  <a:glow rad="228600">
                    <a:schemeClr val="accent3">
                      <a:satMod val="175000"/>
                      <a:alpha val="40000"/>
                    </a:schemeClr>
                  </a:glow>
                </a:effectLst>
                <a:latin typeface="Cambria" pitchFamily="18" charset="0"/>
                <a:cs typeface="Calibri" pitchFamily="34" charset="0"/>
              </a:rPr>
              <a:t>10</a:t>
            </a:r>
            <a:r>
              <a:rPr lang="en-US" sz="3000" i="1" dirty="0">
                <a:solidFill>
                  <a:srgbClr val="0070C0"/>
                </a:solidFill>
                <a:effectLst>
                  <a:glow rad="228600">
                    <a:schemeClr val="accent3">
                      <a:satMod val="175000"/>
                      <a:alpha val="40000"/>
                    </a:schemeClr>
                  </a:glow>
                </a:effectLst>
                <a:latin typeface="Cambria" pitchFamily="18" charset="0"/>
                <a:cs typeface="Calibri" pitchFamily="34" charset="0"/>
              </a:rPr>
              <a:t> but the seventh day is a Sabbath to the LORD your God. On it you shall not do any work, you, or your son, or your daughter, your male servant, or your female servant, or your livestock, or the sojourner who is within your gates. </a:t>
            </a:r>
            <a:r>
              <a:rPr lang="en-US" sz="3000" dirty="0">
                <a:effectLst>
                  <a:glow rad="228600">
                    <a:schemeClr val="accent3">
                      <a:satMod val="175000"/>
                      <a:alpha val="40000"/>
                    </a:schemeClr>
                  </a:glow>
                </a:effectLst>
                <a:latin typeface="Calibri" panose="020F0502020204030204" pitchFamily="34" charset="0"/>
                <a:cs typeface="Calibri" panose="020F0502020204030204" pitchFamily="34" charset="0"/>
              </a:rPr>
              <a:t>(Exodus </a:t>
            </a:r>
            <a:r>
              <a:rPr lang="en-US" sz="3000" dirty="0" smtClean="0">
                <a:effectLst>
                  <a:glow rad="228600">
                    <a:schemeClr val="accent3">
                      <a:satMod val="175000"/>
                      <a:alpha val="40000"/>
                    </a:schemeClr>
                  </a:glow>
                </a:effectLst>
                <a:latin typeface="Calibri" panose="020F0502020204030204" pitchFamily="34" charset="0"/>
                <a:cs typeface="Calibri" panose="020F0502020204030204" pitchFamily="34" charset="0"/>
              </a:rPr>
              <a:t>20:8-10)</a:t>
            </a:r>
          </a:p>
          <a:p>
            <a:r>
              <a:rPr lang="en-US" dirty="0" smtClean="0">
                <a:latin typeface="Calibri" panose="020F0502020204030204" pitchFamily="34" charset="0"/>
                <a:cs typeface="Calibri" panose="020F0502020204030204" pitchFamily="34" charset="0"/>
              </a:rPr>
              <a:t>Does this verse cited by the LBCF support </a:t>
            </a:r>
            <a:r>
              <a:rPr lang="en-US" b="1" i="1" dirty="0" smtClean="0">
                <a:latin typeface="Calibri" panose="020F0502020204030204" pitchFamily="34" charset="0"/>
                <a:cs typeface="Calibri" panose="020F0502020204030204" pitchFamily="34" charset="0"/>
              </a:rPr>
              <a:t>all</a:t>
            </a:r>
            <a:r>
              <a:rPr lang="en-US" dirty="0" smtClean="0">
                <a:latin typeface="Calibri" panose="020F0502020204030204" pitchFamily="34" charset="0"/>
                <a:cs typeface="Calibri" panose="020F0502020204030204" pitchFamily="34" charset="0"/>
              </a:rPr>
              <a:t> that they assert?</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10155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10000"/>
            <a:lum/>
          </a:blip>
          <a:srcRect/>
          <a:stretch>
            <a:fillRect t="20000" b="20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09600"/>
          </a:xfrm>
        </p:spPr>
        <p:txBody>
          <a:bodyPr/>
          <a:lstStyle/>
          <a:p>
            <a:r>
              <a:rPr lang="en-US" sz="2800" b="1" dirty="0"/>
              <a:t>What the LBCF (1689) Has to Say About the Sabbath</a:t>
            </a:r>
          </a:p>
        </p:txBody>
      </p:sp>
      <p:sp>
        <p:nvSpPr>
          <p:cNvPr id="2" name="Content Placeholder 1"/>
          <p:cNvSpPr>
            <a:spLocks noGrp="1"/>
          </p:cNvSpPr>
          <p:nvPr>
            <p:ph idx="1"/>
          </p:nvPr>
        </p:nvSpPr>
        <p:spPr>
          <a:xfrm>
            <a:off x="609600" y="685800"/>
            <a:ext cx="8229600" cy="6172200"/>
          </a:xfrm>
        </p:spPr>
        <p:txBody>
          <a:bodyPr>
            <a:normAutofit fontScale="77500" lnSpcReduction="20000"/>
          </a:bodyPr>
          <a:lstStyle/>
          <a:p>
            <a:r>
              <a:rPr lang="en-US" dirty="0" smtClean="0">
                <a:latin typeface="Calibri" panose="020F0502020204030204" pitchFamily="34" charset="0"/>
                <a:cs typeface="Calibri" panose="020F0502020204030204" pitchFamily="34" charset="0"/>
              </a:rPr>
              <a:t>Specifically, is the command to observe the Sabbath given in Exodus 20:8 a “</a:t>
            </a:r>
            <a:r>
              <a:rPr lang="en-US" i="1" dirty="0" smtClean="0">
                <a:latin typeface="Cambria" panose="02040503050406030204" pitchFamily="18" charset="0"/>
                <a:cs typeface="Calibri" panose="020F0502020204030204" pitchFamily="34" charset="0"/>
              </a:rPr>
              <a:t>perpetual </a:t>
            </a:r>
            <a:r>
              <a:rPr lang="en-US" i="1" dirty="0">
                <a:latin typeface="Cambria" panose="02040503050406030204" pitchFamily="18" charset="0"/>
                <a:cs typeface="Calibri" panose="020F0502020204030204" pitchFamily="34" charset="0"/>
              </a:rPr>
              <a:t>commandment, binding all men, in all </a:t>
            </a:r>
            <a:r>
              <a:rPr lang="en-US" i="1" dirty="0" smtClean="0">
                <a:latin typeface="Cambria" panose="02040503050406030204" pitchFamily="18" charset="0"/>
                <a:cs typeface="Calibri" panose="020F0502020204030204" pitchFamily="34" charset="0"/>
              </a:rPr>
              <a:t>ages”</a:t>
            </a:r>
            <a:r>
              <a:rPr lang="en-US" dirty="0" smtClean="0">
                <a:latin typeface="Calibri" panose="020F0502020204030204" pitchFamily="34" charset="0"/>
                <a:cs typeface="Calibri" panose="020F0502020204030204" pitchFamily="34" charset="0"/>
              </a:rPr>
              <a:t>? Keep in mind:</a:t>
            </a:r>
          </a:p>
          <a:p>
            <a:pPr lvl="1"/>
            <a:r>
              <a:rPr lang="en-US" dirty="0" smtClean="0">
                <a:latin typeface="Calibri" panose="020F0502020204030204" pitchFamily="34" charset="0"/>
                <a:cs typeface="Calibri" panose="020F0502020204030204" pitchFamily="34" charset="0"/>
              </a:rPr>
              <a:t>The commandment given in Exodus 20:8 is a part of the Ten Commandments which God introduces by saying, “</a:t>
            </a:r>
            <a:r>
              <a:rPr lang="en-US" i="1" dirty="0" smtClean="0">
                <a:solidFill>
                  <a:srgbClr val="0070C0"/>
                </a:solidFill>
                <a:effectLst>
                  <a:glow rad="228600">
                    <a:schemeClr val="accent3">
                      <a:satMod val="175000"/>
                      <a:alpha val="40000"/>
                    </a:schemeClr>
                  </a:glow>
                </a:effectLst>
                <a:latin typeface="Cambria" pitchFamily="18" charset="0"/>
                <a:cs typeface="Calibri" pitchFamily="34" charset="0"/>
              </a:rPr>
              <a:t>I </a:t>
            </a:r>
            <a:r>
              <a:rPr lang="en-US" i="1" dirty="0">
                <a:solidFill>
                  <a:srgbClr val="0070C0"/>
                </a:solidFill>
                <a:effectLst>
                  <a:glow rad="228600">
                    <a:schemeClr val="accent3">
                      <a:satMod val="175000"/>
                      <a:alpha val="40000"/>
                    </a:schemeClr>
                  </a:glow>
                </a:effectLst>
                <a:latin typeface="Cambria" pitchFamily="18" charset="0"/>
                <a:cs typeface="Calibri" pitchFamily="34" charset="0"/>
              </a:rPr>
              <a:t>am the LORD your God, who brought you out of the land of Egypt, out of the house of </a:t>
            </a:r>
            <a:r>
              <a:rPr lang="en-US" i="1" dirty="0" smtClean="0">
                <a:solidFill>
                  <a:srgbClr val="0070C0"/>
                </a:solidFill>
                <a:effectLst>
                  <a:glow rad="228600">
                    <a:schemeClr val="accent3">
                      <a:satMod val="175000"/>
                      <a:alpha val="40000"/>
                    </a:schemeClr>
                  </a:glow>
                </a:effectLst>
                <a:latin typeface="Cambria" pitchFamily="18" charset="0"/>
                <a:cs typeface="Calibri" pitchFamily="34" charset="0"/>
              </a:rPr>
              <a:t>slavery…” </a:t>
            </a:r>
            <a:r>
              <a:rPr lang="en-US" dirty="0">
                <a:latin typeface="Calibri" panose="020F0502020204030204" pitchFamily="34" charset="0"/>
                <a:cs typeface="Calibri" panose="020F0502020204030204" pitchFamily="34" charset="0"/>
              </a:rPr>
              <a:t>(</a:t>
            </a:r>
            <a:r>
              <a:rPr lang="en-US" dirty="0" smtClean="0">
                <a:latin typeface="Calibri" panose="020F0502020204030204" pitchFamily="34" charset="0"/>
                <a:cs typeface="Calibri" panose="020F0502020204030204" pitchFamily="34" charset="0"/>
              </a:rPr>
              <a:t>Exodus 20:1-2)</a:t>
            </a:r>
          </a:p>
          <a:p>
            <a:pPr lvl="1"/>
            <a:r>
              <a:rPr lang="en-US" dirty="0" smtClean="0">
                <a:latin typeface="Calibri" panose="020F0502020204030204" pitchFamily="34" charset="0"/>
                <a:cs typeface="Calibri" panose="020F0502020204030204" pitchFamily="34" charset="0"/>
              </a:rPr>
              <a:t>Clearly God is not speaking here to “all men in all ages”! He is speaking </a:t>
            </a:r>
            <a:r>
              <a:rPr lang="en-US" b="1" i="1" dirty="0" smtClean="0">
                <a:latin typeface="Calibri" panose="020F0502020204030204" pitchFamily="34" charset="0"/>
                <a:cs typeface="Calibri" panose="020F0502020204030204" pitchFamily="34" charset="0"/>
              </a:rPr>
              <a:t>specifically</a:t>
            </a:r>
            <a:r>
              <a:rPr lang="en-US" dirty="0" smtClean="0">
                <a:latin typeface="Calibri" panose="020F0502020204030204" pitchFamily="34" charset="0"/>
                <a:cs typeface="Calibri" panose="020F0502020204030204" pitchFamily="34" charset="0"/>
              </a:rPr>
              <a:t> to the nation of Israel.</a:t>
            </a:r>
          </a:p>
          <a:p>
            <a:pPr lvl="1"/>
            <a:r>
              <a:rPr lang="en-US" dirty="0" smtClean="0">
                <a:latin typeface="Calibri" panose="020F0502020204030204" pitchFamily="34" charset="0"/>
                <a:cs typeface="Calibri" panose="020F0502020204030204" pitchFamily="34" charset="0"/>
              </a:rPr>
              <a:t> The Lord later refers to the Ten Commandments as the “words of the [Mosaic] covenant”: </a:t>
            </a:r>
            <a:r>
              <a:rPr lang="en-US" i="1" dirty="0" smtClean="0">
                <a:solidFill>
                  <a:srgbClr val="0070C0"/>
                </a:solidFill>
                <a:effectLst>
                  <a:glow rad="228600">
                    <a:schemeClr val="accent3">
                      <a:satMod val="175000"/>
                      <a:alpha val="40000"/>
                    </a:schemeClr>
                  </a:glow>
                </a:effectLst>
                <a:latin typeface="Cambria" pitchFamily="18" charset="0"/>
                <a:cs typeface="Calibri" pitchFamily="34" charset="0"/>
              </a:rPr>
              <a:t>the </a:t>
            </a:r>
            <a:r>
              <a:rPr lang="en-US" i="1" dirty="0">
                <a:solidFill>
                  <a:srgbClr val="0070C0"/>
                </a:solidFill>
                <a:effectLst>
                  <a:glow rad="228600">
                    <a:schemeClr val="accent3">
                      <a:satMod val="175000"/>
                      <a:alpha val="40000"/>
                    </a:schemeClr>
                  </a:glow>
                </a:effectLst>
                <a:latin typeface="Cambria" pitchFamily="18" charset="0"/>
                <a:cs typeface="Calibri" pitchFamily="34" charset="0"/>
              </a:rPr>
              <a:t>LORD said to Moses, </a:t>
            </a:r>
            <a:r>
              <a:rPr lang="en-US" i="1" dirty="0" smtClean="0">
                <a:solidFill>
                  <a:srgbClr val="0070C0"/>
                </a:solidFill>
                <a:effectLst>
                  <a:glow rad="228600">
                    <a:schemeClr val="accent3">
                      <a:satMod val="175000"/>
                      <a:alpha val="40000"/>
                    </a:schemeClr>
                  </a:glow>
                </a:effectLst>
                <a:latin typeface="Cambria" pitchFamily="18" charset="0"/>
                <a:cs typeface="Calibri" pitchFamily="34" charset="0"/>
              </a:rPr>
              <a:t>“Write </a:t>
            </a:r>
            <a:r>
              <a:rPr lang="en-US" i="1" dirty="0">
                <a:solidFill>
                  <a:srgbClr val="0070C0"/>
                </a:solidFill>
                <a:effectLst>
                  <a:glow rad="228600">
                    <a:schemeClr val="accent3">
                      <a:satMod val="175000"/>
                      <a:alpha val="40000"/>
                    </a:schemeClr>
                  </a:glow>
                </a:effectLst>
                <a:latin typeface="Cambria" pitchFamily="18" charset="0"/>
                <a:cs typeface="Calibri" pitchFamily="34" charset="0"/>
              </a:rPr>
              <a:t>these words, for in accordance with these words I have made a covenant with you and with Israel</a:t>
            </a:r>
            <a:r>
              <a:rPr lang="en-US" i="1" dirty="0" smtClean="0">
                <a:solidFill>
                  <a:srgbClr val="0070C0"/>
                </a:solidFill>
                <a:effectLst>
                  <a:glow rad="228600">
                    <a:schemeClr val="accent3">
                      <a:satMod val="175000"/>
                      <a:alpha val="40000"/>
                    </a:schemeClr>
                  </a:glow>
                </a:effectLst>
                <a:latin typeface="Cambria" pitchFamily="18" charset="0"/>
                <a:cs typeface="Calibri" pitchFamily="34" charset="0"/>
              </a:rPr>
              <a:t>.” ... </a:t>
            </a:r>
            <a:r>
              <a:rPr lang="en-US" i="1" dirty="0">
                <a:solidFill>
                  <a:srgbClr val="0070C0"/>
                </a:solidFill>
                <a:effectLst>
                  <a:glow rad="228600">
                    <a:schemeClr val="accent3">
                      <a:satMod val="175000"/>
                      <a:alpha val="40000"/>
                    </a:schemeClr>
                  </a:glow>
                </a:effectLst>
                <a:latin typeface="Cambria" pitchFamily="18" charset="0"/>
                <a:cs typeface="Calibri" pitchFamily="34" charset="0"/>
              </a:rPr>
              <a:t>And he wrote on the tablets </a:t>
            </a:r>
            <a:r>
              <a:rPr lang="en-US" b="1" i="1" dirty="0">
                <a:solidFill>
                  <a:srgbClr val="0070C0"/>
                </a:solidFill>
                <a:effectLst>
                  <a:glow rad="228600">
                    <a:schemeClr val="accent3">
                      <a:satMod val="175000"/>
                      <a:alpha val="40000"/>
                    </a:schemeClr>
                  </a:glow>
                </a:effectLst>
                <a:latin typeface="Cambria" pitchFamily="18" charset="0"/>
                <a:cs typeface="Calibri" pitchFamily="34" charset="0"/>
              </a:rPr>
              <a:t>the words of the covenant, the Ten Commandments</a:t>
            </a:r>
            <a:r>
              <a:rPr lang="en-US" i="1" dirty="0">
                <a:solidFill>
                  <a:srgbClr val="0070C0"/>
                </a:solidFill>
                <a:effectLst>
                  <a:glow rad="228600">
                    <a:schemeClr val="accent3">
                      <a:satMod val="175000"/>
                      <a:alpha val="40000"/>
                    </a:schemeClr>
                  </a:glow>
                </a:effectLst>
                <a:latin typeface="Cambria" pitchFamily="18" charset="0"/>
                <a:cs typeface="Calibri" pitchFamily="34" charset="0"/>
              </a:rPr>
              <a:t>. </a:t>
            </a:r>
            <a:r>
              <a:rPr lang="en-US" dirty="0">
                <a:latin typeface="Calibri" panose="020F0502020204030204" pitchFamily="34" charset="0"/>
                <a:cs typeface="Calibri" panose="020F0502020204030204" pitchFamily="34" charset="0"/>
              </a:rPr>
              <a:t>(</a:t>
            </a:r>
            <a:r>
              <a:rPr lang="en-US" dirty="0" smtClean="0">
                <a:latin typeface="Calibri" panose="020F0502020204030204" pitchFamily="34" charset="0"/>
                <a:cs typeface="Calibri" panose="020F0502020204030204" pitchFamily="34" charset="0"/>
              </a:rPr>
              <a:t>Exodus 34:27)</a:t>
            </a:r>
          </a:p>
          <a:p>
            <a:pPr lvl="1"/>
            <a:r>
              <a:rPr lang="en-US" dirty="0" smtClean="0">
                <a:latin typeface="Calibri" panose="020F0502020204030204" pitchFamily="34" charset="0"/>
                <a:cs typeface="Calibri" panose="020F0502020204030204" pitchFamily="34" charset="0"/>
              </a:rPr>
              <a:t>Scripture tells us that the laws of the Mosaic Covenant were not given to any </a:t>
            </a:r>
            <a:r>
              <a:rPr lang="en-US" dirty="0">
                <a:latin typeface="Calibri" panose="020F0502020204030204" pitchFamily="34" charset="0"/>
                <a:cs typeface="Calibri" panose="020F0502020204030204" pitchFamily="34" charset="0"/>
              </a:rPr>
              <a:t>other nation (Psalm </a:t>
            </a:r>
            <a:r>
              <a:rPr lang="en-US" dirty="0" smtClean="0">
                <a:latin typeface="Calibri" panose="020F0502020204030204" pitchFamily="34" charset="0"/>
                <a:cs typeface="Calibri" panose="020F0502020204030204" pitchFamily="34" charset="0"/>
              </a:rPr>
              <a:t>147:19-20).</a:t>
            </a:r>
          </a:p>
          <a:p>
            <a:pPr lvl="1"/>
            <a:r>
              <a:rPr lang="en-US" dirty="0" smtClean="0">
                <a:latin typeface="Calibri" panose="020F0502020204030204" pitchFamily="34" charset="0"/>
                <a:cs typeface="Calibri" panose="020F0502020204030204" pitchFamily="34" charset="0"/>
              </a:rPr>
              <a:t>So why would we assume that this </a:t>
            </a:r>
            <a:r>
              <a:rPr lang="en-US" dirty="0">
                <a:latin typeface="Calibri" panose="020F0502020204030204" pitchFamily="34" charset="0"/>
                <a:cs typeface="Calibri" panose="020F0502020204030204" pitchFamily="34" charset="0"/>
              </a:rPr>
              <a:t>command to observe a Sabbath </a:t>
            </a:r>
            <a:r>
              <a:rPr lang="en-US" dirty="0" smtClean="0">
                <a:latin typeface="Calibri" panose="020F0502020204030204" pitchFamily="34" charset="0"/>
                <a:cs typeface="Calibri" panose="020F0502020204030204" pitchFamily="34" charset="0"/>
              </a:rPr>
              <a:t>day in Exodus 20:8 is a is a </a:t>
            </a:r>
            <a:r>
              <a:rPr lang="en-US" dirty="0">
                <a:latin typeface="Calibri" panose="020F0502020204030204" pitchFamily="34" charset="0"/>
                <a:cs typeface="Calibri" panose="020F0502020204030204" pitchFamily="34" charset="0"/>
              </a:rPr>
              <a:t>“</a:t>
            </a:r>
            <a:r>
              <a:rPr lang="en-US" i="1" dirty="0">
                <a:latin typeface="Cambria" panose="02040503050406030204" pitchFamily="18" charset="0"/>
                <a:cs typeface="Calibri" panose="020F0502020204030204" pitchFamily="34" charset="0"/>
              </a:rPr>
              <a:t>perpetual commandment, binding all men, in all ages”</a:t>
            </a:r>
            <a:r>
              <a:rPr lang="en-US"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5249357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10000"/>
            <a:lum/>
          </a:blip>
          <a:srcRect/>
          <a:stretch>
            <a:fillRect t="20000" b="20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09600"/>
          </a:xfrm>
        </p:spPr>
        <p:txBody>
          <a:bodyPr/>
          <a:lstStyle/>
          <a:p>
            <a:r>
              <a:rPr lang="en-US" sz="2800" b="1" dirty="0"/>
              <a:t>What the LBCF (1689) Has to Say About the Sabbath</a:t>
            </a:r>
          </a:p>
        </p:txBody>
      </p:sp>
      <p:sp>
        <p:nvSpPr>
          <p:cNvPr id="2" name="Content Placeholder 1"/>
          <p:cNvSpPr>
            <a:spLocks noGrp="1"/>
          </p:cNvSpPr>
          <p:nvPr>
            <p:ph idx="1"/>
          </p:nvPr>
        </p:nvSpPr>
        <p:spPr>
          <a:xfrm>
            <a:off x="152400" y="685800"/>
            <a:ext cx="8915400" cy="6172200"/>
          </a:xfrm>
        </p:spPr>
        <p:txBody>
          <a:bodyPr>
            <a:normAutofit fontScale="77500" lnSpcReduction="20000"/>
          </a:bodyPr>
          <a:lstStyle/>
          <a:p>
            <a:r>
              <a:rPr lang="en-US" b="1" i="1" dirty="0" smtClean="0">
                <a:latin typeface="Cambria" panose="02040503050406030204" pitchFamily="18" charset="0"/>
                <a:cs typeface="Calibri" panose="020F0502020204030204" pitchFamily="34" charset="0"/>
              </a:rPr>
              <a:t>LBCF </a:t>
            </a:r>
            <a:r>
              <a:rPr lang="en-US" b="1" i="1" dirty="0" smtClean="0">
                <a:latin typeface="Cambria" panose="02040503050406030204" pitchFamily="18" charset="0"/>
                <a:cs typeface="Calibri" panose="020F0502020204030204" pitchFamily="34" charset="0"/>
              </a:rPr>
              <a:t>22.7b</a:t>
            </a:r>
            <a:r>
              <a:rPr lang="en-US" i="1" dirty="0" smtClean="0">
                <a:latin typeface="Cambria" panose="02040503050406030204" pitchFamily="18" charset="0"/>
                <a:cs typeface="Calibri" panose="020F0502020204030204" pitchFamily="34" charset="0"/>
              </a:rPr>
              <a:t>: </a:t>
            </a:r>
            <a:r>
              <a:rPr lang="en-US" dirty="0" smtClean="0">
                <a:latin typeface="Calibri" panose="020F0502020204030204" pitchFamily="34" charset="0"/>
                <a:cs typeface="Calibri" panose="020F0502020204030204" pitchFamily="34" charset="0"/>
              </a:rPr>
              <a:t>[The commandment to observe a Sabbath day] </a:t>
            </a:r>
            <a:r>
              <a:rPr lang="en-US" i="1" dirty="0" smtClean="0">
                <a:latin typeface="Cambria" panose="02040503050406030204" pitchFamily="18" charset="0"/>
                <a:cs typeface="Calibri" panose="020F0502020204030204" pitchFamily="34" charset="0"/>
              </a:rPr>
              <a:t>which </a:t>
            </a:r>
            <a:r>
              <a:rPr lang="en-US" i="1" dirty="0">
                <a:latin typeface="Cambria" panose="02040503050406030204" pitchFamily="18" charset="0"/>
                <a:cs typeface="Calibri" panose="020F0502020204030204" pitchFamily="34" charset="0"/>
              </a:rPr>
              <a:t>from the beginning of the world to the resurrection of Christ was the last day of the week, and from the resurrection of Christ was changed into the first day of the week, which is called the Lord's </a:t>
            </a:r>
            <a:r>
              <a:rPr lang="en-US" i="1" dirty="0" smtClean="0">
                <a:latin typeface="Cambria" panose="02040503050406030204" pitchFamily="18" charset="0"/>
                <a:cs typeface="Calibri" panose="020F0502020204030204" pitchFamily="34" charset="0"/>
              </a:rPr>
              <a:t>day: and </a:t>
            </a:r>
            <a:r>
              <a:rPr lang="en-US" i="1" dirty="0">
                <a:latin typeface="Cambria" panose="02040503050406030204" pitchFamily="18" charset="0"/>
                <a:cs typeface="Calibri" panose="020F0502020204030204" pitchFamily="34" charset="0"/>
              </a:rPr>
              <a:t>is to be continued to the end of the world as the Christian Sabbath, the observation of the last day of the week being abolished.</a:t>
            </a:r>
            <a:r>
              <a:rPr lang="en-US" dirty="0">
                <a:latin typeface="Calibri" panose="020F0502020204030204" pitchFamily="34" charset="0"/>
                <a:cs typeface="Calibri" panose="020F0502020204030204" pitchFamily="34" charset="0"/>
              </a:rPr>
              <a:t> </a:t>
            </a:r>
            <a:endParaRPr lang="en-US" i="1" dirty="0" smtClean="0">
              <a:latin typeface="Cambria" panose="02040503050406030204" pitchFamily="18"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The verses they cite to support this assertion are:</a:t>
            </a:r>
            <a:endParaRPr lang="en-US" i="1" dirty="0" smtClean="0">
              <a:latin typeface="Cambria" panose="02040503050406030204" pitchFamily="18" charset="0"/>
              <a:cs typeface="Calibri" panose="020F0502020204030204" pitchFamily="34" charset="0"/>
            </a:endParaRPr>
          </a:p>
          <a:p>
            <a:pPr lvl="1"/>
            <a:r>
              <a:rPr lang="en-US" sz="3000" i="1" dirty="0" smtClean="0">
                <a:solidFill>
                  <a:srgbClr val="0070C0"/>
                </a:solidFill>
                <a:effectLst>
                  <a:glow rad="228600">
                    <a:schemeClr val="accent3">
                      <a:satMod val="175000"/>
                      <a:alpha val="40000"/>
                    </a:schemeClr>
                  </a:glow>
                </a:effectLst>
                <a:latin typeface="Cambria" pitchFamily="18" charset="0"/>
                <a:cs typeface="Calibri" pitchFamily="34" charset="0"/>
              </a:rPr>
              <a:t>Now </a:t>
            </a:r>
            <a:r>
              <a:rPr lang="en-US" sz="3000" i="1" dirty="0">
                <a:solidFill>
                  <a:srgbClr val="0070C0"/>
                </a:solidFill>
                <a:effectLst>
                  <a:glow rad="228600">
                    <a:schemeClr val="accent3">
                      <a:satMod val="175000"/>
                      <a:alpha val="40000"/>
                    </a:schemeClr>
                  </a:glow>
                </a:effectLst>
                <a:latin typeface="Cambria" pitchFamily="18" charset="0"/>
                <a:cs typeface="Calibri" pitchFamily="34" charset="0"/>
              </a:rPr>
              <a:t>concerning the collection for the saints: as I directed the churches of Galatia, so you also are to do. </a:t>
            </a:r>
            <a:r>
              <a:rPr lang="en-US" sz="3000" i="1" baseline="30000" dirty="0">
                <a:solidFill>
                  <a:srgbClr val="0070C0"/>
                </a:solidFill>
                <a:effectLst>
                  <a:glow rad="228600">
                    <a:schemeClr val="accent3">
                      <a:satMod val="175000"/>
                      <a:alpha val="40000"/>
                    </a:schemeClr>
                  </a:glow>
                </a:effectLst>
                <a:latin typeface="Cambria" pitchFamily="18" charset="0"/>
                <a:cs typeface="Calibri" pitchFamily="34" charset="0"/>
              </a:rPr>
              <a:t>2</a:t>
            </a:r>
            <a:r>
              <a:rPr lang="en-US" sz="3000" i="1" dirty="0">
                <a:solidFill>
                  <a:srgbClr val="0070C0"/>
                </a:solidFill>
                <a:effectLst>
                  <a:glow rad="228600">
                    <a:schemeClr val="accent3">
                      <a:satMod val="175000"/>
                      <a:alpha val="40000"/>
                    </a:schemeClr>
                  </a:glow>
                </a:effectLst>
                <a:latin typeface="Cambria" pitchFamily="18" charset="0"/>
                <a:cs typeface="Calibri" pitchFamily="34" charset="0"/>
              </a:rPr>
              <a:t> </a:t>
            </a:r>
            <a:r>
              <a:rPr lang="en-US" sz="3000" b="1" i="1" dirty="0">
                <a:solidFill>
                  <a:srgbClr val="0070C0"/>
                </a:solidFill>
                <a:effectLst>
                  <a:glow rad="228600">
                    <a:schemeClr val="accent3">
                      <a:satMod val="175000"/>
                      <a:alpha val="40000"/>
                    </a:schemeClr>
                  </a:glow>
                </a:effectLst>
                <a:latin typeface="Cambria" pitchFamily="18" charset="0"/>
                <a:cs typeface="Calibri" pitchFamily="34" charset="0"/>
              </a:rPr>
              <a:t>On the first day of every week</a:t>
            </a:r>
            <a:r>
              <a:rPr lang="en-US" sz="3000" i="1" dirty="0">
                <a:solidFill>
                  <a:srgbClr val="0070C0"/>
                </a:solidFill>
                <a:effectLst>
                  <a:glow rad="228600">
                    <a:schemeClr val="accent3">
                      <a:satMod val="175000"/>
                      <a:alpha val="40000"/>
                    </a:schemeClr>
                  </a:glow>
                </a:effectLst>
                <a:latin typeface="Cambria" pitchFamily="18" charset="0"/>
                <a:cs typeface="Calibri" pitchFamily="34" charset="0"/>
              </a:rPr>
              <a:t>, each of you is to put something aside and store it up, as he may prosper, so that there will be no collecting when I come. </a:t>
            </a:r>
            <a:r>
              <a:rPr lang="en-US" sz="3000" dirty="0">
                <a:effectLst>
                  <a:glow rad="228600">
                    <a:schemeClr val="accent3">
                      <a:satMod val="175000"/>
                      <a:alpha val="40000"/>
                    </a:schemeClr>
                  </a:glow>
                </a:effectLst>
                <a:latin typeface="Calibri" panose="020F0502020204030204" pitchFamily="34" charset="0"/>
                <a:cs typeface="Calibri" panose="020F0502020204030204" pitchFamily="34" charset="0"/>
              </a:rPr>
              <a:t>(</a:t>
            </a:r>
            <a:r>
              <a:rPr lang="en-US" sz="3000" dirty="0" smtClean="0">
                <a:effectLst>
                  <a:glow rad="228600">
                    <a:schemeClr val="accent3">
                      <a:satMod val="175000"/>
                      <a:alpha val="40000"/>
                    </a:schemeClr>
                  </a:glow>
                </a:effectLst>
                <a:latin typeface="Calibri" panose="020F0502020204030204" pitchFamily="34" charset="0"/>
                <a:cs typeface="Calibri" panose="020F0502020204030204" pitchFamily="34" charset="0"/>
              </a:rPr>
              <a:t>1Cor. 16:1-2)</a:t>
            </a:r>
          </a:p>
          <a:p>
            <a:pPr lvl="1"/>
            <a:r>
              <a:rPr lang="en-US" sz="3000" b="1" i="1" dirty="0">
                <a:solidFill>
                  <a:srgbClr val="0070C0"/>
                </a:solidFill>
                <a:effectLst>
                  <a:glow rad="228600">
                    <a:schemeClr val="accent3">
                      <a:satMod val="175000"/>
                      <a:alpha val="40000"/>
                    </a:schemeClr>
                  </a:glow>
                </a:effectLst>
                <a:latin typeface="Cambria" pitchFamily="18" charset="0"/>
                <a:cs typeface="Calibri" pitchFamily="34" charset="0"/>
              </a:rPr>
              <a:t>On the first day of the week</a:t>
            </a:r>
            <a:r>
              <a:rPr lang="en-US" sz="3000" i="1" dirty="0">
                <a:solidFill>
                  <a:srgbClr val="0070C0"/>
                </a:solidFill>
                <a:effectLst>
                  <a:glow rad="228600">
                    <a:schemeClr val="accent3">
                      <a:satMod val="175000"/>
                      <a:alpha val="40000"/>
                    </a:schemeClr>
                  </a:glow>
                </a:effectLst>
                <a:latin typeface="Cambria" pitchFamily="18" charset="0"/>
                <a:cs typeface="Calibri" pitchFamily="34" charset="0"/>
              </a:rPr>
              <a:t>, when we were gathered together to break bread, Paul talked with them, intending to depart on the next day, and he prolonged his speech until midnight. </a:t>
            </a:r>
            <a:r>
              <a:rPr lang="en-US" sz="3000" dirty="0">
                <a:effectLst>
                  <a:glow rad="228600">
                    <a:schemeClr val="accent3">
                      <a:satMod val="175000"/>
                      <a:alpha val="40000"/>
                    </a:schemeClr>
                  </a:glow>
                </a:effectLst>
                <a:latin typeface="Calibri" panose="020F0502020204030204" pitchFamily="34" charset="0"/>
                <a:cs typeface="Calibri" panose="020F0502020204030204" pitchFamily="34" charset="0"/>
              </a:rPr>
              <a:t>(</a:t>
            </a:r>
            <a:r>
              <a:rPr lang="en-US" sz="3000" dirty="0" smtClean="0">
                <a:effectLst>
                  <a:glow rad="228600">
                    <a:schemeClr val="accent3">
                      <a:satMod val="175000"/>
                      <a:alpha val="40000"/>
                    </a:schemeClr>
                  </a:glow>
                </a:effectLst>
                <a:latin typeface="Calibri" panose="020F0502020204030204" pitchFamily="34" charset="0"/>
                <a:cs typeface="Calibri" panose="020F0502020204030204" pitchFamily="34" charset="0"/>
              </a:rPr>
              <a:t>Acts 20:7)</a:t>
            </a:r>
          </a:p>
          <a:p>
            <a:pPr lvl="1"/>
            <a:r>
              <a:rPr lang="en-US" sz="3000" i="1" dirty="0">
                <a:solidFill>
                  <a:srgbClr val="0070C0"/>
                </a:solidFill>
                <a:effectLst>
                  <a:glow rad="228600">
                    <a:schemeClr val="accent3">
                      <a:satMod val="175000"/>
                      <a:alpha val="40000"/>
                    </a:schemeClr>
                  </a:glow>
                </a:effectLst>
                <a:latin typeface="Cambria" pitchFamily="18" charset="0"/>
                <a:cs typeface="Calibri" pitchFamily="34" charset="0"/>
              </a:rPr>
              <a:t>I was in the Spirit </a:t>
            </a:r>
            <a:r>
              <a:rPr lang="en-US" sz="3000" b="1" i="1" dirty="0">
                <a:solidFill>
                  <a:srgbClr val="0070C0"/>
                </a:solidFill>
                <a:effectLst>
                  <a:glow rad="228600">
                    <a:schemeClr val="accent3">
                      <a:satMod val="175000"/>
                      <a:alpha val="40000"/>
                    </a:schemeClr>
                  </a:glow>
                </a:effectLst>
                <a:latin typeface="Cambria" pitchFamily="18" charset="0"/>
                <a:cs typeface="Calibri" pitchFamily="34" charset="0"/>
              </a:rPr>
              <a:t>on the Lord's day</a:t>
            </a:r>
            <a:r>
              <a:rPr lang="en-US" sz="3000" i="1" dirty="0">
                <a:solidFill>
                  <a:srgbClr val="0070C0"/>
                </a:solidFill>
                <a:effectLst>
                  <a:glow rad="228600">
                    <a:schemeClr val="accent3">
                      <a:satMod val="175000"/>
                      <a:alpha val="40000"/>
                    </a:schemeClr>
                  </a:glow>
                </a:effectLst>
                <a:latin typeface="Cambria" pitchFamily="18" charset="0"/>
                <a:cs typeface="Calibri" pitchFamily="34" charset="0"/>
              </a:rPr>
              <a:t>, and I heard behind me a loud voice like a trumpet </a:t>
            </a:r>
            <a:r>
              <a:rPr lang="en-US" sz="3000" dirty="0">
                <a:effectLst>
                  <a:glow rad="228600">
                    <a:schemeClr val="accent3">
                      <a:satMod val="175000"/>
                      <a:alpha val="40000"/>
                    </a:schemeClr>
                  </a:glow>
                </a:effectLst>
                <a:latin typeface="Calibri" panose="020F0502020204030204" pitchFamily="34" charset="0"/>
                <a:cs typeface="Calibri" panose="020F0502020204030204" pitchFamily="34" charset="0"/>
              </a:rPr>
              <a:t>(</a:t>
            </a:r>
            <a:r>
              <a:rPr lang="en-US" sz="3000" dirty="0" smtClean="0">
                <a:effectLst>
                  <a:glow rad="228600">
                    <a:schemeClr val="accent3">
                      <a:satMod val="175000"/>
                      <a:alpha val="40000"/>
                    </a:schemeClr>
                  </a:glow>
                </a:effectLst>
                <a:latin typeface="Calibri" panose="020F0502020204030204" pitchFamily="34" charset="0"/>
                <a:cs typeface="Calibri" panose="020F0502020204030204" pitchFamily="34" charset="0"/>
              </a:rPr>
              <a:t>Rev. 1:10)</a:t>
            </a:r>
            <a:endParaRPr lang="en-US" sz="3000" dirty="0">
              <a:effectLst>
                <a:glow rad="228600">
                  <a:schemeClr val="accent3">
                    <a:satMod val="175000"/>
                    <a:alpha val="40000"/>
                  </a:schemeClr>
                </a:glow>
              </a:effectLst>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Do these verses cited by the LBCF support </a:t>
            </a:r>
            <a:r>
              <a:rPr lang="en-US" b="1" i="1" dirty="0" smtClean="0">
                <a:latin typeface="Calibri" panose="020F0502020204030204" pitchFamily="34" charset="0"/>
                <a:cs typeface="Calibri" panose="020F0502020204030204" pitchFamily="34" charset="0"/>
              </a:rPr>
              <a:t>all</a:t>
            </a:r>
            <a:r>
              <a:rPr lang="en-US" dirty="0" smtClean="0">
                <a:latin typeface="Calibri" panose="020F0502020204030204" pitchFamily="34" charset="0"/>
                <a:cs typeface="Calibri" panose="020F0502020204030204" pitchFamily="34" charset="0"/>
              </a:rPr>
              <a:t> that they assert?</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956227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10000"/>
            <a:lum/>
          </a:blip>
          <a:srcRect/>
          <a:stretch>
            <a:fillRect t="20000" b="20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09600"/>
          </a:xfrm>
        </p:spPr>
        <p:txBody>
          <a:bodyPr/>
          <a:lstStyle/>
          <a:p>
            <a:r>
              <a:rPr lang="en-US" sz="2800" b="1" dirty="0"/>
              <a:t>What the LBCF (1689) Has to Say About the Sabbath</a:t>
            </a:r>
          </a:p>
        </p:txBody>
      </p:sp>
      <p:sp>
        <p:nvSpPr>
          <p:cNvPr id="2" name="Content Placeholder 1"/>
          <p:cNvSpPr>
            <a:spLocks noGrp="1"/>
          </p:cNvSpPr>
          <p:nvPr>
            <p:ph idx="1"/>
          </p:nvPr>
        </p:nvSpPr>
        <p:spPr>
          <a:xfrm>
            <a:off x="609600" y="685800"/>
            <a:ext cx="8229600" cy="6172200"/>
          </a:xfrm>
        </p:spPr>
        <p:txBody>
          <a:bodyPr>
            <a:normAutofit/>
          </a:bodyPr>
          <a:lstStyle/>
          <a:p>
            <a:r>
              <a:rPr lang="en-US" dirty="0" smtClean="0">
                <a:latin typeface="Calibri" panose="020F0502020204030204" pitchFamily="34" charset="0"/>
                <a:cs typeface="Calibri" panose="020F0502020204030204" pitchFamily="34" charset="0"/>
              </a:rPr>
              <a:t>Specifically, do </a:t>
            </a:r>
            <a:r>
              <a:rPr lang="en-US" dirty="0" smtClean="0">
                <a:latin typeface="Calibri" panose="020F0502020204030204" pitchFamily="34" charset="0"/>
                <a:cs typeface="Calibri" panose="020F0502020204030204" pitchFamily="34" charset="0"/>
              </a:rPr>
              <a:t>any of the verses cited state, or even necessarily </a:t>
            </a:r>
            <a:r>
              <a:rPr lang="en-US" b="1" i="1" dirty="0" smtClean="0">
                <a:latin typeface="Calibri" panose="020F0502020204030204" pitchFamily="34" charset="0"/>
                <a:cs typeface="Calibri" panose="020F0502020204030204" pitchFamily="34" charset="0"/>
              </a:rPr>
              <a:t>imply</a:t>
            </a:r>
            <a:r>
              <a:rPr lang="en-US" dirty="0" smtClean="0">
                <a:latin typeface="Calibri" panose="020F0502020204030204" pitchFamily="34" charset="0"/>
                <a:cs typeface="Calibri" panose="020F0502020204030204" pitchFamily="34" charset="0"/>
              </a:rPr>
              <a:t>, that:</a:t>
            </a:r>
          </a:p>
          <a:p>
            <a:pPr lvl="1"/>
            <a:r>
              <a:rPr lang="en-US" dirty="0" smtClean="0">
                <a:latin typeface="Calibri" panose="020F0502020204030204" pitchFamily="34" charset="0"/>
                <a:cs typeface="Calibri" panose="020F0502020204030204" pitchFamily="34" charset="0"/>
              </a:rPr>
              <a:t>A Sabbath day was observed on the </a:t>
            </a:r>
            <a:r>
              <a:rPr lang="en-US" dirty="0">
                <a:latin typeface="Calibri" panose="020F0502020204030204" pitchFamily="34" charset="0"/>
                <a:cs typeface="Calibri" panose="020F0502020204030204" pitchFamily="34" charset="0"/>
              </a:rPr>
              <a:t>last day of the </a:t>
            </a:r>
            <a:r>
              <a:rPr lang="en-US" dirty="0" smtClean="0">
                <a:latin typeface="Calibri" panose="020F0502020204030204" pitchFamily="34" charset="0"/>
                <a:cs typeface="Calibri" panose="020F0502020204030204" pitchFamily="34" charset="0"/>
              </a:rPr>
              <a:t>week “</a:t>
            </a:r>
            <a:r>
              <a:rPr lang="en-US" i="1" dirty="0">
                <a:latin typeface="Cambria" panose="02040503050406030204" pitchFamily="18" charset="0"/>
                <a:cs typeface="Calibri" panose="020F0502020204030204" pitchFamily="34" charset="0"/>
              </a:rPr>
              <a:t>from the beginning of the world to the resurrection of </a:t>
            </a:r>
            <a:r>
              <a:rPr lang="en-US" i="1" dirty="0" smtClean="0">
                <a:latin typeface="Cambria" panose="02040503050406030204" pitchFamily="18" charset="0"/>
                <a:cs typeface="Calibri" panose="020F0502020204030204" pitchFamily="34" charset="0"/>
              </a:rPr>
              <a:t>Christ</a:t>
            </a:r>
            <a:r>
              <a:rPr lang="en-US" dirty="0" smtClean="0">
                <a:latin typeface="Calibri" panose="020F0502020204030204" pitchFamily="34" charset="0"/>
                <a:cs typeface="Calibri" panose="020F0502020204030204" pitchFamily="34" charset="0"/>
              </a:rPr>
              <a:t>”?</a:t>
            </a:r>
          </a:p>
          <a:p>
            <a:pPr lvl="1"/>
            <a:r>
              <a:rPr lang="en-US" dirty="0" smtClean="0">
                <a:latin typeface="Calibri" panose="020F0502020204030204" pitchFamily="34" charset="0"/>
                <a:cs typeface="Calibri" panose="020F0502020204030204" pitchFamily="34" charset="0"/>
              </a:rPr>
              <a:t>The Sabbath day was “</a:t>
            </a:r>
            <a:r>
              <a:rPr lang="en-US" i="1" dirty="0">
                <a:latin typeface="Cambria" panose="02040503050406030204" pitchFamily="18" charset="0"/>
                <a:cs typeface="Calibri" panose="020F0502020204030204" pitchFamily="34" charset="0"/>
              </a:rPr>
              <a:t>changed </a:t>
            </a:r>
            <a:r>
              <a:rPr lang="en-US" dirty="0" smtClean="0">
                <a:latin typeface="Calibri" panose="020F0502020204030204" pitchFamily="34" charset="0"/>
                <a:cs typeface="Calibri" panose="020F0502020204030204" pitchFamily="34" charset="0"/>
              </a:rPr>
              <a:t>” from the last day of the week “</a:t>
            </a:r>
            <a:r>
              <a:rPr lang="en-US" i="1" dirty="0" smtClean="0">
                <a:latin typeface="Cambria" panose="02040503050406030204" pitchFamily="18" charset="0"/>
                <a:cs typeface="Calibri" panose="020F0502020204030204" pitchFamily="34" charset="0"/>
              </a:rPr>
              <a:t>into </a:t>
            </a:r>
            <a:r>
              <a:rPr lang="en-US" i="1" dirty="0">
                <a:latin typeface="Cambria" panose="02040503050406030204" pitchFamily="18" charset="0"/>
                <a:cs typeface="Calibri" panose="020F0502020204030204" pitchFamily="34" charset="0"/>
              </a:rPr>
              <a:t>the first day of the week</a:t>
            </a:r>
            <a:r>
              <a:rPr lang="en-US" dirty="0" smtClean="0">
                <a:latin typeface="Calibri" panose="020F0502020204030204" pitchFamily="34" charset="0"/>
                <a:cs typeface="Calibri" panose="020F0502020204030204" pitchFamily="34" charset="0"/>
              </a:rPr>
              <a:t>”?</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03498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6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7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8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9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0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ainbow">
  <a:themeElements>
    <a:clrScheme name="Rainbo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ainbo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inbo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ainbo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ainbo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ainbo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ainbo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ainbo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ainbo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ainbo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ainbo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ainbo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ainbo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ainbo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1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2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3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ars">
  <a:themeElements>
    <a:clrScheme name="Star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r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r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r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r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r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r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r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r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r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r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r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r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ses">
  <a:themeElements>
    <a:clrScheme name="Mos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s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s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s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s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s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s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s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s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s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s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s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s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s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avid">
  <a:themeElements>
    <a:clrScheme name="Davi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vi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avi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v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vi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vi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vi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vi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vi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vi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vi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vi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vi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vi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Jesus">
  <a:themeElements>
    <a:clrScheme name="Jesu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Jesu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Jesu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esu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esu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esu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esu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esu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esu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esu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esu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esu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esu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esu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ldnew">
  <a:themeElements>
    <a:clrScheme name="old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ldn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ld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ld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ld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ld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ld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ld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ldn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ld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ld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ld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ld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ld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waterfall">
  <a:themeElements>
    <a:clrScheme name="waterfal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aterfa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aterfal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aterfal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aterfal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aterfal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aterfal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aterfal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aterfal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aterfal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aterfal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aterfal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aterfal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aterfal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themeOverride>
</file>

<file path=ppt/theme/themeOverride2.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3.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docProps/app.xml><?xml version="1.0" encoding="utf-8"?>
<Properties xmlns="http://schemas.openxmlformats.org/officeDocument/2006/extended-properties" xmlns:vt="http://schemas.openxmlformats.org/officeDocument/2006/docPropsVTypes">
  <Template>Maple</Template>
  <TotalTime>61681</TotalTime>
  <Words>1812</Words>
  <Application>Microsoft Office PowerPoint</Application>
  <PresentationFormat>On-screen Show (4:3)</PresentationFormat>
  <Paragraphs>78</Paragraphs>
  <Slides>15</Slides>
  <Notes>0</Notes>
  <HiddenSlides>0</HiddenSlides>
  <MMClips>0</MMClips>
  <ScaleCrop>false</ScaleCrop>
  <HeadingPairs>
    <vt:vector size="4" baseType="variant">
      <vt:variant>
        <vt:lpstr>Theme</vt:lpstr>
      </vt:variant>
      <vt:variant>
        <vt:i4>24</vt:i4>
      </vt:variant>
      <vt:variant>
        <vt:lpstr>Slide Titles</vt:lpstr>
      </vt:variant>
      <vt:variant>
        <vt:i4>15</vt:i4>
      </vt:variant>
    </vt:vector>
  </HeadingPairs>
  <TitlesOfParts>
    <vt:vector size="39" baseType="lpstr">
      <vt:lpstr>Default Design</vt:lpstr>
      <vt:lpstr>Rainbow</vt:lpstr>
      <vt:lpstr>Stars</vt:lpstr>
      <vt:lpstr>Moses</vt:lpstr>
      <vt:lpstr>David</vt:lpstr>
      <vt:lpstr>Jesus</vt:lpstr>
      <vt:lpstr>oldnew</vt:lpstr>
      <vt:lpstr>waterfall</vt:lpstr>
      <vt:lpstr>sunset</vt:lpstr>
      <vt:lpstr>1_sunset</vt:lpstr>
      <vt:lpstr>2_sunset</vt:lpstr>
      <vt:lpstr>3_sunset</vt:lpstr>
      <vt:lpstr>4_sunset</vt:lpstr>
      <vt:lpstr>5_sunset</vt:lpstr>
      <vt:lpstr>6_sunset</vt:lpstr>
      <vt:lpstr>7_sunset</vt:lpstr>
      <vt:lpstr>8_sunset</vt:lpstr>
      <vt:lpstr>9_sunset</vt:lpstr>
      <vt:lpstr>10_sunset</vt:lpstr>
      <vt:lpstr>11_sunset</vt:lpstr>
      <vt:lpstr>12_sunset</vt:lpstr>
      <vt:lpstr>17_Default Design</vt:lpstr>
      <vt:lpstr>13_sunset</vt:lpstr>
      <vt:lpstr>19_Default Design</vt:lpstr>
      <vt:lpstr>New Covenant Theology</vt:lpstr>
      <vt:lpstr>Questions Raised by New Covenant Theology</vt:lpstr>
      <vt:lpstr>A Look at What The Westminster Confession of Faith (1646)  and  The London Baptist Confession of Faith (1689) Say About the Sabbath</vt:lpstr>
      <vt:lpstr>A Look at What the WCF (1646) and the LBCF (1689) Say About the Sabbath</vt:lpstr>
      <vt:lpstr>A Look at What the WCF (1646) and the LBCF (1689) Say About the Sabbath</vt:lpstr>
      <vt:lpstr>What the LBCF (1689) Has to Say About the Sabbath</vt:lpstr>
      <vt:lpstr>What the LBCF (1689) Has to Say About the Sabbath</vt:lpstr>
      <vt:lpstr>What the LBCF (1689) Has to Say About the Sabbath</vt:lpstr>
      <vt:lpstr>What the LBCF (1689) Has to Say About the Sabbath</vt:lpstr>
      <vt:lpstr>What the LBCF (1689) Has to Say About the Sabbath</vt:lpstr>
      <vt:lpstr>What the LBCF (1689) Has to Say About the Sabbath</vt:lpstr>
      <vt:lpstr>Prescriptive Versus Descriptive</vt:lpstr>
      <vt:lpstr>Prescriptive Versus Descriptive</vt:lpstr>
      <vt:lpstr>What the LBCF (1689) Has to Say About the Sabbath</vt:lpstr>
      <vt:lpstr>Questions?</vt:lpstr>
    </vt:vector>
  </TitlesOfParts>
  <Company>ALLTEL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Covenant</dc:title>
  <dc:creator>Bob Connolly</dc:creator>
  <cp:lastModifiedBy>Robert Connolly</cp:lastModifiedBy>
  <cp:revision>2113</cp:revision>
  <dcterms:created xsi:type="dcterms:W3CDTF">2002-05-29T23:51:15Z</dcterms:created>
  <dcterms:modified xsi:type="dcterms:W3CDTF">2017-11-12T18:58:53Z</dcterms:modified>
</cp:coreProperties>
</file>