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theme/theme17.xml" ContentType="application/vnd.openxmlformats-officedocument.theme+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theme/theme18.xml" ContentType="application/vnd.openxmlformats-officedocument.theme+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19.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theme/theme20.xml" ContentType="application/vnd.openxmlformats-officedocument.theme+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theme/theme21.xml" ContentType="application/vnd.openxmlformats-officedocument.theme+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theme/theme22.xml" ContentType="application/vnd.openxmlformats-officedocument.theme+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56" r:id="rId12"/>
    <p:sldMasterId id="2147484218" r:id="rId13"/>
    <p:sldMasterId id="2147484320" r:id="rId14"/>
    <p:sldMasterId id="2147484397" r:id="rId15"/>
    <p:sldMasterId id="2147484470" r:id="rId16"/>
    <p:sldMasterId id="2147484495" r:id="rId17"/>
    <p:sldMasterId id="2147484580" r:id="rId18"/>
    <p:sldMasterId id="2147484653" r:id="rId19"/>
    <p:sldMasterId id="2147484666" r:id="rId20"/>
    <p:sldMasterId id="2147484727" r:id="rId21"/>
    <p:sldMasterId id="2147484788" r:id="rId22"/>
    <p:sldMasterId id="2147484813" r:id="rId23"/>
  </p:sldMasterIdLst>
  <p:notesMasterIdLst>
    <p:notesMasterId r:id="rId36"/>
  </p:notesMasterIdLst>
  <p:sldIdLst>
    <p:sldId id="743" r:id="rId24"/>
    <p:sldId id="744" r:id="rId25"/>
    <p:sldId id="401" r:id="rId26"/>
    <p:sldId id="745" r:id="rId27"/>
    <p:sldId id="746" r:id="rId28"/>
    <p:sldId id="747" r:id="rId29"/>
    <p:sldId id="748" r:id="rId30"/>
    <p:sldId id="749" r:id="rId31"/>
    <p:sldId id="750" r:id="rId32"/>
    <p:sldId id="751" r:id="rId33"/>
    <p:sldId id="752" r:id="rId34"/>
    <p:sldId id="753" r:id="rId35"/>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p:scale>
          <a:sx n="74" d="100"/>
          <a:sy n="74" d="100"/>
        </p:scale>
        <p:origin x="-2598"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2.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140359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384541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365374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404770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9511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934283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6326318"/>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40952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5475984"/>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8657146"/>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439972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505865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887707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20331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263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631560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848261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419591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594471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192485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0944438"/>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3271917"/>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1290086"/>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2873785"/>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0970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2669890"/>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6677441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5409192"/>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686955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7771889"/>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881269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0351213"/>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91509005"/>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9582399"/>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3964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0016160"/>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501453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668138"/>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8411385"/>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3620004"/>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1889257"/>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631415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6928319"/>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3137779"/>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2423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0111315"/>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08683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1269444"/>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8974576"/>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322790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8379745"/>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2891467"/>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0975914"/>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0893692"/>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2031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2629167"/>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8123110"/>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2785050"/>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440428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6424513"/>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98544"/>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297367"/>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2623808"/>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652700"/>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0106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9423207"/>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818820"/>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945637"/>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3072378"/>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8342949"/>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181239"/>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99590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135366"/>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3247620"/>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2614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947888"/>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7135738"/>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7727284"/>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8322964"/>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4858382"/>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731074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2517592"/>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7157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4.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4.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theme" Target="../theme/theme16.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slideLayout" Target="../slideLayouts/slideLayout184.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 Id="rId14" Type="http://schemas.openxmlformats.org/officeDocument/2006/relationships/image" Target="../media/image14.jpe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13" Type="http://schemas.openxmlformats.org/officeDocument/2006/relationships/theme" Target="../theme/theme17.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slideLayout" Target="../slideLayouts/slideLayout196.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 Id="rId14" Type="http://schemas.openxmlformats.org/officeDocument/2006/relationships/image" Target="../media/image14.jpe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4.xml"/><Relationship Id="rId13" Type="http://schemas.openxmlformats.org/officeDocument/2006/relationships/theme" Target="../theme/theme18.xml"/><Relationship Id="rId3" Type="http://schemas.openxmlformats.org/officeDocument/2006/relationships/slideLayout" Target="../slideLayouts/slideLayout199.xml"/><Relationship Id="rId7" Type="http://schemas.openxmlformats.org/officeDocument/2006/relationships/slideLayout" Target="../slideLayouts/slideLayout203.xml"/><Relationship Id="rId12" Type="http://schemas.openxmlformats.org/officeDocument/2006/relationships/slideLayout" Target="../slideLayouts/slideLayout208.xml"/><Relationship Id="rId2" Type="http://schemas.openxmlformats.org/officeDocument/2006/relationships/slideLayout" Target="../slideLayouts/slideLayout198.xml"/><Relationship Id="rId1" Type="http://schemas.openxmlformats.org/officeDocument/2006/relationships/slideLayout" Target="../slideLayouts/slideLayout197.xml"/><Relationship Id="rId6" Type="http://schemas.openxmlformats.org/officeDocument/2006/relationships/slideLayout" Target="../slideLayouts/slideLayout202.xml"/><Relationship Id="rId11" Type="http://schemas.openxmlformats.org/officeDocument/2006/relationships/slideLayout" Target="../slideLayouts/slideLayout207.xml"/><Relationship Id="rId5" Type="http://schemas.openxmlformats.org/officeDocument/2006/relationships/slideLayout" Target="../slideLayouts/slideLayout201.xml"/><Relationship Id="rId10" Type="http://schemas.openxmlformats.org/officeDocument/2006/relationships/slideLayout" Target="../slideLayouts/slideLayout206.xml"/><Relationship Id="rId4" Type="http://schemas.openxmlformats.org/officeDocument/2006/relationships/slideLayout" Target="../slideLayouts/slideLayout200.xml"/><Relationship Id="rId9" Type="http://schemas.openxmlformats.org/officeDocument/2006/relationships/slideLayout" Target="../slideLayouts/slideLayout205.xml"/><Relationship Id="rId14" Type="http://schemas.openxmlformats.org/officeDocument/2006/relationships/image" Target="../media/image14.jpeg"/></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6.xml"/><Relationship Id="rId13" Type="http://schemas.openxmlformats.org/officeDocument/2006/relationships/theme" Target="../theme/theme19.xml"/><Relationship Id="rId3" Type="http://schemas.openxmlformats.org/officeDocument/2006/relationships/slideLayout" Target="../slideLayouts/slideLayout211.xml"/><Relationship Id="rId7" Type="http://schemas.openxmlformats.org/officeDocument/2006/relationships/slideLayout" Target="../slideLayouts/slideLayout215.xml"/><Relationship Id="rId12" Type="http://schemas.openxmlformats.org/officeDocument/2006/relationships/slideLayout" Target="../slideLayouts/slideLayout220.xml"/><Relationship Id="rId2" Type="http://schemas.openxmlformats.org/officeDocument/2006/relationships/slideLayout" Target="../slideLayouts/slideLayout210.xml"/><Relationship Id="rId1" Type="http://schemas.openxmlformats.org/officeDocument/2006/relationships/slideLayout" Target="../slideLayouts/slideLayout209.xml"/><Relationship Id="rId6" Type="http://schemas.openxmlformats.org/officeDocument/2006/relationships/slideLayout" Target="../slideLayouts/slideLayout214.xml"/><Relationship Id="rId11" Type="http://schemas.openxmlformats.org/officeDocument/2006/relationships/slideLayout" Target="../slideLayouts/slideLayout219.xml"/><Relationship Id="rId5" Type="http://schemas.openxmlformats.org/officeDocument/2006/relationships/slideLayout" Target="../slideLayouts/slideLayout213.xml"/><Relationship Id="rId10" Type="http://schemas.openxmlformats.org/officeDocument/2006/relationships/slideLayout" Target="../slideLayouts/slideLayout218.xml"/><Relationship Id="rId4" Type="http://schemas.openxmlformats.org/officeDocument/2006/relationships/slideLayout" Target="../slideLayouts/slideLayout212.xml"/><Relationship Id="rId9" Type="http://schemas.openxmlformats.org/officeDocument/2006/relationships/slideLayout" Target="../slideLayouts/slideLayout217.xml"/><Relationship Id="rId14" Type="http://schemas.openxmlformats.org/officeDocument/2006/relationships/image" Target="../media/image14.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theme" Target="../theme/theme20.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slideLayout" Target="../slideLayouts/slideLayout232.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 Id="rId14" Type="http://schemas.openxmlformats.org/officeDocument/2006/relationships/image" Target="../media/image14.jpeg"/></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40.xml"/><Relationship Id="rId13" Type="http://schemas.openxmlformats.org/officeDocument/2006/relationships/theme" Target="../theme/theme21.xml"/><Relationship Id="rId3" Type="http://schemas.openxmlformats.org/officeDocument/2006/relationships/slideLayout" Target="../slideLayouts/slideLayout235.xml"/><Relationship Id="rId7" Type="http://schemas.openxmlformats.org/officeDocument/2006/relationships/slideLayout" Target="../slideLayouts/slideLayout239.xml"/><Relationship Id="rId12" Type="http://schemas.openxmlformats.org/officeDocument/2006/relationships/slideLayout" Target="../slideLayouts/slideLayout244.xml"/><Relationship Id="rId2" Type="http://schemas.openxmlformats.org/officeDocument/2006/relationships/slideLayout" Target="../slideLayouts/slideLayout234.xml"/><Relationship Id="rId1" Type="http://schemas.openxmlformats.org/officeDocument/2006/relationships/slideLayout" Target="../slideLayouts/slideLayout233.xml"/><Relationship Id="rId6" Type="http://schemas.openxmlformats.org/officeDocument/2006/relationships/slideLayout" Target="../slideLayouts/slideLayout238.xml"/><Relationship Id="rId11" Type="http://schemas.openxmlformats.org/officeDocument/2006/relationships/slideLayout" Target="../slideLayouts/slideLayout243.xml"/><Relationship Id="rId5" Type="http://schemas.openxmlformats.org/officeDocument/2006/relationships/slideLayout" Target="../slideLayouts/slideLayout237.xml"/><Relationship Id="rId10" Type="http://schemas.openxmlformats.org/officeDocument/2006/relationships/slideLayout" Target="../slideLayouts/slideLayout242.xml"/><Relationship Id="rId4" Type="http://schemas.openxmlformats.org/officeDocument/2006/relationships/slideLayout" Target="../slideLayouts/slideLayout236.xml"/><Relationship Id="rId9" Type="http://schemas.openxmlformats.org/officeDocument/2006/relationships/slideLayout" Target="../slideLayouts/slideLayout241.xml"/><Relationship Id="rId14" Type="http://schemas.openxmlformats.org/officeDocument/2006/relationships/image" Target="../media/image14.jpeg"/></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52.xml"/><Relationship Id="rId13" Type="http://schemas.openxmlformats.org/officeDocument/2006/relationships/theme" Target="../theme/theme22.xml"/><Relationship Id="rId3" Type="http://schemas.openxmlformats.org/officeDocument/2006/relationships/slideLayout" Target="../slideLayouts/slideLayout247.xml"/><Relationship Id="rId7" Type="http://schemas.openxmlformats.org/officeDocument/2006/relationships/slideLayout" Target="../slideLayouts/slideLayout251.xml"/><Relationship Id="rId12" Type="http://schemas.openxmlformats.org/officeDocument/2006/relationships/slideLayout" Target="../slideLayouts/slideLayout256.xml"/><Relationship Id="rId2" Type="http://schemas.openxmlformats.org/officeDocument/2006/relationships/slideLayout" Target="../slideLayouts/slideLayout246.xml"/><Relationship Id="rId1" Type="http://schemas.openxmlformats.org/officeDocument/2006/relationships/slideLayout" Target="../slideLayouts/slideLayout245.xml"/><Relationship Id="rId6" Type="http://schemas.openxmlformats.org/officeDocument/2006/relationships/slideLayout" Target="../slideLayouts/slideLayout250.xml"/><Relationship Id="rId11" Type="http://schemas.openxmlformats.org/officeDocument/2006/relationships/slideLayout" Target="../slideLayouts/slideLayout255.xml"/><Relationship Id="rId5" Type="http://schemas.openxmlformats.org/officeDocument/2006/relationships/slideLayout" Target="../slideLayouts/slideLayout249.xml"/><Relationship Id="rId10" Type="http://schemas.openxmlformats.org/officeDocument/2006/relationships/slideLayout" Target="../slideLayouts/slideLayout254.xml"/><Relationship Id="rId4" Type="http://schemas.openxmlformats.org/officeDocument/2006/relationships/slideLayout" Target="../slideLayouts/slideLayout248.xml"/><Relationship Id="rId9" Type="http://schemas.openxmlformats.org/officeDocument/2006/relationships/slideLayout" Target="../slideLayouts/slideLayout253.xml"/><Relationship Id="rId14" Type="http://schemas.openxmlformats.org/officeDocument/2006/relationships/image" Target="../media/image14.jpeg"/></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64.xml"/><Relationship Id="rId3" Type="http://schemas.openxmlformats.org/officeDocument/2006/relationships/slideLayout" Target="../slideLayouts/slideLayout259.xml"/><Relationship Id="rId7" Type="http://schemas.openxmlformats.org/officeDocument/2006/relationships/slideLayout" Target="../slideLayouts/slideLayout263.xml"/><Relationship Id="rId12" Type="http://schemas.openxmlformats.org/officeDocument/2006/relationships/theme" Target="../theme/theme23.xml"/><Relationship Id="rId2" Type="http://schemas.openxmlformats.org/officeDocument/2006/relationships/slideLayout" Target="../slideLayouts/slideLayout258.xml"/><Relationship Id="rId1" Type="http://schemas.openxmlformats.org/officeDocument/2006/relationships/slideLayout" Target="../slideLayouts/slideLayout257.xml"/><Relationship Id="rId6" Type="http://schemas.openxmlformats.org/officeDocument/2006/relationships/slideLayout" Target="../slideLayouts/slideLayout262.xml"/><Relationship Id="rId11" Type="http://schemas.openxmlformats.org/officeDocument/2006/relationships/slideLayout" Target="../slideLayouts/slideLayout267.xml"/><Relationship Id="rId5" Type="http://schemas.openxmlformats.org/officeDocument/2006/relationships/slideLayout" Target="../slideLayouts/slideLayout261.xml"/><Relationship Id="rId10" Type="http://schemas.openxmlformats.org/officeDocument/2006/relationships/slideLayout" Target="../slideLayouts/slideLayout266.xml"/><Relationship Id="rId4" Type="http://schemas.openxmlformats.org/officeDocument/2006/relationships/slideLayout" Target="../slideLayouts/slideLayout260.xml"/><Relationship Id="rId9" Type="http://schemas.openxmlformats.org/officeDocument/2006/relationships/slideLayout" Target="../slideLayouts/slideLayout26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9.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76438"/>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0051180"/>
      </p:ext>
    </p:extLst>
  </p:cSld>
  <p:clrMap bg1="lt1" tx1="dk1" bg2="lt2" tx2="dk2" accent1="accent1" accent2="accent2" accent3="accent3" accent4="accent4" accent5="accent5" accent6="accent6" hlink="hlink" folHlink="folHlink"/>
  <p:sldLayoutIdLst>
    <p:sldLayoutId id="2147484581" r:id="rId1"/>
    <p:sldLayoutId id="2147484582" r:id="rId2"/>
    <p:sldLayoutId id="2147484583" r:id="rId3"/>
    <p:sldLayoutId id="2147484584" r:id="rId4"/>
    <p:sldLayoutId id="2147484585" r:id="rId5"/>
    <p:sldLayoutId id="2147484586" r:id="rId6"/>
    <p:sldLayoutId id="2147484587" r:id="rId7"/>
    <p:sldLayoutId id="2147484588" r:id="rId8"/>
    <p:sldLayoutId id="2147484589" r:id="rId9"/>
    <p:sldLayoutId id="2147484590" r:id="rId10"/>
    <p:sldLayoutId id="2147484591" r:id="rId11"/>
    <p:sldLayoutId id="214748459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72273419"/>
      </p:ext>
    </p:extLst>
  </p:cSld>
  <p:clrMap bg1="lt1" tx1="dk1" bg2="lt2" tx2="dk2" accent1="accent1" accent2="accent2" accent3="accent3" accent4="accent4" accent5="accent5" accent6="accent6" hlink="hlink" folHlink="folHlink"/>
  <p:sldLayoutIdLst>
    <p:sldLayoutId id="2147484654" r:id="rId1"/>
    <p:sldLayoutId id="2147484655" r:id="rId2"/>
    <p:sldLayoutId id="2147484656" r:id="rId3"/>
    <p:sldLayoutId id="2147484657" r:id="rId4"/>
    <p:sldLayoutId id="2147484658" r:id="rId5"/>
    <p:sldLayoutId id="2147484659" r:id="rId6"/>
    <p:sldLayoutId id="2147484660" r:id="rId7"/>
    <p:sldLayoutId id="2147484661" r:id="rId8"/>
    <p:sldLayoutId id="2147484662" r:id="rId9"/>
    <p:sldLayoutId id="2147484663" r:id="rId10"/>
    <p:sldLayoutId id="2147484664" r:id="rId11"/>
    <p:sldLayoutId id="214748466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118208"/>
      </p:ext>
    </p:extLst>
  </p:cSld>
  <p:clrMap bg1="lt1" tx1="dk1" bg2="lt2" tx2="dk2" accent1="accent1" accent2="accent2" accent3="accent3" accent4="accent4" accent5="accent5" accent6="accent6" hlink="hlink" folHlink="folHlink"/>
  <p:sldLayoutIdLst>
    <p:sldLayoutId id="2147484667" r:id="rId1"/>
    <p:sldLayoutId id="2147484668" r:id="rId2"/>
    <p:sldLayoutId id="2147484669" r:id="rId3"/>
    <p:sldLayoutId id="2147484670" r:id="rId4"/>
    <p:sldLayoutId id="2147484671" r:id="rId5"/>
    <p:sldLayoutId id="2147484672" r:id="rId6"/>
    <p:sldLayoutId id="2147484673" r:id="rId7"/>
    <p:sldLayoutId id="2147484674" r:id="rId8"/>
    <p:sldLayoutId id="2147484675" r:id="rId9"/>
    <p:sldLayoutId id="2147484676" r:id="rId10"/>
    <p:sldLayoutId id="2147484677" r:id="rId11"/>
    <p:sldLayoutId id="214748467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3318479"/>
      </p:ext>
    </p:extLst>
  </p:cSld>
  <p:clrMap bg1="lt1" tx1="dk1" bg2="lt2" tx2="dk2" accent1="accent1" accent2="accent2" accent3="accent3" accent4="accent4" accent5="accent5" accent6="accent6" hlink="hlink" folHlink="folHlink"/>
  <p:sldLayoutIdLst>
    <p:sldLayoutId id="2147484728" r:id="rId1"/>
    <p:sldLayoutId id="2147484729" r:id="rId2"/>
    <p:sldLayoutId id="2147484730" r:id="rId3"/>
    <p:sldLayoutId id="2147484731" r:id="rId4"/>
    <p:sldLayoutId id="2147484732" r:id="rId5"/>
    <p:sldLayoutId id="2147484733" r:id="rId6"/>
    <p:sldLayoutId id="2147484734" r:id="rId7"/>
    <p:sldLayoutId id="2147484735" r:id="rId8"/>
    <p:sldLayoutId id="2147484736" r:id="rId9"/>
    <p:sldLayoutId id="2147484737" r:id="rId10"/>
    <p:sldLayoutId id="2147484738" r:id="rId11"/>
    <p:sldLayoutId id="214748473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930181"/>
      </p:ext>
    </p:extLst>
  </p:cSld>
  <p:clrMap bg1="lt1" tx1="dk1" bg2="lt2" tx2="dk2" accent1="accent1" accent2="accent2" accent3="accent3" accent4="accent4" accent5="accent5" accent6="accent6" hlink="hlink" folHlink="folHlink"/>
  <p:sldLayoutIdLst>
    <p:sldLayoutId id="2147484789" r:id="rId1"/>
    <p:sldLayoutId id="2147484790" r:id="rId2"/>
    <p:sldLayoutId id="2147484791" r:id="rId3"/>
    <p:sldLayoutId id="2147484792" r:id="rId4"/>
    <p:sldLayoutId id="2147484793" r:id="rId5"/>
    <p:sldLayoutId id="2147484794" r:id="rId6"/>
    <p:sldLayoutId id="2147484795" r:id="rId7"/>
    <p:sldLayoutId id="2147484796" r:id="rId8"/>
    <p:sldLayoutId id="2147484797" r:id="rId9"/>
    <p:sldLayoutId id="2147484798" r:id="rId10"/>
    <p:sldLayoutId id="2147484799" r:id="rId11"/>
    <p:sldLayoutId id="214748480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6926696"/>
      </p:ext>
    </p:extLst>
  </p:cSld>
  <p:clrMap bg1="lt1" tx1="dk1" bg2="lt2" tx2="dk2" accent1="accent1" accent2="accent2" accent3="accent3" accent4="accent4" accent5="accent5" accent6="accent6" hlink="hlink" folHlink="folHlink"/>
  <p:sldLayoutIdLst>
    <p:sldLayoutId id="2147484814" r:id="rId1"/>
    <p:sldLayoutId id="2147484815" r:id="rId2"/>
    <p:sldLayoutId id="2147484816" r:id="rId3"/>
    <p:sldLayoutId id="2147484817" r:id="rId4"/>
    <p:sldLayoutId id="2147484818" r:id="rId5"/>
    <p:sldLayoutId id="2147484819" r:id="rId6"/>
    <p:sldLayoutId id="2147484820" r:id="rId7"/>
    <p:sldLayoutId id="2147484821" r:id="rId8"/>
    <p:sldLayoutId id="2147484822" r:id="rId9"/>
    <p:sldLayoutId id="2147484823" r:id="rId10"/>
    <p:sldLayoutId id="214748482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9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hyperlink" Target="https://www.desiringgod.org/interviews/is-tithing-commanded-for-christians" TargetMode="External"/><Relationship Id="rId4" Type="http://schemas.openxmlformats.org/officeDocument/2006/relationships/hyperlink" Target="http://soundliving.org/wp-content/uploads/2011/02/Stewarship-Tithing-D.A.-Carson.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hyperlink" Target="https://www.gty.org/library/questions/QA144/does-god-require-me-to-give-a-tithe-of-all-i-ear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6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hyperlink" Target="https://www.thegospelcoalition.org/article/7-reasons-christians-not-required-to-tith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038995860"/>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305800" cy="6096000"/>
          </a:xfrm>
        </p:spPr>
        <p:txBody>
          <a:bodyPr>
            <a:normAutofit lnSpcReduction="10000"/>
          </a:bodyPr>
          <a:lstStyle/>
          <a:p>
            <a:r>
              <a:rPr lang="en-US" dirty="0" smtClean="0">
                <a:effectLst>
                  <a:glow rad="228600">
                    <a:schemeClr val="accent3">
                      <a:satMod val="175000"/>
                      <a:alpha val="40000"/>
                    </a:schemeClr>
                  </a:glow>
                </a:effectLst>
                <a:latin typeface="Calibri" pitchFamily="34" charset="0"/>
                <a:cs typeface="Calibri" pitchFamily="34" charset="0"/>
              </a:rPr>
              <a:t>Some Christian teachers who agree that we are under the New Covenant and therefore not obligated to give a tithe as prescribed in the Mosaic Law, have gone on to argue that we should give </a:t>
            </a:r>
            <a:r>
              <a:rPr lang="en-US" b="1" i="1" dirty="0" smtClean="0">
                <a:effectLst>
                  <a:glow rad="228600">
                    <a:schemeClr val="accent3">
                      <a:satMod val="175000"/>
                      <a:alpha val="40000"/>
                    </a:schemeClr>
                  </a:glow>
                </a:effectLst>
                <a:latin typeface="Calibri" pitchFamily="34" charset="0"/>
                <a:cs typeface="Calibri" pitchFamily="34" charset="0"/>
              </a:rPr>
              <a:t>more</a:t>
            </a:r>
            <a:r>
              <a:rPr lang="en-US" dirty="0" smtClean="0">
                <a:effectLst>
                  <a:glow rad="228600">
                    <a:schemeClr val="accent3">
                      <a:satMod val="175000"/>
                      <a:alpha val="40000"/>
                    </a:schemeClr>
                  </a:glow>
                </a:effectLst>
                <a:latin typeface="Calibri" pitchFamily="34" charset="0"/>
                <a:cs typeface="Calibri" pitchFamily="34" charset="0"/>
              </a:rPr>
              <a:t> than an Israelite would have given under the Law, since we are under a </a:t>
            </a:r>
            <a:r>
              <a:rPr lang="en-US" b="1" i="1" dirty="0" smtClean="0">
                <a:effectLst>
                  <a:glow rad="228600">
                    <a:schemeClr val="accent3">
                      <a:satMod val="175000"/>
                      <a:alpha val="40000"/>
                    </a:schemeClr>
                  </a:glow>
                </a:effectLst>
                <a:latin typeface="Calibri" pitchFamily="34" charset="0"/>
                <a:cs typeface="Calibri" pitchFamily="34" charset="0"/>
              </a:rPr>
              <a:t>greater</a:t>
            </a:r>
            <a:r>
              <a:rPr lang="en-US" dirty="0" smtClean="0">
                <a:effectLst>
                  <a:glow rad="228600">
                    <a:schemeClr val="accent3">
                      <a:satMod val="175000"/>
                      <a:alpha val="40000"/>
                    </a:schemeClr>
                  </a:glow>
                </a:effectLst>
                <a:latin typeface="Calibri" pitchFamily="34" charset="0"/>
                <a:cs typeface="Calibri" pitchFamily="34" charset="0"/>
              </a:rPr>
              <a:t> covenant:</a:t>
            </a:r>
          </a:p>
          <a:p>
            <a:pPr lvl="1"/>
            <a:r>
              <a:rPr lang="en-US" dirty="0" smtClean="0">
                <a:effectLst>
                  <a:glow rad="228600">
                    <a:schemeClr val="accent3">
                      <a:satMod val="175000"/>
                      <a:alpha val="40000"/>
                    </a:schemeClr>
                  </a:glow>
                </a:effectLst>
                <a:latin typeface="Calibri" pitchFamily="34" charset="0"/>
                <a:cs typeface="Calibri" pitchFamily="34" charset="0"/>
              </a:rPr>
              <a:t>D.A. </a:t>
            </a:r>
            <a:r>
              <a:rPr lang="en-US" dirty="0">
                <a:effectLst>
                  <a:glow rad="228600">
                    <a:schemeClr val="accent3">
                      <a:satMod val="175000"/>
                      <a:alpha val="40000"/>
                    </a:schemeClr>
                  </a:glow>
                </a:effectLst>
                <a:latin typeface="Calibri" pitchFamily="34" charset="0"/>
                <a:cs typeface="Calibri" pitchFamily="34" charset="0"/>
              </a:rPr>
              <a:t>Carson (</a:t>
            </a:r>
            <a:r>
              <a:rPr lang="en-US" dirty="0">
                <a:solidFill>
                  <a:srgbClr val="0000FF"/>
                </a:solidFill>
                <a:effectLst>
                  <a:glow rad="228600">
                    <a:schemeClr val="accent3">
                      <a:satMod val="175000"/>
                      <a:alpha val="40000"/>
                    </a:schemeClr>
                  </a:glow>
                </a:effectLst>
                <a:latin typeface="Calibri" pitchFamily="34" charset="0"/>
                <a:cs typeface="Calibri" pitchFamily="34" charset="0"/>
                <a:hlinkClick r:id="rId4"/>
              </a:rPr>
              <a:t>http://soundliving.org/wp-content/uploads/2011/02/Stewarship-Tithing-D.A.-</a:t>
            </a:r>
            <a:r>
              <a:rPr lang="en-US" dirty="0" smtClean="0">
                <a:solidFill>
                  <a:srgbClr val="0000FF"/>
                </a:solidFill>
                <a:effectLst>
                  <a:glow rad="228600">
                    <a:schemeClr val="accent3">
                      <a:satMod val="175000"/>
                      <a:alpha val="40000"/>
                    </a:schemeClr>
                  </a:glow>
                </a:effectLst>
                <a:latin typeface="Calibri" pitchFamily="34" charset="0"/>
                <a:cs typeface="Calibri" pitchFamily="34" charset="0"/>
                <a:hlinkClick r:id="rId4"/>
              </a:rPr>
              <a:t>Carson.pdf</a:t>
            </a:r>
            <a:r>
              <a:rPr lang="en-US" dirty="0" smtClean="0">
                <a:effectLst>
                  <a:glow rad="228600">
                    <a:schemeClr val="accent3">
                      <a:satMod val="175000"/>
                      <a:alpha val="40000"/>
                    </a:schemeClr>
                  </a:glow>
                </a:effectLst>
                <a:latin typeface="Calibri" pitchFamily="34" charset="0"/>
                <a:cs typeface="Calibri" pitchFamily="34" charset="0"/>
              </a:rPr>
              <a:t>)</a:t>
            </a:r>
          </a:p>
          <a:p>
            <a:pPr lvl="1"/>
            <a:r>
              <a:rPr lang="en-US" dirty="0">
                <a:effectLst>
                  <a:glow rad="228600">
                    <a:schemeClr val="accent3">
                      <a:satMod val="175000"/>
                      <a:alpha val="40000"/>
                    </a:schemeClr>
                  </a:glow>
                </a:effectLst>
                <a:latin typeface="Calibri" pitchFamily="34" charset="0"/>
                <a:cs typeface="Calibri" pitchFamily="34" charset="0"/>
              </a:rPr>
              <a:t>John Piper (</a:t>
            </a:r>
            <a:r>
              <a:rPr lang="en-US" dirty="0">
                <a:effectLst>
                  <a:glow rad="228600">
                    <a:schemeClr val="accent3">
                      <a:satMod val="175000"/>
                      <a:alpha val="40000"/>
                    </a:schemeClr>
                  </a:glow>
                </a:effectLst>
                <a:latin typeface="Calibri" pitchFamily="34" charset="0"/>
                <a:cs typeface="Calibri" pitchFamily="34" charset="0"/>
                <a:hlinkClick r:id="rId5"/>
              </a:rPr>
              <a:t>https://</a:t>
            </a:r>
            <a:r>
              <a:rPr lang="en-US" dirty="0" smtClean="0">
                <a:effectLst>
                  <a:glow rad="228600">
                    <a:schemeClr val="accent3">
                      <a:satMod val="175000"/>
                      <a:alpha val="40000"/>
                    </a:schemeClr>
                  </a:glow>
                </a:effectLst>
                <a:latin typeface="Calibri" pitchFamily="34" charset="0"/>
                <a:cs typeface="Calibri" pitchFamily="34" charset="0"/>
                <a:hlinkClick r:id="rId5"/>
              </a:rPr>
              <a:t>www.desiringgod.org/interviews/is-tithing-commanded-for-christians</a:t>
            </a:r>
            <a:r>
              <a:rPr lang="en-US" dirty="0" smtClean="0">
                <a:effectLst>
                  <a:glow rad="228600">
                    <a:schemeClr val="accent3">
                      <a:satMod val="175000"/>
                      <a:alpha val="40000"/>
                    </a:schemeClr>
                  </a:glow>
                </a:effectLst>
                <a:latin typeface="Calibri" pitchFamily="34" charset="0"/>
                <a:cs typeface="Calibri" pitchFamily="34" charset="0"/>
              </a:rPr>
              <a:t>)</a:t>
            </a:r>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48418957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304800" y="728133"/>
            <a:ext cx="8610600" cy="5757446"/>
          </a:xfrm>
        </p:spPr>
        <p:txBody>
          <a:bodyPr>
            <a:normAutofit fontScale="85000" lnSpcReduction="10000"/>
          </a:bodyPr>
          <a:lstStyle/>
          <a:p>
            <a:r>
              <a:rPr lang="en-US" dirty="0" smtClean="0">
                <a:effectLst>
                  <a:glow rad="228600">
                    <a:schemeClr val="accent3">
                      <a:satMod val="175000"/>
                      <a:alpha val="40000"/>
                    </a:schemeClr>
                  </a:glow>
                </a:effectLst>
                <a:latin typeface="Calibri" pitchFamily="34" charset="0"/>
                <a:cs typeface="Calibri" pitchFamily="34" charset="0"/>
              </a:rPr>
              <a:t>John MacArthur, on the other hand, argues that:</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Two kinds of giving are taught consistently throughout Scripture: giving to the government (always compulsory), and giving to God (always voluntary</a:t>
            </a:r>
            <a:r>
              <a:rPr lang="en-US" i="1" dirty="0" smtClean="0">
                <a:effectLst>
                  <a:glow rad="228600">
                    <a:schemeClr val="accent3">
                      <a:satMod val="175000"/>
                      <a:alpha val="40000"/>
                    </a:schemeClr>
                  </a:glow>
                </a:effectLst>
                <a:latin typeface="Cambria" panose="02040503050406030204" pitchFamily="18" charset="0"/>
                <a:cs typeface="Calibri" pitchFamily="34" charset="0"/>
              </a:rPr>
              <a:t>).</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Because Israel was a theocracy, the Levitical priests acted as the civil government. So the Levite's tithe (Leviticus 27:30-33) was a precursor to today's income </a:t>
            </a:r>
            <a:r>
              <a:rPr lang="en-US" i="1" dirty="0" smtClean="0">
                <a:effectLst>
                  <a:glow rad="228600">
                    <a:schemeClr val="accent3">
                      <a:satMod val="175000"/>
                      <a:alpha val="40000"/>
                    </a:schemeClr>
                  </a:glow>
                </a:effectLst>
                <a:latin typeface="Cambria" panose="02040503050406030204" pitchFamily="18" charset="0"/>
                <a:cs typeface="Calibri" pitchFamily="34" charset="0"/>
              </a:rPr>
              <a:t>tax… The </a:t>
            </a:r>
            <a:r>
              <a:rPr lang="en-US" i="1" dirty="0">
                <a:effectLst>
                  <a:glow rad="228600">
                    <a:schemeClr val="accent3">
                      <a:satMod val="175000"/>
                      <a:alpha val="40000"/>
                    </a:schemeClr>
                  </a:glow>
                </a:effectLst>
                <a:latin typeface="Cambria" panose="02040503050406030204" pitchFamily="18" charset="0"/>
                <a:cs typeface="Calibri" pitchFamily="34" charset="0"/>
              </a:rPr>
              <a:t>total giving required of the Israelites was not 10 percent, but well over 20 percent. All that money was used to operate the nation</a:t>
            </a:r>
            <a:r>
              <a:rPr lang="en-US" i="1" dirty="0" smtClean="0">
                <a:effectLst>
                  <a:glow rad="228600">
                    <a:schemeClr val="accent3">
                      <a:satMod val="175000"/>
                      <a:alpha val="40000"/>
                    </a:schemeClr>
                  </a:glow>
                </a:effectLst>
                <a:latin typeface="Cambria" panose="02040503050406030204" pitchFamily="18" charset="0"/>
                <a:cs typeface="Calibri" pitchFamily="34" charset="0"/>
              </a:rPr>
              <a:t>.</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New Testament believers are never commanded to tithe. Matthew 22:15-22 and Romans 13:1-7 tell us about the only required giving in the church age, which is the paying of taxes to the government. Interestingly enough, we in America presently pay between 20 and 30 percent of our income to the government--a figure very similar to the requirement under the theocracy of Israel.</a:t>
            </a:r>
          </a:p>
          <a:p>
            <a:pPr lvl="1"/>
            <a:endParaRPr lang="en-US" dirty="0" smtClean="0">
              <a:effectLst>
                <a:glow rad="228600">
                  <a:schemeClr val="accent3">
                    <a:satMod val="175000"/>
                    <a:alpha val="40000"/>
                  </a:schemeClr>
                </a:glow>
              </a:effectLst>
              <a:latin typeface="Calibri" pitchFamily="34" charset="0"/>
              <a:cs typeface="Calibri" pitchFamily="34" charset="0"/>
            </a:endParaRPr>
          </a:p>
        </p:txBody>
      </p:sp>
      <p:sp>
        <p:nvSpPr>
          <p:cNvPr id="4" name="TextBox 3"/>
          <p:cNvSpPr txBox="1"/>
          <p:nvPr/>
        </p:nvSpPr>
        <p:spPr>
          <a:xfrm>
            <a:off x="381000" y="6519446"/>
            <a:ext cx="8610600" cy="338554"/>
          </a:xfrm>
          <a:prstGeom prst="rect">
            <a:avLst/>
          </a:prstGeom>
          <a:noFill/>
        </p:spPr>
        <p:txBody>
          <a:bodyPr wrap="square" rtlCol="0">
            <a:spAutoFit/>
          </a:bodyPr>
          <a:lstStyle/>
          <a:p>
            <a:r>
              <a:rPr lang="en-US" sz="1600" dirty="0">
                <a:hlinkClick r:id="rId4"/>
              </a:rPr>
              <a:t>https://</a:t>
            </a:r>
            <a:r>
              <a:rPr lang="en-US" sz="1600" dirty="0" smtClean="0">
                <a:hlinkClick r:id="rId4"/>
              </a:rPr>
              <a:t>www.gty.org/library/questions/QA144/does-god-require-me-to-give-a-tithe-of-all-i-earn</a:t>
            </a:r>
            <a:endParaRPr lang="en-US" sz="1600" dirty="0" smtClean="0"/>
          </a:p>
        </p:txBody>
      </p:sp>
    </p:spTree>
    <p:extLst>
      <p:ext uri="{BB962C8B-B14F-4D97-AF65-F5344CB8AC3E}">
        <p14:creationId xmlns:p14="http://schemas.microsoft.com/office/powerpoint/2010/main" val="149354650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smtClean="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endPar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endParaRPr>
          </a:p>
        </p:txBody>
      </p:sp>
    </p:spTree>
    <p:extLst>
      <p:ext uri="{BB962C8B-B14F-4D97-AF65-F5344CB8AC3E}">
        <p14:creationId xmlns:p14="http://schemas.microsoft.com/office/powerpoint/2010/main" val="521972814"/>
      </p:ext>
    </p:extLst>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762000"/>
          </a:xfrm>
        </p:spPr>
        <p:txBody>
          <a:bodyPr/>
          <a:lstStyle/>
          <a:p>
            <a:r>
              <a:rPr lang="en-US" sz="4000" b="1" dirty="0" smtClean="0">
                <a:effectLst>
                  <a:glow rad="228600">
                    <a:schemeClr val="accent3">
                      <a:satMod val="175000"/>
                      <a:alpha val="40000"/>
                    </a:schemeClr>
                  </a:glow>
                </a:effectLst>
                <a:latin typeface="Calibri" pitchFamily="34" charset="0"/>
                <a:cs typeface="Calibri" pitchFamily="34" charset="0"/>
              </a:rPr>
              <a:t>What about Tithing?</a:t>
            </a:r>
          </a:p>
        </p:txBody>
      </p:sp>
      <p:sp>
        <p:nvSpPr>
          <p:cNvPr id="3" name="TextBox 2"/>
          <p:cNvSpPr txBox="1"/>
          <p:nvPr/>
        </p:nvSpPr>
        <p:spPr>
          <a:xfrm>
            <a:off x="313267" y="4038600"/>
            <a:ext cx="8458200" cy="2677656"/>
          </a:xfrm>
          <a:prstGeom prst="rect">
            <a:avLst/>
          </a:prstGeom>
          <a:noFill/>
        </p:spPr>
        <p:txBody>
          <a:bodyPr wrap="square" rtlCol="0">
            <a:spAutoFit/>
          </a:bodyPr>
          <a:lstStyle/>
          <a:p>
            <a:r>
              <a:rPr lang="en-US" sz="2400" dirty="0" smtClean="0">
                <a:latin typeface="Calibri" panose="020F0502020204030204" pitchFamily="34" charset="0"/>
                <a:cs typeface="Calibri" panose="020F0502020204030204" pitchFamily="34" charset="0"/>
              </a:rPr>
              <a:t>Much of the material in this lesson has been shamelessly borrowed from an article </a:t>
            </a:r>
            <a:r>
              <a:rPr lang="en-US" sz="2400" dirty="0">
                <a:latin typeface="Calibri" panose="020F0502020204030204" pitchFamily="34" charset="0"/>
                <a:cs typeface="Calibri" panose="020F0502020204030204" pitchFamily="34" charset="0"/>
              </a:rPr>
              <a:t>by </a:t>
            </a:r>
            <a:r>
              <a:rPr lang="en-US" sz="2400" dirty="0" smtClean="0">
                <a:latin typeface="Calibri" panose="020F0502020204030204" pitchFamily="34" charset="0"/>
                <a:cs typeface="Calibri" panose="020F0502020204030204" pitchFamily="34" charset="0"/>
              </a:rPr>
              <a:t>Thomas Schreiner on The Gospel Coalition web site:</a:t>
            </a:r>
          </a:p>
          <a:p>
            <a:endParaRPr lang="en-US" sz="2400" dirty="0" smtClean="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hlinkClick r:id="rId4"/>
              </a:rPr>
              <a:t>https://www.thegospelcoalition.org/article/7-reasons-christians-not-required-to-tithe</a:t>
            </a:r>
            <a:r>
              <a:rPr lang="en-US" sz="2400" dirty="0" smtClean="0">
                <a:latin typeface="Calibri" panose="020F0502020204030204" pitchFamily="34" charset="0"/>
                <a:cs typeface="Calibri" panose="020F0502020204030204" pitchFamily="34" charset="0"/>
                <a:hlinkClick r:id="rId4"/>
              </a:rPr>
              <a:t>/</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2674699"/>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What about Tithing?</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smtClean="0">
                <a:effectLst>
                  <a:glow rad="228600">
                    <a:schemeClr val="accent3">
                      <a:satMod val="175000"/>
                      <a:alpha val="40000"/>
                    </a:schemeClr>
                  </a:glow>
                </a:effectLst>
                <a:latin typeface="Calibri" panose="020F0502020204030204" pitchFamily="34" charset="0"/>
                <a:cs typeface="Calibri" pitchFamily="34" charset="0"/>
              </a:rPr>
              <a:t>The word translated “tithe” is from a Hebrew word (</a:t>
            </a:r>
            <a:r>
              <a:rPr lang="en-US" i="1" dirty="0" smtClean="0">
                <a:effectLst>
                  <a:glow rad="228600">
                    <a:schemeClr val="accent3">
                      <a:satMod val="175000"/>
                      <a:alpha val="40000"/>
                    </a:schemeClr>
                  </a:glow>
                </a:effectLst>
                <a:latin typeface="Calibri" pitchFamily="34" charset="0"/>
                <a:cs typeface="Calibri" pitchFamily="34" charset="0"/>
              </a:rPr>
              <a:t>maser</a:t>
            </a:r>
            <a:r>
              <a:rPr lang="en-US" dirty="0" smtClean="0">
                <a:effectLst>
                  <a:glow rad="228600">
                    <a:schemeClr val="accent3">
                      <a:satMod val="175000"/>
                      <a:alpha val="40000"/>
                    </a:schemeClr>
                  </a:glow>
                </a:effectLst>
                <a:latin typeface="Calibri" pitchFamily="34" charset="0"/>
                <a:cs typeface="Calibri" pitchFamily="34" charset="0"/>
              </a:rPr>
              <a:t>) meaning one tenth.</a:t>
            </a:r>
          </a:p>
          <a:p>
            <a:r>
              <a:rPr lang="en-US" dirty="0">
                <a:latin typeface="Calibri" panose="020F0502020204030204" pitchFamily="34" charset="0"/>
                <a:cs typeface="Calibri" panose="020F0502020204030204" pitchFamily="34" charset="0"/>
              </a:rPr>
              <a:t>Many think </a:t>
            </a:r>
            <a:r>
              <a:rPr lang="en-US" dirty="0" smtClean="0">
                <a:latin typeface="Calibri" panose="020F0502020204030204" pitchFamily="34" charset="0"/>
                <a:cs typeface="Calibri" panose="020F0502020204030204" pitchFamily="34" charset="0"/>
              </a:rPr>
              <a:t>that believers </a:t>
            </a:r>
            <a:r>
              <a:rPr lang="en-US" dirty="0">
                <a:latin typeface="Calibri" panose="020F0502020204030204" pitchFamily="34" charset="0"/>
                <a:cs typeface="Calibri" panose="020F0502020204030204" pitchFamily="34" charset="0"/>
              </a:rPr>
              <a:t>in Christ should </a:t>
            </a:r>
            <a:r>
              <a:rPr lang="en-US" dirty="0" smtClean="0">
                <a:latin typeface="Calibri" panose="020F0502020204030204" pitchFamily="34" charset="0"/>
                <a:cs typeface="Calibri" panose="020F0502020204030204" pitchFamily="34" charset="0"/>
              </a:rPr>
              <a:t>tithe, i.e. give 10% of their gross income to their church.</a:t>
            </a:r>
          </a:p>
          <a:p>
            <a:r>
              <a:rPr lang="en-US" dirty="0" smtClean="0">
                <a:effectLst>
                  <a:glow rad="228600">
                    <a:schemeClr val="accent3">
                      <a:satMod val="175000"/>
                      <a:alpha val="40000"/>
                    </a:schemeClr>
                  </a:glow>
                </a:effectLst>
                <a:latin typeface="Calibri" pitchFamily="34" charset="0"/>
                <a:cs typeface="Calibri" pitchFamily="34" charset="0"/>
              </a:rPr>
              <a:t>Many use the language of “tithes and offerings” in their worship services to refer to the giving that goes on their church.</a:t>
            </a:r>
          </a:p>
          <a:p>
            <a:r>
              <a:rPr lang="en-US" dirty="0" smtClean="0">
                <a:effectLst>
                  <a:glow rad="228600">
                    <a:schemeClr val="accent3">
                      <a:satMod val="175000"/>
                      <a:alpha val="40000"/>
                    </a:schemeClr>
                  </a:glow>
                </a:effectLst>
                <a:latin typeface="Calibri" pitchFamily="34" charset="0"/>
                <a:cs typeface="Calibri" pitchFamily="34" charset="0"/>
              </a:rPr>
              <a:t>Are those who think and speak in this way correct? </a:t>
            </a:r>
          </a:p>
          <a:p>
            <a:r>
              <a:rPr lang="en-US" dirty="0" smtClean="0">
                <a:effectLst>
                  <a:glow rad="228600">
                    <a:schemeClr val="accent3">
                      <a:satMod val="175000"/>
                      <a:alpha val="40000"/>
                    </a:schemeClr>
                  </a:glow>
                </a:effectLst>
                <a:latin typeface="Calibri" pitchFamily="34" charset="0"/>
                <a:cs typeface="Calibri" pitchFamily="34" charset="0"/>
              </a:rPr>
              <a:t>What does the Bible say about tithing? And, in particular, what does the Bible say concerning the giving of believers in the New Covenant?</a:t>
            </a:r>
          </a:p>
        </p:txBody>
      </p:sp>
    </p:spTree>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Tithing in the Old Testament</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229600" cy="5867400"/>
          </a:xfrm>
        </p:spPr>
        <p:txBody>
          <a:bodyPr>
            <a:normAutofit lnSpcReduction="10000"/>
          </a:bodyPr>
          <a:lstStyle/>
          <a:p>
            <a:r>
              <a:rPr lang="en-US" dirty="0" smtClean="0">
                <a:effectLst>
                  <a:glow rad="228600">
                    <a:schemeClr val="accent3">
                      <a:satMod val="175000"/>
                      <a:alpha val="40000"/>
                    </a:schemeClr>
                  </a:glow>
                </a:effectLst>
                <a:latin typeface="Calibri" panose="020F0502020204030204" pitchFamily="34" charset="0"/>
                <a:cs typeface="Calibri" pitchFamily="34" charset="0"/>
              </a:rPr>
              <a:t>The first mention of tithing in the Bible is in Genesis 14:17-20 where we are told that Abraham paid a tenth (tithe) of the spoils of battle to Melchizedek.</a:t>
            </a:r>
          </a:p>
          <a:p>
            <a:r>
              <a:rPr lang="en-US" dirty="0" smtClean="0">
                <a:latin typeface="Calibri" panose="020F0502020204030204" pitchFamily="34" charset="0"/>
                <a:cs typeface="Calibri" panose="020F0502020204030204" pitchFamily="34" charset="0"/>
              </a:rPr>
              <a:t>The writer of Hebrews later appeals </a:t>
            </a:r>
            <a:r>
              <a:rPr lang="en-US" dirty="0">
                <a:latin typeface="Calibri" panose="020F0502020204030204" pitchFamily="34" charset="0"/>
                <a:cs typeface="Calibri" panose="020F0502020204030204" pitchFamily="34" charset="0"/>
              </a:rPr>
              <a:t>to this account to </a:t>
            </a:r>
            <a:r>
              <a:rPr lang="en-US" dirty="0" smtClean="0">
                <a:latin typeface="Calibri" panose="020F0502020204030204" pitchFamily="34" charset="0"/>
                <a:cs typeface="Calibri" panose="020F0502020204030204" pitchFamily="34" charset="0"/>
              </a:rPr>
              <a:t>show the </a:t>
            </a:r>
            <a:r>
              <a:rPr lang="en-US" dirty="0">
                <a:latin typeface="Calibri" panose="020F0502020204030204" pitchFamily="34" charset="0"/>
                <a:cs typeface="Calibri" panose="020F0502020204030204" pitchFamily="34" charset="0"/>
              </a:rPr>
              <a:t>superiority of Melchizedek’s priesthood over Levi’s </a:t>
            </a:r>
            <a:r>
              <a:rPr lang="en-US" dirty="0" smtClean="0">
                <a:effectLst>
                  <a:glow rad="228600">
                    <a:schemeClr val="accent3">
                      <a:satMod val="175000"/>
                      <a:alpha val="40000"/>
                    </a:schemeClr>
                  </a:glow>
                </a:effectLst>
                <a:latin typeface="Calibri" pitchFamily="34" charset="0"/>
                <a:cs typeface="Calibri" pitchFamily="34" charset="0"/>
              </a:rPr>
              <a:t>(Hebrews 7:4-10).</a:t>
            </a:r>
          </a:p>
          <a:p>
            <a:r>
              <a:rPr lang="en-US" dirty="0">
                <a:effectLst>
                  <a:glow rad="228600">
                    <a:schemeClr val="accent3">
                      <a:satMod val="175000"/>
                      <a:alpha val="40000"/>
                    </a:schemeClr>
                  </a:glow>
                </a:effectLst>
                <a:latin typeface="Calibri" pitchFamily="34" charset="0"/>
                <a:cs typeface="Calibri" pitchFamily="34" charset="0"/>
              </a:rPr>
              <a:t>God met Jacob at Bethel and promised him covenant blessings; the patriarch promised </a:t>
            </a:r>
            <a:r>
              <a:rPr lang="en-US" dirty="0" smtClean="0">
                <a:effectLst>
                  <a:glow rad="228600">
                    <a:schemeClr val="accent3">
                      <a:satMod val="175000"/>
                      <a:alpha val="40000"/>
                    </a:schemeClr>
                  </a:glow>
                </a:effectLst>
                <a:latin typeface="Calibri" pitchFamily="34" charset="0"/>
                <a:cs typeface="Calibri" pitchFamily="34" charset="0"/>
              </a:rPr>
              <a:t>to give back to God </a:t>
            </a:r>
            <a:r>
              <a:rPr lang="en-US" dirty="0">
                <a:effectLst>
                  <a:glow rad="228600">
                    <a:schemeClr val="accent3">
                      <a:satMod val="175000"/>
                      <a:alpha val="40000"/>
                    </a:schemeClr>
                  </a:glow>
                </a:effectLst>
                <a:latin typeface="Calibri" pitchFamily="34" charset="0"/>
                <a:cs typeface="Calibri" pitchFamily="34" charset="0"/>
              </a:rPr>
              <a:t>a tenth of everything </a:t>
            </a:r>
            <a:r>
              <a:rPr lang="en-US" dirty="0" smtClean="0">
                <a:effectLst>
                  <a:glow rad="228600">
                    <a:schemeClr val="accent3">
                      <a:satMod val="175000"/>
                      <a:alpha val="40000"/>
                    </a:schemeClr>
                  </a:glow>
                </a:effectLst>
                <a:latin typeface="Calibri" pitchFamily="34" charset="0"/>
                <a:cs typeface="Calibri" pitchFamily="34" charset="0"/>
              </a:rPr>
              <a:t>that God gave him (</a:t>
            </a:r>
            <a:r>
              <a:rPr lang="en-US" dirty="0">
                <a:effectLst>
                  <a:glow rad="228600">
                    <a:schemeClr val="accent3">
                      <a:satMod val="175000"/>
                      <a:alpha val="40000"/>
                    </a:schemeClr>
                  </a:glow>
                </a:effectLst>
                <a:latin typeface="Calibri" pitchFamily="34" charset="0"/>
                <a:cs typeface="Calibri" pitchFamily="34" charset="0"/>
              </a:rPr>
              <a:t>Genesis</a:t>
            </a:r>
            <a:r>
              <a:rPr lang="en-US" dirty="0" smtClean="0">
                <a:effectLst>
                  <a:glow rad="228600">
                    <a:schemeClr val="accent3">
                      <a:satMod val="175000"/>
                      <a:alpha val="40000"/>
                    </a:schemeClr>
                  </a:glow>
                </a:effectLst>
                <a:latin typeface="Calibri" pitchFamily="34" charset="0"/>
                <a:cs typeface="Calibri" pitchFamily="34" charset="0"/>
              </a:rPr>
              <a:t> </a:t>
            </a:r>
            <a:r>
              <a:rPr lang="en-US" dirty="0">
                <a:effectLst>
                  <a:glow rad="228600">
                    <a:schemeClr val="accent3">
                      <a:satMod val="175000"/>
                      <a:alpha val="40000"/>
                    </a:schemeClr>
                  </a:glow>
                </a:effectLst>
                <a:latin typeface="Calibri" pitchFamily="34" charset="0"/>
                <a:cs typeface="Calibri" pitchFamily="34" charset="0"/>
              </a:rPr>
              <a:t>28:22).</a:t>
            </a:r>
          </a:p>
        </p:txBody>
      </p:sp>
    </p:spTree>
    <p:extLst>
      <p:ext uri="{BB962C8B-B14F-4D97-AF65-F5344CB8AC3E}">
        <p14:creationId xmlns:p14="http://schemas.microsoft.com/office/powerpoint/2010/main" val="397280468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Tithing Under the Law of Moses</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r>
              <a:rPr lang="en-US" sz="2800" dirty="0" smtClean="0">
                <a:latin typeface="Calibri" pitchFamily="34" charset="0"/>
                <a:cs typeface="Calibri" pitchFamily="34" charset="0"/>
              </a:rPr>
              <a:t>The people of Israel were required to pay tithes of the produce that came </a:t>
            </a:r>
            <a:r>
              <a:rPr lang="en-US" sz="2800" b="1" i="1" dirty="0" smtClean="0">
                <a:latin typeface="Calibri" pitchFamily="34" charset="0"/>
                <a:cs typeface="Calibri" pitchFamily="34" charset="0"/>
              </a:rPr>
              <a:t>from the land </a:t>
            </a:r>
            <a:r>
              <a:rPr lang="en-US" sz="2800" dirty="0" smtClean="0">
                <a:latin typeface="Calibri" pitchFamily="34" charset="0"/>
                <a:cs typeface="Calibri" pitchFamily="34" charset="0"/>
              </a:rPr>
              <a:t>that the Lord had given them:</a:t>
            </a:r>
          </a:p>
          <a:p>
            <a:pPr lvl="1"/>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Every </a:t>
            </a:r>
            <a:r>
              <a:rPr lang="en-US" sz="2400" b="1" i="1" dirty="0">
                <a:solidFill>
                  <a:srgbClr val="0070C0"/>
                </a:solidFill>
                <a:effectLst>
                  <a:glow rad="228600">
                    <a:schemeClr val="accent3">
                      <a:satMod val="175000"/>
                      <a:alpha val="40000"/>
                    </a:schemeClr>
                  </a:glow>
                </a:effectLst>
                <a:latin typeface="Cambria" pitchFamily="18" charset="0"/>
                <a:cs typeface="Calibri" pitchFamily="34" charset="0"/>
              </a:rPr>
              <a:t>tithe of the land</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 whether of the </a:t>
            </a:r>
            <a:r>
              <a:rPr lang="en-US" sz="2400" b="1" i="1" dirty="0">
                <a:solidFill>
                  <a:srgbClr val="0070C0"/>
                </a:solidFill>
                <a:effectLst>
                  <a:glow rad="228600">
                    <a:schemeClr val="accent3">
                      <a:satMod val="175000"/>
                      <a:alpha val="40000"/>
                    </a:schemeClr>
                  </a:glow>
                </a:effectLst>
                <a:latin typeface="Cambria" pitchFamily="18" charset="0"/>
                <a:cs typeface="Calibri" pitchFamily="34" charset="0"/>
              </a:rPr>
              <a:t>seed</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 of the land or of the </a:t>
            </a:r>
            <a:r>
              <a:rPr lang="en-US" sz="2400" b="1" i="1" dirty="0">
                <a:solidFill>
                  <a:srgbClr val="0070C0"/>
                </a:solidFill>
                <a:effectLst>
                  <a:glow rad="228600">
                    <a:schemeClr val="accent3">
                      <a:satMod val="175000"/>
                      <a:alpha val="40000"/>
                    </a:schemeClr>
                  </a:glow>
                </a:effectLst>
                <a:latin typeface="Cambria" pitchFamily="18" charset="0"/>
                <a:cs typeface="Calibri" pitchFamily="34" charset="0"/>
              </a:rPr>
              <a:t>fruit</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 of the trees, is the LORD's; it is holy to the LORD... And every tithe of </a:t>
            </a:r>
            <a:r>
              <a:rPr lang="en-US" sz="2400" b="1" i="1" dirty="0">
                <a:solidFill>
                  <a:srgbClr val="0070C0"/>
                </a:solidFill>
                <a:effectLst>
                  <a:glow rad="228600">
                    <a:schemeClr val="accent3">
                      <a:satMod val="175000"/>
                      <a:alpha val="40000"/>
                    </a:schemeClr>
                  </a:glow>
                </a:effectLst>
                <a:latin typeface="Cambria" pitchFamily="18" charset="0"/>
                <a:cs typeface="Calibri" pitchFamily="34" charset="0"/>
              </a:rPr>
              <a:t>herds and flocks</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 every tenth animal of all that pass under the herdsman's staff, shall be holy to the LORD. </a:t>
            </a:r>
            <a:r>
              <a:rPr lang="en-US" sz="2400" dirty="0"/>
              <a:t>(</a:t>
            </a:r>
            <a:r>
              <a:rPr lang="en-US" sz="2400" dirty="0" smtClean="0"/>
              <a:t>Leviticus 27:30,32)</a:t>
            </a:r>
            <a:endParaRPr lang="en-US" sz="2400" dirty="0" smtClean="0">
              <a:latin typeface="Calibri" pitchFamily="34" charset="0"/>
              <a:cs typeface="Calibri" pitchFamily="34" charset="0"/>
            </a:endParaRPr>
          </a:p>
          <a:p>
            <a:r>
              <a:rPr lang="en-US" sz="2800" dirty="0" smtClean="0">
                <a:latin typeface="Calibri" pitchFamily="34" charset="0"/>
                <a:cs typeface="Calibri" pitchFamily="34" charset="0"/>
              </a:rPr>
              <a:t>The Israelites were to pay tithes </a:t>
            </a:r>
            <a:r>
              <a:rPr lang="en-US" sz="2800" b="1" i="1" dirty="0" smtClean="0">
                <a:latin typeface="Calibri" pitchFamily="34" charset="0"/>
                <a:cs typeface="Calibri" pitchFamily="34" charset="0"/>
              </a:rPr>
              <a:t>to</a:t>
            </a:r>
            <a:r>
              <a:rPr lang="en-US" sz="2800" dirty="0" smtClean="0">
                <a:latin typeface="Calibri" pitchFamily="34" charset="0"/>
                <a:cs typeface="Calibri" pitchFamily="34" charset="0"/>
              </a:rPr>
              <a:t> </a:t>
            </a:r>
            <a:r>
              <a:rPr lang="en-US" sz="2800" b="1" i="1" dirty="0" smtClean="0">
                <a:latin typeface="Calibri" pitchFamily="34" charset="0"/>
                <a:cs typeface="Calibri" pitchFamily="34" charset="0"/>
              </a:rPr>
              <a:t>the Levites</a:t>
            </a:r>
            <a:r>
              <a:rPr lang="en-US" sz="2800" dirty="0" smtClean="0">
                <a:latin typeface="Calibri" pitchFamily="34" charset="0"/>
                <a:cs typeface="Calibri" pitchFamily="34" charset="0"/>
              </a:rPr>
              <a:t>:</a:t>
            </a:r>
          </a:p>
          <a:p>
            <a:pPr lvl="1"/>
            <a:r>
              <a:rPr lang="en-US" sz="2400" b="1" i="1" dirty="0" smtClean="0">
                <a:solidFill>
                  <a:srgbClr val="0070C0"/>
                </a:solidFill>
                <a:effectLst>
                  <a:glow rad="228600">
                    <a:schemeClr val="accent3">
                      <a:satMod val="175000"/>
                      <a:alpha val="40000"/>
                    </a:schemeClr>
                  </a:glow>
                </a:effectLst>
                <a:latin typeface="Cambria" pitchFamily="18" charset="0"/>
                <a:cs typeface="Calibri" pitchFamily="34" charset="0"/>
              </a:rPr>
              <a:t>To </a:t>
            </a:r>
            <a:r>
              <a:rPr lang="en-US" sz="2400" b="1" i="1" dirty="0">
                <a:solidFill>
                  <a:srgbClr val="0070C0"/>
                </a:solidFill>
                <a:effectLst>
                  <a:glow rad="228600">
                    <a:schemeClr val="accent3">
                      <a:satMod val="175000"/>
                      <a:alpha val="40000"/>
                    </a:schemeClr>
                  </a:glow>
                </a:effectLst>
                <a:latin typeface="Cambria" pitchFamily="18" charset="0"/>
                <a:cs typeface="Calibri" pitchFamily="34" charset="0"/>
              </a:rPr>
              <a:t>the Levites I have given every tithe in Israel </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for an inheritance, in return for their service that they do, their service in the tent of </a:t>
            </a:r>
            <a:r>
              <a:rPr lang="en-US" sz="2400" i="1" dirty="0" smtClean="0">
                <a:solidFill>
                  <a:srgbClr val="0070C0"/>
                </a:solidFill>
                <a:effectLst>
                  <a:glow rad="228600">
                    <a:schemeClr val="accent3">
                      <a:satMod val="175000"/>
                      <a:alpha val="40000"/>
                    </a:schemeClr>
                  </a:glow>
                </a:effectLst>
                <a:latin typeface="Cambria" pitchFamily="18" charset="0"/>
                <a:cs typeface="Calibri" pitchFamily="34" charset="0"/>
              </a:rPr>
              <a:t>meeting… </a:t>
            </a:r>
            <a:r>
              <a:rPr lang="en-US" sz="2400" i="1" baseline="30000" dirty="0" smtClean="0">
                <a:solidFill>
                  <a:srgbClr val="0070C0"/>
                </a:solidFill>
                <a:effectLst>
                  <a:glow rad="228600">
                    <a:schemeClr val="accent3">
                      <a:satMod val="175000"/>
                      <a:alpha val="40000"/>
                    </a:schemeClr>
                  </a:glow>
                </a:effectLst>
                <a:latin typeface="Cambria" pitchFamily="18" charset="0"/>
                <a:cs typeface="Calibri" pitchFamily="34" charset="0"/>
              </a:rPr>
              <a:t>24</a:t>
            </a:r>
            <a:r>
              <a:rPr lang="en-US" sz="2400" i="1" dirty="0" smtClean="0">
                <a:solidFill>
                  <a:srgbClr val="0070C0"/>
                </a:solidFill>
                <a:effectLst>
                  <a:glow rad="228600">
                    <a:schemeClr val="accent3">
                      <a:satMod val="175000"/>
                      <a:alpha val="40000"/>
                    </a:schemeClr>
                  </a:glow>
                </a:effectLst>
                <a:latin typeface="Cambria" pitchFamily="18" charset="0"/>
                <a:cs typeface="Calibri" pitchFamily="34" charset="0"/>
              </a:rPr>
              <a:t> </a:t>
            </a:r>
            <a:r>
              <a:rPr lang="en-US" sz="2400" i="1" dirty="0">
                <a:solidFill>
                  <a:srgbClr val="0070C0"/>
                </a:solidFill>
                <a:effectLst>
                  <a:glow rad="228600">
                    <a:schemeClr val="accent3">
                      <a:satMod val="175000"/>
                      <a:alpha val="40000"/>
                    </a:schemeClr>
                  </a:glow>
                </a:effectLst>
                <a:latin typeface="Cambria" pitchFamily="18" charset="0"/>
                <a:cs typeface="Calibri" pitchFamily="34" charset="0"/>
              </a:rPr>
              <a:t>For the tithe of the people of Israel, which they present as a contribution to the LORD, I have given to the Levites for an inheritance. Therefore I have said of them that they shall have no inheritance among the people of Israel."</a:t>
            </a:r>
            <a:r>
              <a:rPr lang="en-US" sz="2400" dirty="0"/>
              <a:t> (Numbers 18:21, </a:t>
            </a:r>
            <a:r>
              <a:rPr lang="en-US" sz="2400" dirty="0" smtClean="0"/>
              <a:t>24; cf. Hebrews 7:5)</a:t>
            </a:r>
            <a:endParaRPr lang="en-US" sz="2400" dirty="0"/>
          </a:p>
          <a:p>
            <a:r>
              <a:rPr lang="en-US" sz="2800" dirty="0" smtClean="0">
                <a:latin typeface="Calibri" pitchFamily="34" charset="0"/>
                <a:cs typeface="Calibri" pitchFamily="34" charset="0"/>
              </a:rPr>
              <a:t>Because there were a number of tithes taken at different times, scholars have difficulty determining the </a:t>
            </a:r>
            <a:r>
              <a:rPr lang="en-US" sz="2800" b="1" i="1" dirty="0" smtClean="0">
                <a:latin typeface="Calibri" pitchFamily="34" charset="0"/>
                <a:cs typeface="Calibri" pitchFamily="34" charset="0"/>
              </a:rPr>
              <a:t>total percentage</a:t>
            </a:r>
            <a:r>
              <a:rPr lang="en-US" sz="2800" dirty="0" smtClean="0">
                <a:latin typeface="Calibri" pitchFamily="34" charset="0"/>
                <a:cs typeface="Calibri" pitchFamily="34" charset="0"/>
              </a:rPr>
              <a:t> that an Israelite would have paid in tithes. Most scholars estimate it was somewhere between 20-30%.</a:t>
            </a:r>
            <a:endParaRPr lang="en-US" sz="2800" b="1" dirty="0">
              <a:latin typeface="Calibri" pitchFamily="34" charset="0"/>
              <a:cs typeface="Calibri" pitchFamily="34" charset="0"/>
            </a:endParaRPr>
          </a:p>
        </p:txBody>
      </p:sp>
    </p:spTree>
    <p:extLst>
      <p:ext uri="{BB962C8B-B14F-4D97-AF65-F5344CB8AC3E}">
        <p14:creationId xmlns:p14="http://schemas.microsoft.com/office/powerpoint/2010/main" val="264692546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229600" cy="6096000"/>
          </a:xfrm>
        </p:spPr>
        <p:txBody>
          <a:bodyPr>
            <a:normAutofit fontScale="92500"/>
          </a:bodyPr>
          <a:lstStyle/>
          <a:p>
            <a:r>
              <a:rPr lang="en-US" dirty="0" smtClean="0">
                <a:latin typeface="Calibri" pitchFamily="34" charset="0"/>
                <a:cs typeface="Calibri" pitchFamily="34" charset="0"/>
              </a:rPr>
              <a:t>As we have seen, believers today are no longer under the Mosaic Covenant.</a:t>
            </a:r>
          </a:p>
          <a:p>
            <a:r>
              <a:rPr lang="en-US" dirty="0">
                <a:latin typeface="Calibri" pitchFamily="34" charset="0"/>
                <a:cs typeface="Calibri" pitchFamily="34" charset="0"/>
              </a:rPr>
              <a:t>Some think </a:t>
            </a:r>
            <a:r>
              <a:rPr lang="en-US" dirty="0" smtClean="0">
                <a:latin typeface="Calibri" pitchFamily="34" charset="0"/>
                <a:cs typeface="Calibri" pitchFamily="34" charset="0"/>
              </a:rPr>
              <a:t>that tithing </a:t>
            </a:r>
            <a:r>
              <a:rPr lang="en-US" dirty="0">
                <a:latin typeface="Calibri" pitchFamily="34" charset="0"/>
                <a:cs typeface="Calibri" pitchFamily="34" charset="0"/>
              </a:rPr>
              <a:t>is </a:t>
            </a:r>
            <a:r>
              <a:rPr lang="en-US" dirty="0" smtClean="0">
                <a:latin typeface="Calibri" pitchFamily="34" charset="0"/>
                <a:cs typeface="Calibri" pitchFamily="34" charset="0"/>
              </a:rPr>
              <a:t>binding upon all men in all ages </a:t>
            </a:r>
            <a:r>
              <a:rPr lang="en-US" dirty="0">
                <a:latin typeface="Calibri" pitchFamily="34" charset="0"/>
                <a:cs typeface="Calibri" pitchFamily="34" charset="0"/>
              </a:rPr>
              <a:t>because both Abraham and Jacob gave a tenth, and they both lived </a:t>
            </a:r>
            <a:r>
              <a:rPr lang="en-US" b="1" i="1" dirty="0">
                <a:latin typeface="Calibri" pitchFamily="34" charset="0"/>
                <a:cs typeface="Calibri" pitchFamily="34" charset="0"/>
              </a:rPr>
              <a:t>before</a:t>
            </a:r>
            <a:r>
              <a:rPr lang="en-US" dirty="0">
                <a:latin typeface="Calibri" pitchFamily="34" charset="0"/>
                <a:cs typeface="Calibri" pitchFamily="34" charset="0"/>
              </a:rPr>
              <a:t> the Mosaic covenant was in place</a:t>
            </a:r>
            <a:r>
              <a:rPr lang="en-US" dirty="0" smtClean="0">
                <a:latin typeface="Calibri" pitchFamily="34" charset="0"/>
                <a:cs typeface="Calibri" pitchFamily="34" charset="0"/>
              </a:rPr>
              <a:t>.</a:t>
            </a:r>
          </a:p>
          <a:p>
            <a:r>
              <a:rPr lang="en-US" dirty="0" smtClean="0">
                <a:latin typeface="Calibri" pitchFamily="34" charset="0"/>
                <a:cs typeface="Calibri" pitchFamily="34" charset="0"/>
              </a:rPr>
              <a:t>But these two examples </a:t>
            </a:r>
            <a:r>
              <a:rPr lang="en-US" dirty="0">
                <a:latin typeface="Calibri" pitchFamily="34" charset="0"/>
                <a:cs typeface="Calibri" pitchFamily="34" charset="0"/>
              </a:rPr>
              <a:t>hardly prove </a:t>
            </a:r>
            <a:r>
              <a:rPr lang="en-US" dirty="0" smtClean="0">
                <a:latin typeface="Calibri" pitchFamily="34" charset="0"/>
                <a:cs typeface="Calibri" pitchFamily="34" charset="0"/>
              </a:rPr>
              <a:t>that tithing </a:t>
            </a:r>
            <a:r>
              <a:rPr lang="en-US" dirty="0">
                <a:latin typeface="Calibri" pitchFamily="34" charset="0"/>
                <a:cs typeface="Calibri" pitchFamily="34" charset="0"/>
              </a:rPr>
              <a:t>is </a:t>
            </a:r>
            <a:r>
              <a:rPr lang="en-US" dirty="0" smtClean="0">
                <a:latin typeface="Calibri" pitchFamily="34" charset="0"/>
                <a:cs typeface="Calibri" pitchFamily="34" charset="0"/>
              </a:rPr>
              <a:t>a requirement for </a:t>
            </a:r>
            <a:r>
              <a:rPr lang="en-US" b="1" i="1" dirty="0">
                <a:latin typeface="Calibri" pitchFamily="34" charset="0"/>
                <a:cs typeface="Calibri" pitchFamily="34" charset="0"/>
              </a:rPr>
              <a:t>all</a:t>
            </a:r>
            <a:r>
              <a:rPr lang="en-US" dirty="0">
                <a:latin typeface="Calibri" pitchFamily="34" charset="0"/>
                <a:cs typeface="Calibri" pitchFamily="34" charset="0"/>
              </a:rPr>
              <a:t> </a:t>
            </a:r>
            <a:r>
              <a:rPr lang="en-US" dirty="0" smtClean="0">
                <a:latin typeface="Calibri" pitchFamily="34" charset="0"/>
                <a:cs typeface="Calibri" pitchFamily="34" charset="0"/>
              </a:rPr>
              <a:t>men in </a:t>
            </a:r>
            <a:r>
              <a:rPr lang="en-US" b="1" i="1" dirty="0" smtClean="0">
                <a:latin typeface="Calibri" pitchFamily="34" charset="0"/>
                <a:cs typeface="Calibri" pitchFamily="34" charset="0"/>
              </a:rPr>
              <a:t>all</a:t>
            </a:r>
            <a:r>
              <a:rPr lang="en-US" dirty="0" smtClean="0">
                <a:latin typeface="Calibri" pitchFamily="34" charset="0"/>
                <a:cs typeface="Calibri" pitchFamily="34" charset="0"/>
              </a:rPr>
              <a:t> ages: </a:t>
            </a:r>
          </a:p>
          <a:p>
            <a:pPr lvl="1"/>
            <a:r>
              <a:rPr lang="en-US" dirty="0" smtClean="0">
                <a:latin typeface="Calibri" pitchFamily="34" charset="0"/>
                <a:cs typeface="Calibri" pitchFamily="34" charset="0"/>
              </a:rPr>
              <a:t>Abraham’s </a:t>
            </a:r>
            <a:r>
              <a:rPr lang="en-US" dirty="0">
                <a:latin typeface="Calibri" pitchFamily="34" charset="0"/>
                <a:cs typeface="Calibri" pitchFamily="34" charset="0"/>
              </a:rPr>
              <a:t>gift to Melchizedek was a </a:t>
            </a:r>
            <a:r>
              <a:rPr lang="en-US" b="1" i="1" dirty="0">
                <a:latin typeface="Calibri" pitchFamily="34" charset="0"/>
                <a:cs typeface="Calibri" pitchFamily="34" charset="0"/>
              </a:rPr>
              <a:t>one-time event</a:t>
            </a:r>
            <a:r>
              <a:rPr lang="en-US" dirty="0">
                <a:latin typeface="Calibri" pitchFamily="34" charset="0"/>
                <a:cs typeface="Calibri" pitchFamily="34" charset="0"/>
              </a:rPr>
              <a:t>; there is no evidence he regularly gave God a tenth</a:t>
            </a:r>
            <a:r>
              <a:rPr lang="en-US" dirty="0" smtClean="0">
                <a:latin typeface="Calibri" pitchFamily="34" charset="0"/>
                <a:cs typeface="Calibri" pitchFamily="34" charset="0"/>
              </a:rPr>
              <a:t>.</a:t>
            </a:r>
          </a:p>
          <a:p>
            <a:pPr lvl="1"/>
            <a:r>
              <a:rPr lang="en-US" dirty="0">
                <a:latin typeface="Calibri" pitchFamily="34" charset="0"/>
                <a:cs typeface="Calibri" pitchFamily="34" charset="0"/>
              </a:rPr>
              <a:t>A mere historical </a:t>
            </a:r>
            <a:r>
              <a:rPr lang="en-US" b="1" i="1" dirty="0">
                <a:latin typeface="Calibri" pitchFamily="34" charset="0"/>
                <a:cs typeface="Calibri" pitchFamily="34" charset="0"/>
              </a:rPr>
              <a:t>description</a:t>
            </a:r>
            <a:r>
              <a:rPr lang="en-US" dirty="0">
                <a:latin typeface="Calibri" pitchFamily="34" charset="0"/>
                <a:cs typeface="Calibri" pitchFamily="34" charset="0"/>
              </a:rPr>
              <a:t> of what Jacob gave doesn’t automatically prove that </a:t>
            </a:r>
            <a:r>
              <a:rPr lang="en-US" b="1" i="1" dirty="0">
                <a:latin typeface="Calibri" pitchFamily="34" charset="0"/>
                <a:cs typeface="Calibri" pitchFamily="34" charset="0"/>
              </a:rPr>
              <a:t>all</a:t>
            </a:r>
            <a:r>
              <a:rPr lang="en-US" dirty="0">
                <a:latin typeface="Calibri" pitchFamily="34" charset="0"/>
                <a:cs typeface="Calibri" pitchFamily="34" charset="0"/>
              </a:rPr>
              <a:t> believers </a:t>
            </a:r>
            <a:r>
              <a:rPr lang="en-US" b="1" i="1" dirty="0">
                <a:latin typeface="Calibri" pitchFamily="34" charset="0"/>
                <a:cs typeface="Calibri" pitchFamily="34" charset="0"/>
              </a:rPr>
              <a:t>must</a:t>
            </a:r>
            <a:r>
              <a:rPr lang="en-US" dirty="0">
                <a:latin typeface="Calibri" pitchFamily="34" charset="0"/>
                <a:cs typeface="Calibri" pitchFamily="34" charset="0"/>
              </a:rPr>
              <a:t> give God a tenth of their income.</a:t>
            </a:r>
          </a:p>
          <a:p>
            <a:endParaRPr lang="en-US" b="1" dirty="0">
              <a:latin typeface="Calibri" pitchFamily="34" charset="0"/>
              <a:cs typeface="Calibri" pitchFamily="34" charset="0"/>
            </a:endParaRPr>
          </a:p>
        </p:txBody>
      </p:sp>
    </p:spTree>
    <p:extLst>
      <p:ext uri="{BB962C8B-B14F-4D97-AF65-F5344CB8AC3E}">
        <p14:creationId xmlns:p14="http://schemas.microsoft.com/office/powerpoint/2010/main" val="308074699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smtClean="0">
                <a:latin typeface="Calibri" pitchFamily="34" charset="0"/>
                <a:cs typeface="Calibri" pitchFamily="34" charset="0"/>
              </a:rPr>
              <a:t>The tithing that took place in the nation of Israel was very much tied to that nation and the relationship they had with God through the Mosaic Covenant:</a:t>
            </a:r>
          </a:p>
          <a:p>
            <a:pPr lvl="1"/>
            <a:r>
              <a:rPr lang="en-US" dirty="0" smtClean="0">
                <a:latin typeface="Calibri" pitchFamily="34" charset="0"/>
                <a:cs typeface="Calibri" pitchFamily="34" charset="0"/>
              </a:rPr>
              <a:t>The tithes were to be taken from the produce of the promised land that God had given to Israel under the Old Covenant. The only promised land for Christians today is the promised eternal “land” </a:t>
            </a:r>
            <a:r>
              <a:rPr lang="en-US" dirty="0">
                <a:latin typeface="Calibri" pitchFamily="34" charset="0"/>
                <a:cs typeface="Calibri" pitchFamily="34" charset="0"/>
              </a:rPr>
              <a:t>of </a:t>
            </a:r>
            <a:r>
              <a:rPr lang="en-US" dirty="0" smtClean="0">
                <a:latin typeface="Calibri" pitchFamily="34" charset="0"/>
                <a:cs typeface="Calibri" pitchFamily="34" charset="0"/>
              </a:rPr>
              <a:t>the new </a:t>
            </a:r>
            <a:r>
              <a:rPr lang="en-US" dirty="0">
                <a:latin typeface="Calibri" pitchFamily="34" charset="0"/>
                <a:cs typeface="Calibri" pitchFamily="34" charset="0"/>
              </a:rPr>
              <a:t>heavens and new earth (Rev. 21:1–22:5).</a:t>
            </a:r>
            <a:endParaRPr lang="en-US" dirty="0" smtClean="0">
              <a:latin typeface="Calibri" pitchFamily="34" charset="0"/>
              <a:cs typeface="Calibri" pitchFamily="34" charset="0"/>
            </a:endParaRPr>
          </a:p>
          <a:p>
            <a:pPr lvl="1"/>
            <a:r>
              <a:rPr lang="en-US" dirty="0" smtClean="0">
                <a:latin typeface="Calibri" pitchFamily="34" charset="0"/>
                <a:cs typeface="Calibri" pitchFamily="34" charset="0"/>
              </a:rPr>
              <a:t>The tithes taken in Israel were for the purpose of supporting the Levitical priesthood, who were established as a part of the Mosaic Covenant. In the New Covenant, </a:t>
            </a:r>
            <a:r>
              <a:rPr lang="en-US" b="1" i="1" dirty="0" smtClean="0">
                <a:latin typeface="Calibri" pitchFamily="34" charset="0"/>
                <a:cs typeface="Calibri" pitchFamily="34" charset="0"/>
              </a:rPr>
              <a:t>every</a:t>
            </a:r>
            <a:r>
              <a:rPr lang="en-US" dirty="0" smtClean="0">
                <a:latin typeface="Calibri" pitchFamily="34" charset="0"/>
                <a:cs typeface="Calibri" pitchFamily="34" charset="0"/>
              </a:rPr>
              <a:t> believer is a </a:t>
            </a:r>
            <a:r>
              <a:rPr lang="en-US" dirty="0">
                <a:latin typeface="Calibri" pitchFamily="34" charset="0"/>
                <a:cs typeface="Calibri" pitchFamily="34" charset="0"/>
              </a:rPr>
              <a:t>priest (1 Pet. 2:9; Rev. 1:6; 5:10; 20:6</a:t>
            </a:r>
            <a:r>
              <a:rPr lang="en-US" dirty="0" smtClean="0">
                <a:latin typeface="Calibri" pitchFamily="34" charset="0"/>
                <a:cs typeface="Calibri" pitchFamily="34" charset="0"/>
              </a:rPr>
              <a:t>) with Jesus as our high priest after the order of </a:t>
            </a:r>
            <a:r>
              <a:rPr lang="en-US" dirty="0">
                <a:latin typeface="Calibri" panose="020F0502020204030204" pitchFamily="34" charset="0"/>
                <a:cs typeface="Calibri" panose="020F0502020204030204" pitchFamily="34" charset="0"/>
              </a:rPr>
              <a:t>Melchizedek </a:t>
            </a:r>
            <a:r>
              <a:rPr lang="en-US" dirty="0" smtClean="0">
                <a:latin typeface="Calibri" pitchFamily="34" charset="0"/>
                <a:cs typeface="Calibri" pitchFamily="34" charset="0"/>
              </a:rPr>
              <a:t>(Hebrews 6:20).</a:t>
            </a:r>
            <a:endParaRPr lang="en-US" dirty="0">
              <a:latin typeface="Calibri" pitchFamily="34" charset="0"/>
              <a:cs typeface="Calibri" pitchFamily="34" charset="0"/>
            </a:endParaRPr>
          </a:p>
          <a:p>
            <a:endParaRPr lang="en-US" b="1" dirty="0">
              <a:latin typeface="Calibri" pitchFamily="34" charset="0"/>
              <a:cs typeface="Calibri" pitchFamily="34" charset="0"/>
            </a:endParaRPr>
          </a:p>
        </p:txBody>
      </p:sp>
    </p:spTree>
    <p:extLst>
      <p:ext uri="{BB962C8B-B14F-4D97-AF65-F5344CB8AC3E}">
        <p14:creationId xmlns:p14="http://schemas.microsoft.com/office/powerpoint/2010/main" val="198022069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458200" cy="6096000"/>
          </a:xfrm>
        </p:spPr>
        <p:txBody>
          <a:bodyPr>
            <a:normAutofit fontScale="77500" lnSpcReduction="20000"/>
          </a:bodyPr>
          <a:lstStyle/>
          <a:p>
            <a:r>
              <a:rPr lang="en-US" dirty="0">
                <a:latin typeface="Calibri" pitchFamily="34" charset="0"/>
                <a:cs typeface="Calibri" pitchFamily="34" charset="0"/>
              </a:rPr>
              <a:t>Some defend tithing by saying Jesus praised </a:t>
            </a:r>
            <a:r>
              <a:rPr lang="en-US" dirty="0" smtClean="0">
                <a:latin typeface="Calibri" pitchFamily="34" charset="0"/>
                <a:cs typeface="Calibri" pitchFamily="34" charset="0"/>
              </a:rPr>
              <a:t>tithing during his earthly ministry, </a:t>
            </a:r>
            <a:r>
              <a:rPr lang="en-US" dirty="0">
                <a:latin typeface="Calibri" pitchFamily="34" charset="0"/>
                <a:cs typeface="Calibri" pitchFamily="34" charset="0"/>
              </a:rPr>
              <a:t>even if he said it was less important than </a:t>
            </a:r>
            <a:r>
              <a:rPr lang="en-US" dirty="0" smtClean="0">
                <a:latin typeface="Calibri" pitchFamily="34" charset="0"/>
                <a:cs typeface="Calibri" pitchFamily="34" charset="0"/>
              </a:rPr>
              <a:t>other things:</a:t>
            </a:r>
          </a:p>
          <a:p>
            <a:pPr lvl="1"/>
            <a:r>
              <a:rPr lang="en-US" i="1" dirty="0">
                <a:solidFill>
                  <a:srgbClr val="0070C0"/>
                </a:solidFill>
                <a:effectLst>
                  <a:glow rad="228600">
                    <a:schemeClr val="accent3">
                      <a:satMod val="175000"/>
                      <a:alpha val="40000"/>
                    </a:schemeClr>
                  </a:glow>
                </a:effectLst>
                <a:latin typeface="Cambria" pitchFamily="18" charset="0"/>
                <a:cs typeface="Calibri" pitchFamily="34" charset="0"/>
              </a:rPr>
              <a:t>Woe to you, scribes and Pharisees, hypocrites! For you tithe mint and dill and cumin, and have neglected the weightier matters of the law: justice and mercy and faithfulness. </a:t>
            </a:r>
            <a:r>
              <a:rPr lang="en-US" b="1" i="1" dirty="0">
                <a:solidFill>
                  <a:srgbClr val="0070C0"/>
                </a:solidFill>
                <a:effectLst>
                  <a:glow rad="228600">
                    <a:schemeClr val="accent3">
                      <a:satMod val="175000"/>
                      <a:alpha val="40000"/>
                    </a:schemeClr>
                  </a:glow>
                </a:effectLst>
                <a:latin typeface="Cambria" pitchFamily="18" charset="0"/>
                <a:cs typeface="Calibri" pitchFamily="34" charset="0"/>
              </a:rPr>
              <a:t>These you ought to have done</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 without neglecting the others. </a:t>
            </a:r>
            <a:r>
              <a:rPr lang="en-US" dirty="0">
                <a:latin typeface="Calibri" pitchFamily="34" charset="0"/>
                <a:cs typeface="Calibri" pitchFamily="34" charset="0"/>
              </a:rPr>
              <a:t>(Mat </a:t>
            </a:r>
            <a:r>
              <a:rPr lang="en-US" dirty="0" smtClean="0">
                <a:latin typeface="Calibri" pitchFamily="34" charset="0"/>
                <a:cs typeface="Calibri" pitchFamily="34" charset="0"/>
              </a:rPr>
              <a:t>23:23, see also </a:t>
            </a:r>
            <a:r>
              <a:rPr lang="en-US" dirty="0">
                <a:latin typeface="Calibri" pitchFamily="34" charset="0"/>
                <a:cs typeface="Calibri" pitchFamily="34" charset="0"/>
              </a:rPr>
              <a:t>Luke 11:42</a:t>
            </a:r>
            <a:r>
              <a:rPr lang="en-US" dirty="0" smtClean="0">
                <a:latin typeface="Calibri" pitchFamily="34" charset="0"/>
                <a:cs typeface="Calibri" pitchFamily="34" charset="0"/>
              </a:rPr>
              <a:t>)</a:t>
            </a:r>
          </a:p>
          <a:p>
            <a:r>
              <a:rPr lang="en-US" dirty="0" smtClean="0">
                <a:latin typeface="Calibri" pitchFamily="34" charset="0"/>
                <a:cs typeface="Calibri" pitchFamily="34" charset="0"/>
              </a:rPr>
              <a:t>Of course Jesus </a:t>
            </a:r>
            <a:r>
              <a:rPr lang="en-US" b="1" i="1" dirty="0">
                <a:latin typeface="Calibri" pitchFamily="34" charset="0"/>
                <a:cs typeface="Calibri" pitchFamily="34" charset="0"/>
              </a:rPr>
              <a:t>also</a:t>
            </a:r>
            <a:r>
              <a:rPr lang="en-US" dirty="0">
                <a:latin typeface="Calibri" pitchFamily="34" charset="0"/>
                <a:cs typeface="Calibri" pitchFamily="34" charset="0"/>
              </a:rPr>
              <a:t> mentioned offering sacrifices on the alter in the temple during his earthly ministry (Matt. 5:23–24), but the writer of Hebrews tells us that New Covenant believers are no longer to offer animal sacrifices, since we have been cleansed once for all by the blood of Jesus.  (Heb. 10:1-23)</a:t>
            </a:r>
          </a:p>
          <a:p>
            <a:r>
              <a:rPr lang="en-US" dirty="0">
                <a:latin typeface="Calibri" pitchFamily="34" charset="0"/>
                <a:cs typeface="Calibri" pitchFamily="34" charset="0"/>
              </a:rPr>
              <a:t>Jesus was born under the Law of Moses (Gal. 4:4) and kept the requirements of the Law throughout his earthly ministry and encouraged those around him to do the same.</a:t>
            </a:r>
          </a:p>
          <a:p>
            <a:r>
              <a:rPr lang="en-US" dirty="0" smtClean="0">
                <a:latin typeface="Calibri" pitchFamily="34" charset="0"/>
                <a:cs typeface="Calibri" pitchFamily="34" charset="0"/>
              </a:rPr>
              <a:t>The New Covenant age was then inaugurated by Jesus’ </a:t>
            </a:r>
            <a:r>
              <a:rPr lang="en-US" b="1" i="1" dirty="0" smtClean="0">
                <a:latin typeface="Calibri" pitchFamily="34" charset="0"/>
                <a:cs typeface="Calibri" pitchFamily="34" charset="0"/>
              </a:rPr>
              <a:t>death</a:t>
            </a:r>
            <a:r>
              <a:rPr lang="en-US" dirty="0" smtClean="0">
                <a:latin typeface="Calibri" pitchFamily="34" charset="0"/>
                <a:cs typeface="Calibri" pitchFamily="34" charset="0"/>
              </a:rPr>
              <a:t> on the cross. (1Cor. 11:25; Eph. 2:11-15; Col. 2:13-17)</a:t>
            </a:r>
          </a:p>
        </p:txBody>
      </p:sp>
    </p:spTree>
    <p:extLst>
      <p:ext uri="{BB962C8B-B14F-4D97-AF65-F5344CB8AC3E}">
        <p14:creationId xmlns:p14="http://schemas.microsoft.com/office/powerpoint/2010/main" val="302449028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smtClean="0">
                <a:effectLst>
                  <a:glow rad="228600">
                    <a:schemeClr val="accent3">
                      <a:satMod val="175000"/>
                      <a:alpha val="40000"/>
                    </a:schemeClr>
                  </a:glow>
                </a:effectLst>
                <a:latin typeface="Calibri" pitchFamily="34" charset="0"/>
                <a:cs typeface="Calibri" pitchFamily="34" charset="0"/>
              </a:rPr>
              <a:t>Are NT Christians Required to Tithe?</a:t>
            </a:r>
            <a:endParaRPr lang="en-US" sz="36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762000"/>
            <a:ext cx="8305800" cy="6096000"/>
          </a:xfrm>
        </p:spPr>
        <p:txBody>
          <a:bodyPr>
            <a:normAutofit fontScale="92500" lnSpcReduction="20000"/>
          </a:bodyPr>
          <a:lstStyle/>
          <a:p>
            <a:r>
              <a:rPr lang="en-US" dirty="0" smtClean="0">
                <a:effectLst>
                  <a:glow rad="228600">
                    <a:schemeClr val="accent3">
                      <a:satMod val="175000"/>
                      <a:alpha val="40000"/>
                    </a:schemeClr>
                  </a:glow>
                </a:effectLst>
                <a:latin typeface="Calibri" pitchFamily="34" charset="0"/>
                <a:cs typeface="Calibri" pitchFamily="34" charset="0"/>
              </a:rPr>
              <a:t>There is no New Testament passage (subsequent to Jesus’ earthly ministry) that commands </a:t>
            </a:r>
            <a:r>
              <a:rPr lang="en-US" dirty="0">
                <a:effectLst>
                  <a:glow rad="228600">
                    <a:schemeClr val="accent3">
                      <a:satMod val="175000"/>
                      <a:alpha val="40000"/>
                    </a:schemeClr>
                  </a:glow>
                </a:effectLst>
                <a:latin typeface="Calibri" pitchFamily="34" charset="0"/>
                <a:cs typeface="Calibri" pitchFamily="34" charset="0"/>
              </a:rPr>
              <a:t>New Covenant Christians </a:t>
            </a:r>
            <a:r>
              <a:rPr lang="en-US" dirty="0" smtClean="0">
                <a:effectLst>
                  <a:glow rad="228600">
                    <a:schemeClr val="accent3">
                      <a:satMod val="175000"/>
                      <a:alpha val="40000"/>
                    </a:schemeClr>
                  </a:glow>
                </a:effectLst>
                <a:latin typeface="Calibri" pitchFamily="34" charset="0"/>
                <a:cs typeface="Calibri" pitchFamily="34" charset="0"/>
              </a:rPr>
              <a:t>to tithe.</a:t>
            </a:r>
            <a:endParaRPr lang="en-US" dirty="0">
              <a:effectLst>
                <a:glow rad="228600">
                  <a:schemeClr val="accent3">
                    <a:satMod val="175000"/>
                    <a:alpha val="40000"/>
                  </a:schemeClr>
                </a:glow>
              </a:effectLst>
              <a:latin typeface="Calibri" pitchFamily="34" charset="0"/>
              <a:cs typeface="Calibri" pitchFamily="34" charset="0"/>
            </a:endParaRPr>
          </a:p>
          <a:p>
            <a:r>
              <a:rPr lang="en-US" dirty="0">
                <a:effectLst>
                  <a:glow rad="228600">
                    <a:schemeClr val="accent3">
                      <a:satMod val="175000"/>
                      <a:alpha val="40000"/>
                    </a:schemeClr>
                  </a:glow>
                </a:effectLst>
                <a:latin typeface="Calibri" pitchFamily="34" charset="0"/>
                <a:cs typeface="Calibri" pitchFamily="34" charset="0"/>
              </a:rPr>
              <a:t>The New Testament standard of giving </a:t>
            </a:r>
            <a:r>
              <a:rPr lang="en-US" dirty="0" smtClean="0">
                <a:effectLst>
                  <a:glow rad="228600">
                    <a:schemeClr val="accent3">
                      <a:satMod val="175000"/>
                      <a:alpha val="40000"/>
                    </a:schemeClr>
                  </a:glow>
                </a:effectLst>
                <a:latin typeface="Calibri" pitchFamily="34" charset="0"/>
                <a:cs typeface="Calibri" pitchFamily="34" charset="0"/>
              </a:rPr>
              <a:t>is that we are to give </a:t>
            </a:r>
            <a:r>
              <a:rPr lang="en-US" b="1" i="1" dirty="0">
                <a:effectLst>
                  <a:glow rad="228600">
                    <a:schemeClr val="accent3">
                      <a:satMod val="175000"/>
                      <a:alpha val="40000"/>
                    </a:schemeClr>
                  </a:glow>
                </a:effectLst>
                <a:latin typeface="Calibri" pitchFamily="34" charset="0"/>
                <a:cs typeface="Calibri" pitchFamily="34" charset="0"/>
              </a:rPr>
              <a:t>generously</a:t>
            </a:r>
            <a:r>
              <a:rPr lang="en-US" dirty="0">
                <a:effectLst>
                  <a:glow rad="228600">
                    <a:schemeClr val="accent3">
                      <a:satMod val="175000"/>
                      <a:alpha val="40000"/>
                    </a:schemeClr>
                  </a:glow>
                </a:effectLst>
                <a:latin typeface="Calibri" pitchFamily="34" charset="0"/>
                <a:cs typeface="Calibri" pitchFamily="34" charset="0"/>
              </a:rPr>
              <a:t> </a:t>
            </a:r>
            <a:r>
              <a:rPr lang="en-US" dirty="0" smtClean="0">
                <a:effectLst>
                  <a:glow rad="228600">
                    <a:schemeClr val="accent3">
                      <a:satMod val="175000"/>
                      <a:alpha val="40000"/>
                    </a:schemeClr>
                  </a:glow>
                </a:effectLst>
                <a:latin typeface="Calibri" pitchFamily="34" charset="0"/>
                <a:cs typeface="Calibri" pitchFamily="34" charset="0"/>
              </a:rPr>
              <a:t>and </a:t>
            </a:r>
            <a:r>
              <a:rPr lang="en-US" b="1" i="1" dirty="0" smtClean="0">
                <a:effectLst>
                  <a:glow rad="228600">
                    <a:schemeClr val="accent3">
                      <a:satMod val="175000"/>
                      <a:alpha val="40000"/>
                    </a:schemeClr>
                  </a:glow>
                </a:effectLst>
                <a:latin typeface="Calibri" pitchFamily="34" charset="0"/>
                <a:cs typeface="Calibri" pitchFamily="34" charset="0"/>
              </a:rPr>
              <a:t>cheerfully</a:t>
            </a:r>
            <a:r>
              <a:rPr lang="en-US" dirty="0" smtClean="0">
                <a:effectLst>
                  <a:glow rad="228600">
                    <a:schemeClr val="accent3">
                      <a:satMod val="175000"/>
                      <a:alpha val="40000"/>
                    </a:schemeClr>
                  </a:glow>
                </a:effectLst>
                <a:latin typeface="Calibri" pitchFamily="34" charset="0"/>
                <a:cs typeface="Calibri" pitchFamily="34" charset="0"/>
              </a:rPr>
              <a:t> (without compulsion) – </a:t>
            </a:r>
            <a:r>
              <a:rPr lang="en-US" dirty="0">
                <a:effectLst>
                  <a:glow rad="228600">
                    <a:schemeClr val="accent3">
                      <a:satMod val="175000"/>
                      <a:alpha val="40000"/>
                    </a:schemeClr>
                  </a:glow>
                </a:effectLst>
                <a:latin typeface="Calibri" pitchFamily="34" charset="0"/>
                <a:cs typeface="Calibri" pitchFamily="34" charset="0"/>
              </a:rPr>
              <a:t>no specific percentage is specified.</a:t>
            </a:r>
            <a:endParaRPr lang="en-US" dirty="0">
              <a:latin typeface="Calibri" pitchFamily="34" charset="0"/>
              <a:cs typeface="Calibri" pitchFamily="34" charset="0"/>
            </a:endParaRPr>
          </a:p>
          <a:p>
            <a:pPr lvl="1"/>
            <a:r>
              <a:rPr lang="en-US" i="1" dirty="0" smtClean="0">
                <a:solidFill>
                  <a:srgbClr val="0070C0"/>
                </a:solidFill>
                <a:latin typeface="Cambria" pitchFamily="18" charset="0"/>
              </a:rPr>
              <a:t>Each </a:t>
            </a:r>
            <a:r>
              <a:rPr lang="en-US" i="1" dirty="0">
                <a:solidFill>
                  <a:srgbClr val="0070C0"/>
                </a:solidFill>
                <a:latin typeface="Cambria" pitchFamily="18" charset="0"/>
              </a:rPr>
              <a:t>one must give </a:t>
            </a:r>
            <a:r>
              <a:rPr lang="en-US" b="1" i="1" dirty="0">
                <a:solidFill>
                  <a:srgbClr val="0070C0"/>
                </a:solidFill>
                <a:latin typeface="Cambria" pitchFamily="18" charset="0"/>
              </a:rPr>
              <a:t>as he has decided in his heart</a:t>
            </a:r>
            <a:r>
              <a:rPr lang="en-US" i="1" dirty="0">
                <a:solidFill>
                  <a:srgbClr val="0070C0"/>
                </a:solidFill>
                <a:latin typeface="Cambria" pitchFamily="18" charset="0"/>
              </a:rPr>
              <a:t>, not reluctantly or under compulsion, for God loves a </a:t>
            </a:r>
            <a:r>
              <a:rPr lang="en-US" b="1" i="1" dirty="0">
                <a:solidFill>
                  <a:srgbClr val="0070C0"/>
                </a:solidFill>
                <a:latin typeface="Cambria" pitchFamily="18" charset="0"/>
              </a:rPr>
              <a:t>cheerful</a:t>
            </a:r>
            <a:r>
              <a:rPr lang="en-US" i="1" dirty="0">
                <a:solidFill>
                  <a:srgbClr val="0070C0"/>
                </a:solidFill>
                <a:latin typeface="Cambria" pitchFamily="18" charset="0"/>
              </a:rPr>
              <a:t> giver. </a:t>
            </a:r>
            <a:r>
              <a:rPr lang="en-US" dirty="0">
                <a:latin typeface="Calibri" pitchFamily="34" charset="0"/>
                <a:cs typeface="Calibri" pitchFamily="34" charset="0"/>
              </a:rPr>
              <a:t>(2 Cor. 9:7) </a:t>
            </a:r>
            <a:endParaRPr lang="en-US" dirty="0" smtClean="0">
              <a:latin typeface="Calibri" pitchFamily="34" charset="0"/>
              <a:cs typeface="Calibri" pitchFamily="34" charset="0"/>
            </a:endParaRPr>
          </a:p>
          <a:p>
            <a:pPr lvl="1"/>
            <a:r>
              <a:rPr lang="en-US" i="1" dirty="0">
                <a:solidFill>
                  <a:srgbClr val="0070C0"/>
                </a:solidFill>
                <a:latin typeface="Cambria" pitchFamily="18" charset="0"/>
              </a:rPr>
              <a:t>As for the rich in this present age, charge them not to be haughty, nor to set their hopes on the uncertainty of riches, but on God, who richly provides us with everything to enjoy. </a:t>
            </a:r>
            <a:r>
              <a:rPr lang="en-US" i="1" baseline="30000" dirty="0">
                <a:solidFill>
                  <a:srgbClr val="0070C0"/>
                </a:solidFill>
                <a:latin typeface="Cambria" pitchFamily="18" charset="0"/>
              </a:rPr>
              <a:t>18</a:t>
            </a:r>
            <a:r>
              <a:rPr lang="en-US" i="1" dirty="0">
                <a:solidFill>
                  <a:srgbClr val="0070C0"/>
                </a:solidFill>
                <a:latin typeface="Cambria" pitchFamily="18" charset="0"/>
              </a:rPr>
              <a:t> They are to do good, to be rich in good works, to </a:t>
            </a:r>
            <a:r>
              <a:rPr lang="en-US" b="1" i="1" dirty="0">
                <a:solidFill>
                  <a:srgbClr val="0070C0"/>
                </a:solidFill>
                <a:latin typeface="Cambria" pitchFamily="18" charset="0"/>
              </a:rPr>
              <a:t>be generous</a:t>
            </a:r>
            <a:r>
              <a:rPr lang="en-US" i="1" dirty="0">
                <a:solidFill>
                  <a:srgbClr val="0070C0"/>
                </a:solidFill>
                <a:latin typeface="Cambria" pitchFamily="18" charset="0"/>
              </a:rPr>
              <a:t> and ready to share, </a:t>
            </a:r>
            <a:r>
              <a:rPr lang="en-US" i="1" baseline="30000" dirty="0">
                <a:solidFill>
                  <a:srgbClr val="0070C0"/>
                </a:solidFill>
                <a:latin typeface="Cambria" pitchFamily="18" charset="0"/>
              </a:rPr>
              <a:t>19</a:t>
            </a:r>
            <a:r>
              <a:rPr lang="en-US" i="1" dirty="0">
                <a:solidFill>
                  <a:srgbClr val="0070C0"/>
                </a:solidFill>
                <a:latin typeface="Cambria" pitchFamily="18" charset="0"/>
              </a:rPr>
              <a:t> thus storing up treasure for themselves as a good foundation for the future, so that they may take hold of that which is truly life.  </a:t>
            </a:r>
            <a:r>
              <a:rPr lang="en-US" dirty="0"/>
              <a:t>(</a:t>
            </a:r>
            <a:r>
              <a:rPr lang="en-US" dirty="0" smtClean="0"/>
              <a:t>1Tim 6:17-19)</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81203186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8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9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0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67165</TotalTime>
  <Words>1383</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23</vt:i4>
      </vt:variant>
      <vt:variant>
        <vt:lpstr>Slide Titles</vt:lpstr>
      </vt:variant>
      <vt:variant>
        <vt:i4>12</vt:i4>
      </vt:variant>
    </vt:vector>
  </HeadingPairs>
  <TitlesOfParts>
    <vt:vector size="35" baseType="lpstr">
      <vt:lpstr>Default Design</vt:lpstr>
      <vt:lpstr>Rainbow</vt:lpstr>
      <vt:lpstr>Stars</vt:lpstr>
      <vt:lpstr>Moses</vt:lpstr>
      <vt:lpstr>David</vt:lpstr>
      <vt:lpstr>Jesus</vt:lpstr>
      <vt:lpstr>oldnew</vt:lpstr>
      <vt:lpstr>waterfall</vt:lpstr>
      <vt:lpstr>sunset</vt:lpstr>
      <vt:lpstr>1_sunset</vt:lpstr>
      <vt:lpstr>2_sunset</vt:lpstr>
      <vt:lpstr>3_sunset</vt:lpstr>
      <vt:lpstr>4_sunset</vt:lpstr>
      <vt:lpstr>5_sunset</vt:lpstr>
      <vt:lpstr>6_sunset</vt:lpstr>
      <vt:lpstr>7_sunset</vt:lpstr>
      <vt:lpstr>8_sunset</vt:lpstr>
      <vt:lpstr>9_sunset</vt:lpstr>
      <vt:lpstr>10_sunset</vt:lpstr>
      <vt:lpstr>11_sunset</vt:lpstr>
      <vt:lpstr>12_sunset</vt:lpstr>
      <vt:lpstr>13_sunset</vt:lpstr>
      <vt:lpstr>20_Default Design</vt:lpstr>
      <vt:lpstr>New Covenant Theology</vt:lpstr>
      <vt:lpstr>Questions Raised by New Covenant Theology</vt:lpstr>
      <vt:lpstr>What about Tithing?</vt:lpstr>
      <vt:lpstr>Tithing in the Old Testament</vt:lpstr>
      <vt:lpstr>Tithing Under the Law of Moses</vt:lpstr>
      <vt:lpstr>Are NT Christians Required to Tithe?</vt:lpstr>
      <vt:lpstr>Are NT Christians Required to Tithe?</vt:lpstr>
      <vt:lpstr>Are NT Christians Required to Tithe?</vt:lpstr>
      <vt:lpstr>Are NT Christians Required to Tithe?</vt:lpstr>
      <vt:lpstr>Are NT Christians Required to Tithe?</vt:lpstr>
      <vt:lpstr>Are NT Christians Required to Tithe?</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2146</cp:revision>
  <dcterms:created xsi:type="dcterms:W3CDTF">2002-05-29T23:51:15Z</dcterms:created>
  <dcterms:modified xsi:type="dcterms:W3CDTF">2017-11-19T18:32:04Z</dcterms:modified>
</cp:coreProperties>
</file>