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13" r:id="rId1"/>
    <p:sldMasterId id="2147484826" r:id="rId2"/>
    <p:sldMasterId id="2147484838" r:id="rId3"/>
    <p:sldMasterId id="2147484862" r:id="rId4"/>
  </p:sldMasterIdLst>
  <p:notesMasterIdLst>
    <p:notesMasterId r:id="rId18"/>
  </p:notesMasterIdLst>
  <p:sldIdLst>
    <p:sldId id="753" r:id="rId5"/>
    <p:sldId id="754" r:id="rId6"/>
    <p:sldId id="757" r:id="rId7"/>
    <p:sldId id="758" r:id="rId8"/>
    <p:sldId id="759" r:id="rId9"/>
    <p:sldId id="760" r:id="rId10"/>
    <p:sldId id="765" r:id="rId11"/>
    <p:sldId id="766" r:id="rId12"/>
    <p:sldId id="761" r:id="rId13"/>
    <p:sldId id="764" r:id="rId14"/>
    <p:sldId id="762" r:id="rId15"/>
    <p:sldId id="763" r:id="rId16"/>
    <p:sldId id="755" r:id="rId17"/>
  </p:sldIdLst>
  <p:sldSz cx="9144000" cy="6858000" type="screen4x3"/>
  <p:notesSz cx="6858000" cy="8759825"/>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759">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9900"/>
    <a:srgbClr val="FFCCCC"/>
    <a:srgbClr val="00CC99"/>
    <a:srgbClr val="00CC66"/>
    <a:srgbClr val="FF6600"/>
    <a:srgbClr val="FF0000"/>
    <a:srgbClr val="66FF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57" autoAdjust="0"/>
    <p:restoredTop sz="94707" autoAdjust="0"/>
  </p:normalViewPr>
  <p:slideViewPr>
    <p:cSldViewPr>
      <p:cViewPr varScale="1">
        <p:scale>
          <a:sx n="162" d="100"/>
          <a:sy n="162" d="100"/>
        </p:scale>
        <p:origin x="158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658"/>
    </p:cViewPr>
  </p:sorterViewPr>
  <p:notesViewPr>
    <p:cSldViewPr>
      <p:cViewPr varScale="1">
        <p:scale>
          <a:sx n="89" d="100"/>
          <a:sy n="89" d="100"/>
        </p:scale>
        <p:origin x="-3678" y="-114"/>
      </p:cViewPr>
      <p:guideLst>
        <p:guide orient="horz" pos="2759"/>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38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91140" name="Rectangle 4"/>
          <p:cNvSpPr>
            <a:spLocks noGrp="1" noRot="1" noChangeAspect="1" noChangeArrowheads="1" noTextEdit="1"/>
          </p:cNvSpPr>
          <p:nvPr>
            <p:ph type="sldImg" idx="2"/>
          </p:nvPr>
        </p:nvSpPr>
        <p:spPr bwMode="auto">
          <a:xfrm>
            <a:off x="1239838" y="657225"/>
            <a:ext cx="4379912" cy="328453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160838"/>
            <a:ext cx="5486400" cy="3941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320088"/>
            <a:ext cx="2971800" cy="4381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30482DD3-AEB0-4215-BBDC-D2DE80D82A63}" type="slidenum">
              <a:rPr lang="en-US"/>
              <a:pPr>
                <a:defRPr/>
              </a:pPr>
              <a:t>‹#›</a:t>
            </a:fld>
            <a:endParaRPr lang="en-US"/>
          </a:p>
        </p:txBody>
      </p:sp>
    </p:spTree>
    <p:extLst>
      <p:ext uri="{BB962C8B-B14F-4D97-AF65-F5344CB8AC3E}">
        <p14:creationId xmlns:p14="http://schemas.microsoft.com/office/powerpoint/2010/main" val="3516070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a:xfrm>
            <a:off x="685800" y="2130425"/>
            <a:ext cx="7772400" cy="1470025"/>
          </a:xfrm>
        </p:spPr>
        <p:txBody>
          <a:bodyPr/>
          <a:lstStyle>
            <a:lvl1pPr>
              <a:defRPr/>
            </a:lvl1pPr>
          </a:lstStyle>
          <a:p>
            <a:r>
              <a:rPr lang="en-US"/>
              <a:t>Click to edit Master title style</a:t>
            </a:r>
          </a:p>
        </p:txBody>
      </p:sp>
      <p:sp>
        <p:nvSpPr>
          <p:cNvPr id="1863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C6265FB-D331-4CAF-9935-3E7DCF003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04675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ADE620A-5847-4616-B051-D8F0C07F00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56965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1"/>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A449669-F478-41D2-BF19-4ADBE654544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56636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24115C9-1FEB-4C1D-9D98-F15C6F4385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889701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95790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89476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321649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043458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603635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878667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03949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D7536E2-96C6-406F-9AF0-EAE64765D1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70152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170837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542089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615693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613473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63372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064363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6241295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682873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706218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19589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F6F9DBB-3640-4C6E-B50A-4BD9C58FF15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406125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567680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665628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7804496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9808369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3846001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BCAFD7F-5138-4ECE-A628-1F13A6C246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2349618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CAE55-293C-4F49-BB54-1B45CF2C768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2413848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20DDC2-DC64-4620-81EC-41C8EC09BE7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16761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DC36CE-4FA8-460F-85BB-2FD596E262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894938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481F95D-4AD8-4E83-AC08-7B90492BEC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6312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C475A4F-3FB7-4F84-AE9A-8FE142A914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0089260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780BE44-C398-4FA8-9E14-BD65810577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30508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6CD59913-7EF5-47DD-AB06-B43D908C83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4187149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DB0AB4-09D9-46F7-B14B-DC31C672328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7377046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60A4B5C-27A1-43F9-9E38-48CF93CE84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4766716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D224D2-144B-4457-8A81-322C5DE7FF4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1349533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5F41947-5B1F-406C-BD1B-7FB7C14992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86690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FB21423-F667-42BA-B99F-7769381CB5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5851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02CFEBF-FD63-490D-9745-1BAD7986505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52634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1"/>
        </a:solidFill>
        <a:effectLst/>
      </p:bgPr>
    </p:b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8C877E2F-510F-4395-BD81-73081564652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43143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6784812-CCE8-4737-89C5-C06A4C3823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27111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A388496-A64B-4C4C-8D2E-939857AA05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98532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534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8534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8535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3E93B15F-D078-4C10-B58A-7334D2A9C4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95635578"/>
      </p:ext>
    </p:extLst>
  </p:cSld>
  <p:clrMap bg1="lt1" tx1="dk1" bg2="lt2" tx2="dk2" accent1="accent1" accent2="accent2" accent3="accent3" accent4="accent4" accent5="accent5" accent6="accent6" hlink="hlink" folHlink="folHlink"/>
  <p:sldLayoutIdLst>
    <p:sldLayoutId id="2147484814" r:id="rId1"/>
    <p:sldLayoutId id="2147484815" r:id="rId2"/>
    <p:sldLayoutId id="2147484816" r:id="rId3"/>
    <p:sldLayoutId id="2147484817" r:id="rId4"/>
    <p:sldLayoutId id="2147484818" r:id="rId5"/>
    <p:sldLayoutId id="2147484819" r:id="rId6"/>
    <p:sldLayoutId id="2147484820" r:id="rId7"/>
    <p:sldLayoutId id="2147484821" r:id="rId8"/>
    <p:sldLayoutId id="2147484822" r:id="rId9"/>
    <p:sldLayoutId id="2147484823" r:id="rId10"/>
    <p:sldLayoutId id="2147484824" r:id="rId11"/>
    <p:sldLayoutId id="2147484825"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14848638"/>
      </p:ext>
    </p:extLst>
  </p:cSld>
  <p:clrMap bg1="lt1" tx1="dk1" bg2="lt2" tx2="dk2" accent1="accent1" accent2="accent2" accent3="accent3" accent4="accent4" accent5="accent5" accent6="accent6" hlink="hlink" folHlink="folHlink"/>
  <p:sldLayoutIdLst>
    <p:sldLayoutId id="2147484827" r:id="rId1"/>
    <p:sldLayoutId id="2147484828" r:id="rId2"/>
    <p:sldLayoutId id="2147484829" r:id="rId3"/>
    <p:sldLayoutId id="2147484830" r:id="rId4"/>
    <p:sldLayoutId id="2147484831" r:id="rId5"/>
    <p:sldLayoutId id="2147484832" r:id="rId6"/>
    <p:sldLayoutId id="2147484833" r:id="rId7"/>
    <p:sldLayoutId id="2147484834" r:id="rId8"/>
    <p:sldLayoutId id="2147484835" r:id="rId9"/>
    <p:sldLayoutId id="2147484836" r:id="rId10"/>
    <p:sldLayoutId id="214748483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85170174"/>
      </p:ext>
    </p:extLst>
  </p:cSld>
  <p:clrMap bg1="lt1" tx1="dk1" bg2="lt2" tx2="dk2" accent1="accent1" accent2="accent2" accent3="accent3" accent4="accent4" accent5="accent5" accent6="accent6" hlink="hlink" folHlink="folHlink"/>
  <p:sldLayoutIdLst>
    <p:sldLayoutId id="2147484839" r:id="rId1"/>
    <p:sldLayoutId id="2147484840" r:id="rId2"/>
    <p:sldLayoutId id="2147484841" r:id="rId3"/>
    <p:sldLayoutId id="2147484842" r:id="rId4"/>
    <p:sldLayoutId id="2147484843" r:id="rId5"/>
    <p:sldLayoutId id="2147484844" r:id="rId6"/>
    <p:sldLayoutId id="2147484845" r:id="rId7"/>
    <p:sldLayoutId id="2147484846" r:id="rId8"/>
    <p:sldLayoutId id="2147484847" r:id="rId9"/>
    <p:sldLayoutId id="2147484848" r:id="rId10"/>
    <p:sldLayoutId id="21474848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8383F01A-F69B-444B-9535-EFEA8197F37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90222117"/>
      </p:ext>
    </p:extLst>
  </p:cSld>
  <p:clrMap bg1="lt1" tx1="dk1" bg2="lt2" tx2="dk2" accent1="accent1" accent2="accent2" accent3="accent3" accent4="accent4" accent5="accent5" accent6="accent6" hlink="hlink" folHlink="folHlink"/>
  <p:sldLayoutIdLst>
    <p:sldLayoutId id="2147484863" r:id="rId1"/>
    <p:sldLayoutId id="2147484864" r:id="rId2"/>
    <p:sldLayoutId id="2147484865" r:id="rId3"/>
    <p:sldLayoutId id="2147484866" r:id="rId4"/>
    <p:sldLayoutId id="2147484867" r:id="rId5"/>
    <p:sldLayoutId id="2147484868" r:id="rId6"/>
    <p:sldLayoutId id="2147484869" r:id="rId7"/>
    <p:sldLayoutId id="2147484870" r:id="rId8"/>
    <p:sldLayoutId id="2147484871" r:id="rId9"/>
    <p:sldLayoutId id="2147484872" r:id="rId10"/>
    <p:sldLayoutId id="214748487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36.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36.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36.xml"/><Relationship Id="rId1" Type="http://schemas.openxmlformats.org/officeDocument/2006/relationships/themeOverride" Target="../theme/themeOverr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9.xml"/><Relationship Id="rId1" Type="http://schemas.openxmlformats.org/officeDocument/2006/relationships/themeOverride" Target="../theme/themeOverride1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13.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36.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36.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36.xml"/><Relationship Id="rId1" Type="http://schemas.openxmlformats.org/officeDocument/2006/relationships/themeOverride" Target="../theme/themeOverride5.xml"/><Relationship Id="rId4" Type="http://schemas.openxmlformats.org/officeDocument/2006/relationships/hyperlink" Target="https://www.thegospelcoalition.org/article/bible-commands-christians-to-tith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36.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36.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36.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36.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t="-1000" b="-1000"/>
          </a:stretch>
        </a:blipFill>
        <a:effectLst/>
      </p:bgPr>
    </p:bg>
    <p:spTree>
      <p:nvGrpSpPr>
        <p:cNvPr id="1" name=""/>
        <p:cNvGrpSpPr/>
        <p:nvPr/>
      </p:nvGrpSpPr>
      <p:grpSpPr>
        <a:xfrm>
          <a:off x="0" y="0"/>
          <a:ext cx="0" cy="0"/>
          <a:chOff x="0" y="0"/>
          <a:chExt cx="0" cy="0"/>
        </a:xfrm>
      </p:grpSpPr>
      <p:sp>
        <p:nvSpPr>
          <p:cNvPr id="60418" name="Rectangle 2"/>
          <p:cNvSpPr>
            <a:spLocks noGrp="1" noRot="1" noChangeArrowheads="1"/>
          </p:cNvSpPr>
          <p:nvPr>
            <p:ph type="title"/>
          </p:nvPr>
        </p:nvSpPr>
        <p:spPr>
          <a:xfrm>
            <a:off x="1447800" y="152400"/>
            <a:ext cx="7696200" cy="2438400"/>
          </a:xfrm>
        </p:spPr>
        <p:txBody>
          <a:bodyPr/>
          <a:lstStyle/>
          <a:p>
            <a:pPr eaLnBrk="1" hangingPunct="1">
              <a:defRPr/>
            </a:pPr>
            <a:r>
              <a:rPr lang="en-US" sz="7200" b="1" dirty="0">
                <a:solidFill>
                  <a:srgbClr val="FF0000"/>
                </a:solidFill>
                <a:effectLst>
                  <a:outerShdw blurRad="63500" dist="63500" dir="2700000" algn="tl" rotWithShape="0">
                    <a:schemeClr val="tx1"/>
                  </a:outerShdw>
                </a:effectLst>
              </a:rPr>
              <a:t>New Covenant Theology</a:t>
            </a:r>
          </a:p>
        </p:txBody>
      </p:sp>
    </p:spTree>
    <p:extLst>
      <p:ext uri="{BB962C8B-B14F-4D97-AF65-F5344CB8AC3E}">
        <p14:creationId xmlns:p14="http://schemas.microsoft.com/office/powerpoint/2010/main" val="962048203"/>
      </p:ext>
    </p:extLst>
  </p:cSld>
  <p:clrMapOvr>
    <a:overrideClrMapping bg1="dk2" tx1="lt1" bg2="dk1" tx2="lt2" accent1="accent1" accent2="accent2" accent3="accent3" accent4="accent4" accent5="accent5" accent6="accent6" hlink="hlink" folHlink="folHlink"/>
  </p:clrMapOvr>
  <p:transition>
    <p:newsflash/>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Barclay Argument #1:</a:t>
            </a:r>
            <a:br>
              <a:rPr lang="en-US" sz="3600" b="1" dirty="0">
                <a:effectLst>
                  <a:glow rad="228600">
                    <a:schemeClr val="accent3">
                      <a:satMod val="175000"/>
                      <a:alpha val="40000"/>
                    </a:schemeClr>
                  </a:glow>
                </a:effectLst>
                <a:latin typeface="Calibri" pitchFamily="34" charset="0"/>
                <a:cs typeface="Calibri" pitchFamily="34" charset="0"/>
              </a:rPr>
            </a:br>
            <a:r>
              <a:rPr lang="en-US" sz="3600" b="1" dirty="0">
                <a:effectLst>
                  <a:glow rad="228600">
                    <a:schemeClr val="accent3">
                      <a:satMod val="175000"/>
                      <a:alpha val="40000"/>
                    </a:schemeClr>
                  </a:glow>
                </a:effectLst>
                <a:latin typeface="Calibri" pitchFamily="34" charset="0"/>
                <a:cs typeface="Calibri" pitchFamily="34" charset="0"/>
              </a:rPr>
              <a:t>Requirement to Tithe Preceded Mosaic Law</a:t>
            </a:r>
          </a:p>
        </p:txBody>
      </p:sp>
      <p:sp>
        <p:nvSpPr>
          <p:cNvPr id="3" name="Content Placeholder 2"/>
          <p:cNvSpPr>
            <a:spLocks noGrp="1"/>
          </p:cNvSpPr>
          <p:nvPr>
            <p:ph idx="1"/>
          </p:nvPr>
        </p:nvSpPr>
        <p:spPr>
          <a:xfrm>
            <a:off x="457200" y="1219200"/>
            <a:ext cx="8229600" cy="5638800"/>
          </a:xfrm>
        </p:spPr>
        <p:txBody>
          <a:bodyPr>
            <a:normAutofit/>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In order to show that tithing was required before the Law of Moses, Barclay has to do more than show that two men gave tithes. </a:t>
            </a:r>
          </a:p>
          <a:p>
            <a:r>
              <a:rPr lang="en-US" dirty="0">
                <a:effectLst>
                  <a:glow rad="228600">
                    <a:schemeClr val="accent3">
                      <a:satMod val="175000"/>
                      <a:alpha val="40000"/>
                    </a:schemeClr>
                  </a:glow>
                </a:effectLst>
                <a:latin typeface="Calibri" panose="020F0502020204030204" pitchFamily="34" charset="0"/>
                <a:cs typeface="Calibri" pitchFamily="34" charset="0"/>
              </a:rPr>
              <a:t>He has to make the case that </a:t>
            </a:r>
            <a:r>
              <a:rPr lang="en-US" b="1" i="1" dirty="0">
                <a:effectLst>
                  <a:glow rad="228600">
                    <a:schemeClr val="accent3">
                      <a:satMod val="175000"/>
                      <a:alpha val="40000"/>
                    </a:schemeClr>
                  </a:glow>
                </a:effectLst>
                <a:latin typeface="Calibri" panose="020F0502020204030204" pitchFamily="34" charset="0"/>
                <a:cs typeface="Calibri" pitchFamily="34" charset="0"/>
              </a:rPr>
              <a:t>all</a:t>
            </a:r>
            <a:r>
              <a:rPr lang="en-US" dirty="0">
                <a:effectLst>
                  <a:glow rad="228600">
                    <a:schemeClr val="accent3">
                      <a:satMod val="175000"/>
                      <a:alpha val="40000"/>
                    </a:schemeClr>
                  </a:glow>
                </a:effectLst>
                <a:latin typeface="Calibri" panose="020F0502020204030204" pitchFamily="34" charset="0"/>
                <a:cs typeface="Calibri" pitchFamily="34" charset="0"/>
              </a:rPr>
              <a:t> men were required to tithe to God prior to the Law of Moses.</a:t>
            </a:r>
          </a:p>
          <a:p>
            <a:r>
              <a:rPr lang="en-US" dirty="0">
                <a:effectLst>
                  <a:glow rad="228600">
                    <a:schemeClr val="accent3">
                      <a:satMod val="175000"/>
                      <a:alpha val="40000"/>
                    </a:schemeClr>
                  </a:glow>
                </a:effectLst>
                <a:latin typeface="Calibri" panose="020F0502020204030204" pitchFamily="34" charset="0"/>
                <a:cs typeface="Calibri" pitchFamily="34" charset="0"/>
              </a:rPr>
              <a:t>In order to make this case, Barclay tries to make an argument from Genesis 4 (the account of Cain and Abel offering sacrifices to God).</a:t>
            </a:r>
          </a:p>
          <a:p>
            <a:endParaRPr lang="en-US" dirty="0">
              <a:effectLst>
                <a:glow rad="228600">
                  <a:schemeClr val="accent3">
                    <a:satMod val="175000"/>
                    <a:alpha val="40000"/>
                  </a:schemeClr>
                </a:glow>
              </a:effectLst>
              <a:latin typeface="Calibri" pitchFamily="34" charset="0"/>
              <a:cs typeface="Calibri" pitchFamily="34" charset="0"/>
            </a:endParaRPr>
          </a:p>
        </p:txBody>
      </p:sp>
    </p:spTree>
    <p:extLst>
      <p:ext uri="{BB962C8B-B14F-4D97-AF65-F5344CB8AC3E}">
        <p14:creationId xmlns:p14="http://schemas.microsoft.com/office/powerpoint/2010/main" val="3183112370"/>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Barclay Argument #1:</a:t>
            </a:r>
            <a:br>
              <a:rPr lang="en-US" sz="3600" b="1" dirty="0">
                <a:effectLst>
                  <a:glow rad="228600">
                    <a:schemeClr val="accent3">
                      <a:satMod val="175000"/>
                      <a:alpha val="40000"/>
                    </a:schemeClr>
                  </a:glow>
                </a:effectLst>
                <a:latin typeface="Calibri" pitchFamily="34" charset="0"/>
                <a:cs typeface="Calibri" pitchFamily="34" charset="0"/>
              </a:rPr>
            </a:br>
            <a:r>
              <a:rPr lang="en-US" sz="3600" b="1" dirty="0">
                <a:effectLst>
                  <a:glow rad="228600">
                    <a:schemeClr val="accent3">
                      <a:satMod val="175000"/>
                      <a:alpha val="40000"/>
                    </a:schemeClr>
                  </a:glow>
                </a:effectLst>
                <a:latin typeface="Calibri" pitchFamily="34" charset="0"/>
                <a:cs typeface="Calibri" pitchFamily="34" charset="0"/>
              </a:rPr>
              <a:t>Requirement to Tithe Preceded Mosaic Law</a:t>
            </a:r>
          </a:p>
        </p:txBody>
      </p:sp>
      <p:sp>
        <p:nvSpPr>
          <p:cNvPr id="3" name="Content Placeholder 2"/>
          <p:cNvSpPr>
            <a:spLocks noGrp="1"/>
          </p:cNvSpPr>
          <p:nvPr>
            <p:ph idx="1"/>
          </p:nvPr>
        </p:nvSpPr>
        <p:spPr>
          <a:xfrm>
            <a:off x="457200" y="1219200"/>
            <a:ext cx="8305800" cy="5638800"/>
          </a:xfrm>
        </p:spPr>
        <p:txBody>
          <a:bodyPr>
            <a:normAutofit fontScale="85000" lnSpcReduction="200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Barclay argues:</a:t>
            </a:r>
          </a:p>
          <a:p>
            <a:pPr lvl="1"/>
            <a:r>
              <a:rPr lang="en-US" i="1" dirty="0">
                <a:effectLst>
                  <a:glow rad="228600">
                    <a:schemeClr val="accent3">
                      <a:satMod val="175000"/>
                      <a:alpha val="40000"/>
                    </a:schemeClr>
                  </a:glow>
                </a:effectLst>
                <a:latin typeface="Cambria" panose="02040503050406030204" pitchFamily="18" charset="0"/>
                <a:cs typeface="Calibri" pitchFamily="34" charset="0"/>
              </a:rPr>
              <a:t>It’s clear from Genesis 4 that the first family knew they had a responsibility to give back to God a portion of what God had given them. They were even held responsible for the kind of offering they gave. God accepted Abel’s offering and rejected Cain’s. In addition, since the Old Testament later links the offering of the “firstborn” and “firstfruits” to the tithe, it’s possible Abel’s offering was accepted precisely because it was a tithe. The Old Testament is clear God’s people were to give back to him—and that he’d given instructions about what that entailed.</a:t>
            </a:r>
          </a:p>
          <a:p>
            <a:r>
              <a:rPr lang="en-US" dirty="0">
                <a:effectLst>
                  <a:glow rad="228600">
                    <a:schemeClr val="accent3">
                      <a:satMod val="175000"/>
                      <a:alpha val="40000"/>
                    </a:schemeClr>
                  </a:glow>
                </a:effectLst>
                <a:latin typeface="Calibri" panose="020F0502020204030204" pitchFamily="34" charset="0"/>
                <a:cs typeface="Calibri" pitchFamily="34" charset="0"/>
              </a:rPr>
              <a:t>Notice that he says a number of things that are true but then strategically suggests things about tithing that are </a:t>
            </a:r>
            <a:r>
              <a:rPr lang="en-US" b="1" i="1" dirty="0">
                <a:effectLst>
                  <a:glow rad="228600">
                    <a:schemeClr val="accent3">
                      <a:satMod val="175000"/>
                      <a:alpha val="40000"/>
                    </a:schemeClr>
                  </a:glow>
                </a:effectLst>
                <a:latin typeface="Calibri" panose="020F0502020204030204" pitchFamily="34" charset="0"/>
                <a:cs typeface="Calibri" pitchFamily="34" charset="0"/>
              </a:rPr>
              <a:t>not</a:t>
            </a:r>
            <a:r>
              <a:rPr lang="en-US" dirty="0">
                <a:effectLst>
                  <a:glow rad="228600">
                    <a:schemeClr val="accent3">
                      <a:satMod val="175000"/>
                      <a:alpha val="40000"/>
                    </a:schemeClr>
                  </a:glow>
                </a:effectLst>
                <a:latin typeface="Calibri" panose="020F0502020204030204" pitchFamily="34" charset="0"/>
                <a:cs typeface="Calibri" pitchFamily="34" charset="0"/>
              </a:rPr>
              <a:t> in the text in order to get you to “see” tithing in this text.</a:t>
            </a:r>
          </a:p>
          <a:p>
            <a:r>
              <a:rPr lang="en-US" dirty="0">
                <a:effectLst>
                  <a:glow rad="228600">
                    <a:schemeClr val="accent3">
                      <a:satMod val="175000"/>
                      <a:alpha val="40000"/>
                    </a:schemeClr>
                  </a:glow>
                </a:effectLst>
                <a:latin typeface="Calibri" panose="020F0502020204030204" pitchFamily="34" charset="0"/>
                <a:cs typeface="Calibri" pitchFamily="34" charset="0"/>
              </a:rPr>
              <a:t>Let’s take a look at Genesis 4 and see what the text </a:t>
            </a:r>
            <a:r>
              <a:rPr lang="en-US" b="1" i="1" dirty="0">
                <a:effectLst>
                  <a:glow rad="228600">
                    <a:schemeClr val="accent3">
                      <a:satMod val="175000"/>
                      <a:alpha val="40000"/>
                    </a:schemeClr>
                  </a:glow>
                </a:effectLst>
                <a:latin typeface="Calibri" panose="020F0502020204030204" pitchFamily="34" charset="0"/>
                <a:cs typeface="Calibri" pitchFamily="34" charset="0"/>
              </a:rPr>
              <a:t>actually</a:t>
            </a:r>
            <a:r>
              <a:rPr lang="en-US" dirty="0">
                <a:effectLst>
                  <a:glow rad="228600">
                    <a:schemeClr val="accent3">
                      <a:satMod val="175000"/>
                      <a:alpha val="40000"/>
                    </a:schemeClr>
                  </a:glow>
                </a:effectLst>
                <a:latin typeface="Calibri" panose="020F0502020204030204" pitchFamily="34" charset="0"/>
                <a:cs typeface="Calibri" pitchFamily="34" charset="0"/>
              </a:rPr>
              <a:t> says.</a:t>
            </a:r>
          </a:p>
        </p:txBody>
      </p:sp>
    </p:spTree>
    <p:extLst>
      <p:ext uri="{BB962C8B-B14F-4D97-AF65-F5344CB8AC3E}">
        <p14:creationId xmlns:p14="http://schemas.microsoft.com/office/powerpoint/2010/main" val="3628287306"/>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Barclay Argument #1:</a:t>
            </a:r>
            <a:br>
              <a:rPr lang="en-US" sz="3600" b="1" dirty="0">
                <a:effectLst>
                  <a:glow rad="228600">
                    <a:schemeClr val="accent3">
                      <a:satMod val="175000"/>
                      <a:alpha val="40000"/>
                    </a:schemeClr>
                  </a:glow>
                </a:effectLst>
                <a:latin typeface="Calibri" pitchFamily="34" charset="0"/>
                <a:cs typeface="Calibri" pitchFamily="34" charset="0"/>
              </a:rPr>
            </a:br>
            <a:r>
              <a:rPr lang="en-US" sz="3600" b="1" dirty="0">
                <a:effectLst>
                  <a:glow rad="228600">
                    <a:schemeClr val="accent3">
                      <a:satMod val="175000"/>
                      <a:alpha val="40000"/>
                    </a:schemeClr>
                  </a:glow>
                </a:effectLst>
                <a:latin typeface="Calibri" pitchFamily="34" charset="0"/>
                <a:cs typeface="Calibri" pitchFamily="34" charset="0"/>
              </a:rPr>
              <a:t>Requirement to Tithe Preceded Mosaic Law</a:t>
            </a:r>
          </a:p>
        </p:txBody>
      </p:sp>
      <p:sp>
        <p:nvSpPr>
          <p:cNvPr id="3" name="Content Placeholder 2"/>
          <p:cNvSpPr>
            <a:spLocks noGrp="1"/>
          </p:cNvSpPr>
          <p:nvPr>
            <p:ph idx="1"/>
          </p:nvPr>
        </p:nvSpPr>
        <p:spPr>
          <a:xfrm>
            <a:off x="457200" y="1066800"/>
            <a:ext cx="8229600" cy="5791200"/>
          </a:xfrm>
        </p:spPr>
        <p:txBody>
          <a:bodyPr>
            <a:normAutofit fontScale="70000" lnSpcReduction="200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Genesis 4 reads:</a:t>
            </a:r>
          </a:p>
          <a:p>
            <a:pPr lvl="1"/>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Now Abel was a keeper of sheep, and Cain a worker of the ground. </a:t>
            </a:r>
            <a:r>
              <a:rPr lang="en-US"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3</a:t>
            </a:r>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In the course of time Cain brought to the LORD an offering of the fruit of the ground, </a:t>
            </a:r>
            <a:r>
              <a:rPr lang="en-US"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4</a:t>
            </a:r>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and Abel also brought of the firstborn of his flock and of their fat portions. And the LORD had regard for Abel and his offering, </a:t>
            </a:r>
            <a:r>
              <a:rPr lang="en-US" i="1" baseline="30000"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5</a:t>
            </a:r>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 but for Cain and his offering he had no regard. So Cain was very angry, and his face fell.</a:t>
            </a:r>
            <a:r>
              <a:rPr lang="en-US" i="1" dirty="0">
                <a:effectLst>
                  <a:glow rad="228600">
                    <a:schemeClr val="accent3">
                      <a:satMod val="175000"/>
                      <a:alpha val="40000"/>
                    </a:schemeClr>
                  </a:glow>
                </a:effectLst>
                <a:latin typeface="Cambria" panose="02040503050406030204" pitchFamily="18" charset="0"/>
                <a:cs typeface="Calibri" pitchFamily="34" charset="0"/>
              </a:rPr>
              <a:t> </a:t>
            </a:r>
            <a:r>
              <a:rPr lang="en-US" dirty="0">
                <a:effectLst>
                  <a:glow rad="228600">
                    <a:schemeClr val="accent3">
                      <a:satMod val="175000"/>
                      <a:alpha val="40000"/>
                    </a:schemeClr>
                  </a:glow>
                </a:effectLst>
                <a:latin typeface="Cambria" panose="02040503050406030204" pitchFamily="18" charset="0"/>
                <a:cs typeface="Calibri" pitchFamily="34" charset="0"/>
              </a:rPr>
              <a:t>(Gen 4:2b-5)</a:t>
            </a:r>
          </a:p>
          <a:p>
            <a:r>
              <a:rPr lang="en-US" dirty="0">
                <a:effectLst>
                  <a:glow rad="228600">
                    <a:schemeClr val="accent3">
                      <a:satMod val="175000"/>
                      <a:alpha val="40000"/>
                    </a:schemeClr>
                  </a:glow>
                </a:effectLst>
                <a:latin typeface="Calibri" panose="020F0502020204030204" pitchFamily="34" charset="0"/>
                <a:cs typeface="Calibri" pitchFamily="34" charset="0"/>
              </a:rPr>
              <a:t>The NT writers make the following comment about the sacrifices offered by Cain and Abel:</a:t>
            </a:r>
            <a:endParaRPr lang="en-US" dirty="0">
              <a:effectLst>
                <a:glow rad="228600">
                  <a:schemeClr val="accent3">
                    <a:satMod val="175000"/>
                    <a:alpha val="40000"/>
                  </a:schemeClr>
                </a:glow>
              </a:effectLst>
              <a:latin typeface="Cambria" panose="02040503050406030204" pitchFamily="18" charset="0"/>
              <a:cs typeface="Calibri" pitchFamily="34" charset="0"/>
            </a:endParaRPr>
          </a:p>
          <a:p>
            <a:pPr lvl="1"/>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By faith Abel offered to God a more acceptable sacrifice than Cain, through which he was commended as righteous, God commending him by accepting his gifts. </a:t>
            </a:r>
            <a:r>
              <a:rPr lang="en-US" dirty="0">
                <a:effectLst>
                  <a:glow rad="228600">
                    <a:schemeClr val="accent3">
                      <a:satMod val="175000"/>
                      <a:alpha val="40000"/>
                    </a:schemeClr>
                  </a:glow>
                </a:effectLst>
                <a:latin typeface="Cambria" panose="02040503050406030204" pitchFamily="18" charset="0"/>
                <a:cs typeface="Calibri" pitchFamily="34" charset="0"/>
              </a:rPr>
              <a:t>(Heb. 11:4)</a:t>
            </a:r>
          </a:p>
          <a:p>
            <a:pPr lvl="1"/>
            <a:r>
              <a:rPr lang="en-US" i="1" dirty="0">
                <a:solidFill>
                  <a:srgbClr val="0070C0"/>
                </a:solidFill>
                <a:effectLst>
                  <a:glow rad="228600">
                    <a:schemeClr val="accent3">
                      <a:satMod val="175000"/>
                      <a:alpha val="40000"/>
                    </a:schemeClr>
                  </a:glow>
                </a:effectLst>
                <a:latin typeface="Cambria" panose="02040503050406030204" pitchFamily="18" charset="0"/>
                <a:cs typeface="Calibri" pitchFamily="34" charset="0"/>
              </a:rPr>
              <a:t>We should not be like Cain, who was of the evil one and murdered his brother. And why did he murder him? Because his own deeds were evil and his brother's righteous. </a:t>
            </a:r>
            <a:r>
              <a:rPr lang="en-US" dirty="0">
                <a:effectLst>
                  <a:glow rad="228600">
                    <a:schemeClr val="accent3">
                      <a:satMod val="175000"/>
                      <a:alpha val="40000"/>
                    </a:schemeClr>
                  </a:glow>
                </a:effectLst>
                <a:latin typeface="Cambria" panose="02040503050406030204" pitchFamily="18" charset="0"/>
                <a:cs typeface="Calibri" pitchFamily="34" charset="0"/>
              </a:rPr>
              <a:t>(1John 3:12)</a:t>
            </a:r>
          </a:p>
          <a:p>
            <a:r>
              <a:rPr lang="en-US" dirty="0">
                <a:effectLst>
                  <a:glow rad="228600">
                    <a:schemeClr val="accent3">
                      <a:satMod val="175000"/>
                      <a:alpha val="40000"/>
                    </a:schemeClr>
                  </a:glow>
                </a:effectLst>
                <a:latin typeface="Calibri" panose="020F0502020204030204" pitchFamily="34" charset="0"/>
                <a:cs typeface="Calibri" pitchFamily="34" charset="0"/>
              </a:rPr>
              <a:t>Is there anything in Genesis 4 (or the NT passages that reference this event) that imply that Cain and Abel were to sacrifice a tenth of what they produced or that “</a:t>
            </a:r>
            <a:r>
              <a:rPr lang="en-US" i="1" dirty="0">
                <a:effectLst>
                  <a:glow rad="228600">
                    <a:schemeClr val="accent3">
                      <a:satMod val="175000"/>
                      <a:alpha val="40000"/>
                    </a:schemeClr>
                  </a:glow>
                </a:effectLst>
                <a:latin typeface="Cambria" panose="02040503050406030204" pitchFamily="18" charset="0"/>
                <a:cs typeface="Calibri" pitchFamily="34" charset="0"/>
              </a:rPr>
              <a:t>Abel’s offering was accepted precisely because it was a tithe</a:t>
            </a:r>
            <a:r>
              <a:rPr lang="en-US" dirty="0">
                <a:effectLst>
                  <a:glow rad="228600">
                    <a:schemeClr val="accent3">
                      <a:satMod val="175000"/>
                      <a:alpha val="40000"/>
                    </a:schemeClr>
                  </a:glow>
                </a:effectLst>
                <a:latin typeface="Calibri" panose="020F0502020204030204" pitchFamily="34" charset="0"/>
                <a:cs typeface="Calibri" pitchFamily="34" charset="0"/>
              </a:rPr>
              <a:t>”?</a:t>
            </a:r>
          </a:p>
        </p:txBody>
      </p:sp>
    </p:spTree>
    <p:extLst>
      <p:ext uri="{BB962C8B-B14F-4D97-AF65-F5344CB8AC3E}">
        <p14:creationId xmlns:p14="http://schemas.microsoft.com/office/powerpoint/2010/main" val="2961954466"/>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8229600" cy="1706562"/>
          </a:xfrm>
        </p:spPr>
        <p:txBody>
          <a:bodyPr/>
          <a:lstStyle/>
          <a:p>
            <a:r>
              <a:rPr lang="en-US" sz="72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Questions?</a:t>
            </a:r>
          </a:p>
        </p:txBody>
      </p:sp>
    </p:spTree>
    <p:extLst>
      <p:ext uri="{BB962C8B-B14F-4D97-AF65-F5344CB8AC3E}">
        <p14:creationId xmlns:p14="http://schemas.microsoft.com/office/powerpoint/2010/main" val="3289699536"/>
      </p:ext>
    </p:extLst>
  </p:cSld>
  <p:clrMapOvr>
    <a:overrideClrMapping bg1="lt1" tx1="dk1" bg2="lt2" tx2="dk2" accent1="accent1" accent2="accent2" accent3="accent3" accent4="accent4" accent5="accent5" accent6="accent6" hlink="hlink" folHlink="folHlink"/>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1676400"/>
          </a:xfrm>
        </p:spPr>
        <p:txBody>
          <a:bodyPr anchor="t">
            <a:noAutofit/>
          </a:bodyPr>
          <a:lstStyle/>
          <a:p>
            <a:r>
              <a:rPr lang="en-US" sz="5400" b="1" dirty="0">
                <a:effectLst>
                  <a:glow rad="228600">
                    <a:schemeClr val="accent3">
                      <a:satMod val="175000"/>
                      <a:alpha val="40000"/>
                    </a:schemeClr>
                  </a:glow>
                  <a:outerShdw blurRad="76200" dist="63500" dir="2700000" algn="tl" rotWithShape="0">
                    <a:schemeClr val="bg1"/>
                  </a:outerShdw>
                </a:effectLst>
                <a:latin typeface="Calibri" pitchFamily="34" charset="0"/>
                <a:cs typeface="Calibri" pitchFamily="34" charset="0"/>
              </a:rPr>
              <a:t>Questions Raised by New Covenant Theology</a:t>
            </a:r>
            <a:endParaRPr lang="en-US" sz="5400" dirty="0">
              <a:effectLst>
                <a:glow rad="228600">
                  <a:schemeClr val="accent3">
                    <a:satMod val="175000"/>
                    <a:alpha val="40000"/>
                  </a:schemeClr>
                </a:glow>
              </a:effectLst>
              <a:latin typeface="Calibri" pitchFamily="34" charset="0"/>
              <a:cs typeface="Calibri" pitchFamily="34" charset="0"/>
            </a:endParaRPr>
          </a:p>
        </p:txBody>
      </p:sp>
      <p:sp>
        <p:nvSpPr>
          <p:cNvPr id="5" name="Subtitle 4"/>
          <p:cNvSpPr>
            <a:spLocks noGrp="1"/>
          </p:cNvSpPr>
          <p:nvPr>
            <p:ph type="subTitle" idx="1"/>
          </p:nvPr>
        </p:nvSpPr>
        <p:spPr>
          <a:xfrm>
            <a:off x="1371600" y="2514600"/>
            <a:ext cx="6400800" cy="762000"/>
          </a:xfrm>
        </p:spPr>
        <p:txBody>
          <a:bodyPr/>
          <a:lstStyle/>
          <a:p>
            <a:r>
              <a:rPr lang="en-US" sz="4000" b="1" dirty="0">
                <a:effectLst>
                  <a:glow rad="228600">
                    <a:schemeClr val="accent3">
                      <a:satMod val="175000"/>
                      <a:alpha val="40000"/>
                    </a:schemeClr>
                  </a:glow>
                </a:effectLst>
                <a:latin typeface="Calibri" pitchFamily="34" charset="0"/>
                <a:cs typeface="Calibri" pitchFamily="34" charset="0"/>
              </a:rPr>
              <a:t>What about Tithing?</a:t>
            </a:r>
          </a:p>
          <a:p>
            <a:pPr marL="571500" indent="-571500" algn="l">
              <a:buFont typeface="Arial" panose="020B0604020202020204" pitchFamily="34" charset="0"/>
              <a:buChar char="•"/>
            </a:pPr>
            <a:r>
              <a:rPr lang="en-US" sz="2800" dirty="0">
                <a:effectLst>
                  <a:glow rad="228600">
                    <a:schemeClr val="accent3">
                      <a:satMod val="175000"/>
                      <a:alpha val="40000"/>
                    </a:schemeClr>
                  </a:glow>
                </a:effectLst>
                <a:latin typeface="Calibri" pitchFamily="34" charset="0"/>
                <a:cs typeface="Calibri" pitchFamily="34" charset="0"/>
              </a:rPr>
              <a:t>What does the Bible say about tithing?</a:t>
            </a:r>
            <a:endParaRPr lang="en-US" sz="2800" dirty="0">
              <a:latin typeface="Calibri" panose="020F0502020204030204" pitchFamily="34" charset="0"/>
              <a:cs typeface="Calibri" panose="020F0502020204030204" pitchFamily="34" charset="0"/>
            </a:endParaRPr>
          </a:p>
          <a:p>
            <a:pPr marL="571500" indent="-571500" algn="l">
              <a:buFont typeface="Arial" panose="020B0604020202020204" pitchFamily="34" charset="0"/>
              <a:buChar char="•"/>
            </a:pPr>
            <a:r>
              <a:rPr lang="en-US" sz="2800" dirty="0">
                <a:latin typeface="Calibri" panose="020F0502020204030204" pitchFamily="34" charset="0"/>
                <a:cs typeface="Calibri" panose="020F0502020204030204" pitchFamily="34" charset="0"/>
              </a:rPr>
              <a:t>Are New Covenant Christians required to give 10% (or more) of their gross income to their church?</a:t>
            </a:r>
            <a:endParaRPr lang="en-US" sz="2800" b="1" dirty="0">
              <a:effectLst>
                <a:glow rad="228600">
                  <a:schemeClr val="accent3">
                    <a:satMod val="175000"/>
                    <a:alpha val="40000"/>
                  </a:schemeClr>
                </a:glow>
              </a:effectLst>
              <a:latin typeface="Calibri" pitchFamily="34" charset="0"/>
              <a:cs typeface="Calibri" pitchFamily="34" charset="0"/>
            </a:endParaRPr>
          </a:p>
        </p:txBody>
      </p:sp>
    </p:spTree>
    <p:extLst>
      <p:ext uri="{BB962C8B-B14F-4D97-AF65-F5344CB8AC3E}">
        <p14:creationId xmlns:p14="http://schemas.microsoft.com/office/powerpoint/2010/main" val="3281194252"/>
      </p:ext>
    </p:extLst>
  </p:cSld>
  <p:clrMapOvr>
    <a:overrideClrMapping bg1="lt1" tx1="dk1" bg2="lt2" tx2="dk2" accent1="accent1" accent2="accent2" accent3="accent3" accent4="accent4" accent5="accent5" accent6="accent6" hlink="hlink" folHlink="folHlink"/>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Tithing in the Old Testament</a:t>
            </a:r>
          </a:p>
        </p:txBody>
      </p:sp>
      <p:sp>
        <p:nvSpPr>
          <p:cNvPr id="3" name="Content Placeholder 2"/>
          <p:cNvSpPr>
            <a:spLocks noGrp="1"/>
          </p:cNvSpPr>
          <p:nvPr>
            <p:ph idx="1"/>
          </p:nvPr>
        </p:nvSpPr>
        <p:spPr>
          <a:xfrm>
            <a:off x="457200" y="762000"/>
            <a:ext cx="8229600" cy="6096000"/>
          </a:xfrm>
        </p:spPr>
        <p:txBody>
          <a:bodyPr>
            <a:normAutofit lnSpcReduction="100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Does the Bible record any instances of tithing </a:t>
            </a:r>
            <a:r>
              <a:rPr lang="en-US" b="1" i="1" dirty="0">
                <a:effectLst>
                  <a:glow rad="228600">
                    <a:schemeClr val="accent3">
                      <a:satMod val="175000"/>
                      <a:alpha val="40000"/>
                    </a:schemeClr>
                  </a:glow>
                </a:effectLst>
                <a:latin typeface="Calibri" panose="020F0502020204030204" pitchFamily="34" charset="0"/>
                <a:cs typeface="Calibri" pitchFamily="34" charset="0"/>
              </a:rPr>
              <a:t>prior</a:t>
            </a:r>
            <a:r>
              <a:rPr lang="en-US" dirty="0">
                <a:effectLst>
                  <a:glow rad="228600">
                    <a:schemeClr val="accent3">
                      <a:satMod val="175000"/>
                      <a:alpha val="40000"/>
                    </a:schemeClr>
                  </a:glow>
                </a:effectLst>
                <a:latin typeface="Calibri" panose="020F0502020204030204" pitchFamily="34" charset="0"/>
                <a:cs typeface="Calibri" pitchFamily="34" charset="0"/>
              </a:rPr>
              <a:t> to the Law of Moses?</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On one occasion, Abraham paid a tithe of the spoils of war to Melchizedek. (Genesis 14:17-20)</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Jacob vowed that if God would provide for him, he would (voluntarily) give back ten percent of what God gave him. (Genesis 28:20-22)</a:t>
            </a:r>
          </a:p>
          <a:p>
            <a:r>
              <a:rPr lang="en-US" dirty="0">
                <a:effectLst>
                  <a:glow rad="228600">
                    <a:schemeClr val="accent3">
                      <a:satMod val="175000"/>
                      <a:alpha val="40000"/>
                    </a:schemeClr>
                  </a:glow>
                </a:effectLst>
                <a:latin typeface="Calibri" panose="020F0502020204030204" pitchFamily="34" charset="0"/>
                <a:cs typeface="Calibri" pitchFamily="34" charset="0"/>
              </a:rPr>
              <a:t>Tithing </a:t>
            </a:r>
            <a:r>
              <a:rPr lang="en-US" b="1" i="1" dirty="0">
                <a:effectLst>
                  <a:glow rad="228600">
                    <a:schemeClr val="accent3">
                      <a:satMod val="175000"/>
                      <a:alpha val="40000"/>
                    </a:schemeClr>
                  </a:glow>
                </a:effectLst>
                <a:latin typeface="Calibri" panose="020F0502020204030204" pitchFamily="34" charset="0"/>
                <a:cs typeface="Calibri" pitchFamily="34" charset="0"/>
              </a:rPr>
              <a:t>under</a:t>
            </a:r>
            <a:r>
              <a:rPr lang="en-US" dirty="0">
                <a:effectLst>
                  <a:glow rad="228600">
                    <a:schemeClr val="accent3">
                      <a:satMod val="175000"/>
                      <a:alpha val="40000"/>
                    </a:schemeClr>
                  </a:glow>
                </a:effectLst>
                <a:latin typeface="Calibri" panose="020F0502020204030204" pitchFamily="34" charset="0"/>
                <a:cs typeface="Calibri" pitchFamily="34" charset="0"/>
              </a:rPr>
              <a:t> the Law of Moses:</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Where did the Israelite tithes come </a:t>
            </a:r>
            <a:r>
              <a:rPr lang="en-US" b="1" i="1" dirty="0">
                <a:effectLst>
                  <a:glow rad="228600">
                    <a:schemeClr val="accent3">
                      <a:satMod val="175000"/>
                      <a:alpha val="40000"/>
                    </a:schemeClr>
                  </a:glow>
                </a:effectLst>
                <a:latin typeface="Calibri" panose="020F0502020204030204" pitchFamily="34" charset="0"/>
                <a:cs typeface="Calibri" pitchFamily="34" charset="0"/>
              </a:rPr>
              <a:t>from</a:t>
            </a:r>
            <a:r>
              <a:rPr lang="en-US" dirty="0">
                <a:effectLst>
                  <a:glow rad="228600">
                    <a:schemeClr val="accent3">
                      <a:satMod val="175000"/>
                      <a:alpha val="40000"/>
                    </a:schemeClr>
                  </a:glow>
                </a:effectLst>
                <a:latin typeface="Calibri" panose="020F0502020204030204" pitchFamily="34" charset="0"/>
                <a:cs typeface="Calibri" pitchFamily="34" charset="0"/>
              </a:rPr>
              <a:t>?</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Where did the Israelite tithes go </a:t>
            </a:r>
            <a:r>
              <a:rPr lang="en-US" b="1" i="1" dirty="0">
                <a:effectLst>
                  <a:glow rad="228600">
                    <a:schemeClr val="accent3">
                      <a:satMod val="175000"/>
                      <a:alpha val="40000"/>
                    </a:schemeClr>
                  </a:glow>
                </a:effectLst>
                <a:latin typeface="Calibri" panose="020F0502020204030204" pitchFamily="34" charset="0"/>
                <a:cs typeface="Calibri" pitchFamily="34" charset="0"/>
              </a:rPr>
              <a:t>to</a:t>
            </a:r>
            <a:r>
              <a:rPr lang="en-US" dirty="0">
                <a:effectLst>
                  <a:glow rad="228600">
                    <a:schemeClr val="accent3">
                      <a:satMod val="175000"/>
                      <a:alpha val="40000"/>
                    </a:schemeClr>
                  </a:glow>
                </a:effectLst>
                <a:latin typeface="Calibri" panose="020F0502020204030204" pitchFamily="34" charset="0"/>
                <a:cs typeface="Calibri" pitchFamily="34" charset="0"/>
              </a:rPr>
              <a:t>?</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What was the actual percentage that Israelites ended up giving through their “tithes”, according to most Bible scholars?</a:t>
            </a:r>
          </a:p>
        </p:txBody>
      </p:sp>
    </p:spTree>
    <p:extLst>
      <p:ext uri="{BB962C8B-B14F-4D97-AF65-F5344CB8AC3E}">
        <p14:creationId xmlns:p14="http://schemas.microsoft.com/office/powerpoint/2010/main" val="3602846721"/>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Tithing in the New Testament</a:t>
            </a:r>
          </a:p>
        </p:txBody>
      </p:sp>
      <p:sp>
        <p:nvSpPr>
          <p:cNvPr id="3" name="Content Placeholder 2"/>
          <p:cNvSpPr>
            <a:spLocks noGrp="1"/>
          </p:cNvSpPr>
          <p:nvPr>
            <p:ph idx="1"/>
          </p:nvPr>
        </p:nvSpPr>
        <p:spPr>
          <a:xfrm>
            <a:off x="457200" y="762000"/>
            <a:ext cx="8229600" cy="6096000"/>
          </a:xfrm>
        </p:spPr>
        <p:txBody>
          <a:bodyPr>
            <a:normAutofit/>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Jesus statements concerning tithing:</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Did Jesus affirm the giving of tithes during his earthly ministry? </a:t>
            </a:r>
          </a:p>
          <a:p>
            <a:pPr lvl="1"/>
            <a:r>
              <a:rPr lang="en-US" dirty="0">
                <a:effectLst>
                  <a:glow rad="228600">
                    <a:schemeClr val="accent3">
                      <a:satMod val="175000"/>
                      <a:alpha val="40000"/>
                    </a:schemeClr>
                  </a:glow>
                </a:effectLst>
                <a:latin typeface="Calibri" panose="020F0502020204030204" pitchFamily="34" charset="0"/>
                <a:cs typeface="Calibri" pitchFamily="34" charset="0"/>
              </a:rPr>
              <a:t>Does Jesus’ affirmation necessarily have any bearing on whether New Covenant believers are required to tithe? Why or why not?</a:t>
            </a:r>
          </a:p>
          <a:p>
            <a:r>
              <a:rPr lang="en-US" dirty="0">
                <a:effectLst>
                  <a:glow rad="228600">
                    <a:schemeClr val="accent3">
                      <a:satMod val="175000"/>
                      <a:alpha val="40000"/>
                    </a:schemeClr>
                  </a:glow>
                </a:effectLst>
                <a:latin typeface="Calibri" panose="020F0502020204030204" pitchFamily="34" charset="0"/>
                <a:cs typeface="Calibri" pitchFamily="34" charset="0"/>
              </a:rPr>
              <a:t>Are there any passages in the NT (besides Jesus’ comments during his earthly ministry) that command New Covenant believers to tithe?</a:t>
            </a:r>
          </a:p>
          <a:p>
            <a:r>
              <a:rPr lang="en-US" dirty="0">
                <a:effectLst>
                  <a:glow rad="228600">
                    <a:schemeClr val="accent3">
                      <a:satMod val="175000"/>
                      <a:alpha val="40000"/>
                    </a:schemeClr>
                  </a:glow>
                </a:effectLst>
                <a:latin typeface="Calibri" panose="020F0502020204030204" pitchFamily="34" charset="0"/>
                <a:cs typeface="Calibri" pitchFamily="34" charset="0"/>
              </a:rPr>
              <a:t>What is the standard given in the NT for giving?</a:t>
            </a:r>
          </a:p>
          <a:p>
            <a:endParaRPr lang="en-US" dirty="0">
              <a:effectLst>
                <a:glow rad="228600">
                  <a:schemeClr val="accent3">
                    <a:satMod val="175000"/>
                    <a:alpha val="40000"/>
                  </a:schemeClr>
                </a:glow>
              </a:effectLst>
              <a:latin typeface="Calibri" pitchFamily="34" charset="0"/>
              <a:cs typeface="Calibri" pitchFamily="34" charset="0"/>
            </a:endParaRPr>
          </a:p>
        </p:txBody>
      </p:sp>
    </p:spTree>
    <p:extLst>
      <p:ext uri="{BB962C8B-B14F-4D97-AF65-F5344CB8AC3E}">
        <p14:creationId xmlns:p14="http://schemas.microsoft.com/office/powerpoint/2010/main" val="1550904421"/>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*William Barclay’s Arguments for NT Tithing</a:t>
            </a:r>
          </a:p>
        </p:txBody>
      </p:sp>
      <p:sp>
        <p:nvSpPr>
          <p:cNvPr id="3" name="Content Placeholder 2"/>
          <p:cNvSpPr>
            <a:spLocks noGrp="1"/>
          </p:cNvSpPr>
          <p:nvPr>
            <p:ph idx="1"/>
          </p:nvPr>
        </p:nvSpPr>
        <p:spPr>
          <a:xfrm>
            <a:off x="457200" y="762000"/>
            <a:ext cx="8229600" cy="5606534"/>
          </a:xfrm>
        </p:spPr>
        <p:txBody>
          <a:bodyPr>
            <a:normAutofit/>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Barclay begins his article by summarizing his own argument.  </a:t>
            </a:r>
          </a:p>
          <a:p>
            <a:r>
              <a:rPr lang="en-US" dirty="0">
                <a:effectLst>
                  <a:glow rad="228600">
                    <a:schemeClr val="accent3">
                      <a:satMod val="175000"/>
                      <a:alpha val="40000"/>
                    </a:schemeClr>
                  </a:glow>
                </a:effectLst>
                <a:latin typeface="Calibri" panose="020F0502020204030204" pitchFamily="34" charset="0"/>
                <a:cs typeface="Calibri" pitchFamily="34" charset="0"/>
              </a:rPr>
              <a:t>Barclay argues that the requirement to tithe: </a:t>
            </a:r>
          </a:p>
          <a:p>
            <a:pPr lvl="1"/>
            <a:r>
              <a:rPr lang="en-US" dirty="0"/>
              <a:t>Preceded the Mosaic law</a:t>
            </a:r>
          </a:p>
          <a:p>
            <a:pPr lvl="1"/>
            <a:r>
              <a:rPr lang="en-US" dirty="0"/>
              <a:t>Was codified in the Mosaic law with ceremonial aspects added</a:t>
            </a:r>
          </a:p>
          <a:p>
            <a:pPr lvl="1"/>
            <a:r>
              <a:rPr lang="en-US" dirty="0"/>
              <a:t>Was affirmed by Jesus as binding on his followers.</a:t>
            </a:r>
          </a:p>
        </p:txBody>
      </p:sp>
      <p:sp>
        <p:nvSpPr>
          <p:cNvPr id="4" name="TextBox 3"/>
          <p:cNvSpPr txBox="1"/>
          <p:nvPr/>
        </p:nvSpPr>
        <p:spPr>
          <a:xfrm>
            <a:off x="457198" y="6422071"/>
            <a:ext cx="8305801" cy="369332"/>
          </a:xfrm>
          <a:prstGeom prst="rect">
            <a:avLst/>
          </a:prstGeom>
          <a:noFill/>
        </p:spPr>
        <p:txBody>
          <a:bodyPr wrap="square" rtlCol="0">
            <a:spAutoFit/>
          </a:bodyPr>
          <a:lstStyle/>
          <a:p>
            <a:r>
              <a:rPr lang="en-US"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hlinkClick r:id="rId4"/>
              </a:rPr>
              <a:t>https://www.thegospelcoalition.org/article/bible-commands-christians-to-tithe/</a:t>
            </a:r>
            <a:r>
              <a:rPr lang="en-US"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914718419"/>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Barclay Argument #1:</a:t>
            </a:r>
            <a:br>
              <a:rPr lang="en-US" sz="3600" b="1" dirty="0">
                <a:effectLst>
                  <a:glow rad="228600">
                    <a:schemeClr val="accent3">
                      <a:satMod val="175000"/>
                      <a:alpha val="40000"/>
                    </a:schemeClr>
                  </a:glow>
                </a:effectLst>
                <a:latin typeface="Calibri" pitchFamily="34" charset="0"/>
                <a:cs typeface="Calibri" pitchFamily="34" charset="0"/>
              </a:rPr>
            </a:br>
            <a:r>
              <a:rPr lang="en-US" sz="3600" b="1" dirty="0">
                <a:effectLst>
                  <a:glow rad="228600">
                    <a:schemeClr val="accent3">
                      <a:satMod val="175000"/>
                      <a:alpha val="40000"/>
                    </a:schemeClr>
                  </a:glow>
                </a:effectLst>
                <a:latin typeface="Calibri" pitchFamily="34" charset="0"/>
                <a:cs typeface="Calibri" pitchFamily="34" charset="0"/>
              </a:rPr>
              <a:t>Requirement to Tithe Preceded Mosaic Law</a:t>
            </a:r>
          </a:p>
        </p:txBody>
      </p:sp>
      <p:sp>
        <p:nvSpPr>
          <p:cNvPr id="3" name="Content Placeholder 2"/>
          <p:cNvSpPr>
            <a:spLocks noGrp="1"/>
          </p:cNvSpPr>
          <p:nvPr>
            <p:ph idx="1"/>
          </p:nvPr>
        </p:nvSpPr>
        <p:spPr>
          <a:xfrm>
            <a:off x="457200" y="1219200"/>
            <a:ext cx="8229600" cy="5638800"/>
          </a:xfrm>
        </p:spPr>
        <p:txBody>
          <a:bodyPr>
            <a:normAutofit fontScale="92500"/>
          </a:bodyPr>
          <a:lstStyle/>
          <a:p>
            <a:r>
              <a:rPr lang="en-US" sz="3400" dirty="0">
                <a:effectLst>
                  <a:glow rad="228600">
                    <a:schemeClr val="accent3">
                      <a:satMod val="175000"/>
                      <a:alpha val="40000"/>
                    </a:schemeClr>
                  </a:glow>
                </a:effectLst>
                <a:latin typeface="Calibri" panose="020F0502020204030204" pitchFamily="34" charset="0"/>
                <a:cs typeface="Calibri" pitchFamily="34" charset="0"/>
              </a:rPr>
              <a:t>As we have already seen, the Bible does record </a:t>
            </a:r>
            <a:r>
              <a:rPr lang="en-US" sz="3400" b="1" i="1" dirty="0">
                <a:effectLst>
                  <a:glow rad="228600">
                    <a:schemeClr val="accent3">
                      <a:satMod val="175000"/>
                      <a:alpha val="40000"/>
                    </a:schemeClr>
                  </a:glow>
                </a:effectLst>
                <a:latin typeface="Calibri" panose="020F0502020204030204" pitchFamily="34" charset="0"/>
                <a:cs typeface="Calibri" pitchFamily="34" charset="0"/>
              </a:rPr>
              <a:t>two</a:t>
            </a:r>
            <a:r>
              <a:rPr lang="en-US" sz="3400" dirty="0">
                <a:effectLst>
                  <a:glow rad="228600">
                    <a:schemeClr val="accent3">
                      <a:satMod val="175000"/>
                      <a:alpha val="40000"/>
                    </a:schemeClr>
                  </a:glow>
                </a:effectLst>
                <a:latin typeface="Calibri" panose="020F0502020204030204" pitchFamily="34" charset="0"/>
                <a:cs typeface="Calibri" pitchFamily="34" charset="0"/>
              </a:rPr>
              <a:t> examples of tithing that took place before the Mosaic law was given (Abraham and Jacob). </a:t>
            </a:r>
          </a:p>
          <a:p>
            <a:r>
              <a:rPr lang="en-US" sz="3400" dirty="0">
                <a:effectLst>
                  <a:glow rad="228600">
                    <a:schemeClr val="accent3">
                      <a:satMod val="175000"/>
                      <a:alpha val="40000"/>
                    </a:schemeClr>
                  </a:glow>
                </a:effectLst>
                <a:latin typeface="Calibri" panose="020F0502020204030204" pitchFamily="34" charset="0"/>
                <a:cs typeface="Calibri" pitchFamily="34" charset="0"/>
              </a:rPr>
              <a:t>But was there a </a:t>
            </a:r>
            <a:r>
              <a:rPr lang="en-US" sz="3400" b="1" i="1" dirty="0">
                <a:effectLst>
                  <a:glow rad="228600">
                    <a:schemeClr val="accent3">
                      <a:satMod val="175000"/>
                      <a:alpha val="40000"/>
                    </a:schemeClr>
                  </a:glow>
                </a:effectLst>
                <a:latin typeface="Calibri" panose="020F0502020204030204" pitchFamily="34" charset="0"/>
                <a:cs typeface="Calibri" pitchFamily="34" charset="0"/>
              </a:rPr>
              <a:t>requirement</a:t>
            </a:r>
            <a:r>
              <a:rPr lang="en-US" sz="3400" dirty="0">
                <a:effectLst>
                  <a:glow rad="228600">
                    <a:schemeClr val="accent3">
                      <a:satMod val="175000"/>
                      <a:alpha val="40000"/>
                    </a:schemeClr>
                  </a:glow>
                </a:effectLst>
                <a:latin typeface="Calibri" panose="020F0502020204030204" pitchFamily="34" charset="0"/>
                <a:cs typeface="Calibri" pitchFamily="34" charset="0"/>
              </a:rPr>
              <a:t> for men to tithe prior to the Mosaic law as Barclay claims?  </a:t>
            </a:r>
          </a:p>
          <a:p>
            <a:r>
              <a:rPr lang="en-US" sz="3400" dirty="0">
                <a:effectLst>
                  <a:glow rad="228600">
                    <a:schemeClr val="accent3">
                      <a:satMod val="175000"/>
                      <a:alpha val="40000"/>
                    </a:schemeClr>
                  </a:glow>
                </a:effectLst>
                <a:latin typeface="Calibri" panose="020F0502020204030204" pitchFamily="34" charset="0"/>
                <a:cs typeface="Calibri" pitchFamily="34" charset="0"/>
              </a:rPr>
              <a:t>Let’s look at the two passages that record where tithing took place prior to the Law of Moses and see if there is anything in those texts that tells us that the tithes given were </a:t>
            </a:r>
            <a:r>
              <a:rPr lang="en-US" sz="3400" b="1" i="1" dirty="0">
                <a:effectLst>
                  <a:glow rad="228600">
                    <a:schemeClr val="accent3">
                      <a:satMod val="175000"/>
                      <a:alpha val="40000"/>
                    </a:schemeClr>
                  </a:glow>
                </a:effectLst>
                <a:latin typeface="Calibri" panose="020F0502020204030204" pitchFamily="34" charset="0"/>
                <a:cs typeface="Calibri" pitchFamily="34" charset="0"/>
              </a:rPr>
              <a:t>required</a:t>
            </a:r>
            <a:r>
              <a:rPr lang="en-US" sz="3400" dirty="0">
                <a:effectLst>
                  <a:glow rad="228600">
                    <a:schemeClr val="accent3">
                      <a:satMod val="175000"/>
                      <a:alpha val="40000"/>
                    </a:schemeClr>
                  </a:glow>
                </a:effectLst>
                <a:latin typeface="Calibri" panose="020F0502020204030204" pitchFamily="34" charset="0"/>
                <a:cs typeface="Calibri" pitchFamily="34" charset="0"/>
              </a:rPr>
              <a:t>.</a:t>
            </a:r>
          </a:p>
          <a:p>
            <a:endParaRPr lang="en-US" dirty="0">
              <a:effectLst>
                <a:glow rad="228600">
                  <a:schemeClr val="accent3">
                    <a:satMod val="175000"/>
                    <a:alpha val="40000"/>
                  </a:schemeClr>
                </a:glow>
              </a:effectLst>
              <a:latin typeface="Calibri" pitchFamily="34" charset="0"/>
              <a:cs typeface="Calibri" pitchFamily="34" charset="0"/>
            </a:endParaRPr>
          </a:p>
        </p:txBody>
      </p:sp>
    </p:spTree>
    <p:extLst>
      <p:ext uri="{BB962C8B-B14F-4D97-AF65-F5344CB8AC3E}">
        <p14:creationId xmlns:p14="http://schemas.microsoft.com/office/powerpoint/2010/main" val="4116881976"/>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Barclay Argument #1:</a:t>
            </a:r>
            <a:br>
              <a:rPr lang="en-US" sz="3600" b="1" dirty="0">
                <a:effectLst>
                  <a:glow rad="228600">
                    <a:schemeClr val="accent3">
                      <a:satMod val="175000"/>
                      <a:alpha val="40000"/>
                    </a:schemeClr>
                  </a:glow>
                </a:effectLst>
                <a:latin typeface="Calibri" pitchFamily="34" charset="0"/>
                <a:cs typeface="Calibri" pitchFamily="34" charset="0"/>
              </a:rPr>
            </a:br>
            <a:r>
              <a:rPr lang="en-US" sz="3600" b="1" dirty="0">
                <a:effectLst>
                  <a:glow rad="228600">
                    <a:schemeClr val="accent3">
                      <a:satMod val="175000"/>
                      <a:alpha val="40000"/>
                    </a:schemeClr>
                  </a:glow>
                </a:effectLst>
                <a:latin typeface="Calibri" pitchFamily="34" charset="0"/>
                <a:cs typeface="Calibri" pitchFamily="34" charset="0"/>
              </a:rPr>
              <a:t>Requirement to Tithe Preceded Mosaic Law</a:t>
            </a:r>
          </a:p>
        </p:txBody>
      </p:sp>
      <p:sp>
        <p:nvSpPr>
          <p:cNvPr id="3" name="Content Placeholder 2"/>
          <p:cNvSpPr>
            <a:spLocks noGrp="1"/>
          </p:cNvSpPr>
          <p:nvPr>
            <p:ph idx="1"/>
          </p:nvPr>
        </p:nvSpPr>
        <p:spPr>
          <a:xfrm>
            <a:off x="457200" y="1066800"/>
            <a:ext cx="8534400" cy="5791200"/>
          </a:xfrm>
        </p:spPr>
        <p:txBody>
          <a:bodyPr>
            <a:normAutofit fontScale="85000" lnSpcReduction="20000"/>
          </a:bodyPr>
          <a:lstStyle/>
          <a:p>
            <a:r>
              <a:rPr lang="en-US" sz="3400" dirty="0">
                <a:effectLst>
                  <a:glow rad="228600">
                    <a:schemeClr val="accent3">
                      <a:satMod val="175000"/>
                      <a:alpha val="40000"/>
                    </a:schemeClr>
                  </a:glow>
                </a:effectLst>
                <a:latin typeface="Calibri" panose="020F0502020204030204" pitchFamily="34" charset="0"/>
                <a:cs typeface="Calibri" pitchFamily="34" charset="0"/>
              </a:rPr>
              <a:t>Abraham gives a tithe:</a:t>
            </a:r>
          </a:p>
          <a:p>
            <a:pPr lvl="1"/>
            <a:r>
              <a:rPr lang="en-US" sz="3000" i="1" dirty="0">
                <a:solidFill>
                  <a:srgbClr val="0070C0"/>
                </a:solidFill>
                <a:latin typeface="Cambria" pitchFamily="18" charset="0"/>
              </a:rPr>
              <a:t>After [Abram’s] return from the defeat of </a:t>
            </a:r>
            <a:r>
              <a:rPr lang="en-US" sz="3000" i="1" dirty="0" err="1">
                <a:solidFill>
                  <a:srgbClr val="0070C0"/>
                </a:solidFill>
                <a:latin typeface="Cambria" pitchFamily="18" charset="0"/>
              </a:rPr>
              <a:t>Chedorlaomer</a:t>
            </a:r>
            <a:r>
              <a:rPr lang="en-US" sz="3000" i="1" dirty="0">
                <a:solidFill>
                  <a:srgbClr val="0070C0"/>
                </a:solidFill>
                <a:latin typeface="Cambria" pitchFamily="18" charset="0"/>
              </a:rPr>
              <a:t> and the kings who were with him…  </a:t>
            </a:r>
            <a:r>
              <a:rPr lang="en-US" sz="3000" i="1" baseline="30000" dirty="0">
                <a:solidFill>
                  <a:srgbClr val="0070C0"/>
                </a:solidFill>
                <a:latin typeface="Cambria" pitchFamily="18" charset="0"/>
              </a:rPr>
              <a:t>18</a:t>
            </a:r>
            <a:r>
              <a:rPr lang="en-US" sz="3000" i="1" dirty="0">
                <a:solidFill>
                  <a:srgbClr val="0070C0"/>
                </a:solidFill>
                <a:latin typeface="Cambria" pitchFamily="18" charset="0"/>
              </a:rPr>
              <a:t> Melchizedek king of Salem brought out bread and wine. (He was priest of God Most High.) </a:t>
            </a:r>
            <a:r>
              <a:rPr lang="en-US" sz="3000" i="1" baseline="30000" dirty="0">
                <a:solidFill>
                  <a:srgbClr val="0070C0"/>
                </a:solidFill>
                <a:latin typeface="Cambria" pitchFamily="18" charset="0"/>
              </a:rPr>
              <a:t>19</a:t>
            </a:r>
            <a:r>
              <a:rPr lang="en-US" sz="3000" i="1" dirty="0">
                <a:solidFill>
                  <a:srgbClr val="0070C0"/>
                </a:solidFill>
                <a:latin typeface="Cambria" pitchFamily="18" charset="0"/>
              </a:rPr>
              <a:t> And he blessed him and said, "Blessed be Abram by God Most High, Possessor of heaven and earth; </a:t>
            </a:r>
            <a:r>
              <a:rPr lang="en-US" sz="3000" i="1" baseline="30000" dirty="0">
                <a:solidFill>
                  <a:srgbClr val="0070C0"/>
                </a:solidFill>
                <a:latin typeface="Cambria" pitchFamily="18" charset="0"/>
              </a:rPr>
              <a:t>20</a:t>
            </a:r>
            <a:r>
              <a:rPr lang="en-US" sz="3000" i="1" dirty="0">
                <a:solidFill>
                  <a:srgbClr val="0070C0"/>
                </a:solidFill>
                <a:latin typeface="Cambria" pitchFamily="18" charset="0"/>
              </a:rPr>
              <a:t> and blessed be God Most High, who has delivered your enemies into your hand!" </a:t>
            </a:r>
            <a:r>
              <a:rPr lang="en-US" sz="3000" b="1" i="1" dirty="0">
                <a:solidFill>
                  <a:srgbClr val="0070C0"/>
                </a:solidFill>
                <a:latin typeface="Cambria" pitchFamily="18" charset="0"/>
              </a:rPr>
              <a:t>And Abram gave him a tenth of everything</a:t>
            </a:r>
            <a:r>
              <a:rPr lang="en-US" sz="3000" i="1" dirty="0">
                <a:solidFill>
                  <a:srgbClr val="0070C0"/>
                </a:solidFill>
                <a:latin typeface="Cambria" pitchFamily="18" charset="0"/>
              </a:rPr>
              <a:t>. </a:t>
            </a:r>
            <a:r>
              <a:rPr lang="en-US" sz="3000" dirty="0">
                <a:effectLst>
                  <a:glow rad="228600">
                    <a:schemeClr val="accent3">
                      <a:satMod val="175000"/>
                      <a:alpha val="40000"/>
                    </a:schemeClr>
                  </a:glow>
                </a:effectLst>
                <a:latin typeface="Calibri" panose="020F0502020204030204" pitchFamily="34" charset="0"/>
                <a:cs typeface="Calibri" pitchFamily="34" charset="0"/>
              </a:rPr>
              <a:t>(Gen 14:17-20)</a:t>
            </a:r>
          </a:p>
          <a:p>
            <a:r>
              <a:rPr lang="en-US" sz="3400" dirty="0">
                <a:effectLst>
                  <a:glow rad="228600">
                    <a:schemeClr val="accent3">
                      <a:satMod val="175000"/>
                      <a:alpha val="40000"/>
                    </a:schemeClr>
                  </a:glow>
                </a:effectLst>
                <a:latin typeface="Calibri" panose="020F0502020204030204" pitchFamily="34" charset="0"/>
                <a:cs typeface="Calibri" pitchFamily="34" charset="0"/>
              </a:rPr>
              <a:t>Does this passage say that Abram was </a:t>
            </a:r>
            <a:r>
              <a:rPr lang="en-US" sz="3400" b="1" i="1" dirty="0">
                <a:effectLst>
                  <a:glow rad="228600">
                    <a:schemeClr val="accent3">
                      <a:satMod val="175000"/>
                      <a:alpha val="40000"/>
                    </a:schemeClr>
                  </a:glow>
                </a:effectLst>
                <a:latin typeface="Calibri" panose="020F0502020204030204" pitchFamily="34" charset="0"/>
                <a:cs typeface="Calibri" pitchFamily="34" charset="0"/>
              </a:rPr>
              <a:t>required</a:t>
            </a:r>
            <a:r>
              <a:rPr lang="en-US" sz="3400" dirty="0">
                <a:effectLst>
                  <a:glow rad="228600">
                    <a:schemeClr val="accent3">
                      <a:satMod val="175000"/>
                      <a:alpha val="40000"/>
                    </a:schemeClr>
                  </a:glow>
                </a:effectLst>
                <a:latin typeface="Calibri" panose="020F0502020204030204" pitchFamily="34" charset="0"/>
                <a:cs typeface="Calibri" pitchFamily="34" charset="0"/>
              </a:rPr>
              <a:t> to give a tithe to Melchizedek?</a:t>
            </a:r>
          </a:p>
          <a:p>
            <a:r>
              <a:rPr lang="en-US" sz="3400" dirty="0">
                <a:effectLst>
                  <a:glow rad="228600">
                    <a:schemeClr val="accent3">
                      <a:satMod val="175000"/>
                      <a:alpha val="40000"/>
                    </a:schemeClr>
                  </a:glow>
                </a:effectLst>
                <a:latin typeface="Calibri" panose="020F0502020204030204" pitchFamily="34" charset="0"/>
                <a:cs typeface="Calibri" pitchFamily="34" charset="0"/>
              </a:rPr>
              <a:t>Does this passage tell us </a:t>
            </a:r>
            <a:r>
              <a:rPr lang="en-US" sz="3400" b="1" i="1" dirty="0">
                <a:effectLst>
                  <a:glow rad="228600">
                    <a:schemeClr val="accent3">
                      <a:satMod val="175000"/>
                      <a:alpha val="40000"/>
                    </a:schemeClr>
                  </a:glow>
                </a:effectLst>
                <a:latin typeface="Calibri" panose="020F0502020204030204" pitchFamily="34" charset="0"/>
                <a:cs typeface="Calibri" pitchFamily="34" charset="0"/>
              </a:rPr>
              <a:t>why</a:t>
            </a:r>
            <a:r>
              <a:rPr lang="en-US" sz="3400" dirty="0">
                <a:effectLst>
                  <a:glow rad="228600">
                    <a:schemeClr val="accent3">
                      <a:satMod val="175000"/>
                      <a:alpha val="40000"/>
                    </a:schemeClr>
                  </a:glow>
                </a:effectLst>
                <a:latin typeface="Calibri" panose="020F0502020204030204" pitchFamily="34" charset="0"/>
                <a:cs typeface="Calibri" pitchFamily="34" charset="0"/>
              </a:rPr>
              <a:t> Abram gave a tithe to Melchizedek?</a:t>
            </a:r>
          </a:p>
          <a:p>
            <a:r>
              <a:rPr lang="en-US" sz="3400" dirty="0">
                <a:effectLst>
                  <a:glow rad="228600">
                    <a:schemeClr val="accent3">
                      <a:satMod val="175000"/>
                      <a:alpha val="40000"/>
                    </a:schemeClr>
                  </a:glow>
                </a:effectLst>
                <a:latin typeface="Calibri" panose="020F0502020204030204" pitchFamily="34" charset="0"/>
                <a:cs typeface="Calibri" pitchFamily="34" charset="0"/>
              </a:rPr>
              <a:t>Does this passage tell us that Abram tithed on a regular basis?</a:t>
            </a:r>
          </a:p>
          <a:p>
            <a:endParaRPr lang="en-US" dirty="0">
              <a:effectLst>
                <a:glow rad="228600">
                  <a:schemeClr val="accent3">
                    <a:satMod val="175000"/>
                    <a:alpha val="40000"/>
                  </a:schemeClr>
                </a:glow>
              </a:effectLst>
              <a:latin typeface="Calibri" pitchFamily="34" charset="0"/>
              <a:cs typeface="Calibri" pitchFamily="34" charset="0"/>
            </a:endParaRPr>
          </a:p>
        </p:txBody>
      </p:sp>
    </p:spTree>
    <p:extLst>
      <p:ext uri="{BB962C8B-B14F-4D97-AF65-F5344CB8AC3E}">
        <p14:creationId xmlns:p14="http://schemas.microsoft.com/office/powerpoint/2010/main" val="2257731802"/>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Barclay Argument #1:</a:t>
            </a:r>
            <a:br>
              <a:rPr lang="en-US" sz="3600" b="1" dirty="0">
                <a:effectLst>
                  <a:glow rad="228600">
                    <a:schemeClr val="accent3">
                      <a:satMod val="175000"/>
                      <a:alpha val="40000"/>
                    </a:schemeClr>
                  </a:glow>
                </a:effectLst>
                <a:latin typeface="Calibri" pitchFamily="34" charset="0"/>
                <a:cs typeface="Calibri" pitchFamily="34" charset="0"/>
              </a:rPr>
            </a:br>
            <a:r>
              <a:rPr lang="en-US" sz="3600" b="1" dirty="0">
                <a:effectLst>
                  <a:glow rad="228600">
                    <a:schemeClr val="accent3">
                      <a:satMod val="175000"/>
                      <a:alpha val="40000"/>
                    </a:schemeClr>
                  </a:glow>
                </a:effectLst>
                <a:latin typeface="Calibri" pitchFamily="34" charset="0"/>
                <a:cs typeface="Calibri" pitchFamily="34" charset="0"/>
              </a:rPr>
              <a:t>Requirement to Tithe Preceded Mosaic Law</a:t>
            </a:r>
          </a:p>
        </p:txBody>
      </p:sp>
      <p:sp>
        <p:nvSpPr>
          <p:cNvPr id="3" name="Content Placeholder 2"/>
          <p:cNvSpPr>
            <a:spLocks noGrp="1"/>
          </p:cNvSpPr>
          <p:nvPr>
            <p:ph idx="1"/>
          </p:nvPr>
        </p:nvSpPr>
        <p:spPr>
          <a:xfrm>
            <a:off x="457200" y="1066800"/>
            <a:ext cx="8534400" cy="5791200"/>
          </a:xfrm>
        </p:spPr>
        <p:txBody>
          <a:bodyPr>
            <a:normAutofit fontScale="92500" lnSpcReduction="20000"/>
          </a:bodyPr>
          <a:lstStyle/>
          <a:p>
            <a:r>
              <a:rPr lang="en-US" sz="3300" dirty="0">
                <a:effectLst>
                  <a:glow rad="228600">
                    <a:schemeClr val="accent3">
                      <a:satMod val="175000"/>
                      <a:alpha val="40000"/>
                    </a:schemeClr>
                  </a:glow>
                </a:effectLst>
                <a:latin typeface="Calibri" panose="020F0502020204030204" pitchFamily="34" charset="0"/>
                <a:cs typeface="Calibri" pitchFamily="34" charset="0"/>
              </a:rPr>
              <a:t>Jacob paid a tithe:</a:t>
            </a:r>
          </a:p>
          <a:p>
            <a:pPr lvl="1"/>
            <a:r>
              <a:rPr lang="en-US" sz="3000" i="1" dirty="0">
                <a:solidFill>
                  <a:srgbClr val="0070C0"/>
                </a:solidFill>
                <a:latin typeface="Cambria" pitchFamily="18" charset="0"/>
              </a:rPr>
              <a:t>Then Jacob made a vow, saying, "If God will be with me and will keep me in this way that I go, and will give me bread to eat and clothing to wear, </a:t>
            </a:r>
            <a:r>
              <a:rPr lang="en-US" sz="3000" i="1" baseline="30000" dirty="0">
                <a:solidFill>
                  <a:srgbClr val="0070C0"/>
                </a:solidFill>
                <a:latin typeface="Cambria" pitchFamily="18" charset="0"/>
              </a:rPr>
              <a:t>21</a:t>
            </a:r>
            <a:r>
              <a:rPr lang="en-US" sz="3000" i="1" dirty="0">
                <a:solidFill>
                  <a:srgbClr val="0070C0"/>
                </a:solidFill>
                <a:latin typeface="Cambria" pitchFamily="18" charset="0"/>
              </a:rPr>
              <a:t> so that I come again to my father's house in peace, then the LORD shall be my God, </a:t>
            </a:r>
            <a:r>
              <a:rPr lang="en-US" sz="3000" i="1" baseline="30000" dirty="0">
                <a:solidFill>
                  <a:srgbClr val="0070C0"/>
                </a:solidFill>
                <a:latin typeface="Cambria" pitchFamily="18" charset="0"/>
              </a:rPr>
              <a:t>22</a:t>
            </a:r>
            <a:r>
              <a:rPr lang="en-US" sz="3000" i="1" dirty="0">
                <a:solidFill>
                  <a:srgbClr val="0070C0"/>
                </a:solidFill>
                <a:latin typeface="Cambria" pitchFamily="18" charset="0"/>
              </a:rPr>
              <a:t> and this stone, which I have set up for a pillar, shall be God's house. And of all that you give me I will give a full tenth to you." </a:t>
            </a:r>
            <a:r>
              <a:rPr lang="en-US" sz="3000" dirty="0">
                <a:effectLst>
                  <a:glow rad="228600">
                    <a:schemeClr val="accent3">
                      <a:satMod val="175000"/>
                      <a:alpha val="40000"/>
                    </a:schemeClr>
                  </a:glow>
                </a:effectLst>
                <a:latin typeface="Calibri" panose="020F0502020204030204" pitchFamily="34" charset="0"/>
                <a:cs typeface="Calibri" pitchFamily="34" charset="0"/>
              </a:rPr>
              <a:t>(Gen 28:20-22) </a:t>
            </a:r>
          </a:p>
          <a:p>
            <a:r>
              <a:rPr lang="en-US" sz="3300" dirty="0">
                <a:effectLst>
                  <a:glow rad="228600">
                    <a:schemeClr val="accent3">
                      <a:satMod val="175000"/>
                      <a:alpha val="40000"/>
                    </a:schemeClr>
                  </a:glow>
                </a:effectLst>
                <a:latin typeface="Calibri" panose="020F0502020204030204" pitchFamily="34" charset="0"/>
                <a:cs typeface="Calibri" pitchFamily="34" charset="0"/>
              </a:rPr>
              <a:t>Does this passage tell that Jacob was </a:t>
            </a:r>
            <a:r>
              <a:rPr lang="en-US" sz="3300" b="1" i="1" dirty="0">
                <a:effectLst>
                  <a:glow rad="228600">
                    <a:schemeClr val="accent3">
                      <a:satMod val="175000"/>
                      <a:alpha val="40000"/>
                    </a:schemeClr>
                  </a:glow>
                </a:effectLst>
                <a:latin typeface="Calibri" panose="020F0502020204030204" pitchFamily="34" charset="0"/>
                <a:cs typeface="Calibri" pitchFamily="34" charset="0"/>
              </a:rPr>
              <a:t>required</a:t>
            </a:r>
            <a:r>
              <a:rPr lang="en-US" sz="3300" dirty="0">
                <a:effectLst>
                  <a:glow rad="228600">
                    <a:schemeClr val="accent3">
                      <a:satMod val="175000"/>
                      <a:alpha val="40000"/>
                    </a:schemeClr>
                  </a:glow>
                </a:effectLst>
                <a:latin typeface="Calibri" panose="020F0502020204030204" pitchFamily="34" charset="0"/>
                <a:cs typeface="Calibri" pitchFamily="34" charset="0"/>
              </a:rPr>
              <a:t> to give God a tithe of everything God gave him (prior to making a vow to do so)?</a:t>
            </a:r>
          </a:p>
          <a:p>
            <a:r>
              <a:rPr lang="en-US" sz="3300" dirty="0">
                <a:effectLst>
                  <a:glow rad="228600">
                    <a:schemeClr val="accent3">
                      <a:satMod val="175000"/>
                      <a:alpha val="40000"/>
                    </a:schemeClr>
                  </a:glow>
                </a:effectLst>
                <a:latin typeface="Calibri" panose="020F0502020204030204" pitchFamily="34" charset="0"/>
                <a:cs typeface="Calibri" pitchFamily="34" charset="0"/>
              </a:rPr>
              <a:t>Does this passage tell us </a:t>
            </a:r>
            <a:r>
              <a:rPr lang="en-US" sz="3300" b="1" i="1" dirty="0">
                <a:effectLst>
                  <a:glow rad="228600">
                    <a:schemeClr val="accent3">
                      <a:satMod val="175000"/>
                      <a:alpha val="40000"/>
                    </a:schemeClr>
                  </a:glow>
                </a:effectLst>
                <a:latin typeface="Calibri" panose="020F0502020204030204" pitchFamily="34" charset="0"/>
                <a:cs typeface="Calibri" pitchFamily="34" charset="0"/>
              </a:rPr>
              <a:t>why</a:t>
            </a:r>
            <a:r>
              <a:rPr lang="en-US" sz="3300" dirty="0">
                <a:effectLst>
                  <a:glow rad="228600">
                    <a:schemeClr val="accent3">
                      <a:satMod val="175000"/>
                      <a:alpha val="40000"/>
                    </a:schemeClr>
                  </a:glow>
                </a:effectLst>
                <a:latin typeface="Calibri" panose="020F0502020204030204" pitchFamily="34" charset="0"/>
                <a:cs typeface="Calibri" pitchFamily="34" charset="0"/>
              </a:rPr>
              <a:t> Jacob made a vow to tithe all that God gave him?</a:t>
            </a:r>
          </a:p>
        </p:txBody>
      </p:sp>
    </p:spTree>
    <p:extLst>
      <p:ext uri="{BB962C8B-B14F-4D97-AF65-F5344CB8AC3E}">
        <p14:creationId xmlns:p14="http://schemas.microsoft.com/office/powerpoint/2010/main" val="3449216939"/>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20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lstStyle/>
          <a:p>
            <a:r>
              <a:rPr lang="en-US" sz="3600" b="1" dirty="0">
                <a:effectLst>
                  <a:glow rad="228600">
                    <a:schemeClr val="accent3">
                      <a:satMod val="175000"/>
                      <a:alpha val="40000"/>
                    </a:schemeClr>
                  </a:glow>
                </a:effectLst>
                <a:latin typeface="Calibri" pitchFamily="34" charset="0"/>
                <a:cs typeface="Calibri" pitchFamily="34" charset="0"/>
              </a:rPr>
              <a:t>Barclay Argument #1:</a:t>
            </a:r>
            <a:br>
              <a:rPr lang="en-US" sz="3600" b="1" dirty="0">
                <a:effectLst>
                  <a:glow rad="228600">
                    <a:schemeClr val="accent3">
                      <a:satMod val="175000"/>
                      <a:alpha val="40000"/>
                    </a:schemeClr>
                  </a:glow>
                </a:effectLst>
                <a:latin typeface="Calibri" pitchFamily="34" charset="0"/>
                <a:cs typeface="Calibri" pitchFamily="34" charset="0"/>
              </a:rPr>
            </a:br>
            <a:r>
              <a:rPr lang="en-US" sz="3600" b="1" dirty="0">
                <a:effectLst>
                  <a:glow rad="228600">
                    <a:schemeClr val="accent3">
                      <a:satMod val="175000"/>
                      <a:alpha val="40000"/>
                    </a:schemeClr>
                  </a:glow>
                </a:effectLst>
                <a:latin typeface="Calibri" pitchFamily="34" charset="0"/>
                <a:cs typeface="Calibri" pitchFamily="34" charset="0"/>
              </a:rPr>
              <a:t>Requirement to Tithe Preceded Mosaic Law</a:t>
            </a:r>
          </a:p>
        </p:txBody>
      </p:sp>
      <p:sp>
        <p:nvSpPr>
          <p:cNvPr id="3" name="Content Placeholder 2"/>
          <p:cNvSpPr>
            <a:spLocks noGrp="1"/>
          </p:cNvSpPr>
          <p:nvPr>
            <p:ph idx="1"/>
          </p:nvPr>
        </p:nvSpPr>
        <p:spPr>
          <a:xfrm>
            <a:off x="228600" y="1066800"/>
            <a:ext cx="8686800" cy="5791200"/>
          </a:xfrm>
        </p:spPr>
        <p:txBody>
          <a:bodyPr>
            <a:normAutofit fontScale="70000" lnSpcReduction="20000"/>
          </a:bodyPr>
          <a:lstStyle/>
          <a:p>
            <a:r>
              <a:rPr lang="en-US" dirty="0">
                <a:effectLst>
                  <a:glow rad="228600">
                    <a:schemeClr val="accent3">
                      <a:satMod val="175000"/>
                      <a:alpha val="40000"/>
                    </a:schemeClr>
                  </a:glow>
                </a:effectLst>
                <a:latin typeface="Calibri" panose="020F0502020204030204" pitchFamily="34" charset="0"/>
                <a:cs typeface="Calibri" pitchFamily="34" charset="0"/>
              </a:rPr>
              <a:t>But Barclay contends that Abraham and Jacob </a:t>
            </a:r>
            <a:r>
              <a:rPr lang="en-US" b="1" i="1" dirty="0">
                <a:effectLst>
                  <a:glow rad="228600">
                    <a:schemeClr val="accent3">
                      <a:satMod val="175000"/>
                      <a:alpha val="40000"/>
                    </a:schemeClr>
                  </a:glow>
                </a:effectLst>
                <a:latin typeface="Calibri" panose="020F0502020204030204" pitchFamily="34" charset="0"/>
                <a:cs typeface="Calibri" pitchFamily="34" charset="0"/>
              </a:rPr>
              <a:t>were</a:t>
            </a:r>
            <a:r>
              <a:rPr lang="en-US" dirty="0">
                <a:effectLst>
                  <a:glow rad="228600">
                    <a:schemeClr val="accent3">
                      <a:satMod val="175000"/>
                      <a:alpha val="40000"/>
                    </a:schemeClr>
                  </a:glow>
                </a:effectLst>
                <a:latin typeface="Calibri" panose="020F0502020204030204" pitchFamily="34" charset="0"/>
                <a:cs typeface="Calibri" pitchFamily="34" charset="0"/>
              </a:rPr>
              <a:t> commanded by God to give tithes: </a:t>
            </a:r>
          </a:p>
          <a:p>
            <a:pPr lvl="1"/>
            <a:r>
              <a:rPr lang="en-US" i="1" dirty="0">
                <a:effectLst>
                  <a:glow rad="228600">
                    <a:schemeClr val="accent3">
                      <a:satMod val="175000"/>
                      <a:alpha val="40000"/>
                    </a:schemeClr>
                  </a:glow>
                </a:effectLst>
                <a:latin typeface="Cambria" panose="02040503050406030204" pitchFamily="18" charset="0"/>
                <a:cs typeface="Calibri" pitchFamily="34" charset="0"/>
              </a:rPr>
              <a:t>But where did the idea to tithe come from? Many argue Abraham and Jacob were simply following the customs of the surrounding nations. But Scripture points in a different direction. In Genesis 26:5, God says, “Abraham obeyed my voice and kept my charge, my commandments, my statutes, and my laws.”  This language is almost identical to later instructions regarding the Mosaic law. This passage implies that God gave his people laws in addition to those written in Genesis.</a:t>
            </a:r>
          </a:p>
          <a:p>
            <a:r>
              <a:rPr lang="en-US" dirty="0">
                <a:effectLst>
                  <a:glow rad="228600">
                    <a:schemeClr val="accent3">
                      <a:satMod val="175000"/>
                      <a:alpha val="40000"/>
                    </a:schemeClr>
                  </a:glow>
                </a:effectLst>
                <a:latin typeface="Calibri" panose="020F0502020204030204" pitchFamily="34" charset="0"/>
                <a:cs typeface="Calibri" pitchFamily="34" charset="0"/>
              </a:rPr>
              <a:t>We know from the book of Genesis that God gave many commands to Abraham. And it’s likely that God gave </a:t>
            </a:r>
            <a:r>
              <a:rPr lang="en-US" b="1" i="1" dirty="0">
                <a:effectLst>
                  <a:glow rad="228600">
                    <a:schemeClr val="accent3">
                      <a:satMod val="175000"/>
                      <a:alpha val="40000"/>
                    </a:schemeClr>
                  </a:glow>
                </a:effectLst>
                <a:latin typeface="Calibri" panose="020F0502020204030204" pitchFamily="34" charset="0"/>
                <a:cs typeface="Calibri" pitchFamily="34" charset="0"/>
              </a:rPr>
              <a:t>other</a:t>
            </a:r>
            <a:r>
              <a:rPr lang="en-US" dirty="0">
                <a:effectLst>
                  <a:glow rad="228600">
                    <a:schemeClr val="accent3">
                      <a:satMod val="175000"/>
                      <a:alpha val="40000"/>
                    </a:schemeClr>
                  </a:glow>
                </a:effectLst>
                <a:latin typeface="Calibri" panose="020F0502020204030204" pitchFamily="34" charset="0"/>
                <a:cs typeface="Calibri" pitchFamily="34" charset="0"/>
              </a:rPr>
              <a:t> commands to Abraham besides the ones recorded in Genesis.</a:t>
            </a:r>
          </a:p>
          <a:p>
            <a:r>
              <a:rPr lang="en-US" dirty="0">
                <a:effectLst>
                  <a:glow rad="228600">
                    <a:schemeClr val="accent3">
                      <a:satMod val="175000"/>
                      <a:alpha val="40000"/>
                    </a:schemeClr>
                  </a:glow>
                </a:effectLst>
                <a:latin typeface="Calibri" panose="020F0502020204030204" pitchFamily="34" charset="0"/>
                <a:cs typeface="Calibri" pitchFamily="34" charset="0"/>
              </a:rPr>
              <a:t>The passage Barclay cites, Genesis 26:5, tells us that Abraham was (generally) faithful to obey God’s commands.</a:t>
            </a:r>
          </a:p>
          <a:p>
            <a:r>
              <a:rPr lang="en-US" dirty="0">
                <a:effectLst>
                  <a:glow rad="228600">
                    <a:schemeClr val="accent3">
                      <a:satMod val="175000"/>
                      <a:alpha val="40000"/>
                    </a:schemeClr>
                  </a:glow>
                </a:effectLst>
                <a:latin typeface="Calibri" panose="020F0502020204030204" pitchFamily="34" charset="0"/>
                <a:cs typeface="Calibri" pitchFamily="34" charset="0"/>
              </a:rPr>
              <a:t>But how does that </a:t>
            </a:r>
            <a:r>
              <a:rPr lang="en-US" b="1" i="1" dirty="0">
                <a:effectLst>
                  <a:glow rad="228600">
                    <a:schemeClr val="accent3">
                      <a:satMod val="175000"/>
                      <a:alpha val="40000"/>
                    </a:schemeClr>
                  </a:glow>
                </a:effectLst>
                <a:latin typeface="Calibri" panose="020F0502020204030204" pitchFamily="34" charset="0"/>
                <a:cs typeface="Calibri" pitchFamily="34" charset="0"/>
              </a:rPr>
              <a:t>prove</a:t>
            </a:r>
            <a:r>
              <a:rPr lang="en-US" dirty="0">
                <a:effectLst>
                  <a:glow rad="228600">
                    <a:schemeClr val="accent3">
                      <a:satMod val="175000"/>
                      <a:alpha val="40000"/>
                    </a:schemeClr>
                  </a:glow>
                </a:effectLst>
                <a:latin typeface="Calibri" panose="020F0502020204030204" pitchFamily="34" charset="0"/>
                <a:cs typeface="Calibri" pitchFamily="34" charset="0"/>
              </a:rPr>
              <a:t> (or “point in a direction”) that God </a:t>
            </a:r>
            <a:r>
              <a:rPr lang="en-US" b="1" i="1" dirty="0">
                <a:effectLst>
                  <a:glow rad="228600">
                    <a:schemeClr val="accent3">
                      <a:satMod val="175000"/>
                      <a:alpha val="40000"/>
                    </a:schemeClr>
                  </a:glow>
                </a:effectLst>
                <a:latin typeface="Calibri" panose="020F0502020204030204" pitchFamily="34" charset="0"/>
                <a:cs typeface="Calibri" pitchFamily="34" charset="0"/>
              </a:rPr>
              <a:t>commanded</a:t>
            </a:r>
            <a:r>
              <a:rPr lang="en-US" dirty="0">
                <a:effectLst>
                  <a:glow rad="228600">
                    <a:schemeClr val="accent3">
                      <a:satMod val="175000"/>
                      <a:alpha val="40000"/>
                    </a:schemeClr>
                  </a:glow>
                </a:effectLst>
                <a:latin typeface="Calibri" panose="020F0502020204030204" pitchFamily="34" charset="0"/>
                <a:cs typeface="Calibri" pitchFamily="34" charset="0"/>
              </a:rPr>
              <a:t> Abraham to give a tithe to Melchizedek (or anybody else)?</a:t>
            </a:r>
          </a:p>
          <a:p>
            <a:r>
              <a:rPr lang="en-US" dirty="0">
                <a:effectLst>
                  <a:glow rad="228600">
                    <a:schemeClr val="accent3">
                      <a:satMod val="175000"/>
                      <a:alpha val="40000"/>
                    </a:schemeClr>
                  </a:glow>
                </a:effectLst>
                <a:latin typeface="Calibri" panose="020F0502020204030204" pitchFamily="34" charset="0"/>
                <a:cs typeface="Calibri" pitchFamily="34" charset="0"/>
              </a:rPr>
              <a:t>Is it not just as likely that Abraham gave a tithe to Melchizedek because it was a common practice in his day – especially since we know that many nations in the ancient world did, in fact, practice tithing? (cf. </a:t>
            </a:r>
            <a:r>
              <a:rPr lang="it-IT" dirty="0">
                <a:effectLst>
                  <a:glow rad="228600">
                    <a:schemeClr val="accent3">
                      <a:satMod val="175000"/>
                      <a:alpha val="40000"/>
                    </a:schemeClr>
                  </a:glow>
                </a:effectLst>
                <a:latin typeface="Calibri" panose="020F0502020204030204" pitchFamily="34" charset="0"/>
                <a:cs typeface="Calibri" pitchFamily="34" charset="0"/>
              </a:rPr>
              <a:t>1 Maccabees 11:35)</a:t>
            </a:r>
            <a:endParaRPr lang="en-US" dirty="0">
              <a:effectLst>
                <a:glow rad="228600">
                  <a:schemeClr val="accent3">
                    <a:satMod val="175000"/>
                    <a:alpha val="40000"/>
                  </a:schemeClr>
                </a:glow>
              </a:effectLst>
              <a:latin typeface="Calibri" pitchFamily="34" charset="0"/>
              <a:cs typeface="Calibri" pitchFamily="34" charset="0"/>
            </a:endParaRPr>
          </a:p>
        </p:txBody>
      </p:sp>
    </p:spTree>
    <p:extLst>
      <p:ext uri="{BB962C8B-B14F-4D97-AF65-F5344CB8AC3E}">
        <p14:creationId xmlns:p14="http://schemas.microsoft.com/office/powerpoint/2010/main" val="2286089093"/>
      </p:ext>
    </p:extLst>
  </p:cSld>
  <p:clrMapOvr>
    <a:overrideClrMapping bg1="lt1" tx1="dk1" bg2="lt2" tx2="dk2" accent1="accent1" accent2="accent2" accent3="accent3" accent4="accent4" accent5="accent5" accent6="accent6" hlink="hlink" folHlink="folHlink"/>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4_sunset">
  <a:themeElements>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sun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nse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nse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nse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nse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nse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nse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nse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nse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nse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nse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nse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themeOverride>
</file>

<file path=ppt/theme/themeOverride10.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1.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2.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13.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2.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3.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4.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5.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6.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7.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8.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ppt/theme/themeOverride9.xml><?xml version="1.0" encoding="utf-8"?>
<a:themeOverride xmlns:a="http://schemas.openxmlformats.org/drawingml/2006/main">
  <a:clrScheme name="sunse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themeOverride>
</file>

<file path=docProps/app.xml><?xml version="1.0" encoding="utf-8"?>
<Properties xmlns="http://schemas.openxmlformats.org/officeDocument/2006/extended-properties" xmlns:vt="http://schemas.openxmlformats.org/officeDocument/2006/docPropsVTypes">
  <Template>Maple</Template>
  <TotalTime>77050</TotalTime>
  <Words>1463</Words>
  <Application>Microsoft Office PowerPoint</Application>
  <PresentationFormat>On-screen Show (4:3)</PresentationFormat>
  <Paragraphs>65</Paragraphs>
  <Slides>13</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13</vt:i4>
      </vt:variant>
    </vt:vector>
  </HeadingPairs>
  <TitlesOfParts>
    <vt:vector size="20" baseType="lpstr">
      <vt:lpstr>Arial</vt:lpstr>
      <vt:lpstr>Calibri</vt:lpstr>
      <vt:lpstr>Cambria</vt:lpstr>
      <vt:lpstr>14_sunset</vt:lpstr>
      <vt:lpstr>20_Default Design</vt:lpstr>
      <vt:lpstr>21_Default Design</vt:lpstr>
      <vt:lpstr>23_Default Design</vt:lpstr>
      <vt:lpstr>New Covenant Theology</vt:lpstr>
      <vt:lpstr>Questions Raised by New Covenant Theology</vt:lpstr>
      <vt:lpstr>Tithing in the Old Testament</vt:lpstr>
      <vt:lpstr>Tithing in the New Testament</vt:lpstr>
      <vt:lpstr>*William Barclay’s Arguments for NT Tithing</vt:lpstr>
      <vt:lpstr>Barclay Argument #1: Requirement to Tithe Preceded Mosaic Law</vt:lpstr>
      <vt:lpstr>Barclay Argument #1: Requirement to Tithe Preceded Mosaic Law</vt:lpstr>
      <vt:lpstr>Barclay Argument #1: Requirement to Tithe Preceded Mosaic Law</vt:lpstr>
      <vt:lpstr>Barclay Argument #1: Requirement to Tithe Preceded Mosaic Law</vt:lpstr>
      <vt:lpstr>Barclay Argument #1: Requirement to Tithe Preceded Mosaic Law</vt:lpstr>
      <vt:lpstr>Barclay Argument #1: Requirement to Tithe Preceded Mosaic Law</vt:lpstr>
      <vt:lpstr>Barclay Argument #1: Requirement to Tithe Preceded Mosaic Law</vt:lpstr>
      <vt:lpstr>Questions?</vt:lpstr>
    </vt:vector>
  </TitlesOfParts>
  <Company>ALLTEL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Covenant</dc:title>
  <dc:creator>Bob Connolly</dc:creator>
  <cp:lastModifiedBy>Robert Connolly</cp:lastModifiedBy>
  <cp:revision>2212</cp:revision>
  <dcterms:created xsi:type="dcterms:W3CDTF">2002-05-29T23:51:15Z</dcterms:created>
  <dcterms:modified xsi:type="dcterms:W3CDTF">2020-10-17T02:17:33Z</dcterms:modified>
</cp:coreProperties>
</file>