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4862" r:id="rId3"/>
    <p:sldMasterId id="2147484874" r:id="rId4"/>
  </p:sldMasterIdLst>
  <p:notesMasterIdLst>
    <p:notesMasterId r:id="rId19"/>
  </p:notesMasterIdLst>
  <p:sldIdLst>
    <p:sldId id="771" r:id="rId5"/>
    <p:sldId id="772" r:id="rId6"/>
    <p:sldId id="774" r:id="rId7"/>
    <p:sldId id="775" r:id="rId8"/>
    <p:sldId id="767" r:id="rId9"/>
    <p:sldId id="768" r:id="rId10"/>
    <p:sldId id="769" r:id="rId11"/>
    <p:sldId id="770" r:id="rId12"/>
    <p:sldId id="776" r:id="rId13"/>
    <p:sldId id="777" r:id="rId14"/>
    <p:sldId id="778" r:id="rId15"/>
    <p:sldId id="779" r:id="rId16"/>
    <p:sldId id="780" r:id="rId17"/>
    <p:sldId id="773" r:id="rId18"/>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57" autoAdjust="0"/>
    <p:restoredTop sz="94707"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34961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41384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16761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89493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63127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305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418714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737704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476671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34953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66904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569136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114300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87902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33173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5062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43266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785418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86809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593966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95190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41873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90222117"/>
      </p:ext>
    </p:extLst>
  </p:cSld>
  <p:clrMap bg1="lt1" tx1="dk1" bg2="lt2" tx2="dk2" accent1="accent1" accent2="accent2" accent3="accent3" accent4="accent4" accent5="accent5" accent6="accent6" hlink="hlink" folHlink="folHlink"/>
  <p:sldLayoutIdLst>
    <p:sldLayoutId id="2147484863" r:id="rId1"/>
    <p:sldLayoutId id="2147484864" r:id="rId2"/>
    <p:sldLayoutId id="2147484865" r:id="rId3"/>
    <p:sldLayoutId id="2147484866" r:id="rId4"/>
    <p:sldLayoutId id="2147484867" r:id="rId5"/>
    <p:sldLayoutId id="2147484868" r:id="rId6"/>
    <p:sldLayoutId id="2147484869" r:id="rId7"/>
    <p:sldLayoutId id="2147484870" r:id="rId8"/>
    <p:sldLayoutId id="2147484871" r:id="rId9"/>
    <p:sldLayoutId id="2147484872" r:id="rId10"/>
    <p:sldLayoutId id="214748487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0489079"/>
      </p:ext>
    </p:extLst>
  </p:cSld>
  <p:clrMap bg1="lt1" tx1="dk1" bg2="lt2" tx2="dk2" accent1="accent1" accent2="accent2" accent3="accent3" accent4="accent4" accent5="accent5" accent6="accent6" hlink="hlink" folHlink="folHlink"/>
  <p:sldLayoutIdLst>
    <p:sldLayoutId id="2147484875" r:id="rId1"/>
    <p:sldLayoutId id="2147484876" r:id="rId2"/>
    <p:sldLayoutId id="2147484877" r:id="rId3"/>
    <p:sldLayoutId id="2147484878" r:id="rId4"/>
    <p:sldLayoutId id="2147484879" r:id="rId5"/>
    <p:sldLayoutId id="2147484880" r:id="rId6"/>
    <p:sldLayoutId id="2147484881" r:id="rId7"/>
    <p:sldLayoutId id="2147484882" r:id="rId8"/>
    <p:sldLayoutId id="2147484883" r:id="rId9"/>
    <p:sldLayoutId id="2147484884" r:id="rId10"/>
    <p:sldLayoutId id="214748488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hyperlink" Target="https://www.thegospelcoalition.org/article/bible-commands-christians-to-tith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3322921468"/>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#2:</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Tithing was codified in the Mosaic law with ceremonial aspects added</a:t>
            </a:r>
          </a:p>
        </p:txBody>
      </p:sp>
      <p:sp>
        <p:nvSpPr>
          <p:cNvPr id="3" name="Content Placeholder 2"/>
          <p:cNvSpPr>
            <a:spLocks noGrp="1"/>
          </p:cNvSpPr>
          <p:nvPr>
            <p:ph idx="1"/>
          </p:nvPr>
        </p:nvSpPr>
        <p:spPr>
          <a:xfrm>
            <a:off x="457200" y="1600200"/>
            <a:ext cx="8458200" cy="5257800"/>
          </a:xfrm>
        </p:spPr>
        <p:txBody>
          <a:bodyPr>
            <a:normAutofit fontScale="55000" lnSpcReduction="20000"/>
          </a:bodyPr>
          <a:lstStyle/>
          <a:p>
            <a:r>
              <a:rPr lang="en-US" sz="4000" dirty="0">
                <a:effectLst>
                  <a:glow rad="228600">
                    <a:schemeClr val="accent3">
                      <a:satMod val="175000"/>
                      <a:alpha val="40000"/>
                    </a:schemeClr>
                  </a:glow>
                </a:effectLst>
                <a:latin typeface="Calibri" panose="020F0502020204030204" pitchFamily="34" charset="0"/>
                <a:cs typeface="Calibri" pitchFamily="34" charset="0"/>
              </a:rPr>
              <a:t>The next thing Barclay does is try to draw a parallel between tithing and Sabbath keeping:</a:t>
            </a:r>
          </a:p>
          <a:p>
            <a:pPr lvl="1"/>
            <a:r>
              <a:rPr lang="en-US" sz="3400" i="1" dirty="0">
                <a:effectLst>
                  <a:glow rad="228600">
                    <a:schemeClr val="accent3">
                      <a:satMod val="175000"/>
                      <a:alpha val="40000"/>
                    </a:schemeClr>
                  </a:glow>
                </a:effectLst>
                <a:latin typeface="Cambria" panose="02040503050406030204" pitchFamily="18" charset="0"/>
                <a:cs typeface="Calibri" pitchFamily="34" charset="0"/>
              </a:rPr>
              <a:t>We see this happen with the Sabbath—an eternal moral law rooted in creation—which takes on various ceremonial aspects under the Mosaic law (ceremonies involving showbread, for example). This is what Paul is talking about in Colossians 2:16, when he forbids letting anyone pass judgment in questions of Sabbath. Under the new covenant, the ceremonial aspects fall away while the moral law of the Sabbath remains.</a:t>
            </a:r>
          </a:p>
          <a:p>
            <a:r>
              <a:rPr lang="en-US" sz="4000" dirty="0">
                <a:effectLst>
                  <a:glow rad="228600">
                    <a:schemeClr val="accent3">
                      <a:satMod val="175000"/>
                      <a:alpha val="40000"/>
                    </a:schemeClr>
                  </a:glow>
                </a:effectLst>
                <a:latin typeface="Calibri" panose="020F0502020204030204" pitchFamily="34" charset="0"/>
                <a:cs typeface="Calibri" pitchFamily="34" charset="0"/>
              </a:rPr>
              <a:t>Is the Sabbath an “</a:t>
            </a:r>
            <a:r>
              <a:rPr lang="en-US" sz="4000" i="1" dirty="0">
                <a:effectLst>
                  <a:glow rad="228600">
                    <a:schemeClr val="accent3">
                      <a:satMod val="175000"/>
                      <a:alpha val="40000"/>
                    </a:schemeClr>
                  </a:glow>
                </a:effectLst>
                <a:latin typeface="Cambria" panose="02040503050406030204" pitchFamily="18" charset="0"/>
                <a:cs typeface="Calibri" pitchFamily="34" charset="0"/>
              </a:rPr>
              <a:t>eternal moral law rooted in creation”?</a:t>
            </a:r>
          </a:p>
          <a:p>
            <a:r>
              <a:rPr lang="en-US" sz="4000" dirty="0">
                <a:effectLst>
                  <a:glow rad="228600">
                    <a:schemeClr val="accent3">
                      <a:satMod val="175000"/>
                      <a:alpha val="40000"/>
                    </a:schemeClr>
                  </a:glow>
                </a:effectLst>
                <a:latin typeface="Calibri" panose="020F0502020204030204" pitchFamily="34" charset="0"/>
                <a:cs typeface="Calibri" pitchFamily="34" charset="0"/>
              </a:rPr>
              <a:t>What does he mean when he says that the Sabbath “</a:t>
            </a:r>
            <a:r>
              <a:rPr lang="en-US" sz="4000" i="1" dirty="0">
                <a:effectLst>
                  <a:glow rad="228600">
                    <a:schemeClr val="accent3">
                      <a:satMod val="175000"/>
                      <a:alpha val="40000"/>
                    </a:schemeClr>
                  </a:glow>
                </a:effectLst>
                <a:latin typeface="Cambria" panose="02040503050406030204" pitchFamily="18" charset="0"/>
                <a:cs typeface="Calibri" pitchFamily="34" charset="0"/>
              </a:rPr>
              <a:t>takes on various ceremonial aspects under the Mosaic law </a:t>
            </a:r>
            <a:r>
              <a:rPr lang="en-US" sz="4000" dirty="0">
                <a:effectLst>
                  <a:glow rad="228600">
                    <a:schemeClr val="accent3">
                      <a:satMod val="175000"/>
                      <a:alpha val="40000"/>
                    </a:schemeClr>
                  </a:glow>
                </a:effectLst>
                <a:latin typeface="Calibri" panose="020F0502020204030204" pitchFamily="34" charset="0"/>
                <a:cs typeface="Calibri" pitchFamily="34" charset="0"/>
              </a:rPr>
              <a:t>”? </a:t>
            </a:r>
          </a:p>
          <a:p>
            <a:r>
              <a:rPr lang="en-US" sz="4000" dirty="0">
                <a:effectLst>
                  <a:glow rad="228600">
                    <a:schemeClr val="accent3">
                      <a:satMod val="175000"/>
                      <a:alpha val="40000"/>
                    </a:schemeClr>
                  </a:glow>
                </a:effectLst>
                <a:latin typeface="Calibri" panose="020F0502020204030204" pitchFamily="34" charset="0"/>
                <a:cs typeface="Calibri" pitchFamily="34" charset="0"/>
              </a:rPr>
              <a:t>Does the Law of Moses, as given in scripture, ever say anything about the Sabbath “taking on ceremonial aspects”? </a:t>
            </a:r>
          </a:p>
          <a:p>
            <a:r>
              <a:rPr lang="en-US" sz="4000" dirty="0">
                <a:effectLst>
                  <a:glow rad="228600">
                    <a:schemeClr val="accent3">
                      <a:satMod val="175000"/>
                      <a:alpha val="40000"/>
                    </a:schemeClr>
                  </a:glow>
                </a:effectLst>
                <a:latin typeface="Calibri" panose="020F0502020204030204" pitchFamily="34" charset="0"/>
                <a:cs typeface="Calibri" pitchFamily="34" charset="0"/>
              </a:rPr>
              <a:t>Was not the Sabbath itself a ceremonial practice that foreshadowed the eternal rest that we have in Christ (Colossians 2:17; Hebrews 4:3-16)?</a:t>
            </a:r>
          </a:p>
          <a:p>
            <a:r>
              <a:rPr lang="en-US" sz="4000" dirty="0">
                <a:effectLst>
                  <a:glow rad="228600">
                    <a:schemeClr val="accent3">
                      <a:satMod val="175000"/>
                      <a:alpha val="40000"/>
                    </a:schemeClr>
                  </a:glow>
                </a:effectLst>
                <a:latin typeface="Calibri" panose="020F0502020204030204" pitchFamily="34" charset="0"/>
                <a:cs typeface="Calibri" pitchFamily="34" charset="0"/>
              </a:rPr>
              <a:t>Why do you think he frames things in this way? Can you see where he’s going with this? Hint: look at what he does with Colossians 2:16.</a:t>
            </a:r>
          </a:p>
        </p:txBody>
      </p:sp>
    </p:spTree>
    <p:extLst>
      <p:ext uri="{BB962C8B-B14F-4D97-AF65-F5344CB8AC3E}">
        <p14:creationId xmlns:p14="http://schemas.microsoft.com/office/powerpoint/2010/main" val="802114339"/>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#2:</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Tithing was codified in the Mosaic law with ceremonial aspects added</a:t>
            </a:r>
          </a:p>
        </p:txBody>
      </p:sp>
      <p:sp>
        <p:nvSpPr>
          <p:cNvPr id="3" name="Content Placeholder 2"/>
          <p:cNvSpPr>
            <a:spLocks noGrp="1"/>
          </p:cNvSpPr>
          <p:nvPr>
            <p:ph idx="1"/>
          </p:nvPr>
        </p:nvSpPr>
        <p:spPr>
          <a:xfrm>
            <a:off x="457200" y="1600200"/>
            <a:ext cx="8458200" cy="5257800"/>
          </a:xfrm>
        </p:spPr>
        <p:txBody>
          <a:bodyPr>
            <a:normAutofit fontScale="55000" lnSpcReduction="20000"/>
          </a:bodyPr>
          <a:lstStyle/>
          <a:p>
            <a:r>
              <a:rPr lang="en-US" sz="4000" dirty="0">
                <a:effectLst>
                  <a:glow rad="228600">
                    <a:schemeClr val="accent3">
                      <a:satMod val="175000"/>
                      <a:alpha val="40000"/>
                    </a:schemeClr>
                  </a:glow>
                </a:effectLst>
                <a:latin typeface="Calibri" panose="020F0502020204030204" pitchFamily="34" charset="0"/>
                <a:cs typeface="Calibri" pitchFamily="34" charset="0"/>
              </a:rPr>
              <a:t>The next thing Barclay does is try to draw a parallel between tithing and Sabbath keeping:</a:t>
            </a:r>
          </a:p>
          <a:p>
            <a:pPr lvl="1"/>
            <a:r>
              <a:rPr lang="en-US" sz="3400" i="1" dirty="0">
                <a:effectLst>
                  <a:glow rad="228600">
                    <a:schemeClr val="accent3">
                      <a:satMod val="175000"/>
                      <a:alpha val="40000"/>
                    </a:schemeClr>
                  </a:glow>
                </a:effectLst>
                <a:latin typeface="Cambria" panose="02040503050406030204" pitchFamily="18" charset="0"/>
                <a:cs typeface="Calibri" pitchFamily="34" charset="0"/>
              </a:rPr>
              <a:t>We see this happen with the Sabbath—an eternal moral law rooted in creation—which takes on various ceremonial aspects under the Mosaic law (ceremonies involving showbread, for example). This is what Paul is talking about in Colossians 2:16, when he forbids letting anyone pass judgment in questions of Sabbath. Under the new covenant, the ceremonial aspects fall away while the moral law of the Sabbath remains.</a:t>
            </a:r>
          </a:p>
          <a:p>
            <a:r>
              <a:rPr lang="en-US" sz="4000" dirty="0">
                <a:effectLst>
                  <a:glow rad="228600">
                    <a:schemeClr val="accent3">
                      <a:satMod val="175000"/>
                      <a:alpha val="40000"/>
                    </a:schemeClr>
                  </a:glow>
                </a:effectLst>
                <a:latin typeface="Calibri" panose="020F0502020204030204" pitchFamily="34" charset="0"/>
                <a:cs typeface="Calibri" pitchFamily="34" charset="0"/>
              </a:rPr>
              <a:t>Colossians 2:16-17 says: </a:t>
            </a:r>
            <a:r>
              <a:rPr lang="en-US" sz="4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Therefore let no one act as your judge in regard to food or drink or in respect to a festival or a new moon or a Sabbath day-- things which are a mere shadow of what is to come; but the substance belongs to Christ. </a:t>
            </a:r>
            <a:r>
              <a:rPr lang="en-US" sz="4000" dirty="0">
                <a:effectLst>
                  <a:glow rad="228600">
                    <a:schemeClr val="accent3">
                      <a:satMod val="175000"/>
                      <a:alpha val="40000"/>
                    </a:schemeClr>
                  </a:glow>
                </a:effectLst>
                <a:latin typeface="Calibri" panose="020F0502020204030204" pitchFamily="34" charset="0"/>
                <a:cs typeface="Calibri" pitchFamily="34" charset="0"/>
              </a:rPr>
              <a:t>(NAS)</a:t>
            </a:r>
          </a:p>
          <a:p>
            <a:r>
              <a:rPr lang="en-US" sz="4000" dirty="0">
                <a:effectLst>
                  <a:glow rad="228600">
                    <a:schemeClr val="accent3">
                      <a:satMod val="175000"/>
                      <a:alpha val="40000"/>
                    </a:schemeClr>
                  </a:glow>
                </a:effectLst>
                <a:latin typeface="Calibri" panose="020F0502020204030204" pitchFamily="34" charset="0"/>
                <a:cs typeface="Calibri" pitchFamily="34" charset="0"/>
              </a:rPr>
              <a:t>He hopes that by framing the Sabbath as “</a:t>
            </a:r>
            <a:r>
              <a:rPr lang="en-US" sz="4000" i="1" dirty="0">
                <a:effectLst>
                  <a:glow rad="228600">
                    <a:schemeClr val="accent3">
                      <a:satMod val="175000"/>
                      <a:alpha val="40000"/>
                    </a:schemeClr>
                  </a:glow>
                </a:effectLst>
                <a:latin typeface="Cambria" panose="02040503050406030204" pitchFamily="18" charset="0"/>
                <a:cs typeface="Calibri" pitchFamily="34" charset="0"/>
              </a:rPr>
              <a:t>an eternal moral law </a:t>
            </a:r>
            <a:r>
              <a:rPr lang="en-US" sz="4000" dirty="0">
                <a:effectLst>
                  <a:glow rad="228600">
                    <a:schemeClr val="accent3">
                      <a:satMod val="175000"/>
                      <a:alpha val="40000"/>
                    </a:schemeClr>
                  </a:glow>
                </a:effectLst>
                <a:latin typeface="Calibri" panose="020F0502020204030204" pitchFamily="34" charset="0"/>
                <a:cs typeface="Calibri" pitchFamily="34" charset="0"/>
              </a:rPr>
              <a:t>” which “</a:t>
            </a:r>
            <a:r>
              <a:rPr lang="en-US" sz="4000" b="1" i="1" dirty="0">
                <a:effectLst>
                  <a:glow rad="228600">
                    <a:schemeClr val="accent3">
                      <a:satMod val="175000"/>
                      <a:alpha val="40000"/>
                    </a:schemeClr>
                  </a:glow>
                </a:effectLst>
                <a:latin typeface="Cambria" panose="02040503050406030204" pitchFamily="18" charset="0"/>
                <a:cs typeface="Calibri" pitchFamily="34" charset="0"/>
              </a:rPr>
              <a:t>takes on </a:t>
            </a:r>
            <a:r>
              <a:rPr lang="en-US" sz="4000" i="1" dirty="0">
                <a:effectLst>
                  <a:glow rad="228600">
                    <a:schemeClr val="accent3">
                      <a:satMod val="175000"/>
                      <a:alpha val="40000"/>
                    </a:schemeClr>
                  </a:glow>
                </a:effectLst>
                <a:latin typeface="Cambria" panose="02040503050406030204" pitchFamily="18" charset="0"/>
                <a:cs typeface="Calibri" pitchFamily="34" charset="0"/>
              </a:rPr>
              <a:t>various ceremonial aspects </a:t>
            </a:r>
            <a:r>
              <a:rPr lang="en-US" sz="4000" dirty="0">
                <a:effectLst>
                  <a:glow rad="228600">
                    <a:schemeClr val="accent3">
                      <a:satMod val="175000"/>
                      <a:alpha val="40000"/>
                    </a:schemeClr>
                  </a:glow>
                </a:effectLst>
                <a:latin typeface="Calibri" panose="020F0502020204030204" pitchFamily="34" charset="0"/>
                <a:cs typeface="Calibri" pitchFamily="34" charset="0"/>
              </a:rPr>
              <a:t>” it will allow him to interpret Colossians 2:16-17 as though it were talking about the ceremonial aspects that were </a:t>
            </a:r>
            <a:r>
              <a:rPr lang="en-US" sz="4000" b="1" i="1" dirty="0">
                <a:effectLst>
                  <a:glow rad="228600">
                    <a:schemeClr val="accent3">
                      <a:satMod val="175000"/>
                      <a:alpha val="40000"/>
                    </a:schemeClr>
                  </a:glow>
                </a:effectLst>
                <a:latin typeface="Calibri" panose="020F0502020204030204" pitchFamily="34" charset="0"/>
                <a:cs typeface="Calibri" pitchFamily="34" charset="0"/>
              </a:rPr>
              <a:t>added</a:t>
            </a:r>
            <a:r>
              <a:rPr lang="en-US" sz="4000" dirty="0">
                <a:effectLst>
                  <a:glow rad="228600">
                    <a:schemeClr val="accent3">
                      <a:satMod val="175000"/>
                      <a:alpha val="40000"/>
                    </a:schemeClr>
                  </a:glow>
                </a:effectLst>
                <a:latin typeface="Calibri" panose="020F0502020204030204" pitchFamily="34" charset="0"/>
                <a:cs typeface="Calibri" pitchFamily="34" charset="0"/>
              </a:rPr>
              <a:t> to the Sabbath rather than the Sabbath itself. </a:t>
            </a:r>
          </a:p>
          <a:p>
            <a:r>
              <a:rPr lang="en-US" sz="4000" dirty="0">
                <a:effectLst>
                  <a:glow rad="228600">
                    <a:schemeClr val="accent3">
                      <a:satMod val="175000"/>
                      <a:alpha val="40000"/>
                    </a:schemeClr>
                  </a:glow>
                </a:effectLst>
                <a:latin typeface="Calibri" panose="020F0502020204030204" pitchFamily="34" charset="0"/>
                <a:cs typeface="Calibri" pitchFamily="34" charset="0"/>
              </a:rPr>
              <a:t>Do you think a straightforward reading of Colossians 2:16-17 allows for such an interpretation?</a:t>
            </a:r>
          </a:p>
        </p:txBody>
      </p:sp>
    </p:spTree>
    <p:extLst>
      <p:ext uri="{BB962C8B-B14F-4D97-AF65-F5344CB8AC3E}">
        <p14:creationId xmlns:p14="http://schemas.microsoft.com/office/powerpoint/2010/main" val="1690978577"/>
      </p:ext>
    </p:extLst>
  </p:cSld>
  <p:clrMapOvr>
    <a:overrideClrMapping bg1="lt1" tx1="dk1" bg2="lt2" tx2="dk2" accent1="accent1" accent2="accent2" accent3="accent3" accent4="accent4" accent5="accent5" accent6="accent6" hlink="hlink" folHlink="folHlink"/>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#2:</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Tithing was codified in the Mosaic law with ceremonial aspects added</a:t>
            </a:r>
          </a:p>
        </p:txBody>
      </p:sp>
      <p:sp>
        <p:nvSpPr>
          <p:cNvPr id="3" name="Content Placeholder 2"/>
          <p:cNvSpPr>
            <a:spLocks noGrp="1"/>
          </p:cNvSpPr>
          <p:nvPr>
            <p:ph idx="1"/>
          </p:nvPr>
        </p:nvSpPr>
        <p:spPr>
          <a:xfrm>
            <a:off x="457200" y="1600200"/>
            <a:ext cx="8458200" cy="5257800"/>
          </a:xfrm>
        </p:spPr>
        <p:txBody>
          <a:bodyPr>
            <a:normAutofit fontScale="62500" lnSpcReduction="20000"/>
          </a:bodyPr>
          <a:lstStyle/>
          <a:p>
            <a:r>
              <a:rPr lang="en-US" sz="4000" dirty="0">
                <a:effectLst>
                  <a:glow rad="228600">
                    <a:schemeClr val="accent3">
                      <a:satMod val="175000"/>
                      <a:alpha val="40000"/>
                    </a:schemeClr>
                  </a:glow>
                </a:effectLst>
                <a:latin typeface="Calibri" panose="020F0502020204030204" pitchFamily="34" charset="0"/>
                <a:cs typeface="Calibri" pitchFamily="34" charset="0"/>
              </a:rPr>
              <a:t>Thinking that he has established that the Sabbath is an “</a:t>
            </a:r>
            <a:r>
              <a:rPr lang="en-US" sz="4000" i="1" dirty="0">
                <a:effectLst>
                  <a:glow rad="228600">
                    <a:schemeClr val="accent3">
                      <a:satMod val="175000"/>
                      <a:alpha val="40000"/>
                    </a:schemeClr>
                  </a:glow>
                </a:effectLst>
                <a:latin typeface="Cambria" panose="02040503050406030204" pitchFamily="18" charset="0"/>
                <a:cs typeface="Calibri" pitchFamily="34" charset="0"/>
              </a:rPr>
              <a:t>eternal moral law rooted in creation” </a:t>
            </a:r>
            <a:r>
              <a:rPr lang="en-US" sz="4000" dirty="0">
                <a:effectLst>
                  <a:glow rad="228600">
                    <a:schemeClr val="accent3">
                      <a:satMod val="175000"/>
                      <a:alpha val="40000"/>
                    </a:schemeClr>
                  </a:glow>
                </a:effectLst>
                <a:latin typeface="Calibri" panose="020F0502020204030204" pitchFamily="34" charset="0"/>
                <a:cs typeface="Calibri" pitchFamily="34" charset="0"/>
              </a:rPr>
              <a:t>that “</a:t>
            </a:r>
            <a:r>
              <a:rPr lang="en-US" sz="4000" i="1" dirty="0">
                <a:effectLst>
                  <a:glow rad="228600">
                    <a:schemeClr val="accent3">
                      <a:satMod val="175000"/>
                      <a:alpha val="40000"/>
                    </a:schemeClr>
                  </a:glow>
                </a:effectLst>
                <a:latin typeface="Cambria" panose="02040503050406030204" pitchFamily="18" charset="0"/>
                <a:cs typeface="Calibri" pitchFamily="34" charset="0"/>
              </a:rPr>
              <a:t>takes on various ceremonial aspects under the Mosaic law </a:t>
            </a:r>
            <a:r>
              <a:rPr lang="en-US" sz="4000" dirty="0">
                <a:effectLst>
                  <a:glow rad="228600">
                    <a:schemeClr val="accent3">
                      <a:satMod val="175000"/>
                      <a:alpha val="40000"/>
                    </a:schemeClr>
                  </a:glow>
                </a:effectLst>
                <a:latin typeface="Calibri" panose="020F0502020204030204" pitchFamily="34" charset="0"/>
                <a:cs typeface="Calibri" pitchFamily="34" charset="0"/>
              </a:rPr>
              <a:t>”, he then claims that tithing follows the same pattern:</a:t>
            </a:r>
          </a:p>
          <a:p>
            <a:pPr lvl="1"/>
            <a:r>
              <a:rPr lang="en-US" sz="3400" i="1" dirty="0">
                <a:effectLst>
                  <a:glow rad="228600">
                    <a:schemeClr val="accent3">
                      <a:satMod val="175000"/>
                      <a:alpha val="40000"/>
                    </a:schemeClr>
                  </a:glow>
                </a:effectLst>
                <a:latin typeface="Cambria" panose="02040503050406030204" pitchFamily="18" charset="0"/>
                <a:cs typeface="Calibri" pitchFamily="34" charset="0"/>
              </a:rPr>
              <a:t>The same is true of the tithe. The basic tithe, supporting the work of ministry, remains, even while ceremonial aspects fall away.</a:t>
            </a:r>
          </a:p>
          <a:p>
            <a:r>
              <a:rPr lang="en-US" sz="4000" dirty="0">
                <a:effectLst>
                  <a:glow rad="228600">
                    <a:schemeClr val="accent3">
                      <a:satMod val="175000"/>
                      <a:alpha val="40000"/>
                    </a:schemeClr>
                  </a:glow>
                </a:effectLst>
                <a:latin typeface="Calibri" panose="020F0502020204030204" pitchFamily="34" charset="0"/>
                <a:cs typeface="Calibri" pitchFamily="34" charset="0"/>
              </a:rPr>
              <a:t>Thinking that he has, by merely making that statement, now proven that tithing is an “</a:t>
            </a:r>
            <a:r>
              <a:rPr lang="en-US" sz="4000" i="1" dirty="0">
                <a:effectLst>
                  <a:glow rad="228600">
                    <a:schemeClr val="accent3">
                      <a:satMod val="175000"/>
                      <a:alpha val="40000"/>
                    </a:schemeClr>
                  </a:glow>
                </a:effectLst>
                <a:latin typeface="Cambria" panose="02040503050406030204" pitchFamily="18" charset="0"/>
                <a:cs typeface="Calibri" pitchFamily="34" charset="0"/>
              </a:rPr>
              <a:t>eternal moral law rooted in creation” </a:t>
            </a:r>
            <a:r>
              <a:rPr lang="en-US" sz="4000" dirty="0">
                <a:effectLst>
                  <a:glow rad="228600">
                    <a:schemeClr val="accent3">
                      <a:satMod val="175000"/>
                      <a:alpha val="40000"/>
                    </a:schemeClr>
                  </a:glow>
                </a:effectLst>
                <a:latin typeface="Calibri" panose="020F0502020204030204" pitchFamily="34" charset="0"/>
                <a:cs typeface="Calibri" pitchFamily="34" charset="0"/>
              </a:rPr>
              <a:t>he precedes to apply an OT passage about tithing to NT Christians:</a:t>
            </a:r>
          </a:p>
          <a:p>
            <a:pPr lvl="1"/>
            <a:r>
              <a:rPr lang="en-US" sz="3600" i="1" dirty="0">
                <a:effectLst>
                  <a:glow rad="228600">
                    <a:schemeClr val="accent3">
                      <a:satMod val="175000"/>
                      <a:alpha val="40000"/>
                    </a:schemeClr>
                  </a:glow>
                </a:effectLst>
                <a:latin typeface="Cambria" panose="02040503050406030204" pitchFamily="18" charset="0"/>
                <a:cs typeface="Calibri" pitchFamily="34" charset="0"/>
              </a:rPr>
              <a:t>The basic tithe is to be given to the church, to support its work and mission, as seen in Malachi 3.”</a:t>
            </a:r>
          </a:p>
          <a:p>
            <a:r>
              <a:rPr lang="en-US" sz="4000" dirty="0">
                <a:effectLst>
                  <a:glow rad="228600">
                    <a:schemeClr val="accent3">
                      <a:satMod val="175000"/>
                      <a:alpha val="40000"/>
                    </a:schemeClr>
                  </a:glow>
                </a:effectLst>
                <a:latin typeface="Calibri" panose="020F0502020204030204" pitchFamily="34" charset="0"/>
                <a:cs typeface="Calibri" pitchFamily="34" charset="0"/>
              </a:rPr>
              <a:t>Does Malachi 3 say that the tithe is to be “</a:t>
            </a:r>
            <a:r>
              <a:rPr lang="en-US" sz="4000" i="1" dirty="0">
                <a:effectLst>
                  <a:glow rad="228600">
                    <a:schemeClr val="accent3">
                      <a:satMod val="175000"/>
                      <a:alpha val="40000"/>
                    </a:schemeClr>
                  </a:glow>
                </a:effectLst>
                <a:latin typeface="Cambria" panose="02040503050406030204" pitchFamily="18" charset="0"/>
                <a:cs typeface="Calibri" pitchFamily="34" charset="0"/>
              </a:rPr>
              <a:t>given to the church</a:t>
            </a:r>
            <a:r>
              <a:rPr lang="en-US" sz="4000" dirty="0">
                <a:effectLst>
                  <a:glow rad="228600">
                    <a:schemeClr val="accent3">
                      <a:satMod val="175000"/>
                      <a:alpha val="40000"/>
                    </a:schemeClr>
                  </a:glow>
                </a:effectLst>
                <a:latin typeface="Calibri" panose="020F0502020204030204" pitchFamily="34" charset="0"/>
                <a:cs typeface="Calibri" pitchFamily="34" charset="0"/>
              </a:rPr>
              <a:t>”?</a:t>
            </a:r>
          </a:p>
          <a:p>
            <a:r>
              <a:rPr lang="en-US" sz="4000" dirty="0">
                <a:effectLst>
                  <a:glow rad="228600">
                    <a:schemeClr val="accent3">
                      <a:satMod val="175000"/>
                      <a:alpha val="40000"/>
                    </a:schemeClr>
                  </a:glow>
                </a:effectLst>
                <a:latin typeface="Calibri" panose="020F0502020204030204" pitchFamily="34" charset="0"/>
                <a:cs typeface="Calibri" pitchFamily="34" charset="0"/>
              </a:rPr>
              <a:t>Lets look take a look and see…</a:t>
            </a:r>
          </a:p>
        </p:txBody>
      </p:sp>
    </p:spTree>
    <p:extLst>
      <p:ext uri="{BB962C8B-B14F-4D97-AF65-F5344CB8AC3E}">
        <p14:creationId xmlns:p14="http://schemas.microsoft.com/office/powerpoint/2010/main" val="2291249155"/>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#2:</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Tithing was codified in the Mosaic law with ceremonial aspects added</a:t>
            </a:r>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r>
              <a:rPr lang="en-US" sz="4000" dirty="0">
                <a:effectLst>
                  <a:glow rad="228600">
                    <a:schemeClr val="accent3">
                      <a:satMod val="175000"/>
                      <a:alpha val="40000"/>
                    </a:schemeClr>
                  </a:glow>
                </a:effectLst>
                <a:latin typeface="Calibri" panose="020F0502020204030204" pitchFamily="34" charset="0"/>
                <a:cs typeface="Calibri" pitchFamily="34" charset="0"/>
              </a:rPr>
              <a:t>Malachi 3:8-10 says: </a:t>
            </a:r>
            <a:r>
              <a:rPr lang="en-US" sz="4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Will man rob God? Yet you are robbing me. But you say, 'How have we robbed you?' In your tithes and contributions. </a:t>
            </a:r>
            <a:r>
              <a:rPr lang="en-US" sz="40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9</a:t>
            </a:r>
            <a:r>
              <a:rPr lang="en-US" sz="4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You are cursed with a curse, for you are robbing me, the whole nation of you. </a:t>
            </a:r>
            <a:r>
              <a:rPr lang="en-US" sz="4000"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10</a:t>
            </a:r>
            <a:r>
              <a:rPr lang="en-US" sz="40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Bring the full tithe into the storehouse, that there may be food in my house. And thereby put me to the test, says the LORD of hosts, if I will not open the windows of heaven for you and pour down for you a blessing until there is no more need. </a:t>
            </a:r>
          </a:p>
          <a:p>
            <a:r>
              <a:rPr lang="en-US" sz="4000" dirty="0">
                <a:effectLst>
                  <a:glow rad="228600">
                    <a:schemeClr val="accent3">
                      <a:satMod val="175000"/>
                      <a:alpha val="40000"/>
                    </a:schemeClr>
                  </a:glow>
                </a:effectLst>
                <a:latin typeface="Calibri" panose="020F0502020204030204" pitchFamily="34" charset="0"/>
                <a:cs typeface="Calibri" pitchFamily="34" charset="0"/>
              </a:rPr>
              <a:t>Where does this passage say anything about giving tithes “</a:t>
            </a:r>
            <a:r>
              <a:rPr lang="en-US" sz="4000" i="1" dirty="0">
                <a:effectLst>
                  <a:glow rad="228600">
                    <a:schemeClr val="accent3">
                      <a:satMod val="175000"/>
                      <a:alpha val="40000"/>
                    </a:schemeClr>
                  </a:glow>
                </a:effectLst>
                <a:latin typeface="Cambria" panose="02040503050406030204" pitchFamily="18" charset="0"/>
                <a:cs typeface="Calibri" pitchFamily="34" charset="0"/>
              </a:rPr>
              <a:t>to the church</a:t>
            </a:r>
            <a:r>
              <a:rPr lang="en-US" sz="4000" dirty="0">
                <a:effectLst>
                  <a:glow rad="228600">
                    <a:schemeClr val="accent3">
                      <a:satMod val="175000"/>
                      <a:alpha val="40000"/>
                    </a:schemeClr>
                  </a:glow>
                </a:effectLst>
                <a:latin typeface="Calibri" panose="020F0502020204030204" pitchFamily="34" charset="0"/>
                <a:cs typeface="Calibri" pitchFamily="34" charset="0"/>
              </a:rPr>
              <a:t>”?</a:t>
            </a:r>
          </a:p>
          <a:p>
            <a:r>
              <a:rPr lang="en-US" sz="4000" dirty="0">
                <a:effectLst>
                  <a:glow rad="228600">
                    <a:schemeClr val="accent3">
                      <a:satMod val="175000"/>
                      <a:alpha val="40000"/>
                    </a:schemeClr>
                  </a:glow>
                </a:effectLst>
                <a:latin typeface="Calibri" panose="020F0502020204030204" pitchFamily="34" charset="0"/>
                <a:cs typeface="Calibri" pitchFamily="34" charset="0"/>
              </a:rPr>
              <a:t>Would it even be possible for the recipients of Malachi’s prophesy to give tithes “</a:t>
            </a:r>
            <a:r>
              <a:rPr lang="en-US" sz="4000" i="1" dirty="0">
                <a:effectLst>
                  <a:glow rad="228600">
                    <a:schemeClr val="accent3">
                      <a:satMod val="175000"/>
                      <a:alpha val="40000"/>
                    </a:schemeClr>
                  </a:glow>
                </a:effectLst>
                <a:latin typeface="Cambria" panose="02040503050406030204" pitchFamily="18" charset="0"/>
                <a:cs typeface="Calibri" pitchFamily="34" charset="0"/>
              </a:rPr>
              <a:t>to the church</a:t>
            </a:r>
            <a:r>
              <a:rPr lang="en-US" sz="4000" dirty="0">
                <a:effectLst>
                  <a:glow rad="228600">
                    <a:schemeClr val="accent3">
                      <a:satMod val="175000"/>
                      <a:alpha val="40000"/>
                    </a:schemeClr>
                  </a:glow>
                </a:effectLst>
                <a:latin typeface="Calibri" panose="020F0502020204030204" pitchFamily="34" charset="0"/>
                <a:cs typeface="Calibri" pitchFamily="34" charset="0"/>
              </a:rPr>
              <a:t>”?</a:t>
            </a:r>
          </a:p>
          <a:p>
            <a:r>
              <a:rPr lang="en-US" sz="4000" dirty="0">
                <a:effectLst>
                  <a:glow rad="228600">
                    <a:schemeClr val="accent3">
                      <a:satMod val="175000"/>
                      <a:alpha val="40000"/>
                    </a:schemeClr>
                  </a:glow>
                </a:effectLst>
                <a:latin typeface="Calibri" panose="020F0502020204030204" pitchFamily="34" charset="0"/>
                <a:cs typeface="Calibri" pitchFamily="34" charset="0"/>
              </a:rPr>
              <a:t>When did Christ first establish his church (see Matthew 16:16-18; also Ephesians 2:20; 3:4-10; 5:23)?</a:t>
            </a:r>
          </a:p>
        </p:txBody>
      </p:sp>
    </p:spTree>
    <p:extLst>
      <p:ext uri="{BB962C8B-B14F-4D97-AF65-F5344CB8AC3E}">
        <p14:creationId xmlns:p14="http://schemas.microsoft.com/office/powerpoint/2010/main" val="3541665787"/>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a:t>
            </a:r>
          </a:p>
        </p:txBody>
      </p:sp>
    </p:spTree>
    <p:extLst>
      <p:ext uri="{BB962C8B-B14F-4D97-AF65-F5344CB8AC3E}">
        <p14:creationId xmlns:p14="http://schemas.microsoft.com/office/powerpoint/2010/main" val="3644284407"/>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676400"/>
          </a:xfrm>
        </p:spPr>
        <p:txBody>
          <a:bodyPr anchor="t">
            <a:noAutofit/>
          </a:bodyPr>
          <a:lstStyle/>
          <a:p>
            <a:r>
              <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endParaRPr lang="en-US" sz="5400" dirty="0">
              <a:effectLst>
                <a:glow rad="228600">
                  <a:schemeClr val="accent3">
                    <a:satMod val="175000"/>
                    <a:alpha val="40000"/>
                  </a:schemeClr>
                </a:glow>
              </a:effectLst>
              <a:latin typeface="Calibri" pitchFamily="34" charset="0"/>
              <a:cs typeface="Calibri" pitchFamily="34" charset="0"/>
            </a:endParaRPr>
          </a:p>
        </p:txBody>
      </p:sp>
      <p:sp>
        <p:nvSpPr>
          <p:cNvPr id="5" name="Subtitle 4"/>
          <p:cNvSpPr>
            <a:spLocks noGrp="1"/>
          </p:cNvSpPr>
          <p:nvPr>
            <p:ph type="subTitle" idx="1"/>
          </p:nvPr>
        </p:nvSpPr>
        <p:spPr>
          <a:xfrm>
            <a:off x="1371600" y="2514600"/>
            <a:ext cx="6400800" cy="762000"/>
          </a:xfrm>
        </p:spPr>
        <p:txBody>
          <a:bodyPr/>
          <a:lstStyle/>
          <a:p>
            <a:r>
              <a:rPr lang="en-US" sz="4000" b="1" dirty="0">
                <a:effectLst>
                  <a:glow rad="228600">
                    <a:schemeClr val="accent3">
                      <a:satMod val="175000"/>
                      <a:alpha val="40000"/>
                    </a:schemeClr>
                  </a:glow>
                </a:effectLst>
                <a:latin typeface="Calibri" pitchFamily="34" charset="0"/>
                <a:cs typeface="Calibri" pitchFamily="34" charset="0"/>
              </a:rPr>
              <a:t>What about Tithing?</a:t>
            </a:r>
          </a:p>
          <a:p>
            <a:pPr marL="571500" indent="-571500" algn="l">
              <a:buFont typeface="Arial" panose="020B0604020202020204" pitchFamily="34" charset="0"/>
              <a:buChar char="•"/>
            </a:pPr>
            <a:r>
              <a:rPr lang="en-US" sz="2800" dirty="0">
                <a:effectLst>
                  <a:glow rad="228600">
                    <a:schemeClr val="accent3">
                      <a:satMod val="175000"/>
                      <a:alpha val="40000"/>
                    </a:schemeClr>
                  </a:glow>
                </a:effectLst>
                <a:latin typeface="Calibri" pitchFamily="34" charset="0"/>
                <a:cs typeface="Calibri" pitchFamily="34" charset="0"/>
              </a:rPr>
              <a:t>What does the Bible say about tithing?</a:t>
            </a:r>
            <a:endParaRPr lang="en-US" sz="2800" dirty="0">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2800" dirty="0">
                <a:latin typeface="Calibri" panose="020F0502020204030204" pitchFamily="34" charset="0"/>
                <a:cs typeface="Calibri" panose="020F0502020204030204" pitchFamily="34" charset="0"/>
              </a:rPr>
              <a:t>Are New Covenant Christians required to give 10% (or more) of their gross income to their church?</a:t>
            </a:r>
            <a:endParaRPr lang="en-US" sz="2800" b="1"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3164441776"/>
      </p:ext>
    </p:extLst>
  </p:cSld>
  <p:clrMapOvr>
    <a:overrideClrMapping bg1="lt1" tx1="dk1" bg2="lt2" tx2="dk2" accent1="accent1" accent2="accent2" accent3="accent3" accent4="accent4" accent5="accent5" accent6="accent6" hlink="hlink" folHlink="folHlink"/>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*William Barclay’s Arguments for NT Tithing</a:t>
            </a:r>
          </a:p>
        </p:txBody>
      </p:sp>
      <p:sp>
        <p:nvSpPr>
          <p:cNvPr id="3" name="Content Placeholder 2"/>
          <p:cNvSpPr>
            <a:spLocks noGrp="1"/>
          </p:cNvSpPr>
          <p:nvPr>
            <p:ph idx="1"/>
          </p:nvPr>
        </p:nvSpPr>
        <p:spPr>
          <a:xfrm>
            <a:off x="457200" y="762000"/>
            <a:ext cx="8229600" cy="5606534"/>
          </a:xfrm>
        </p:spPr>
        <p:txBody>
          <a:bodyPr>
            <a:normAutofit fontScale="92500" lnSpcReduction="1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Last time we began critiquing the arguments in an article by William Barclay on the Gospel Coalition website in which he argues that all Christians in all ages are commanded to give ten percent (a “tithe”) of their gross income to the church.</a:t>
            </a:r>
          </a:p>
          <a:p>
            <a:r>
              <a:rPr lang="en-US" dirty="0">
                <a:effectLst>
                  <a:glow rad="228600">
                    <a:schemeClr val="accent3">
                      <a:satMod val="175000"/>
                      <a:alpha val="40000"/>
                    </a:schemeClr>
                  </a:glow>
                </a:effectLst>
                <a:latin typeface="Calibri" panose="020F0502020204030204" pitchFamily="34" charset="0"/>
                <a:cs typeface="Calibri" pitchFamily="34" charset="0"/>
              </a:rPr>
              <a:t>Barclay began his article by summarizing his own argument. He argues that the requirement to tithe: </a:t>
            </a:r>
          </a:p>
          <a:p>
            <a:pPr lvl="1"/>
            <a:r>
              <a:rPr lang="en-US" dirty="0">
                <a:latin typeface="Calibri" panose="020F0502020204030204" pitchFamily="34" charset="0"/>
                <a:cs typeface="Calibri" panose="020F0502020204030204" pitchFamily="34" charset="0"/>
              </a:rPr>
              <a:t>Preceded the Mosaic law</a:t>
            </a:r>
          </a:p>
          <a:p>
            <a:pPr lvl="1"/>
            <a:r>
              <a:rPr lang="en-US" dirty="0">
                <a:latin typeface="Calibri" panose="020F0502020204030204" pitchFamily="34" charset="0"/>
                <a:cs typeface="Calibri" panose="020F0502020204030204" pitchFamily="34" charset="0"/>
              </a:rPr>
              <a:t>Was codified in the Mosaic law with ceremonial aspects added</a:t>
            </a:r>
          </a:p>
          <a:p>
            <a:pPr lvl="1"/>
            <a:r>
              <a:rPr lang="en-US" dirty="0">
                <a:latin typeface="Calibri" panose="020F0502020204030204" pitchFamily="34" charset="0"/>
                <a:cs typeface="Calibri" panose="020F0502020204030204" pitchFamily="34" charset="0"/>
              </a:rPr>
              <a:t>Was affirmed by Jesus as binding on his followers.</a:t>
            </a:r>
          </a:p>
        </p:txBody>
      </p:sp>
      <p:sp>
        <p:nvSpPr>
          <p:cNvPr id="4" name="TextBox 3"/>
          <p:cNvSpPr txBox="1"/>
          <p:nvPr/>
        </p:nvSpPr>
        <p:spPr>
          <a:xfrm>
            <a:off x="457198" y="6422071"/>
            <a:ext cx="8305801" cy="369332"/>
          </a:xfrm>
          <a:prstGeom prst="rect">
            <a:avLst/>
          </a:prstGeom>
          <a:noFill/>
        </p:spPr>
        <p:txBody>
          <a:bodyPr wrap="square" rtlCol="0">
            <a:spAutoFit/>
          </a:bodyPr>
          <a:lstStyle/>
          <a:p>
            <a:r>
              <a:rPr lang="en-US" dirty="0">
                <a:solidFill>
                  <a:srgbClr val="000000"/>
                </a:solidFill>
                <a:latin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cs typeface="Calibri" panose="020F0502020204030204" pitchFamily="34" charset="0"/>
                <a:hlinkClick r:id="rId4"/>
              </a:rPr>
              <a:t>https://www.thegospelcoalition.org/article/bible-commands-christians-to-tithe/</a:t>
            </a:r>
            <a:r>
              <a:rPr lang="en-US" dirty="0">
                <a:solidFill>
                  <a:srgbClr val="000000"/>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449788956"/>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#1:</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Requirement to Tithe Preceded Mosaic Law</a:t>
            </a:r>
          </a:p>
        </p:txBody>
      </p:sp>
      <p:sp>
        <p:nvSpPr>
          <p:cNvPr id="3" name="Content Placeholder 2"/>
          <p:cNvSpPr>
            <a:spLocks noGrp="1"/>
          </p:cNvSpPr>
          <p:nvPr>
            <p:ph idx="1"/>
          </p:nvPr>
        </p:nvSpPr>
        <p:spPr>
          <a:xfrm>
            <a:off x="457200" y="1219200"/>
            <a:ext cx="8229600" cy="5638800"/>
          </a:xfrm>
        </p:spPr>
        <p:txBody>
          <a:bodyPr>
            <a:normAutofit fontScale="77500" lnSpcReduction="20000"/>
          </a:bodyPr>
          <a:lstStyle/>
          <a:p>
            <a:r>
              <a:rPr lang="en-US" sz="3400" dirty="0" err="1">
                <a:effectLst>
                  <a:glow rad="228600">
                    <a:schemeClr val="accent3">
                      <a:satMod val="175000"/>
                      <a:alpha val="40000"/>
                    </a:schemeClr>
                  </a:glow>
                </a:effectLst>
                <a:latin typeface="Calibri" panose="020F0502020204030204" pitchFamily="34" charset="0"/>
                <a:cs typeface="Calibri" pitchFamily="34" charset="0"/>
              </a:rPr>
              <a:t>Barcaly</a:t>
            </a:r>
            <a:r>
              <a:rPr lang="en-US" sz="3400" dirty="0">
                <a:effectLst>
                  <a:glow rad="228600">
                    <a:schemeClr val="accent3">
                      <a:satMod val="175000"/>
                      <a:alpha val="40000"/>
                    </a:schemeClr>
                  </a:glow>
                </a:effectLst>
                <a:latin typeface="Calibri" panose="020F0502020204030204" pitchFamily="34" charset="0"/>
                <a:cs typeface="Calibri" pitchFamily="34" charset="0"/>
              </a:rPr>
              <a:t> began by asserting that, in the two explicit mentions of tithing in the OT prior to the Law of Moses, both Abraham and Jacob had tithed because God had commanded them to do so.</a:t>
            </a:r>
          </a:p>
          <a:p>
            <a:r>
              <a:rPr lang="en-US" sz="3400" dirty="0">
                <a:effectLst>
                  <a:glow rad="228600">
                    <a:schemeClr val="accent3">
                      <a:satMod val="175000"/>
                      <a:alpha val="40000"/>
                    </a:schemeClr>
                  </a:glow>
                </a:effectLst>
                <a:latin typeface="Calibri" panose="020F0502020204030204" pitchFamily="34" charset="0"/>
                <a:cs typeface="Calibri" pitchFamily="34" charset="0"/>
              </a:rPr>
              <a:t>When we examined the arguments and scriptures given by Barclay to support this assertion, what did we as a class conclude?</a:t>
            </a:r>
          </a:p>
          <a:p>
            <a:r>
              <a:rPr lang="en-US" sz="3400" dirty="0">
                <a:effectLst>
                  <a:glow rad="228600">
                    <a:schemeClr val="accent3">
                      <a:satMod val="175000"/>
                      <a:alpha val="40000"/>
                    </a:schemeClr>
                  </a:glow>
                </a:effectLst>
                <a:latin typeface="Calibri" panose="020F0502020204030204" pitchFamily="34" charset="0"/>
                <a:cs typeface="Calibri" pitchFamily="34" charset="0"/>
              </a:rPr>
              <a:t>Next, in an attempt to </a:t>
            </a:r>
            <a:r>
              <a:rPr lang="en-US" sz="3600" dirty="0">
                <a:effectLst>
                  <a:glow rad="228600">
                    <a:schemeClr val="accent3">
                      <a:satMod val="175000"/>
                      <a:alpha val="40000"/>
                    </a:schemeClr>
                  </a:glow>
                </a:effectLst>
                <a:latin typeface="Calibri" panose="020F0502020204030204" pitchFamily="34" charset="0"/>
                <a:cs typeface="Calibri" pitchFamily="34" charset="0"/>
              </a:rPr>
              <a:t>make the case that </a:t>
            </a:r>
            <a:r>
              <a:rPr lang="en-US" sz="3600" b="1" i="1" dirty="0">
                <a:effectLst>
                  <a:glow rad="228600">
                    <a:schemeClr val="accent3">
                      <a:satMod val="175000"/>
                      <a:alpha val="40000"/>
                    </a:schemeClr>
                  </a:glow>
                </a:effectLst>
                <a:latin typeface="Calibri" panose="020F0502020204030204" pitchFamily="34" charset="0"/>
                <a:cs typeface="Calibri" pitchFamily="34" charset="0"/>
              </a:rPr>
              <a:t>all</a:t>
            </a:r>
            <a:r>
              <a:rPr lang="en-US" sz="3600" dirty="0">
                <a:effectLst>
                  <a:glow rad="228600">
                    <a:schemeClr val="accent3">
                      <a:satMod val="175000"/>
                      <a:alpha val="40000"/>
                    </a:schemeClr>
                  </a:glow>
                </a:effectLst>
                <a:latin typeface="Calibri" panose="020F0502020204030204" pitchFamily="34" charset="0"/>
                <a:cs typeface="Calibri" pitchFamily="34" charset="0"/>
              </a:rPr>
              <a:t> men were required to tithe to God prior to the Law of Moses, </a:t>
            </a:r>
            <a:r>
              <a:rPr lang="en-US" sz="3400" dirty="0">
                <a:effectLst>
                  <a:glow rad="228600">
                    <a:schemeClr val="accent3">
                      <a:satMod val="175000"/>
                      <a:alpha val="40000"/>
                    </a:schemeClr>
                  </a:glow>
                </a:effectLst>
                <a:latin typeface="Calibri" panose="020F0502020204030204" pitchFamily="34" charset="0"/>
                <a:cs typeface="Calibri" pitchFamily="34" charset="0"/>
              </a:rPr>
              <a:t>Barclay told us it is “clear” that both Cain and Abel (in Genesis 4) had been commanded by God to tithe and suggested that </a:t>
            </a:r>
            <a:r>
              <a:rPr lang="en-US" dirty="0">
                <a:effectLst>
                  <a:glow rad="228600">
                    <a:schemeClr val="accent3">
                      <a:satMod val="175000"/>
                      <a:alpha val="40000"/>
                    </a:schemeClr>
                  </a:glow>
                </a:effectLst>
                <a:latin typeface="Calibri" panose="020F0502020204030204" pitchFamily="34" charset="0"/>
                <a:cs typeface="Calibri" pitchFamily="34" charset="0"/>
              </a:rPr>
              <a:t>“</a:t>
            </a:r>
            <a:r>
              <a:rPr lang="en-US" i="1" dirty="0">
                <a:effectLst>
                  <a:glow rad="228600">
                    <a:schemeClr val="accent3">
                      <a:satMod val="175000"/>
                      <a:alpha val="40000"/>
                    </a:schemeClr>
                  </a:glow>
                </a:effectLst>
                <a:latin typeface="Cambria" panose="02040503050406030204" pitchFamily="18" charset="0"/>
                <a:cs typeface="Calibri" pitchFamily="34" charset="0"/>
              </a:rPr>
              <a:t>Abel’s offering was accepted [by God] precisely because it was a tithe</a:t>
            </a:r>
            <a:r>
              <a:rPr lang="en-US" dirty="0">
                <a:effectLst>
                  <a:glow rad="228600">
                    <a:schemeClr val="accent3">
                      <a:satMod val="175000"/>
                      <a:alpha val="40000"/>
                    </a:schemeClr>
                  </a:glow>
                </a:effectLst>
                <a:latin typeface="Calibri" panose="020F0502020204030204" pitchFamily="34" charset="0"/>
                <a:cs typeface="Calibri" pitchFamily="34" charset="0"/>
              </a:rPr>
              <a:t>”.</a:t>
            </a:r>
          </a:p>
          <a:p>
            <a:r>
              <a:rPr lang="en-US" dirty="0">
                <a:effectLst>
                  <a:glow rad="228600">
                    <a:schemeClr val="accent3">
                      <a:satMod val="175000"/>
                      <a:alpha val="40000"/>
                    </a:schemeClr>
                  </a:glow>
                </a:effectLst>
                <a:latin typeface="Calibri" panose="020F0502020204030204" pitchFamily="34" charset="0"/>
                <a:cs typeface="Calibri" pitchFamily="34" charset="0"/>
              </a:rPr>
              <a:t>After examining this text and the NT texts that shed further light on Cain and Abel (Heb. 11:4, 1John 3:12) what did we conclude concerning the validity of Barclay’s arguments?</a:t>
            </a:r>
          </a:p>
        </p:txBody>
      </p:sp>
    </p:spTree>
    <p:extLst>
      <p:ext uri="{BB962C8B-B14F-4D97-AF65-F5344CB8AC3E}">
        <p14:creationId xmlns:p14="http://schemas.microsoft.com/office/powerpoint/2010/main" val="3409138320"/>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#1:</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Requirement to Tithe Preceded Mosaic Law</a:t>
            </a:r>
          </a:p>
        </p:txBody>
      </p:sp>
      <p:sp>
        <p:nvSpPr>
          <p:cNvPr id="3" name="Content Placeholder 2"/>
          <p:cNvSpPr>
            <a:spLocks noGrp="1"/>
          </p:cNvSpPr>
          <p:nvPr>
            <p:ph idx="1"/>
          </p:nvPr>
        </p:nvSpPr>
        <p:spPr>
          <a:xfrm>
            <a:off x="457200" y="1066800"/>
            <a:ext cx="8229600" cy="5791200"/>
          </a:xfrm>
        </p:spPr>
        <p:txBody>
          <a:bodyPr>
            <a:normAutofit fontScale="850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Barclay then makes another attempt to show that Abraham and Jacob were commanded to pay tithes, by telling us what was in the mind and heart of Moses when he recorded these events:</a:t>
            </a:r>
          </a:p>
          <a:p>
            <a:pPr lvl="1"/>
            <a:r>
              <a:rPr lang="en-US" i="1" dirty="0">
                <a:effectLst>
                  <a:glow rad="228600">
                    <a:schemeClr val="accent3">
                      <a:satMod val="175000"/>
                      <a:alpha val="40000"/>
                    </a:schemeClr>
                  </a:glow>
                </a:effectLst>
                <a:latin typeface="Cambria" panose="02040503050406030204" pitchFamily="18" charset="0"/>
                <a:cs typeface="Calibri" pitchFamily="34" charset="0"/>
              </a:rPr>
              <a:t>Why does Moses record these events? Since he later records God’s command to tithe, he would not have attempted to show Abraham and Jacob’s accommodation to the customs of the nations. Rather, he recorded it to demonstrate their piety.</a:t>
            </a:r>
          </a:p>
          <a:p>
            <a:r>
              <a:rPr lang="en-US" dirty="0">
                <a:effectLst>
                  <a:glow rad="228600">
                    <a:schemeClr val="accent3">
                      <a:satMod val="175000"/>
                      <a:alpha val="40000"/>
                    </a:schemeClr>
                  </a:glow>
                </a:effectLst>
                <a:latin typeface="Calibri" panose="020F0502020204030204" pitchFamily="34" charset="0"/>
                <a:cs typeface="Calibri" pitchFamily="34" charset="0"/>
              </a:rPr>
              <a:t>How does Barclay know:  </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What Moses “would not have attempted to show” by those events?  </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That Moses’ purpose in telling about the tithes of Abram and Jacob was to “demonstrate their piety”?</a:t>
            </a:r>
          </a:p>
          <a:p>
            <a:r>
              <a:rPr lang="en-US" dirty="0">
                <a:effectLst>
                  <a:glow rad="228600">
                    <a:schemeClr val="accent3">
                      <a:satMod val="175000"/>
                      <a:alpha val="40000"/>
                    </a:schemeClr>
                  </a:glow>
                </a:effectLst>
                <a:latin typeface="Calibri" panose="020F0502020204030204" pitchFamily="34" charset="0"/>
                <a:cs typeface="Calibri" pitchFamily="34" charset="0"/>
              </a:rPr>
              <a:t>The text doesn’t </a:t>
            </a:r>
            <a:r>
              <a:rPr lang="en-US" b="1" i="1" dirty="0">
                <a:effectLst>
                  <a:glow rad="228600">
                    <a:schemeClr val="accent3">
                      <a:satMod val="175000"/>
                      <a:alpha val="40000"/>
                    </a:schemeClr>
                  </a:glow>
                </a:effectLst>
                <a:latin typeface="Calibri" panose="020F0502020204030204" pitchFamily="34" charset="0"/>
                <a:cs typeface="Calibri" pitchFamily="34" charset="0"/>
              </a:rPr>
              <a:t>tell</a:t>
            </a:r>
            <a:r>
              <a:rPr lang="en-US" dirty="0">
                <a:effectLst>
                  <a:glow rad="228600">
                    <a:schemeClr val="accent3">
                      <a:satMod val="175000"/>
                      <a:alpha val="40000"/>
                    </a:schemeClr>
                  </a:glow>
                </a:effectLst>
                <a:latin typeface="Calibri" panose="020F0502020204030204" pitchFamily="34" charset="0"/>
                <a:cs typeface="Calibri" pitchFamily="34" charset="0"/>
              </a:rPr>
              <a:t> us </a:t>
            </a:r>
            <a:r>
              <a:rPr lang="en-US" b="1" i="1" dirty="0">
                <a:effectLst>
                  <a:glow rad="228600">
                    <a:schemeClr val="accent3">
                      <a:satMod val="175000"/>
                      <a:alpha val="40000"/>
                    </a:schemeClr>
                  </a:glow>
                </a:effectLst>
                <a:latin typeface="Calibri" panose="020F0502020204030204" pitchFamily="34" charset="0"/>
                <a:cs typeface="Calibri" pitchFamily="34" charset="0"/>
              </a:rPr>
              <a:t>why</a:t>
            </a:r>
            <a:r>
              <a:rPr lang="en-US" dirty="0">
                <a:effectLst>
                  <a:glow rad="228600">
                    <a:schemeClr val="accent3">
                      <a:satMod val="175000"/>
                      <a:alpha val="40000"/>
                    </a:schemeClr>
                  </a:glow>
                </a:effectLst>
                <a:latin typeface="Calibri" panose="020F0502020204030204" pitchFamily="34" charset="0"/>
                <a:cs typeface="Calibri" pitchFamily="34" charset="0"/>
              </a:rPr>
              <a:t> Moses recorded those things, so how can Barclay know what was in Moses’ mind and heart when he did it?</a:t>
            </a:r>
          </a:p>
        </p:txBody>
      </p:sp>
    </p:spTree>
    <p:extLst>
      <p:ext uri="{BB962C8B-B14F-4D97-AF65-F5344CB8AC3E}">
        <p14:creationId xmlns:p14="http://schemas.microsoft.com/office/powerpoint/2010/main" val="1707819522"/>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#1:</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Requirement to Tithe Preceded Mosaic Law</a:t>
            </a:r>
          </a:p>
        </p:txBody>
      </p:sp>
      <p:sp>
        <p:nvSpPr>
          <p:cNvPr id="3" name="Content Placeholder 2"/>
          <p:cNvSpPr>
            <a:spLocks noGrp="1"/>
          </p:cNvSpPr>
          <p:nvPr>
            <p:ph idx="1"/>
          </p:nvPr>
        </p:nvSpPr>
        <p:spPr>
          <a:xfrm>
            <a:off x="457200" y="1066800"/>
            <a:ext cx="8229600" cy="5791200"/>
          </a:xfrm>
        </p:spPr>
        <p:txBody>
          <a:bodyPr>
            <a:normAutofit fontScale="775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Barclay then, in an attempt to create </a:t>
            </a:r>
            <a:r>
              <a:rPr lang="en-US" b="1" i="1" dirty="0">
                <a:effectLst>
                  <a:glow rad="228600">
                    <a:schemeClr val="accent3">
                      <a:satMod val="175000"/>
                      <a:alpha val="40000"/>
                    </a:schemeClr>
                  </a:glow>
                </a:effectLst>
                <a:latin typeface="Calibri" panose="020F0502020204030204" pitchFamily="34" charset="0"/>
                <a:cs typeface="Calibri" pitchFamily="34" charset="0"/>
              </a:rPr>
              <a:t>continuity</a:t>
            </a:r>
            <a:r>
              <a:rPr lang="en-US" dirty="0">
                <a:effectLst>
                  <a:glow rad="228600">
                    <a:schemeClr val="accent3">
                      <a:satMod val="175000"/>
                      <a:alpha val="40000"/>
                    </a:schemeClr>
                  </a:glow>
                </a:effectLst>
                <a:latin typeface="Calibri" panose="020F0502020204030204" pitchFamily="34" charset="0"/>
                <a:cs typeface="Calibri" pitchFamily="34" charset="0"/>
              </a:rPr>
              <a:t> between tithes given </a:t>
            </a:r>
            <a:r>
              <a:rPr lang="en-US" b="1" i="1" dirty="0">
                <a:effectLst>
                  <a:glow rad="228600">
                    <a:schemeClr val="accent3">
                      <a:satMod val="175000"/>
                      <a:alpha val="40000"/>
                    </a:schemeClr>
                  </a:glow>
                </a:effectLst>
                <a:latin typeface="Calibri" panose="020F0502020204030204" pitchFamily="34" charset="0"/>
                <a:cs typeface="Calibri" pitchFamily="34" charset="0"/>
              </a:rPr>
              <a:t>before</a:t>
            </a:r>
            <a:r>
              <a:rPr lang="en-US" dirty="0">
                <a:effectLst>
                  <a:glow rad="228600">
                    <a:schemeClr val="accent3">
                      <a:satMod val="175000"/>
                      <a:alpha val="40000"/>
                    </a:schemeClr>
                  </a:glow>
                </a:effectLst>
                <a:latin typeface="Calibri" panose="020F0502020204030204" pitchFamily="34" charset="0"/>
                <a:cs typeface="Calibri" pitchFamily="34" charset="0"/>
              </a:rPr>
              <a:t> the giving of the Law and tithes given </a:t>
            </a:r>
            <a:r>
              <a:rPr lang="en-US" b="1" i="1" dirty="0">
                <a:effectLst>
                  <a:glow rad="228600">
                    <a:schemeClr val="accent3">
                      <a:satMod val="175000"/>
                      <a:alpha val="40000"/>
                    </a:schemeClr>
                  </a:glow>
                </a:effectLst>
                <a:latin typeface="Calibri" panose="020F0502020204030204" pitchFamily="34" charset="0"/>
                <a:cs typeface="Calibri" pitchFamily="34" charset="0"/>
              </a:rPr>
              <a:t>under</a:t>
            </a:r>
            <a:r>
              <a:rPr lang="en-US" dirty="0">
                <a:effectLst>
                  <a:glow rad="228600">
                    <a:schemeClr val="accent3">
                      <a:satMod val="175000"/>
                      <a:alpha val="40000"/>
                    </a:schemeClr>
                  </a:glow>
                </a:effectLst>
                <a:latin typeface="Calibri" panose="020F0502020204030204" pitchFamily="34" charset="0"/>
                <a:cs typeface="Calibri" pitchFamily="34" charset="0"/>
              </a:rPr>
              <a:t> the Law, claims that the writer of Hebrews connects Abraham’s tithe to the tithe that the Levites received:</a:t>
            </a:r>
          </a:p>
          <a:p>
            <a:pPr lvl="1"/>
            <a:r>
              <a:rPr lang="en-US" i="1" dirty="0">
                <a:effectLst>
                  <a:glow rad="228600">
                    <a:schemeClr val="accent3">
                      <a:satMod val="175000"/>
                      <a:alpha val="40000"/>
                    </a:schemeClr>
                  </a:glow>
                </a:effectLst>
                <a:latin typeface="Cambria" panose="02040503050406030204" pitchFamily="18" charset="0"/>
                <a:cs typeface="Calibri" pitchFamily="34" charset="0"/>
              </a:rPr>
              <a:t>There is an inherent sense of continuity in Hebrews 7 connecting Abraham’s tithe to the tithes the Levites received (and gave) under the Mosaic covenant. This is striking in a letter intent on showing aspects of the old covenant that no longer apply to new covenant believers. Yet far from revealing discontinuity, Hebrews leaves the impression that Christians will also tithe to their eternal high priest.</a:t>
            </a:r>
          </a:p>
          <a:p>
            <a:r>
              <a:rPr lang="en-US" dirty="0">
                <a:effectLst>
                  <a:glow rad="228600">
                    <a:schemeClr val="accent3">
                      <a:satMod val="175000"/>
                      <a:alpha val="40000"/>
                    </a:schemeClr>
                  </a:glow>
                </a:effectLst>
                <a:latin typeface="Calibri" panose="020F0502020204030204" pitchFamily="34" charset="0"/>
                <a:cs typeface="Calibri" pitchFamily="34" charset="0"/>
              </a:rPr>
              <a:t>In reading this comment by Barclay, what impression do you get about the point being made by the writer of Hebrews in Hebrews 7 concerning tithing?</a:t>
            </a:r>
          </a:p>
          <a:p>
            <a:r>
              <a:rPr lang="en-US" dirty="0">
                <a:effectLst>
                  <a:glow rad="228600">
                    <a:schemeClr val="accent3">
                      <a:satMod val="175000"/>
                      <a:alpha val="40000"/>
                    </a:schemeClr>
                  </a:glow>
                </a:effectLst>
                <a:latin typeface="Calibri" panose="020F0502020204030204" pitchFamily="34" charset="0"/>
                <a:cs typeface="Calibri" pitchFamily="34" charset="0"/>
              </a:rPr>
              <a:t>Lets take a look at the </a:t>
            </a:r>
            <a:r>
              <a:rPr lang="en-US" b="1" i="1" dirty="0">
                <a:effectLst>
                  <a:glow rad="228600">
                    <a:schemeClr val="accent3">
                      <a:satMod val="175000"/>
                      <a:alpha val="40000"/>
                    </a:schemeClr>
                  </a:glow>
                </a:effectLst>
                <a:latin typeface="Calibri" panose="020F0502020204030204" pitchFamily="34" charset="0"/>
                <a:cs typeface="Calibri" pitchFamily="34" charset="0"/>
              </a:rPr>
              <a:t>actual</a:t>
            </a:r>
            <a:r>
              <a:rPr lang="en-US" dirty="0">
                <a:effectLst>
                  <a:glow rad="228600">
                    <a:schemeClr val="accent3">
                      <a:satMod val="175000"/>
                      <a:alpha val="40000"/>
                    </a:schemeClr>
                  </a:glow>
                </a:effectLst>
                <a:latin typeface="Calibri" panose="020F0502020204030204" pitchFamily="34" charset="0"/>
                <a:cs typeface="Calibri" pitchFamily="34" charset="0"/>
              </a:rPr>
              <a:t> point being made in Hebrews 7.</a:t>
            </a:r>
          </a:p>
        </p:txBody>
      </p:sp>
    </p:spTree>
    <p:extLst>
      <p:ext uri="{BB962C8B-B14F-4D97-AF65-F5344CB8AC3E}">
        <p14:creationId xmlns:p14="http://schemas.microsoft.com/office/powerpoint/2010/main" val="3456033024"/>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#1:</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Requirement to Tithe Preceded Mosaic Law</a:t>
            </a:r>
          </a:p>
        </p:txBody>
      </p:sp>
      <p:sp>
        <p:nvSpPr>
          <p:cNvPr id="3" name="Content Placeholder 2"/>
          <p:cNvSpPr>
            <a:spLocks noGrp="1"/>
          </p:cNvSpPr>
          <p:nvPr>
            <p:ph idx="1"/>
          </p:nvPr>
        </p:nvSpPr>
        <p:spPr>
          <a:xfrm>
            <a:off x="457200" y="1066800"/>
            <a:ext cx="8229600" cy="5791200"/>
          </a:xfrm>
        </p:spPr>
        <p:txBody>
          <a:bodyPr>
            <a:normAutofit fontScale="85000" lnSpcReduction="1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The connection that the writer of Hebrews makes between the Levites and Abraham’s tithe in Hebrews 7 is:</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Melchizedek blessed Abraham when he received a tithe from Abraham.(7:6)</a:t>
            </a:r>
          </a:p>
          <a:p>
            <a:pPr lvl="1"/>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It is beyond dispute that the inferior is blessed by the superior.</a:t>
            </a:r>
            <a:r>
              <a:rPr lang="en-US" dirty="0">
                <a:effectLst>
                  <a:glow rad="228600">
                    <a:schemeClr val="accent3">
                      <a:satMod val="175000"/>
                      <a:alpha val="40000"/>
                    </a:schemeClr>
                  </a:glow>
                </a:effectLst>
                <a:latin typeface="Calibri" panose="020F0502020204030204" pitchFamily="34" charset="0"/>
                <a:cs typeface="Calibri" pitchFamily="34" charset="0"/>
              </a:rPr>
              <a:t> (7:7)</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Levi was “in the loins of” Abraham when Abraham tithed to Melchizedek and was blessed by him and therefore Levi was, in effect, </a:t>
            </a:r>
            <a:r>
              <a:rPr lang="en-US" b="1" i="1" dirty="0">
                <a:effectLst>
                  <a:glow rad="228600">
                    <a:schemeClr val="accent3">
                      <a:satMod val="175000"/>
                      <a:alpha val="40000"/>
                    </a:schemeClr>
                  </a:glow>
                </a:effectLst>
                <a:latin typeface="Calibri" panose="020F0502020204030204" pitchFamily="34" charset="0"/>
                <a:cs typeface="Calibri" pitchFamily="34" charset="0"/>
              </a:rPr>
              <a:t>also</a:t>
            </a:r>
            <a:r>
              <a:rPr lang="en-US" dirty="0">
                <a:effectLst>
                  <a:glow rad="228600">
                    <a:schemeClr val="accent3">
                      <a:satMod val="175000"/>
                      <a:alpha val="40000"/>
                    </a:schemeClr>
                  </a:glow>
                </a:effectLst>
                <a:latin typeface="Calibri" panose="020F0502020204030204" pitchFamily="34" charset="0"/>
                <a:cs typeface="Calibri" pitchFamily="34" charset="0"/>
              </a:rPr>
              <a:t> blessed by Melchizedek. (7:9-10)</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Therefore the OT priesthood of Levi is </a:t>
            </a:r>
            <a:r>
              <a:rPr lang="en-US" b="1" i="1" dirty="0">
                <a:effectLst>
                  <a:glow rad="228600">
                    <a:schemeClr val="accent3">
                      <a:satMod val="175000"/>
                      <a:alpha val="40000"/>
                    </a:schemeClr>
                  </a:glow>
                </a:effectLst>
                <a:latin typeface="Calibri" panose="020F0502020204030204" pitchFamily="34" charset="0"/>
                <a:cs typeface="Calibri" pitchFamily="34" charset="0"/>
              </a:rPr>
              <a:t>inferior</a:t>
            </a:r>
            <a:r>
              <a:rPr lang="en-US" dirty="0">
                <a:effectLst>
                  <a:glow rad="228600">
                    <a:schemeClr val="accent3">
                      <a:satMod val="175000"/>
                      <a:alpha val="40000"/>
                    </a:schemeClr>
                  </a:glow>
                </a:effectLst>
                <a:latin typeface="Calibri" panose="020F0502020204030204" pitchFamily="34" charset="0"/>
                <a:cs typeface="Calibri" pitchFamily="34" charset="0"/>
              </a:rPr>
              <a:t> to the priesthood of Jesus, who is a priest after the order of Melchizedek.  (7:17)</a:t>
            </a:r>
          </a:p>
          <a:p>
            <a:r>
              <a:rPr lang="en-US" dirty="0">
                <a:effectLst>
                  <a:glow rad="228600">
                    <a:schemeClr val="accent3">
                      <a:satMod val="175000"/>
                      <a:alpha val="40000"/>
                    </a:schemeClr>
                  </a:glow>
                </a:effectLst>
                <a:latin typeface="Calibri" panose="020F0502020204030204" pitchFamily="34" charset="0"/>
                <a:cs typeface="Calibri" pitchFamily="34" charset="0"/>
              </a:rPr>
              <a:t>Is this the impression you get when you read Barclay’s summary of Hebrews 7?</a:t>
            </a:r>
          </a:p>
        </p:txBody>
      </p:sp>
    </p:spTree>
    <p:extLst>
      <p:ext uri="{BB962C8B-B14F-4D97-AF65-F5344CB8AC3E}">
        <p14:creationId xmlns:p14="http://schemas.microsoft.com/office/powerpoint/2010/main" val="2193176442"/>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#1:</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Requirement to Tithe Preceded Mosaic Law</a:t>
            </a:r>
          </a:p>
        </p:txBody>
      </p:sp>
      <p:sp>
        <p:nvSpPr>
          <p:cNvPr id="3" name="Content Placeholder 2"/>
          <p:cNvSpPr>
            <a:spLocks noGrp="1"/>
          </p:cNvSpPr>
          <p:nvPr>
            <p:ph idx="1"/>
          </p:nvPr>
        </p:nvSpPr>
        <p:spPr>
          <a:xfrm>
            <a:off x="457200" y="1066800"/>
            <a:ext cx="8229600" cy="5791200"/>
          </a:xfrm>
        </p:spPr>
        <p:txBody>
          <a:bodyPr>
            <a:normAutofit fontScale="775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Barclay then summarizes the argument he has made in his attempt to prove that the requirement to tithe preceded Mosaic Law:</a:t>
            </a:r>
          </a:p>
          <a:p>
            <a:pPr lvl="1"/>
            <a:r>
              <a:rPr lang="en-US" i="1" dirty="0">
                <a:effectLst>
                  <a:glow rad="228600">
                    <a:schemeClr val="accent3">
                      <a:satMod val="175000"/>
                      <a:alpha val="40000"/>
                    </a:schemeClr>
                  </a:glow>
                </a:effectLst>
                <a:latin typeface="Cambria" panose="02040503050406030204" pitchFamily="18" charset="0"/>
                <a:cs typeface="Calibri" pitchFamily="34" charset="0"/>
              </a:rPr>
              <a:t>In these passages, then, the apparent requirement of a tithe comes before the giving of the Mosaic law, and is not tied to it. So while the tithe becomes codified in the old (Mosaic) covenant, it can’t be dismissed as part of the old covenant that’s been fulfilled in Christ and no longer applies to new covenant believers. These passages show the piety of the patriarchs and establish what God expects from his people.</a:t>
            </a:r>
          </a:p>
          <a:p>
            <a:r>
              <a:rPr lang="en-US" dirty="0">
                <a:effectLst>
                  <a:glow rad="228600">
                    <a:schemeClr val="accent3">
                      <a:satMod val="175000"/>
                      <a:alpha val="40000"/>
                    </a:schemeClr>
                  </a:glow>
                </a:effectLst>
                <a:latin typeface="Calibri" panose="020F0502020204030204" pitchFamily="34" charset="0"/>
                <a:cs typeface="Calibri" pitchFamily="34" charset="0"/>
              </a:rPr>
              <a:t>In reading this summary, you can see why Barclay made such a strenuous effort to find a requirement to tithe </a:t>
            </a:r>
            <a:r>
              <a:rPr lang="en-US" b="1" i="1" dirty="0">
                <a:effectLst>
                  <a:glow rad="228600">
                    <a:schemeClr val="accent3">
                      <a:satMod val="175000"/>
                      <a:alpha val="40000"/>
                    </a:schemeClr>
                  </a:glow>
                </a:effectLst>
                <a:latin typeface="Calibri" panose="020F0502020204030204" pitchFamily="34" charset="0"/>
                <a:cs typeface="Calibri" pitchFamily="34" charset="0"/>
              </a:rPr>
              <a:t>prior </a:t>
            </a:r>
            <a:r>
              <a:rPr lang="en-US" dirty="0">
                <a:effectLst>
                  <a:glow rad="228600">
                    <a:schemeClr val="accent3">
                      <a:satMod val="175000"/>
                      <a:alpha val="40000"/>
                    </a:schemeClr>
                  </a:glow>
                </a:effectLst>
                <a:latin typeface="Calibri" panose="020F0502020204030204" pitchFamily="34" charset="0"/>
                <a:cs typeface="Calibri" pitchFamily="34" charset="0"/>
              </a:rPr>
              <a:t>to the Law of Moses: he believes that if he can show that tithing was required </a:t>
            </a:r>
            <a:r>
              <a:rPr lang="en-US" b="1" i="1" dirty="0">
                <a:effectLst>
                  <a:glow rad="228600">
                    <a:schemeClr val="accent3">
                      <a:satMod val="175000"/>
                      <a:alpha val="40000"/>
                    </a:schemeClr>
                  </a:glow>
                </a:effectLst>
                <a:latin typeface="Calibri" panose="020F0502020204030204" pitchFamily="34" charset="0"/>
                <a:cs typeface="Calibri" pitchFamily="34" charset="0"/>
              </a:rPr>
              <a:t>before</a:t>
            </a:r>
            <a:r>
              <a:rPr lang="en-US" dirty="0">
                <a:effectLst>
                  <a:glow rad="228600">
                    <a:schemeClr val="accent3">
                      <a:satMod val="175000"/>
                      <a:alpha val="40000"/>
                    </a:schemeClr>
                  </a:glow>
                </a:effectLst>
                <a:latin typeface="Calibri" panose="020F0502020204030204" pitchFamily="34" charset="0"/>
                <a:cs typeface="Calibri" pitchFamily="34" charset="0"/>
              </a:rPr>
              <a:t> the Law of Moses, then he will have shown that God expects </a:t>
            </a:r>
            <a:r>
              <a:rPr lang="en-US" b="1" i="1" dirty="0">
                <a:effectLst>
                  <a:glow rad="228600">
                    <a:schemeClr val="accent3">
                      <a:satMod val="175000"/>
                      <a:alpha val="40000"/>
                    </a:schemeClr>
                  </a:glow>
                </a:effectLst>
                <a:latin typeface="Calibri" panose="020F0502020204030204" pitchFamily="34" charset="0"/>
                <a:cs typeface="Calibri" pitchFamily="34" charset="0"/>
              </a:rPr>
              <a:t>all</a:t>
            </a:r>
            <a:r>
              <a:rPr lang="en-US" dirty="0">
                <a:effectLst>
                  <a:glow rad="228600">
                    <a:schemeClr val="accent3">
                      <a:satMod val="175000"/>
                      <a:alpha val="40000"/>
                    </a:schemeClr>
                  </a:glow>
                </a:effectLst>
                <a:latin typeface="Calibri" panose="020F0502020204030204" pitchFamily="34" charset="0"/>
                <a:cs typeface="Calibri" pitchFamily="34" charset="0"/>
              </a:rPr>
              <a:t> of his people in </a:t>
            </a:r>
            <a:r>
              <a:rPr lang="en-US" b="1" i="1" dirty="0">
                <a:effectLst>
                  <a:glow rad="228600">
                    <a:schemeClr val="accent3">
                      <a:satMod val="175000"/>
                      <a:alpha val="40000"/>
                    </a:schemeClr>
                  </a:glow>
                </a:effectLst>
                <a:latin typeface="Calibri" panose="020F0502020204030204" pitchFamily="34" charset="0"/>
                <a:cs typeface="Calibri" pitchFamily="34" charset="0"/>
              </a:rPr>
              <a:t>every</a:t>
            </a:r>
            <a:r>
              <a:rPr lang="en-US" dirty="0">
                <a:effectLst>
                  <a:glow rad="228600">
                    <a:schemeClr val="accent3">
                      <a:satMod val="175000"/>
                      <a:alpha val="40000"/>
                    </a:schemeClr>
                  </a:glow>
                </a:effectLst>
                <a:latin typeface="Calibri" panose="020F0502020204030204" pitchFamily="34" charset="0"/>
                <a:cs typeface="Calibri" pitchFamily="34" charset="0"/>
              </a:rPr>
              <a:t> age to tithe to him.</a:t>
            </a:r>
          </a:p>
          <a:p>
            <a:r>
              <a:rPr lang="en-US" dirty="0">
                <a:effectLst>
                  <a:glow rad="228600">
                    <a:schemeClr val="accent3">
                      <a:satMod val="175000"/>
                      <a:alpha val="40000"/>
                    </a:schemeClr>
                  </a:glow>
                </a:effectLst>
                <a:latin typeface="Calibri" panose="020F0502020204030204" pitchFamily="34" charset="0"/>
                <a:cs typeface="Calibri" pitchFamily="34" charset="0"/>
              </a:rPr>
              <a:t>Do you think that Barclay was successful in proving this point?</a:t>
            </a:r>
          </a:p>
        </p:txBody>
      </p:sp>
    </p:spTree>
    <p:extLst>
      <p:ext uri="{BB962C8B-B14F-4D97-AF65-F5344CB8AC3E}">
        <p14:creationId xmlns:p14="http://schemas.microsoft.com/office/powerpoint/2010/main" val="1403405253"/>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#2:</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Tithing was codified in the Mosaic law with ceremonial aspects added</a:t>
            </a:r>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sz="3400" dirty="0">
                <a:effectLst>
                  <a:glow rad="228600">
                    <a:schemeClr val="accent3">
                      <a:satMod val="175000"/>
                      <a:alpha val="40000"/>
                    </a:schemeClr>
                  </a:glow>
                </a:effectLst>
                <a:latin typeface="Calibri" panose="020F0502020204030204" pitchFamily="34" charset="0"/>
                <a:cs typeface="Calibri" pitchFamily="34" charset="0"/>
              </a:rPr>
              <a:t>I think we can agree with most of what Barclay says in the initial part of this argument:</a:t>
            </a:r>
          </a:p>
          <a:p>
            <a:pPr lvl="1"/>
            <a:r>
              <a:rPr lang="en-US" sz="3200" i="1" dirty="0">
                <a:effectLst>
                  <a:glow rad="228600">
                    <a:schemeClr val="accent3">
                      <a:satMod val="175000"/>
                      <a:alpha val="40000"/>
                    </a:schemeClr>
                  </a:glow>
                </a:effectLst>
                <a:latin typeface="Cambria" panose="02040503050406030204" pitchFamily="18" charset="0"/>
                <a:cs typeface="Calibri" pitchFamily="34" charset="0"/>
              </a:rPr>
              <a:t>“When we come to the law, it becomes clear that the tithe is God’s standard for giving”.</a:t>
            </a:r>
            <a:r>
              <a:rPr lang="en-US" sz="3000" dirty="0">
                <a:effectLst>
                  <a:glow rad="228600">
                    <a:schemeClr val="accent3">
                      <a:satMod val="175000"/>
                      <a:alpha val="40000"/>
                    </a:schemeClr>
                  </a:glow>
                </a:effectLst>
                <a:latin typeface="Calibri" panose="020F0502020204030204" pitchFamily="34" charset="0"/>
                <a:cs typeface="Calibri" pitchFamily="34" charset="0"/>
              </a:rPr>
              <a:t> Although, as MacArthur points out (in the article that I passed out to you a few weeks ago), there was also voluntary giving </a:t>
            </a:r>
            <a:r>
              <a:rPr lang="en-US" sz="3000" b="1" i="1" dirty="0">
                <a:effectLst>
                  <a:glow rad="228600">
                    <a:schemeClr val="accent3">
                      <a:satMod val="175000"/>
                      <a:alpha val="40000"/>
                    </a:schemeClr>
                  </a:glow>
                </a:effectLst>
                <a:latin typeface="Calibri" panose="020F0502020204030204" pitchFamily="34" charset="0"/>
                <a:cs typeface="Calibri" pitchFamily="34" charset="0"/>
              </a:rPr>
              <a:t>outside</a:t>
            </a:r>
            <a:r>
              <a:rPr lang="en-US" sz="3000" dirty="0">
                <a:effectLst>
                  <a:glow rad="228600">
                    <a:schemeClr val="accent3">
                      <a:satMod val="175000"/>
                      <a:alpha val="40000"/>
                    </a:schemeClr>
                  </a:glow>
                </a:effectLst>
                <a:latin typeface="Calibri" panose="020F0502020204030204" pitchFamily="34" charset="0"/>
                <a:cs typeface="Calibri" pitchFamily="34" charset="0"/>
              </a:rPr>
              <a:t> the tithe </a:t>
            </a:r>
            <a:r>
              <a:rPr lang="fr-FR" sz="3000" dirty="0">
                <a:effectLst>
                  <a:glow rad="228600">
                    <a:schemeClr val="accent3">
                      <a:satMod val="175000"/>
                      <a:alpha val="40000"/>
                    </a:schemeClr>
                  </a:glow>
                </a:effectLst>
                <a:latin typeface="Calibri" panose="020F0502020204030204" pitchFamily="34" charset="0"/>
                <a:cs typeface="Calibri" pitchFamily="34" charset="0"/>
              </a:rPr>
              <a:t>(cf. Exodus 25:2; 1 Chronicles 29:9)</a:t>
            </a:r>
            <a:r>
              <a:rPr lang="en-US" sz="3000" dirty="0">
                <a:effectLst>
                  <a:glow rad="228600">
                    <a:schemeClr val="accent3">
                      <a:satMod val="175000"/>
                      <a:alpha val="40000"/>
                    </a:schemeClr>
                  </a:glow>
                </a:effectLst>
                <a:latin typeface="Calibri" panose="020F0502020204030204" pitchFamily="34" charset="0"/>
                <a:cs typeface="Calibri" pitchFamily="34" charset="0"/>
              </a:rPr>
              <a:t>. </a:t>
            </a:r>
          </a:p>
          <a:p>
            <a:pPr lvl="1"/>
            <a:r>
              <a:rPr lang="en-US" sz="3200" i="1" dirty="0">
                <a:effectLst>
                  <a:glow rad="228600">
                    <a:schemeClr val="accent3">
                      <a:satMod val="175000"/>
                      <a:alpha val="40000"/>
                    </a:schemeClr>
                  </a:glow>
                </a:effectLst>
                <a:latin typeface="Cambria" panose="02040503050406030204" pitchFamily="18" charset="0"/>
                <a:cs typeface="Calibri" pitchFamily="34" charset="0"/>
              </a:rPr>
              <a:t>Under the Mosaic law, there appear to be three tithes…If this is true, the Israelites were actually required to give 23.3 percent of their income, not 10 percent.</a:t>
            </a:r>
          </a:p>
          <a:p>
            <a:r>
              <a:rPr lang="en-US" sz="3400" dirty="0">
                <a:effectLst>
                  <a:glow rad="228600">
                    <a:schemeClr val="accent3">
                      <a:satMod val="175000"/>
                      <a:alpha val="40000"/>
                    </a:schemeClr>
                  </a:glow>
                </a:effectLst>
                <a:latin typeface="Calibri" panose="020F0502020204030204" pitchFamily="34" charset="0"/>
                <a:cs typeface="Calibri" pitchFamily="34" charset="0"/>
              </a:rPr>
              <a:t>But, as Barclay progresses further in his argument concerning the giving of tithes under the Law of Moses, I believe our ability to agree with him must come to an abrupt end…</a:t>
            </a:r>
          </a:p>
        </p:txBody>
      </p:sp>
    </p:spTree>
    <p:extLst>
      <p:ext uri="{BB962C8B-B14F-4D97-AF65-F5344CB8AC3E}">
        <p14:creationId xmlns:p14="http://schemas.microsoft.com/office/powerpoint/2010/main" val="3900713098"/>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1.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79338</TotalTime>
  <Words>1955</Words>
  <Application>Microsoft Office PowerPoint</Application>
  <PresentationFormat>On-screen Show (4:3)</PresentationFormat>
  <Paragraphs>73</Paragraphs>
  <Slides>14</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14</vt:i4>
      </vt:variant>
    </vt:vector>
  </HeadingPairs>
  <TitlesOfParts>
    <vt:vector size="21" baseType="lpstr">
      <vt:lpstr>Arial</vt:lpstr>
      <vt:lpstr>Calibri</vt:lpstr>
      <vt:lpstr>Cambria</vt:lpstr>
      <vt:lpstr>Default Design</vt:lpstr>
      <vt:lpstr>sunset</vt:lpstr>
      <vt:lpstr>23_Default Design</vt:lpstr>
      <vt:lpstr>24_Default Design</vt:lpstr>
      <vt:lpstr>New Covenant Theology</vt:lpstr>
      <vt:lpstr>Questions Raised by New Covenant Theology</vt:lpstr>
      <vt:lpstr>*William Barclay’s Arguments for NT Tithing</vt:lpstr>
      <vt:lpstr>Barclay Argument #1: Requirement to Tithe Preceded Mosaic Law</vt:lpstr>
      <vt:lpstr>Barclay Argument #1: Requirement to Tithe Preceded Mosaic Law</vt:lpstr>
      <vt:lpstr>Barclay Argument #1: Requirement to Tithe Preceded Mosaic Law</vt:lpstr>
      <vt:lpstr>Barclay Argument #1: Requirement to Tithe Preceded Mosaic Law</vt:lpstr>
      <vt:lpstr>Barclay Argument #1: Requirement to Tithe Preceded Mosaic Law</vt:lpstr>
      <vt:lpstr>Barclay Argument #2: Tithing was codified in the Mosaic law with ceremonial aspects added</vt:lpstr>
      <vt:lpstr>Barclay Argument #2: Tithing was codified in the Mosaic law with ceremonial aspects added</vt:lpstr>
      <vt:lpstr>Barclay Argument #2: Tithing was codified in the Mosaic law with ceremonial aspects added</vt:lpstr>
      <vt:lpstr>Barclay Argument #2: Tithing was codified in the Mosaic law with ceremonial aspects added</vt:lpstr>
      <vt:lpstr>Barclay Argument #2: Tithing was codified in the Mosaic law with ceremonial aspects added</vt:lpstr>
      <vt:lpstr>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2248</cp:revision>
  <dcterms:created xsi:type="dcterms:W3CDTF">2002-05-29T23:51:15Z</dcterms:created>
  <dcterms:modified xsi:type="dcterms:W3CDTF">2020-10-17T02:20:51Z</dcterms:modified>
</cp:coreProperties>
</file>