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86" r:id="rId2"/>
    <p:sldMasterId id="2147484899" r:id="rId3"/>
    <p:sldMasterId id="2147484911" r:id="rId4"/>
    <p:sldMasterId id="2147484923" r:id="rId5"/>
    <p:sldMasterId id="2147484935" r:id="rId6"/>
  </p:sldMasterIdLst>
  <p:notesMasterIdLst>
    <p:notesMasterId r:id="rId19"/>
  </p:notesMasterIdLst>
  <p:sldIdLst>
    <p:sldId id="781" r:id="rId7"/>
    <p:sldId id="782" r:id="rId8"/>
    <p:sldId id="784" r:id="rId9"/>
    <p:sldId id="785" r:id="rId10"/>
    <p:sldId id="786" r:id="rId11"/>
    <p:sldId id="801" r:id="rId12"/>
    <p:sldId id="787" r:id="rId13"/>
    <p:sldId id="788" r:id="rId14"/>
    <p:sldId id="802" r:id="rId15"/>
    <p:sldId id="790" r:id="rId16"/>
    <p:sldId id="791" r:id="rId17"/>
    <p:sldId id="783"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661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287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9131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9901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1568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1533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9450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268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7146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808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7295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7298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732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6937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5991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05368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27634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09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05019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4246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42352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88423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17460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81481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74570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4055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14804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473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57627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2568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05450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01908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1126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978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72921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18961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01648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16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55467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13110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07697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96131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56123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578127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67785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83015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81228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301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11575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2036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89201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59452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89940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510101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04986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3059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5354139"/>
      </p:ext>
    </p:extLst>
  </p:cSld>
  <p:clrMap bg1="lt1" tx1="dk1" bg2="lt2" tx2="dk2" accent1="accent1" accent2="accent2" accent3="accent3" accent4="accent4" accent5="accent5" accent6="accent6" hlink="hlink" folHlink="folHlink"/>
  <p:sldLayoutIdLst>
    <p:sldLayoutId id="2147484887" r:id="rId1"/>
    <p:sldLayoutId id="2147484888" r:id="rId2"/>
    <p:sldLayoutId id="2147484889" r:id="rId3"/>
    <p:sldLayoutId id="2147484890" r:id="rId4"/>
    <p:sldLayoutId id="2147484891" r:id="rId5"/>
    <p:sldLayoutId id="2147484892" r:id="rId6"/>
    <p:sldLayoutId id="2147484893" r:id="rId7"/>
    <p:sldLayoutId id="2147484894" r:id="rId8"/>
    <p:sldLayoutId id="2147484895" r:id="rId9"/>
    <p:sldLayoutId id="2147484896" r:id="rId10"/>
    <p:sldLayoutId id="2147484897" r:id="rId11"/>
    <p:sldLayoutId id="214748489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9011880"/>
      </p:ext>
    </p:extLst>
  </p:cSld>
  <p:clrMap bg1="lt1" tx1="dk1" bg2="lt2" tx2="dk2" accent1="accent1" accent2="accent2" accent3="accent3" accent4="accent4" accent5="accent5" accent6="accent6" hlink="hlink" folHlink="folHlink"/>
  <p:sldLayoutIdLst>
    <p:sldLayoutId id="2147484900" r:id="rId1"/>
    <p:sldLayoutId id="2147484901" r:id="rId2"/>
    <p:sldLayoutId id="2147484902" r:id="rId3"/>
    <p:sldLayoutId id="2147484903" r:id="rId4"/>
    <p:sldLayoutId id="2147484904" r:id="rId5"/>
    <p:sldLayoutId id="2147484905" r:id="rId6"/>
    <p:sldLayoutId id="2147484906" r:id="rId7"/>
    <p:sldLayoutId id="2147484907" r:id="rId8"/>
    <p:sldLayoutId id="2147484908" r:id="rId9"/>
    <p:sldLayoutId id="2147484909" r:id="rId10"/>
    <p:sldLayoutId id="214748491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6692241"/>
      </p:ext>
    </p:extLst>
  </p:cSld>
  <p:clrMap bg1="lt1" tx1="dk1" bg2="lt2" tx2="dk2" accent1="accent1" accent2="accent2" accent3="accent3" accent4="accent4" accent5="accent5" accent6="accent6" hlink="hlink" folHlink="folHlink"/>
  <p:sldLayoutIdLst>
    <p:sldLayoutId id="2147484912" r:id="rId1"/>
    <p:sldLayoutId id="2147484913" r:id="rId2"/>
    <p:sldLayoutId id="2147484914" r:id="rId3"/>
    <p:sldLayoutId id="2147484915" r:id="rId4"/>
    <p:sldLayoutId id="2147484916" r:id="rId5"/>
    <p:sldLayoutId id="2147484917" r:id="rId6"/>
    <p:sldLayoutId id="2147484918" r:id="rId7"/>
    <p:sldLayoutId id="2147484919" r:id="rId8"/>
    <p:sldLayoutId id="2147484920" r:id="rId9"/>
    <p:sldLayoutId id="2147484921" r:id="rId10"/>
    <p:sldLayoutId id="214748492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6099790"/>
      </p:ext>
    </p:extLst>
  </p:cSld>
  <p:clrMap bg1="lt1" tx1="dk1" bg2="lt2" tx2="dk2" accent1="accent1" accent2="accent2" accent3="accent3" accent4="accent4" accent5="accent5" accent6="accent6" hlink="hlink" folHlink="folHlink"/>
  <p:sldLayoutIdLst>
    <p:sldLayoutId id="2147484924" r:id="rId1"/>
    <p:sldLayoutId id="2147484925" r:id="rId2"/>
    <p:sldLayoutId id="2147484926" r:id="rId3"/>
    <p:sldLayoutId id="2147484927" r:id="rId4"/>
    <p:sldLayoutId id="2147484928" r:id="rId5"/>
    <p:sldLayoutId id="2147484929" r:id="rId6"/>
    <p:sldLayoutId id="2147484930" r:id="rId7"/>
    <p:sldLayoutId id="2147484931" r:id="rId8"/>
    <p:sldLayoutId id="2147484932" r:id="rId9"/>
    <p:sldLayoutId id="2147484933" r:id="rId10"/>
    <p:sldLayoutId id="214748493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7421045"/>
      </p:ext>
    </p:extLst>
  </p:cSld>
  <p:clrMap bg1="lt1" tx1="dk1" bg2="lt2" tx2="dk2" accent1="accent1" accent2="accent2" accent3="accent3" accent4="accent4" accent5="accent5" accent6="accent6" hlink="hlink" folHlink="folHlink"/>
  <p:sldLayoutIdLst>
    <p:sldLayoutId id="2147484936" r:id="rId1"/>
    <p:sldLayoutId id="2147484937" r:id="rId2"/>
    <p:sldLayoutId id="2147484938" r:id="rId3"/>
    <p:sldLayoutId id="2147484939" r:id="rId4"/>
    <p:sldLayoutId id="2147484940" r:id="rId5"/>
    <p:sldLayoutId id="2147484941" r:id="rId6"/>
    <p:sldLayoutId id="2147484942" r:id="rId7"/>
    <p:sldLayoutId id="2147484943" r:id="rId8"/>
    <p:sldLayoutId id="2147484944" r:id="rId9"/>
    <p:sldLayoutId id="2147484945" r:id="rId10"/>
    <p:sldLayoutId id="214748494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8.xml"/><Relationship Id="rId1" Type="http://schemas.openxmlformats.org/officeDocument/2006/relationships/themeOverride" Target="../theme/themeOverride10.xml"/><Relationship Id="rId5" Type="http://schemas.openxmlformats.org/officeDocument/2006/relationships/hyperlink" Target="https://www.desiringgod.org/interviews/is-tithing-commanded-for-christians" TargetMode="External"/><Relationship Id="rId4" Type="http://schemas.openxmlformats.org/officeDocument/2006/relationships/hyperlink" Target="http://soundliving.org/wp-content/uploads/2011/02/Stewarship-Tithing-D.A.-Carson.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8.xml"/><Relationship Id="rId1" Type="http://schemas.openxmlformats.org/officeDocument/2006/relationships/themeOverride" Target="../theme/themeOverride11.xml"/><Relationship Id="rId4" Type="http://schemas.openxmlformats.org/officeDocument/2006/relationships/hyperlink" Target="https://www.gty.org/library/questions/QA144/does-god-require-me-to-give-a-tithe-of-all-i-ear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7.xml"/><Relationship Id="rId1" Type="http://schemas.openxmlformats.org/officeDocument/2006/relationships/themeOverride" Target="../theme/themeOverride3.xml"/><Relationship Id="rId4" Type="http://schemas.openxmlformats.org/officeDocument/2006/relationships/hyperlink" Target="https://www.thegospelcoalition.org/article/bible-commands-christians-to-tith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711291857"/>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So How Much Should NT Christians Give?</a:t>
            </a:r>
          </a:p>
        </p:txBody>
      </p:sp>
      <p:sp>
        <p:nvSpPr>
          <p:cNvPr id="3" name="Content Placeholder 2"/>
          <p:cNvSpPr>
            <a:spLocks noGrp="1"/>
          </p:cNvSpPr>
          <p:nvPr>
            <p:ph idx="1"/>
          </p:nvPr>
        </p:nvSpPr>
        <p:spPr>
          <a:xfrm>
            <a:off x="457200" y="762000"/>
            <a:ext cx="8305800" cy="6096000"/>
          </a:xfrm>
        </p:spPr>
        <p:txBody>
          <a:bodyPr>
            <a:normAutofit fontScale="85000" lnSpcReduction="10000"/>
          </a:bodyPr>
          <a:lstStyle/>
          <a:p>
            <a:r>
              <a:rPr lang="en-US" dirty="0">
                <a:effectLst>
                  <a:glow rad="228600">
                    <a:schemeClr val="accent3">
                      <a:satMod val="175000"/>
                      <a:alpha val="40000"/>
                    </a:schemeClr>
                  </a:glow>
                </a:effectLst>
                <a:latin typeface="Calibri" pitchFamily="34" charset="0"/>
                <a:cs typeface="Calibri" pitchFamily="34" charset="0"/>
              </a:rPr>
              <a:t>Having (hopefully) shown that the arguments of those who seek to impose tithing on NT Christians are without biblical foundation, we now come back to the question of how much NT Christians </a:t>
            </a:r>
            <a:r>
              <a:rPr lang="en-US" b="1" i="1" dirty="0">
                <a:effectLst>
                  <a:glow rad="228600">
                    <a:schemeClr val="accent3">
                      <a:satMod val="175000"/>
                      <a:alpha val="40000"/>
                    </a:schemeClr>
                  </a:glow>
                </a:effectLst>
                <a:latin typeface="Calibri" pitchFamily="34" charset="0"/>
                <a:cs typeface="Calibri" pitchFamily="34" charset="0"/>
              </a:rPr>
              <a:t>are</a:t>
            </a:r>
            <a:r>
              <a:rPr lang="en-US" dirty="0">
                <a:effectLst>
                  <a:glow rad="228600">
                    <a:schemeClr val="accent3">
                      <a:satMod val="175000"/>
                      <a:alpha val="40000"/>
                    </a:schemeClr>
                  </a:glow>
                </a:effectLst>
                <a:latin typeface="Calibri" pitchFamily="34" charset="0"/>
                <a:cs typeface="Calibri" pitchFamily="34" charset="0"/>
              </a:rPr>
              <a:t> to give.</a:t>
            </a:r>
          </a:p>
          <a:p>
            <a:r>
              <a:rPr lang="en-US" dirty="0">
                <a:effectLst>
                  <a:glow rad="228600">
                    <a:schemeClr val="accent3">
                      <a:satMod val="175000"/>
                      <a:alpha val="40000"/>
                    </a:schemeClr>
                  </a:glow>
                </a:effectLst>
                <a:latin typeface="Calibri" pitchFamily="34" charset="0"/>
                <a:cs typeface="Calibri" pitchFamily="34" charset="0"/>
              </a:rPr>
              <a:t>Some Christian teachers who agree that we are under the New Covenant and therefore not obligated to give a tithe as prescribed in the Mosaic Law, have gone on to argue that we should give </a:t>
            </a:r>
            <a:r>
              <a:rPr lang="en-US" b="1" i="1" dirty="0">
                <a:effectLst>
                  <a:glow rad="228600">
                    <a:schemeClr val="accent3">
                      <a:satMod val="175000"/>
                      <a:alpha val="40000"/>
                    </a:schemeClr>
                  </a:glow>
                </a:effectLst>
                <a:latin typeface="Calibri" pitchFamily="34" charset="0"/>
                <a:cs typeface="Calibri" pitchFamily="34" charset="0"/>
              </a:rPr>
              <a:t>more</a:t>
            </a:r>
            <a:r>
              <a:rPr lang="en-US" dirty="0">
                <a:effectLst>
                  <a:glow rad="228600">
                    <a:schemeClr val="accent3">
                      <a:satMod val="175000"/>
                      <a:alpha val="40000"/>
                    </a:schemeClr>
                  </a:glow>
                </a:effectLst>
                <a:latin typeface="Calibri" pitchFamily="34" charset="0"/>
                <a:cs typeface="Calibri" pitchFamily="34" charset="0"/>
              </a:rPr>
              <a:t> than an Israelite would have given under the Law, since we are under a </a:t>
            </a:r>
            <a:r>
              <a:rPr lang="en-US" b="1" i="1" dirty="0">
                <a:effectLst>
                  <a:glow rad="228600">
                    <a:schemeClr val="accent3">
                      <a:satMod val="175000"/>
                      <a:alpha val="40000"/>
                    </a:schemeClr>
                  </a:glow>
                </a:effectLst>
                <a:latin typeface="Calibri" pitchFamily="34" charset="0"/>
                <a:cs typeface="Calibri" pitchFamily="34" charset="0"/>
              </a:rPr>
              <a:t>greater</a:t>
            </a:r>
            <a:r>
              <a:rPr lang="en-US" dirty="0">
                <a:effectLst>
                  <a:glow rad="228600">
                    <a:schemeClr val="accent3">
                      <a:satMod val="175000"/>
                      <a:alpha val="40000"/>
                    </a:schemeClr>
                  </a:glow>
                </a:effectLst>
                <a:latin typeface="Calibri" pitchFamily="34" charset="0"/>
                <a:cs typeface="Calibri" pitchFamily="34" charset="0"/>
              </a:rPr>
              <a:t> covenant:</a:t>
            </a:r>
          </a:p>
          <a:p>
            <a:pPr lvl="1"/>
            <a:r>
              <a:rPr lang="en-US" dirty="0">
                <a:effectLst>
                  <a:glow rad="228600">
                    <a:schemeClr val="accent3">
                      <a:satMod val="175000"/>
                      <a:alpha val="40000"/>
                    </a:schemeClr>
                  </a:glow>
                </a:effectLst>
                <a:latin typeface="Calibri" pitchFamily="34" charset="0"/>
                <a:cs typeface="Calibri" pitchFamily="34" charset="0"/>
              </a:rPr>
              <a:t>D.A. Carson (</a:t>
            </a:r>
            <a:r>
              <a:rPr lang="en-US" dirty="0">
                <a:solidFill>
                  <a:srgbClr val="0000FF"/>
                </a:solidFill>
                <a:effectLst>
                  <a:glow rad="228600">
                    <a:schemeClr val="accent3">
                      <a:satMod val="175000"/>
                      <a:alpha val="40000"/>
                    </a:schemeClr>
                  </a:glow>
                </a:effectLst>
                <a:latin typeface="Calibri" pitchFamily="34" charset="0"/>
                <a:cs typeface="Calibri" pitchFamily="34" charset="0"/>
                <a:hlinkClick r:id="rId4"/>
              </a:rPr>
              <a:t>http://soundliving.org/wp-content/uploads/2011/02/Stewarship-Tithing-D.A.-Carson.pdf</a:t>
            </a:r>
            <a:r>
              <a:rPr lang="en-US" dirty="0">
                <a:effectLst>
                  <a:glow rad="228600">
                    <a:schemeClr val="accent3">
                      <a:satMod val="175000"/>
                      <a:alpha val="40000"/>
                    </a:schemeClr>
                  </a:glow>
                </a:effectLst>
                <a:latin typeface="Calibri" pitchFamily="34" charset="0"/>
                <a:cs typeface="Calibri" pitchFamily="34" charset="0"/>
              </a:rPr>
              <a:t>)</a:t>
            </a:r>
          </a:p>
          <a:p>
            <a:pPr lvl="1"/>
            <a:r>
              <a:rPr lang="en-US" dirty="0">
                <a:effectLst>
                  <a:glow rad="228600">
                    <a:schemeClr val="accent3">
                      <a:satMod val="175000"/>
                      <a:alpha val="40000"/>
                    </a:schemeClr>
                  </a:glow>
                </a:effectLst>
                <a:latin typeface="Calibri" pitchFamily="34" charset="0"/>
                <a:cs typeface="Calibri" pitchFamily="34" charset="0"/>
              </a:rPr>
              <a:t>John Piper (</a:t>
            </a:r>
            <a:r>
              <a:rPr lang="en-US" dirty="0">
                <a:effectLst>
                  <a:glow rad="228600">
                    <a:schemeClr val="accent3">
                      <a:satMod val="175000"/>
                      <a:alpha val="40000"/>
                    </a:schemeClr>
                  </a:glow>
                </a:effectLst>
                <a:latin typeface="Calibri" pitchFamily="34" charset="0"/>
                <a:cs typeface="Calibri" pitchFamily="34" charset="0"/>
                <a:hlinkClick r:id="rId5"/>
              </a:rPr>
              <a:t>https://www.desiringgod.org/interviews/is-tithing-commanded-for-christians</a:t>
            </a:r>
            <a:r>
              <a:rPr lang="en-US" dirty="0">
                <a:effectLst>
                  <a:glow rad="228600">
                    <a:schemeClr val="accent3">
                      <a:satMod val="175000"/>
                      <a:alpha val="40000"/>
                    </a:schemeClr>
                  </a:glow>
                </a:effectLst>
                <a:latin typeface="Calibri" pitchFamily="34" charset="0"/>
                <a:cs typeface="Calibri" pitchFamily="34" charset="0"/>
              </a:rPr>
              <a:t>)</a:t>
            </a:r>
          </a:p>
        </p:txBody>
      </p:sp>
    </p:spTree>
    <p:extLst>
      <p:ext uri="{BB962C8B-B14F-4D97-AF65-F5344CB8AC3E}">
        <p14:creationId xmlns:p14="http://schemas.microsoft.com/office/powerpoint/2010/main" val="214879254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So How Much Should NT Christians Give?</a:t>
            </a:r>
          </a:p>
        </p:txBody>
      </p:sp>
      <p:sp>
        <p:nvSpPr>
          <p:cNvPr id="3" name="Content Placeholder 2"/>
          <p:cNvSpPr>
            <a:spLocks noGrp="1"/>
          </p:cNvSpPr>
          <p:nvPr>
            <p:ph idx="1"/>
          </p:nvPr>
        </p:nvSpPr>
        <p:spPr>
          <a:xfrm>
            <a:off x="304800" y="728133"/>
            <a:ext cx="8610600" cy="5757446"/>
          </a:xfrm>
        </p:spPr>
        <p:txBody>
          <a:bodyPr>
            <a:normAutofit fontScale="85000" lnSpcReduction="10000"/>
          </a:bodyPr>
          <a:lstStyle/>
          <a:p>
            <a:r>
              <a:rPr lang="en-US" dirty="0">
                <a:effectLst>
                  <a:glow rad="228600">
                    <a:schemeClr val="accent3">
                      <a:satMod val="175000"/>
                      <a:alpha val="40000"/>
                    </a:schemeClr>
                  </a:glow>
                </a:effectLst>
                <a:latin typeface="Calibri" pitchFamily="34" charset="0"/>
                <a:cs typeface="Calibri" pitchFamily="34" charset="0"/>
              </a:rPr>
              <a:t>John MacArthur, on the other hand, argues that:</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Two kinds of giving are taught consistently throughout Scripture: giving to the government (always compulsory), and giving to God (always voluntary).</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Because Israel was a theocracy, the Levitical priests acted as the civil government. So the Levite's tithe (Leviticus 27:30-33) was a precursor to today's income tax… The total giving required of the Israelites was not 10 percent, but well over 20 percent. All that money was used to operate the nation.</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New Testament believers are never commanded to tithe. Matthew 22:15-22 and Romans 13:1-7 tell us about the only required giving in the church age, which is the paying of taxes to the government. Interestingly enough, we in America presently pay between 20 and 30 percent of our income to the government--a figure very similar to the requirement under the theocracy of Israel.</a:t>
            </a:r>
          </a:p>
          <a:p>
            <a:pPr lvl="1"/>
            <a:endParaRPr lang="en-US" dirty="0">
              <a:effectLst>
                <a:glow rad="228600">
                  <a:schemeClr val="accent3">
                    <a:satMod val="175000"/>
                    <a:alpha val="40000"/>
                  </a:schemeClr>
                </a:glow>
              </a:effectLst>
              <a:latin typeface="Calibri" pitchFamily="34" charset="0"/>
              <a:cs typeface="Calibri" pitchFamily="34" charset="0"/>
            </a:endParaRPr>
          </a:p>
        </p:txBody>
      </p:sp>
      <p:sp>
        <p:nvSpPr>
          <p:cNvPr id="4" name="TextBox 3"/>
          <p:cNvSpPr txBox="1"/>
          <p:nvPr/>
        </p:nvSpPr>
        <p:spPr>
          <a:xfrm>
            <a:off x="381000" y="6519446"/>
            <a:ext cx="8610600" cy="338554"/>
          </a:xfrm>
          <a:prstGeom prst="rect">
            <a:avLst/>
          </a:prstGeom>
          <a:noFill/>
        </p:spPr>
        <p:txBody>
          <a:bodyPr wrap="square" rtlCol="0">
            <a:spAutoFit/>
          </a:bodyPr>
          <a:lstStyle/>
          <a:p>
            <a:r>
              <a:rPr lang="en-US" sz="1600" dirty="0">
                <a:solidFill>
                  <a:srgbClr val="000000"/>
                </a:solidFill>
                <a:hlinkClick r:id="rId4"/>
              </a:rPr>
              <a:t>https://www.gty.org/library/questions/QA144/does-god-require-me-to-give-a-tithe-of-all-i-earn</a:t>
            </a:r>
            <a:endParaRPr lang="en-US" sz="1600" dirty="0">
              <a:solidFill>
                <a:srgbClr val="000000"/>
              </a:solidFill>
            </a:endParaRPr>
          </a:p>
        </p:txBody>
      </p:sp>
    </p:spTree>
    <p:extLst>
      <p:ext uri="{BB962C8B-B14F-4D97-AF65-F5344CB8AC3E}">
        <p14:creationId xmlns:p14="http://schemas.microsoft.com/office/powerpoint/2010/main" val="20768096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2584368705"/>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762000"/>
          </a:xfrm>
        </p:spPr>
        <p:txBody>
          <a:bodyPr/>
          <a:lstStyle/>
          <a:p>
            <a:r>
              <a:rPr lang="en-US" sz="4000" b="1" dirty="0">
                <a:effectLst>
                  <a:glow rad="228600">
                    <a:schemeClr val="accent3">
                      <a:satMod val="175000"/>
                      <a:alpha val="40000"/>
                    </a:schemeClr>
                  </a:glow>
                </a:effectLst>
                <a:latin typeface="Calibri" pitchFamily="34" charset="0"/>
                <a:cs typeface="Calibri" pitchFamily="34" charset="0"/>
              </a:rPr>
              <a:t>What about Tithing?</a:t>
            </a:r>
          </a:p>
          <a:p>
            <a:pPr marL="571500" indent="-571500" algn="l">
              <a:buFont typeface="Arial" panose="020B0604020202020204" pitchFamily="34" charset="0"/>
              <a:buChar char="•"/>
            </a:pPr>
            <a:r>
              <a:rPr lang="en-US" sz="2800" dirty="0">
                <a:effectLst>
                  <a:glow rad="228600">
                    <a:schemeClr val="accent3">
                      <a:satMod val="175000"/>
                      <a:alpha val="40000"/>
                    </a:schemeClr>
                  </a:glow>
                </a:effectLst>
                <a:latin typeface="Calibri" pitchFamily="34" charset="0"/>
                <a:cs typeface="Calibri" pitchFamily="34" charset="0"/>
              </a:rPr>
              <a:t>What does the Bible say about tithing?</a:t>
            </a:r>
            <a:endParaRPr lang="en-US" sz="2800" dirty="0">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2800" dirty="0">
                <a:latin typeface="Calibri" panose="020F0502020204030204" pitchFamily="34" charset="0"/>
                <a:cs typeface="Calibri" panose="020F0502020204030204" pitchFamily="34" charset="0"/>
              </a:rPr>
              <a:t>Are New Covenant Christians required to give 10% (or more) of their gross income to their church?</a:t>
            </a:r>
            <a:endParaRPr lang="en-US" sz="2800" b="1"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955047050"/>
      </p:ext>
    </p:extLst>
  </p:cSld>
  <p:clrMapOvr>
    <a:overrideClrMapping bg1="lt1" tx1="dk1" bg2="lt2" tx2="dk2" accent1="accent1" accent2="accent2" accent3="accent3" accent4="accent4" accent5="accent5" accent6="accent6" hlink="hlink" folHlink="folHlink"/>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*William Barclay’s Arguments for Tithing</a:t>
            </a:r>
          </a:p>
        </p:txBody>
      </p:sp>
      <p:sp>
        <p:nvSpPr>
          <p:cNvPr id="3" name="Content Placeholder 2"/>
          <p:cNvSpPr>
            <a:spLocks noGrp="1"/>
          </p:cNvSpPr>
          <p:nvPr>
            <p:ph idx="1"/>
          </p:nvPr>
        </p:nvSpPr>
        <p:spPr>
          <a:xfrm>
            <a:off x="457200" y="762000"/>
            <a:ext cx="8229600" cy="5606534"/>
          </a:xfrm>
        </p:spPr>
        <p:txBody>
          <a:bodyPr>
            <a:normAutofit fontScale="925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We have been critiquing the arguments in an article by William Barclay on the Gospel Coalition website in which he argues that all Christians in all ages are commanded to give ten percent (i.e., a “tithe”) of their gross income to the church.</a:t>
            </a:r>
          </a:p>
          <a:p>
            <a:r>
              <a:rPr lang="en-US" dirty="0">
                <a:effectLst>
                  <a:glow rad="228600">
                    <a:schemeClr val="accent3">
                      <a:satMod val="175000"/>
                      <a:alpha val="40000"/>
                    </a:schemeClr>
                  </a:glow>
                </a:effectLst>
                <a:latin typeface="Calibri" panose="020F0502020204030204" pitchFamily="34" charset="0"/>
                <a:cs typeface="Calibri" pitchFamily="34" charset="0"/>
              </a:rPr>
              <a:t>Barclay began his article by summarizing his own argument. He argues that the requirement to tithe: </a:t>
            </a:r>
          </a:p>
          <a:p>
            <a:pPr lvl="1"/>
            <a:r>
              <a:rPr lang="en-US" dirty="0">
                <a:latin typeface="Calibri" panose="020F0502020204030204" pitchFamily="34" charset="0"/>
                <a:cs typeface="Calibri" panose="020F0502020204030204" pitchFamily="34" charset="0"/>
              </a:rPr>
              <a:t>Preceded the Mosaic law</a:t>
            </a:r>
          </a:p>
          <a:p>
            <a:pPr lvl="1"/>
            <a:r>
              <a:rPr lang="en-US" dirty="0">
                <a:latin typeface="Calibri" panose="020F0502020204030204" pitchFamily="34" charset="0"/>
                <a:cs typeface="Calibri" panose="020F0502020204030204" pitchFamily="34" charset="0"/>
              </a:rPr>
              <a:t>Was codified in the Mosaic law with ceremonial aspects added</a:t>
            </a:r>
          </a:p>
          <a:p>
            <a:pPr lvl="1"/>
            <a:r>
              <a:rPr lang="en-US" dirty="0">
                <a:latin typeface="Calibri" panose="020F0502020204030204" pitchFamily="34" charset="0"/>
                <a:cs typeface="Calibri" panose="020F0502020204030204" pitchFamily="34" charset="0"/>
              </a:rPr>
              <a:t>Was affirmed by Jesus as binding on his followers.</a:t>
            </a:r>
          </a:p>
        </p:txBody>
      </p:sp>
      <p:sp>
        <p:nvSpPr>
          <p:cNvPr id="4" name="TextBox 3"/>
          <p:cNvSpPr txBox="1"/>
          <p:nvPr/>
        </p:nvSpPr>
        <p:spPr>
          <a:xfrm>
            <a:off x="457198" y="6422071"/>
            <a:ext cx="8305801" cy="369332"/>
          </a:xfrm>
          <a:prstGeom prst="rect">
            <a:avLst/>
          </a:prstGeom>
          <a:noFill/>
        </p:spPr>
        <p:txBody>
          <a:bodyPr wrap="square" rtlCol="0">
            <a:spAutoFit/>
          </a:bodyPr>
          <a:lstStyle/>
          <a:p>
            <a:r>
              <a:rPr lang="en-US" dirty="0">
                <a:solidFill>
                  <a:srgbClr val="000000"/>
                </a:solidFill>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hlinkClick r:id="rId4"/>
              </a:rPr>
              <a:t>https://www.thegospelcoalition.org/article/bible-commands-christians-to-tithe/</a:t>
            </a:r>
            <a:r>
              <a:rPr lang="en-US" dirty="0">
                <a:solidFill>
                  <a:srgbClr val="0000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6494988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*William Barclay’s Arguments for Tithing</a:t>
            </a:r>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What arguments did Barclay give to try and show that the requirement to tithe </a:t>
            </a:r>
            <a:r>
              <a:rPr lang="en-US" b="1" i="1" dirty="0">
                <a:effectLst>
                  <a:glow rad="228600">
                    <a:schemeClr val="accent3">
                      <a:satMod val="175000"/>
                      <a:alpha val="40000"/>
                    </a:schemeClr>
                  </a:glow>
                </a:effectLst>
                <a:latin typeface="Calibri" panose="020F0502020204030204" pitchFamily="34" charset="0"/>
                <a:cs typeface="Calibri" pitchFamily="34" charset="0"/>
              </a:rPr>
              <a:t>preceded</a:t>
            </a:r>
            <a:r>
              <a:rPr lang="en-US" dirty="0">
                <a:effectLst>
                  <a:glow rad="228600">
                    <a:schemeClr val="accent3">
                      <a:satMod val="175000"/>
                      <a:alpha val="40000"/>
                    </a:schemeClr>
                  </a:glow>
                </a:effectLst>
                <a:latin typeface="Calibri" panose="020F0502020204030204" pitchFamily="34" charset="0"/>
                <a:cs typeface="Calibri" pitchFamily="34" charset="0"/>
              </a:rPr>
              <a:t> the Mosaic Law?</a:t>
            </a:r>
          </a:p>
          <a:p>
            <a:r>
              <a:rPr lang="en-US" dirty="0">
                <a:effectLst>
                  <a:glow rad="228600">
                    <a:schemeClr val="accent3">
                      <a:satMod val="175000"/>
                      <a:alpha val="40000"/>
                    </a:schemeClr>
                  </a:glow>
                </a:effectLst>
                <a:latin typeface="Calibri" panose="020F0502020204030204" pitchFamily="34" charset="0"/>
                <a:cs typeface="Calibri" pitchFamily="34" charset="0"/>
              </a:rPr>
              <a:t>In his discussion of tithing </a:t>
            </a:r>
            <a:r>
              <a:rPr lang="en-US" b="1" i="1" dirty="0">
                <a:effectLst>
                  <a:glow rad="228600">
                    <a:schemeClr val="accent3">
                      <a:satMod val="175000"/>
                      <a:alpha val="40000"/>
                    </a:schemeClr>
                  </a:glow>
                </a:effectLst>
                <a:latin typeface="Calibri" panose="020F0502020204030204" pitchFamily="34" charset="0"/>
                <a:cs typeface="Calibri" pitchFamily="34" charset="0"/>
              </a:rPr>
              <a:t>under</a:t>
            </a:r>
            <a:r>
              <a:rPr lang="en-US" dirty="0">
                <a:effectLst>
                  <a:glow rad="228600">
                    <a:schemeClr val="accent3">
                      <a:satMod val="175000"/>
                      <a:alpha val="40000"/>
                    </a:schemeClr>
                  </a:glow>
                </a:effectLst>
                <a:latin typeface="Calibri" panose="020F0502020204030204" pitchFamily="34" charset="0"/>
                <a:cs typeface="Calibri" pitchFamily="34" charset="0"/>
              </a:rPr>
              <a:t> the Mosaic law, Barclay asserted that the tithing required was broken into two parts: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tithing that was “codified”</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“ceremonial aspects added” to the tithe</a:t>
            </a:r>
          </a:p>
          <a:p>
            <a:r>
              <a:rPr lang="en-US" dirty="0">
                <a:effectLst>
                  <a:glow rad="228600">
                    <a:schemeClr val="accent3">
                      <a:satMod val="175000"/>
                      <a:alpha val="40000"/>
                    </a:schemeClr>
                  </a:glow>
                </a:effectLst>
                <a:latin typeface="Calibri" panose="020F0502020204030204" pitchFamily="34" charset="0"/>
                <a:cs typeface="Calibri" pitchFamily="34" charset="0"/>
              </a:rPr>
              <a:t>Since, as we saw, scripture does not divide the tithing that occurred under the Law into two parts, why do you suppose Barclay insists on making  this division?</a:t>
            </a:r>
          </a:p>
          <a:p>
            <a:r>
              <a:rPr lang="en-US" dirty="0">
                <a:effectLst>
                  <a:glow rad="228600">
                    <a:schemeClr val="accent3">
                      <a:satMod val="175000"/>
                      <a:alpha val="40000"/>
                    </a:schemeClr>
                  </a:glow>
                </a:effectLst>
                <a:latin typeface="Calibri" panose="020F0502020204030204" pitchFamily="34" charset="0"/>
                <a:cs typeface="Calibri" pitchFamily="34" charset="0"/>
              </a:rPr>
              <a:t>Barclay’s final argument for tithing under the Mosaic law, was really an argument for NT tithing. Who did he claim that tithes were to be given to, according to  Malachi, chapter 3?</a:t>
            </a:r>
          </a:p>
        </p:txBody>
      </p:sp>
    </p:spTree>
    <p:extLst>
      <p:ext uri="{BB962C8B-B14F-4D97-AF65-F5344CB8AC3E}">
        <p14:creationId xmlns:p14="http://schemas.microsoft.com/office/powerpoint/2010/main" val="156544283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#3:</a:t>
            </a:r>
            <a:br>
              <a:rPr lang="en-US" sz="3600" b="1" dirty="0">
                <a:effectLst>
                  <a:glow rad="228600">
                    <a:schemeClr val="accent3">
                      <a:satMod val="175000"/>
                      <a:alpha val="40000"/>
                    </a:schemeClr>
                  </a:glow>
                </a:effectLst>
                <a:latin typeface="Calibri" pitchFamily="34" charset="0"/>
                <a:cs typeface="Calibri" pitchFamily="34" charset="0"/>
              </a:rPr>
            </a:br>
            <a:r>
              <a:rPr lang="en-US" sz="2800" b="1" dirty="0">
                <a:effectLst>
                  <a:glow rad="228600">
                    <a:schemeClr val="accent3">
                      <a:satMod val="175000"/>
                      <a:alpha val="40000"/>
                    </a:schemeClr>
                  </a:glow>
                </a:effectLst>
                <a:latin typeface="Calibri" pitchFamily="34" charset="0"/>
                <a:cs typeface="Calibri" pitchFamily="34" charset="0"/>
              </a:rPr>
              <a:t>Tithing was affirmed by Jesus as binding on his followers</a:t>
            </a:r>
          </a:p>
        </p:txBody>
      </p:sp>
      <p:sp>
        <p:nvSpPr>
          <p:cNvPr id="3" name="Content Placeholder 2"/>
          <p:cNvSpPr>
            <a:spLocks noGrp="1"/>
          </p:cNvSpPr>
          <p:nvPr>
            <p:ph idx="1"/>
          </p:nvPr>
        </p:nvSpPr>
        <p:spPr>
          <a:xfrm>
            <a:off x="76200" y="1143000"/>
            <a:ext cx="8915400" cy="5715000"/>
          </a:xfrm>
        </p:spPr>
        <p:txBody>
          <a:bodyPr>
            <a:normAutofit fontScale="77500" lnSpcReduction="20000"/>
          </a:bodyPr>
          <a:lstStyle/>
          <a:p>
            <a:r>
              <a:rPr lang="en-US" sz="3400" dirty="0">
                <a:effectLst>
                  <a:glow rad="228600">
                    <a:schemeClr val="accent3">
                      <a:satMod val="175000"/>
                      <a:alpha val="40000"/>
                    </a:schemeClr>
                  </a:glow>
                </a:effectLst>
                <a:latin typeface="Calibri" panose="020F0502020204030204" pitchFamily="34" charset="0"/>
                <a:cs typeface="Calibri" pitchFamily="34" charset="0"/>
              </a:rPr>
              <a:t>Barclay’s only argument for the duty to tithe in the NT is that Jesus taught “his followers” to tithe:</a:t>
            </a:r>
          </a:p>
          <a:p>
            <a:pPr lvl="1"/>
            <a:r>
              <a:rPr lang="en-US" sz="3200" i="1" dirty="0">
                <a:effectLst>
                  <a:glow rad="228600">
                    <a:schemeClr val="accent3">
                      <a:satMod val="175000"/>
                      <a:alpha val="40000"/>
                    </a:schemeClr>
                  </a:glow>
                </a:effectLst>
                <a:latin typeface="Cambria" panose="02040503050406030204" pitchFamily="18" charset="0"/>
                <a:cs typeface="Calibri" pitchFamily="34" charset="0"/>
              </a:rPr>
              <a:t>Jesus upholds the tithe in Matthew 23:23 (cf. Luke 11:42). He condemns the Pharisees for their tedious commitment to one part of God’s law, the tithe, while neglecting “the weightier matters of justice, mercy, and faithfulness.” Then he states, “These you ought to have done, without neglecting the others.” </a:t>
            </a:r>
            <a:r>
              <a:rPr lang="en-US" sz="3000" dirty="0">
                <a:effectLst>
                  <a:glow rad="228600">
                    <a:schemeClr val="accent3">
                      <a:satMod val="175000"/>
                      <a:alpha val="40000"/>
                    </a:schemeClr>
                  </a:glow>
                </a:effectLst>
                <a:latin typeface="Calibri" panose="020F0502020204030204" pitchFamily="34" charset="0"/>
                <a:cs typeface="Calibri" pitchFamily="34" charset="0"/>
              </a:rPr>
              <a:t> </a:t>
            </a:r>
          </a:p>
          <a:p>
            <a:r>
              <a:rPr lang="en-US" sz="3400" dirty="0">
                <a:effectLst>
                  <a:glow rad="228600">
                    <a:schemeClr val="accent3">
                      <a:satMod val="175000"/>
                      <a:alpha val="40000"/>
                    </a:schemeClr>
                  </a:glow>
                </a:effectLst>
                <a:latin typeface="Calibri" panose="020F0502020204030204" pitchFamily="34" charset="0"/>
                <a:cs typeface="Calibri" pitchFamily="34" charset="0"/>
              </a:rPr>
              <a:t>He goes on to argue that Jesus did not address these comments on tithing to the scribes and Pharisees, but to “his followers”:</a:t>
            </a:r>
          </a:p>
          <a:p>
            <a:pPr lvl="1"/>
            <a:r>
              <a:rPr lang="en-US" sz="3200" i="1" dirty="0">
                <a:effectLst>
                  <a:glow rad="228600">
                    <a:schemeClr val="accent3">
                      <a:satMod val="175000"/>
                      <a:alpha val="40000"/>
                    </a:schemeClr>
                  </a:glow>
                </a:effectLst>
                <a:latin typeface="Cambria" panose="02040503050406030204" pitchFamily="18" charset="0"/>
                <a:cs typeface="Calibri" pitchFamily="34" charset="0"/>
              </a:rPr>
              <a:t>The chapter begins by clarifying that Jesus is teaching “the crowds and his disciples.” Those who don’t believe tithing is for today argue that Jesus is only addressing scribes and Pharisees still under the old covenant. Yet this misses the context. These words are for Jesus’s followers. </a:t>
            </a:r>
          </a:p>
        </p:txBody>
      </p:sp>
    </p:spTree>
    <p:extLst>
      <p:ext uri="{BB962C8B-B14F-4D97-AF65-F5344CB8AC3E}">
        <p14:creationId xmlns:p14="http://schemas.microsoft.com/office/powerpoint/2010/main" val="43075928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#3:</a:t>
            </a:r>
            <a:br>
              <a:rPr lang="en-US" sz="3600" b="1" dirty="0">
                <a:effectLst>
                  <a:glow rad="228600">
                    <a:schemeClr val="accent3">
                      <a:satMod val="175000"/>
                      <a:alpha val="40000"/>
                    </a:schemeClr>
                  </a:glow>
                </a:effectLst>
                <a:latin typeface="Calibri" pitchFamily="34" charset="0"/>
                <a:cs typeface="Calibri" pitchFamily="34" charset="0"/>
              </a:rPr>
            </a:br>
            <a:r>
              <a:rPr lang="en-US" sz="2800" b="1" dirty="0">
                <a:effectLst>
                  <a:glow rad="228600">
                    <a:schemeClr val="accent3">
                      <a:satMod val="175000"/>
                      <a:alpha val="40000"/>
                    </a:schemeClr>
                  </a:glow>
                </a:effectLst>
                <a:latin typeface="Calibri" pitchFamily="34" charset="0"/>
                <a:cs typeface="Calibri" pitchFamily="34" charset="0"/>
              </a:rPr>
              <a:t>Tithing was affirmed by Jesus as binding on his followers</a:t>
            </a:r>
          </a:p>
        </p:txBody>
      </p:sp>
      <p:sp>
        <p:nvSpPr>
          <p:cNvPr id="3" name="Content Placeholder 2"/>
          <p:cNvSpPr>
            <a:spLocks noGrp="1"/>
          </p:cNvSpPr>
          <p:nvPr>
            <p:ph idx="1"/>
          </p:nvPr>
        </p:nvSpPr>
        <p:spPr>
          <a:xfrm>
            <a:off x="152400" y="1066800"/>
            <a:ext cx="8763000" cy="5791200"/>
          </a:xfrm>
        </p:spPr>
        <p:txBody>
          <a:bodyPr>
            <a:normAutofit fontScale="70000" lnSpcReduction="20000"/>
          </a:bodyPr>
          <a:lstStyle/>
          <a:p>
            <a:r>
              <a:rPr lang="en-US" sz="3400" dirty="0">
                <a:effectLst>
                  <a:glow rad="228600">
                    <a:schemeClr val="accent3">
                      <a:satMod val="175000"/>
                      <a:alpha val="40000"/>
                    </a:schemeClr>
                  </a:glow>
                </a:effectLst>
                <a:latin typeface="Calibri" panose="020F0502020204030204" pitchFamily="34" charset="0"/>
                <a:cs typeface="Calibri" pitchFamily="34" charset="0"/>
              </a:rPr>
              <a:t>The chapter does, in fact, </a:t>
            </a:r>
            <a:r>
              <a:rPr lang="en-US" sz="3400" b="1" i="1" dirty="0">
                <a:effectLst>
                  <a:glow rad="228600">
                    <a:schemeClr val="accent3">
                      <a:satMod val="175000"/>
                      <a:alpha val="40000"/>
                    </a:schemeClr>
                  </a:glow>
                </a:effectLst>
                <a:latin typeface="Calibri" panose="020F0502020204030204" pitchFamily="34" charset="0"/>
                <a:cs typeface="Calibri" pitchFamily="34" charset="0"/>
              </a:rPr>
              <a:t>begin</a:t>
            </a:r>
            <a:r>
              <a:rPr lang="en-US" sz="3400" dirty="0">
                <a:effectLst>
                  <a:glow rad="228600">
                    <a:schemeClr val="accent3">
                      <a:satMod val="175000"/>
                      <a:alpha val="40000"/>
                    </a:schemeClr>
                  </a:glow>
                </a:effectLst>
                <a:latin typeface="Calibri" panose="020F0502020204030204" pitchFamily="34" charset="0"/>
                <a:cs typeface="Calibri" pitchFamily="34" charset="0"/>
              </a:rPr>
              <a:t> with Jesus addressing the “</a:t>
            </a:r>
            <a:r>
              <a:rPr lang="en-US" sz="3400" i="1" dirty="0">
                <a:effectLst>
                  <a:glow rad="228600">
                    <a:schemeClr val="accent3">
                      <a:satMod val="175000"/>
                      <a:alpha val="40000"/>
                    </a:schemeClr>
                  </a:glow>
                </a:effectLst>
                <a:latin typeface="Cambria" panose="02040503050406030204" pitchFamily="18" charset="0"/>
                <a:cs typeface="Calibri" pitchFamily="34" charset="0"/>
              </a:rPr>
              <a:t>the crowds and his disciples</a:t>
            </a:r>
            <a:r>
              <a:rPr lang="en-US" sz="3400" dirty="0">
                <a:effectLst>
                  <a:glow rad="228600">
                    <a:schemeClr val="accent3">
                      <a:satMod val="175000"/>
                      <a:alpha val="40000"/>
                    </a:schemeClr>
                  </a:glow>
                </a:effectLst>
                <a:latin typeface="Calibri" panose="020F0502020204030204" pitchFamily="34" charset="0"/>
                <a:cs typeface="Calibri" pitchFamily="34" charset="0"/>
              </a:rPr>
              <a:t>” and speaking of the scribes and Pharisees in the </a:t>
            </a:r>
            <a:r>
              <a:rPr lang="en-US" sz="3400" b="1" i="1" dirty="0">
                <a:effectLst>
                  <a:glow rad="228600">
                    <a:schemeClr val="accent3">
                      <a:satMod val="175000"/>
                      <a:alpha val="40000"/>
                    </a:schemeClr>
                  </a:glow>
                </a:effectLst>
                <a:latin typeface="Calibri" panose="020F0502020204030204" pitchFamily="34" charset="0"/>
                <a:cs typeface="Calibri" pitchFamily="34" charset="0"/>
              </a:rPr>
              <a:t>third</a:t>
            </a:r>
            <a:r>
              <a:rPr lang="en-US" sz="3400" dirty="0">
                <a:effectLst>
                  <a:glow rad="228600">
                    <a:schemeClr val="accent3">
                      <a:satMod val="175000"/>
                      <a:alpha val="40000"/>
                    </a:schemeClr>
                  </a:glow>
                </a:effectLst>
                <a:latin typeface="Calibri" panose="020F0502020204030204" pitchFamily="34" charset="0"/>
                <a:cs typeface="Calibri" pitchFamily="34" charset="0"/>
              </a:rPr>
              <a:t> person:</a:t>
            </a:r>
          </a:p>
          <a:p>
            <a:pPr lvl="1"/>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Jesus said to the crowds and to his disciples, </a:t>
            </a:r>
            <a:r>
              <a:rPr lang="en-US" sz="33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a:t>
            </a:r>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 scribes and the Pharisees sit on Moses' seat, </a:t>
            </a:r>
            <a:r>
              <a:rPr lang="en-US" sz="34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a:t>
            </a:r>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so do and observe whatever </a:t>
            </a:r>
            <a:r>
              <a:rPr lang="en-US" sz="33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they</a:t>
            </a:r>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tell you, but not the works </a:t>
            </a:r>
            <a:r>
              <a:rPr lang="en-US" sz="33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they</a:t>
            </a:r>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do. For </a:t>
            </a:r>
            <a:r>
              <a:rPr lang="en-US" sz="33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they</a:t>
            </a:r>
            <a:r>
              <a:rPr lang="en-US" sz="33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preach, but do not practice. </a:t>
            </a:r>
            <a:r>
              <a:rPr lang="en-US" sz="3300" dirty="0">
                <a:effectLst>
                  <a:glow rad="228600">
                    <a:schemeClr val="accent3">
                      <a:satMod val="175000"/>
                      <a:alpha val="40000"/>
                    </a:schemeClr>
                  </a:glow>
                </a:effectLst>
                <a:latin typeface="Calibri" panose="020F0502020204030204" pitchFamily="34" charset="0"/>
                <a:ea typeface="+mn-ea"/>
                <a:cs typeface="Calibri" pitchFamily="34" charset="0"/>
              </a:rPr>
              <a:t>(Mat 23:1-3) </a:t>
            </a:r>
          </a:p>
          <a:p>
            <a:r>
              <a:rPr lang="en-US" sz="3400" dirty="0">
                <a:effectLst>
                  <a:glow rad="228600">
                    <a:schemeClr val="accent3">
                      <a:satMod val="175000"/>
                      <a:alpha val="40000"/>
                    </a:schemeClr>
                  </a:glow>
                </a:effectLst>
                <a:latin typeface="Calibri" panose="020F0502020204030204" pitchFamily="34" charset="0"/>
                <a:cs typeface="Calibri" pitchFamily="34" charset="0"/>
              </a:rPr>
              <a:t>But then, starting in verse 13, Jesus begins to </a:t>
            </a:r>
            <a:r>
              <a:rPr lang="en-US" sz="3400" b="1" i="1" dirty="0">
                <a:effectLst>
                  <a:glow rad="228600">
                    <a:schemeClr val="accent3">
                      <a:satMod val="175000"/>
                      <a:alpha val="40000"/>
                    </a:schemeClr>
                  </a:glow>
                </a:effectLst>
                <a:latin typeface="Calibri" panose="020F0502020204030204" pitchFamily="34" charset="0"/>
                <a:cs typeface="Calibri" pitchFamily="34" charset="0"/>
              </a:rPr>
              <a:t>directly</a:t>
            </a:r>
            <a:r>
              <a:rPr lang="en-US" sz="3400" dirty="0">
                <a:effectLst>
                  <a:glow rad="228600">
                    <a:schemeClr val="accent3">
                      <a:satMod val="175000"/>
                      <a:alpha val="40000"/>
                    </a:schemeClr>
                  </a:glow>
                </a:effectLst>
                <a:latin typeface="Calibri" panose="020F0502020204030204" pitchFamily="34" charset="0"/>
                <a:cs typeface="Calibri" pitchFamily="34" charset="0"/>
              </a:rPr>
              <a:t> address the scribes and Pharisees in the </a:t>
            </a:r>
            <a:r>
              <a:rPr lang="en-US" sz="3400" b="1" i="1" dirty="0">
                <a:effectLst>
                  <a:glow rad="228600">
                    <a:schemeClr val="accent3">
                      <a:satMod val="175000"/>
                      <a:alpha val="40000"/>
                    </a:schemeClr>
                  </a:glow>
                </a:effectLst>
                <a:latin typeface="Calibri" panose="020F0502020204030204" pitchFamily="34" charset="0"/>
                <a:cs typeface="Calibri" pitchFamily="34" charset="0"/>
              </a:rPr>
              <a:t>second</a:t>
            </a:r>
            <a:r>
              <a:rPr lang="en-US" sz="3400" dirty="0">
                <a:effectLst>
                  <a:glow rad="228600">
                    <a:schemeClr val="accent3">
                      <a:satMod val="175000"/>
                      <a:alpha val="40000"/>
                    </a:schemeClr>
                  </a:glow>
                </a:effectLst>
                <a:latin typeface="Calibri" panose="020F0502020204030204" pitchFamily="34" charset="0"/>
                <a:cs typeface="Calibri" pitchFamily="34" charset="0"/>
              </a:rPr>
              <a:t> person:</a:t>
            </a:r>
          </a:p>
          <a:p>
            <a:pPr lvl="1"/>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“But woe to </a:t>
            </a:r>
            <a:r>
              <a:rPr lang="en-US" sz="3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you</a:t>
            </a:r>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scribes and Pharisees, hypocrites! For </a:t>
            </a:r>
            <a:r>
              <a:rPr lang="en-US" sz="3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you</a:t>
            </a:r>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shut the kingdom of heaven in people's faces…”</a:t>
            </a:r>
            <a:r>
              <a:rPr lang="en-US" sz="3400" i="1" dirty="0">
                <a:solidFill>
                  <a:srgbClr val="0070C0"/>
                </a:solidFill>
                <a:effectLst>
                  <a:glow rad="228600">
                    <a:schemeClr val="accent3">
                      <a:satMod val="175000"/>
                      <a:alpha val="40000"/>
                    </a:schemeClr>
                  </a:glow>
                </a:effectLst>
                <a:latin typeface="Calibri" panose="020F0502020204030204" pitchFamily="34" charset="0"/>
                <a:cs typeface="Calibri" panose="020F0502020204030204" pitchFamily="34" charset="0"/>
              </a:rPr>
              <a:t> </a:t>
            </a:r>
            <a:r>
              <a:rPr lang="en-US" sz="3400" dirty="0">
                <a:latin typeface="Calibri" panose="020F0502020204030204" pitchFamily="34" charset="0"/>
                <a:cs typeface="Calibri" panose="020F0502020204030204" pitchFamily="34" charset="0"/>
              </a:rPr>
              <a:t>(Mat. 23:13)</a:t>
            </a:r>
            <a:endParaRPr lang="en-US" sz="3400" dirty="0">
              <a:effectLst>
                <a:glow rad="228600">
                  <a:schemeClr val="accent3">
                    <a:satMod val="175000"/>
                    <a:alpha val="40000"/>
                  </a:schemeClr>
                </a:glow>
              </a:effectLst>
              <a:latin typeface="Calibri" panose="020F0502020204030204" pitchFamily="34" charset="0"/>
              <a:cs typeface="Calibri" pitchFamily="34" charset="0"/>
            </a:endParaRPr>
          </a:p>
          <a:p>
            <a:r>
              <a:rPr lang="en-US" sz="3400" dirty="0">
                <a:effectLst>
                  <a:glow rad="228600">
                    <a:schemeClr val="accent3">
                      <a:satMod val="175000"/>
                      <a:alpha val="40000"/>
                    </a:schemeClr>
                  </a:glow>
                </a:effectLst>
                <a:latin typeface="Calibri" panose="020F0502020204030204" pitchFamily="34" charset="0"/>
                <a:cs typeface="Calibri" pitchFamily="34" charset="0"/>
              </a:rPr>
              <a:t>And Jesus continues to address the scribes and Pharisees in the section Barclay quotes in verse 23:</a:t>
            </a:r>
          </a:p>
          <a:p>
            <a:pPr lvl="1"/>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“Woe to </a:t>
            </a:r>
            <a:r>
              <a:rPr lang="en-US" sz="3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you</a:t>
            </a:r>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scribes and Pharisees, hypocrites! For </a:t>
            </a:r>
            <a:r>
              <a:rPr lang="en-US" sz="3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you</a:t>
            </a:r>
            <a:r>
              <a:rPr lang="en-US" sz="3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tithe mint and dill and cumin…” </a:t>
            </a:r>
            <a:r>
              <a:rPr lang="en-US" sz="3400" dirty="0">
                <a:latin typeface="Calibri" panose="020F0502020204030204" pitchFamily="34" charset="0"/>
                <a:cs typeface="Calibri" panose="020F0502020204030204" pitchFamily="34" charset="0"/>
              </a:rPr>
              <a:t>(Mat. 23:23) </a:t>
            </a:r>
          </a:p>
          <a:p>
            <a:r>
              <a:rPr lang="en-US" sz="3400" dirty="0">
                <a:effectLst>
                  <a:glow rad="228600">
                    <a:schemeClr val="accent3">
                      <a:satMod val="175000"/>
                      <a:alpha val="40000"/>
                    </a:schemeClr>
                  </a:glow>
                </a:effectLst>
                <a:latin typeface="Calibri" panose="020F0502020204030204" pitchFamily="34" charset="0"/>
                <a:cs typeface="Calibri" pitchFamily="34" charset="0"/>
              </a:rPr>
              <a:t>So, in reality, these comments by Jesus on tithing </a:t>
            </a:r>
            <a:r>
              <a:rPr lang="en-US" sz="3400" b="1" i="1" dirty="0">
                <a:effectLst>
                  <a:glow rad="228600">
                    <a:schemeClr val="accent3">
                      <a:satMod val="175000"/>
                      <a:alpha val="40000"/>
                    </a:schemeClr>
                  </a:glow>
                </a:effectLst>
                <a:latin typeface="Calibri" panose="020F0502020204030204" pitchFamily="34" charset="0"/>
                <a:cs typeface="Calibri" pitchFamily="34" charset="0"/>
              </a:rPr>
              <a:t>were</a:t>
            </a:r>
            <a:r>
              <a:rPr lang="en-US" sz="3400" dirty="0">
                <a:effectLst>
                  <a:glow rad="228600">
                    <a:schemeClr val="accent3">
                      <a:satMod val="175000"/>
                      <a:alpha val="40000"/>
                    </a:schemeClr>
                  </a:glow>
                </a:effectLst>
                <a:latin typeface="Calibri" panose="020F0502020204030204" pitchFamily="34" charset="0"/>
                <a:cs typeface="Calibri" pitchFamily="34" charset="0"/>
              </a:rPr>
              <a:t> addressed to the scribes and Pharisees. And therefore it is </a:t>
            </a:r>
            <a:r>
              <a:rPr lang="en-US" sz="3400" b="1" i="1" dirty="0">
                <a:effectLst>
                  <a:glow rad="228600">
                    <a:schemeClr val="accent3">
                      <a:satMod val="175000"/>
                      <a:alpha val="40000"/>
                    </a:schemeClr>
                  </a:glow>
                </a:effectLst>
                <a:latin typeface="Calibri" panose="020F0502020204030204" pitchFamily="34" charset="0"/>
                <a:cs typeface="Calibri" pitchFamily="34" charset="0"/>
              </a:rPr>
              <a:t>Barclay</a:t>
            </a:r>
            <a:r>
              <a:rPr lang="en-US" sz="3400" dirty="0">
                <a:effectLst>
                  <a:glow rad="228600">
                    <a:schemeClr val="accent3">
                      <a:satMod val="175000"/>
                      <a:alpha val="40000"/>
                    </a:schemeClr>
                  </a:glow>
                </a:effectLst>
                <a:latin typeface="Calibri" panose="020F0502020204030204" pitchFamily="34" charset="0"/>
                <a:cs typeface="Calibri" pitchFamily="34" charset="0"/>
              </a:rPr>
              <a:t> who “</a:t>
            </a:r>
            <a:r>
              <a:rPr lang="en-US" sz="3400" i="1" dirty="0">
                <a:effectLst>
                  <a:glow rad="228600">
                    <a:schemeClr val="accent3">
                      <a:satMod val="175000"/>
                      <a:alpha val="40000"/>
                    </a:schemeClr>
                  </a:glow>
                </a:effectLst>
                <a:latin typeface="Cambria" panose="02040503050406030204" pitchFamily="18" charset="0"/>
                <a:cs typeface="Calibri" pitchFamily="34" charset="0"/>
              </a:rPr>
              <a:t>misses the context</a:t>
            </a:r>
            <a:r>
              <a:rPr lang="en-US" sz="3400" dirty="0">
                <a:effectLst>
                  <a:glow rad="228600">
                    <a:schemeClr val="accent3">
                      <a:satMod val="175000"/>
                      <a:alpha val="40000"/>
                    </a:schemeClr>
                  </a:glow>
                </a:effectLst>
                <a:latin typeface="Calibri" panose="020F0502020204030204" pitchFamily="34" charset="0"/>
                <a:cs typeface="Calibri" pitchFamily="34" charset="0"/>
              </a:rPr>
              <a:t>”</a:t>
            </a:r>
          </a:p>
        </p:txBody>
      </p:sp>
    </p:spTree>
    <p:extLst>
      <p:ext uri="{BB962C8B-B14F-4D97-AF65-F5344CB8AC3E}">
        <p14:creationId xmlns:p14="http://schemas.microsoft.com/office/powerpoint/2010/main" val="266272922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#3:</a:t>
            </a:r>
            <a:br>
              <a:rPr lang="en-US" sz="3600" b="1" dirty="0">
                <a:effectLst>
                  <a:glow rad="228600">
                    <a:schemeClr val="accent3">
                      <a:satMod val="175000"/>
                      <a:alpha val="40000"/>
                    </a:schemeClr>
                  </a:glow>
                </a:effectLst>
                <a:latin typeface="Calibri" pitchFamily="34" charset="0"/>
                <a:cs typeface="Calibri" pitchFamily="34" charset="0"/>
              </a:rPr>
            </a:br>
            <a:r>
              <a:rPr lang="en-US" sz="2800" b="1" dirty="0">
                <a:effectLst>
                  <a:glow rad="228600">
                    <a:schemeClr val="accent3">
                      <a:satMod val="175000"/>
                      <a:alpha val="40000"/>
                    </a:schemeClr>
                  </a:glow>
                </a:effectLst>
                <a:latin typeface="Calibri" pitchFamily="34" charset="0"/>
                <a:cs typeface="Calibri" pitchFamily="34" charset="0"/>
              </a:rPr>
              <a:t>Tithing was affirmed by Jesus as binding on his followers</a:t>
            </a:r>
          </a:p>
        </p:txBody>
      </p:sp>
      <p:sp>
        <p:nvSpPr>
          <p:cNvPr id="3" name="Content Placeholder 2"/>
          <p:cNvSpPr>
            <a:spLocks noGrp="1"/>
          </p:cNvSpPr>
          <p:nvPr>
            <p:ph idx="1"/>
          </p:nvPr>
        </p:nvSpPr>
        <p:spPr>
          <a:xfrm>
            <a:off x="533400" y="1143000"/>
            <a:ext cx="8305800" cy="5715000"/>
          </a:xfrm>
        </p:spPr>
        <p:txBody>
          <a:bodyPr>
            <a:normAutofit lnSpcReduction="10000"/>
          </a:bodyPr>
          <a:lstStyle/>
          <a:p>
            <a:r>
              <a:rPr lang="en-US" sz="2400" dirty="0">
                <a:effectLst>
                  <a:glow rad="228600">
                    <a:schemeClr val="accent3">
                      <a:satMod val="175000"/>
                      <a:alpha val="40000"/>
                    </a:schemeClr>
                  </a:glow>
                </a:effectLst>
                <a:latin typeface="Calibri" panose="020F0502020204030204" pitchFamily="34" charset="0"/>
                <a:cs typeface="Calibri" pitchFamily="34" charset="0"/>
              </a:rPr>
              <a:t>But the real problem with Barclay’s argument is not the fact that Jesus is speaking to the scribes and Pharisees rather than his followers in the verse he quotes.</a:t>
            </a:r>
          </a:p>
          <a:p>
            <a:r>
              <a:rPr lang="en-US" sz="2400" dirty="0">
                <a:effectLst>
                  <a:glow rad="228600">
                    <a:schemeClr val="accent3">
                      <a:satMod val="175000"/>
                      <a:alpha val="40000"/>
                    </a:schemeClr>
                  </a:glow>
                </a:effectLst>
                <a:latin typeface="Calibri" panose="020F0502020204030204" pitchFamily="34" charset="0"/>
                <a:cs typeface="Calibri" pitchFamily="34" charset="0"/>
              </a:rPr>
              <a:t>Jesus could have just as easily commended his followers for tithing – because, until Christ’s death on the cross, the Jews in Jesus’ day, including his followers, were still under the Law of Moses </a:t>
            </a:r>
            <a:r>
              <a:rPr lang="en-US" sz="2400" dirty="0">
                <a:latin typeface="Calibri" pitchFamily="34" charset="0"/>
                <a:cs typeface="Calibri" pitchFamily="34" charset="0"/>
              </a:rPr>
              <a:t>(1Cor. 11:25; Eph. 2:11-15; Col. 2:13-17) and therefore would still have been obligated to tithe.</a:t>
            </a:r>
          </a:p>
          <a:p>
            <a:r>
              <a:rPr lang="en-US" sz="2400" dirty="0">
                <a:latin typeface="Calibri" pitchFamily="34" charset="0"/>
                <a:cs typeface="Calibri" pitchFamily="34" charset="0"/>
              </a:rPr>
              <a:t>Jesus himself was born under the Law of Moses (Gal. 4:4) and kept the requirements of the Law throughout his earthly ministry and encouraged those around him to do the same.</a:t>
            </a:r>
          </a:p>
          <a:p>
            <a:r>
              <a:rPr lang="en-US" sz="2400" dirty="0">
                <a:latin typeface="Calibri" pitchFamily="34" charset="0"/>
                <a:cs typeface="Calibri" pitchFamily="34" charset="0"/>
              </a:rPr>
              <a:t>So for example, Jesus assumes that “his followers” offer sacrifices on the alter in the temple during his earthly ministry (Matt. 5:23–24), something no longer practiced by New Covenant believers.  (Heb. 10:1-23)</a:t>
            </a:r>
          </a:p>
        </p:txBody>
      </p:sp>
    </p:spTree>
    <p:extLst>
      <p:ext uri="{BB962C8B-B14F-4D97-AF65-F5344CB8AC3E}">
        <p14:creationId xmlns:p14="http://schemas.microsoft.com/office/powerpoint/2010/main" val="245380192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#3:</a:t>
            </a:r>
            <a:br>
              <a:rPr lang="en-US" sz="3600" b="1" dirty="0">
                <a:effectLst>
                  <a:glow rad="228600">
                    <a:schemeClr val="accent3">
                      <a:satMod val="175000"/>
                      <a:alpha val="40000"/>
                    </a:schemeClr>
                  </a:glow>
                </a:effectLst>
                <a:latin typeface="Calibri" pitchFamily="34" charset="0"/>
                <a:cs typeface="Calibri" pitchFamily="34" charset="0"/>
              </a:rPr>
            </a:br>
            <a:r>
              <a:rPr lang="en-US" sz="2800" b="1" dirty="0">
                <a:effectLst>
                  <a:glow rad="228600">
                    <a:schemeClr val="accent3">
                      <a:satMod val="175000"/>
                      <a:alpha val="40000"/>
                    </a:schemeClr>
                  </a:glow>
                </a:effectLst>
                <a:latin typeface="Calibri" pitchFamily="34" charset="0"/>
                <a:cs typeface="Calibri" pitchFamily="34" charset="0"/>
              </a:rPr>
              <a:t>Tithing was affirmed by Jesus as binding on his followers</a:t>
            </a:r>
          </a:p>
        </p:txBody>
      </p:sp>
      <p:sp>
        <p:nvSpPr>
          <p:cNvPr id="3" name="Content Placeholder 2"/>
          <p:cNvSpPr>
            <a:spLocks noGrp="1"/>
          </p:cNvSpPr>
          <p:nvPr>
            <p:ph idx="1"/>
          </p:nvPr>
        </p:nvSpPr>
        <p:spPr>
          <a:xfrm>
            <a:off x="533400" y="1143000"/>
            <a:ext cx="8305800" cy="5715000"/>
          </a:xfrm>
        </p:spPr>
        <p:txBody>
          <a:bodyPr>
            <a:normAutofit fontScale="92500" lnSpcReduction="10000"/>
          </a:bodyPr>
          <a:lstStyle/>
          <a:p>
            <a:r>
              <a:rPr lang="en-US" sz="2400" dirty="0">
                <a:effectLst>
                  <a:glow rad="228600">
                    <a:schemeClr val="accent3">
                      <a:satMod val="175000"/>
                      <a:alpha val="40000"/>
                    </a:schemeClr>
                  </a:glow>
                </a:effectLst>
                <a:latin typeface="Calibri" panose="020F0502020204030204" pitchFamily="34" charset="0"/>
                <a:cs typeface="Calibri" pitchFamily="34" charset="0"/>
              </a:rPr>
              <a:t>But Barclay almost seems to be arguing that the New Covenant </a:t>
            </a:r>
            <a:r>
              <a:rPr lang="en-US" sz="2400" b="1" i="1" dirty="0">
                <a:effectLst>
                  <a:glow rad="228600">
                    <a:schemeClr val="accent3">
                      <a:satMod val="175000"/>
                      <a:alpha val="40000"/>
                    </a:schemeClr>
                  </a:glow>
                </a:effectLst>
                <a:latin typeface="Calibri" panose="020F0502020204030204" pitchFamily="34" charset="0"/>
                <a:cs typeface="Calibri" pitchFamily="34" charset="0"/>
              </a:rPr>
              <a:t>was</a:t>
            </a:r>
            <a:r>
              <a:rPr lang="en-US" sz="2400" dirty="0">
                <a:effectLst>
                  <a:glow rad="228600">
                    <a:schemeClr val="accent3">
                      <a:satMod val="175000"/>
                      <a:alpha val="40000"/>
                    </a:schemeClr>
                  </a:glow>
                </a:effectLst>
                <a:latin typeface="Calibri" panose="020F0502020204030204" pitchFamily="34" charset="0"/>
                <a:cs typeface="Calibri" pitchFamily="34" charset="0"/>
              </a:rPr>
              <a:t> fully in effect during Jesus’ ministry:</a:t>
            </a:r>
          </a:p>
          <a:p>
            <a:pPr lvl="1"/>
            <a:r>
              <a:rPr lang="en-US" sz="2000" i="1" dirty="0">
                <a:effectLst>
                  <a:glow rad="228600">
                    <a:schemeClr val="accent3">
                      <a:satMod val="175000"/>
                      <a:alpha val="40000"/>
                    </a:schemeClr>
                  </a:glow>
                </a:effectLst>
                <a:latin typeface="Cambria" panose="02040503050406030204" pitchFamily="18" charset="0"/>
                <a:cs typeface="Calibri" pitchFamily="34" charset="0"/>
              </a:rPr>
              <a:t>Elsewhere [Jesus] doesn’t shy away from setting aside those parts of the law that no longer apply to his disciples (cf. Mark 7:19). But in teaching his disciples, Jesus upholds the tithe.</a:t>
            </a:r>
          </a:p>
          <a:p>
            <a:r>
              <a:rPr lang="en-US" sz="2400" dirty="0">
                <a:effectLst>
                  <a:glow rad="228600">
                    <a:schemeClr val="accent3">
                      <a:satMod val="175000"/>
                      <a:alpha val="40000"/>
                    </a:schemeClr>
                  </a:glow>
                </a:effectLst>
                <a:latin typeface="Calibri" panose="020F0502020204030204" pitchFamily="34" charset="0"/>
                <a:cs typeface="Calibri" pitchFamily="34" charset="0"/>
              </a:rPr>
              <a:t>Mark 7 reads:</a:t>
            </a:r>
          </a:p>
          <a:p>
            <a:pPr lvl="1"/>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[Jesus] said to them, "Then are you also without understanding? Do you not see that whatever goes into a person from outside cannot defile him,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19</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since it enters not his heart but his stomach, and is expelled?" (</a:t>
            </a:r>
            <a:r>
              <a:rPr lang="en-US" sz="20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Thus he declared all foods clean</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20</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he said, "What comes out of a person is what defiles him.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21</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from within, out of the heart of man, come evil thoughts, sexual immorality, theft, murder, adultery,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22</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coveting, wickedness, deceit, sensuality, envy, slander, pride, foolishness.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23</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All these evil things come from within, and they defile a person." </a:t>
            </a:r>
            <a:r>
              <a:rPr lang="en-US" sz="2000" dirty="0">
                <a:effectLst>
                  <a:glow rad="228600">
                    <a:schemeClr val="accent3">
                      <a:satMod val="175000"/>
                      <a:alpha val="40000"/>
                    </a:schemeClr>
                  </a:glow>
                </a:effectLst>
                <a:latin typeface="Calibri" panose="020F0502020204030204" pitchFamily="34" charset="0"/>
                <a:cs typeface="Calibri" panose="020F0502020204030204" pitchFamily="34" charset="0"/>
              </a:rPr>
              <a:t>(Mark 7:18-23)</a:t>
            </a:r>
          </a:p>
          <a:p>
            <a:r>
              <a:rPr lang="en-US" sz="2400" dirty="0">
                <a:effectLst>
                  <a:glow rad="228600">
                    <a:schemeClr val="accent3">
                      <a:satMod val="175000"/>
                      <a:alpha val="40000"/>
                    </a:schemeClr>
                  </a:glow>
                </a:effectLst>
                <a:latin typeface="Calibri" panose="020F0502020204030204" pitchFamily="34" charset="0"/>
                <a:cs typeface="Calibri" pitchFamily="34" charset="0"/>
              </a:rPr>
              <a:t>Do you think Mark understands Jesus to be clearly articulating an end to all Jewish dietary laws at that moment, or do you think, reflecting back on Jesus’ statement, Mark sees Jesus foreshadowing an end to Jewish dietary restrictions in the coming New Covenant age?</a:t>
            </a:r>
          </a:p>
          <a:p>
            <a:endParaRPr lang="en-US" sz="2400"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81287001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#3:</a:t>
            </a:r>
            <a:br>
              <a:rPr lang="en-US" sz="3600" b="1" dirty="0">
                <a:effectLst>
                  <a:glow rad="228600">
                    <a:schemeClr val="accent3">
                      <a:satMod val="175000"/>
                      <a:alpha val="40000"/>
                    </a:schemeClr>
                  </a:glow>
                </a:effectLst>
                <a:latin typeface="Calibri" pitchFamily="34" charset="0"/>
                <a:cs typeface="Calibri" pitchFamily="34" charset="0"/>
              </a:rPr>
            </a:br>
            <a:r>
              <a:rPr lang="en-US" sz="2800" b="1" dirty="0">
                <a:effectLst>
                  <a:glow rad="228600">
                    <a:schemeClr val="accent3">
                      <a:satMod val="175000"/>
                      <a:alpha val="40000"/>
                    </a:schemeClr>
                  </a:glow>
                </a:effectLst>
                <a:latin typeface="Calibri" pitchFamily="34" charset="0"/>
                <a:cs typeface="Calibri" pitchFamily="34" charset="0"/>
              </a:rPr>
              <a:t>Tithing was affirmed by Jesus as binding on his followers</a:t>
            </a:r>
          </a:p>
        </p:txBody>
      </p:sp>
      <p:sp>
        <p:nvSpPr>
          <p:cNvPr id="3" name="Content Placeholder 2"/>
          <p:cNvSpPr>
            <a:spLocks noGrp="1"/>
          </p:cNvSpPr>
          <p:nvPr>
            <p:ph idx="1"/>
          </p:nvPr>
        </p:nvSpPr>
        <p:spPr>
          <a:xfrm>
            <a:off x="533400" y="1143000"/>
            <a:ext cx="8305800" cy="5715000"/>
          </a:xfrm>
        </p:spPr>
        <p:txBody>
          <a:bodyPr>
            <a:normAutofit/>
          </a:bodyPr>
          <a:lstStyle/>
          <a:p>
            <a:r>
              <a:rPr lang="en-US" sz="2400" dirty="0">
                <a:effectLst>
                  <a:glow rad="228600">
                    <a:schemeClr val="accent3">
                      <a:satMod val="175000"/>
                      <a:alpha val="40000"/>
                    </a:schemeClr>
                  </a:glow>
                </a:effectLst>
                <a:latin typeface="Calibri" panose="020F0502020204030204" pitchFamily="34" charset="0"/>
                <a:cs typeface="Calibri" pitchFamily="34" charset="0"/>
              </a:rPr>
              <a:t>Jesus’ earthly ministry was a period of </a:t>
            </a:r>
            <a:r>
              <a:rPr lang="en-US" sz="2400" b="1" i="1" dirty="0">
                <a:effectLst>
                  <a:glow rad="228600">
                    <a:schemeClr val="accent3">
                      <a:satMod val="175000"/>
                      <a:alpha val="40000"/>
                    </a:schemeClr>
                  </a:glow>
                </a:effectLst>
                <a:latin typeface="Calibri" panose="020F0502020204030204" pitchFamily="34" charset="0"/>
                <a:cs typeface="Calibri" pitchFamily="34" charset="0"/>
              </a:rPr>
              <a:t>preparation</a:t>
            </a:r>
            <a:r>
              <a:rPr lang="en-US" sz="2400" dirty="0">
                <a:effectLst>
                  <a:glow rad="228600">
                    <a:schemeClr val="accent3">
                      <a:satMod val="175000"/>
                      <a:alpha val="40000"/>
                    </a:schemeClr>
                  </a:glow>
                </a:effectLst>
                <a:latin typeface="Calibri" panose="020F0502020204030204" pitchFamily="34" charset="0"/>
                <a:cs typeface="Calibri" pitchFamily="34" charset="0"/>
              </a:rPr>
              <a:t> for the New Covenant and Jesus did sometimes announce New Covenant principles during his earthly ministry – such as his statement to the woman at the well:</a:t>
            </a:r>
          </a:p>
          <a:p>
            <a:pPr lvl="1"/>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Jesus said to her, "Woman, believe me, the hour is coming when neither on this mountain nor in Jerusalem will you worship the Father… </a:t>
            </a:r>
            <a:r>
              <a:rPr lang="en-US" sz="2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23</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But </a:t>
            </a:r>
            <a:r>
              <a:rPr lang="en-US" sz="20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hour is coming, and is now here</a:t>
            </a:r>
            <a:r>
              <a:rPr lang="en-US" sz="2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when the true worshipers will worship the Father in spirit and truth, for the Father is seeking such people to worship him. </a:t>
            </a:r>
            <a:r>
              <a:rPr lang="en-US" sz="2000" dirty="0">
                <a:effectLst>
                  <a:glow rad="228600">
                    <a:schemeClr val="accent3">
                      <a:satMod val="175000"/>
                      <a:alpha val="40000"/>
                    </a:schemeClr>
                  </a:glow>
                </a:effectLst>
                <a:latin typeface="Calibri" panose="020F0502020204030204" pitchFamily="34" charset="0"/>
                <a:cs typeface="Calibri" panose="020F0502020204030204" pitchFamily="34" charset="0"/>
              </a:rPr>
              <a:t>(John 4:21,23)</a:t>
            </a:r>
          </a:p>
          <a:p>
            <a:r>
              <a:rPr lang="en-US" sz="2400" dirty="0">
                <a:effectLst>
                  <a:glow rad="228600">
                    <a:schemeClr val="accent3">
                      <a:satMod val="175000"/>
                      <a:alpha val="40000"/>
                    </a:schemeClr>
                  </a:glow>
                </a:effectLst>
                <a:latin typeface="Calibri" panose="020F0502020204030204" pitchFamily="34" charset="0"/>
                <a:cs typeface="Calibri" pitchFamily="34" charset="0"/>
              </a:rPr>
              <a:t>Because of this, it is not a good idea to assume that something Jesus commends during his earthly ministry is binding on New Covenant believers.</a:t>
            </a:r>
          </a:p>
        </p:txBody>
      </p:sp>
    </p:spTree>
    <p:extLst>
      <p:ext uri="{BB962C8B-B14F-4D97-AF65-F5344CB8AC3E}">
        <p14:creationId xmlns:p14="http://schemas.microsoft.com/office/powerpoint/2010/main" val="303420205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80626</TotalTime>
  <Words>1619</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12</vt:i4>
      </vt:variant>
    </vt:vector>
  </HeadingPairs>
  <TitlesOfParts>
    <vt:vector size="21" baseType="lpstr">
      <vt:lpstr>Arial</vt:lpstr>
      <vt:lpstr>Calibri</vt:lpstr>
      <vt:lpstr>Cambria</vt:lpstr>
      <vt:lpstr>Default Design</vt:lpstr>
      <vt:lpstr>15_sunset</vt:lpstr>
      <vt:lpstr>25_Default Design</vt:lpstr>
      <vt:lpstr>26_Default Design</vt:lpstr>
      <vt:lpstr>27_Default Design</vt:lpstr>
      <vt:lpstr>28_Default Design</vt:lpstr>
      <vt:lpstr>New Covenant Theology</vt:lpstr>
      <vt:lpstr>Questions Raised by New Covenant Theology</vt:lpstr>
      <vt:lpstr>*William Barclay’s Arguments for Tithing</vt:lpstr>
      <vt:lpstr>*William Barclay’s Arguments for Tithing</vt:lpstr>
      <vt:lpstr>Barclay Argument #3: Tithing was affirmed by Jesus as binding on his followers</vt:lpstr>
      <vt:lpstr>Barclay Argument #3: Tithing was affirmed by Jesus as binding on his followers</vt:lpstr>
      <vt:lpstr>Barclay Argument #3: Tithing was affirmed by Jesus as binding on his followers</vt:lpstr>
      <vt:lpstr>Barclay Argument #3: Tithing was affirmed by Jesus as binding on his followers</vt:lpstr>
      <vt:lpstr>Barclay Argument #3: Tithing was affirmed by Jesus as binding on his followers</vt:lpstr>
      <vt:lpstr>So How Much Should NT Christians Give?</vt:lpstr>
      <vt:lpstr>So How Much Should NT Christians Give?</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2298</cp:revision>
  <dcterms:created xsi:type="dcterms:W3CDTF">2002-05-29T23:51:15Z</dcterms:created>
  <dcterms:modified xsi:type="dcterms:W3CDTF">2020-10-17T02:21:48Z</dcterms:modified>
</cp:coreProperties>
</file>