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5044" r:id="rId2"/>
    <p:sldMasterId id="2147485057" r:id="rId3"/>
    <p:sldMasterId id="2147485069" r:id="rId4"/>
    <p:sldMasterId id="2147485081" r:id="rId5"/>
  </p:sldMasterIdLst>
  <p:notesMasterIdLst>
    <p:notesMasterId r:id="rId15"/>
  </p:notesMasterIdLst>
  <p:sldIdLst>
    <p:sldId id="842" r:id="rId6"/>
    <p:sldId id="843" r:id="rId7"/>
    <p:sldId id="844" r:id="rId8"/>
    <p:sldId id="845" r:id="rId9"/>
    <p:sldId id="847" r:id="rId10"/>
    <p:sldId id="848" r:id="rId11"/>
    <p:sldId id="849" r:id="rId12"/>
    <p:sldId id="850" r:id="rId13"/>
    <p:sldId id="846" r:id="rId14"/>
  </p:sldIdLst>
  <p:sldSz cx="9144000" cy="6858000" type="screen4x3"/>
  <p:notesSz cx="6858000" cy="8759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FCCCC"/>
    <a:srgbClr val="00CC99"/>
    <a:srgbClr val="00CC66"/>
    <a:srgbClr val="FF6600"/>
    <a:srgbClr val="FF0000"/>
    <a:srgbClr val="66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7" autoAdjust="0"/>
    <p:restoredTop sz="94707" autoAdjust="0"/>
  </p:normalViewPr>
  <p:slideViewPr>
    <p:cSldViewPr>
      <p:cViewPr varScale="1">
        <p:scale>
          <a:sx n="162" d="100"/>
          <a:sy n="162" d="100"/>
        </p:scale>
        <p:origin x="15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58"/>
    </p:cViewPr>
  </p:sorterViewPr>
  <p:notesViewPr>
    <p:cSldViewPr>
      <p:cViewPr varScale="1">
        <p:scale>
          <a:sx n="89" d="100"/>
          <a:sy n="89" d="100"/>
        </p:scale>
        <p:origin x="-3678" y="-114"/>
      </p:cViewPr>
      <p:guideLst>
        <p:guide orient="horz" pos="27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9838" y="657225"/>
            <a:ext cx="4379912" cy="3284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160838"/>
            <a:ext cx="5486400" cy="394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320088"/>
            <a:ext cx="2971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320088"/>
            <a:ext cx="29718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0482DD3-AEB0-4215-BBDC-D2DE80D82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7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FD7F-5138-4ECE-A628-1F13A6C24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224D2-144B-4457-8A81-322C5DE7F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1947-5B1F-406C-BD1B-7FB7C1499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265FB-D331-4CAF-9935-3E7DCF003D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849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536E2-96C6-406F-9AF0-EAE64765D1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198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9DBB-3640-4C6E-B50A-4BD9C58FF15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1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75A4F-3FB7-4F84-AE9A-8FE142A914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981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21423-F667-42BA-B99F-7769381CB5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017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CFEBF-FD63-490D-9745-1BAD798650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9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77E2F-510F-4395-BD81-7308156465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18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84812-CCE8-4737-89C5-C06A4C3823E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83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CAE55-293C-4F49-BB54-1B45CF2C7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88496-A64B-4C4C-8D2E-939857AA05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728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E620A-5847-4616-B051-D8F0C07F00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688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49669-F478-41D2-BF19-4ADBE654544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86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115C9-1FEB-4C1D-9D98-F15C6F4385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5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FD7F-5138-4ECE-A628-1F13A6C246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7174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CAE55-293C-4F49-BB54-1B45CF2C76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6049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DDC2-DC64-4620-81EC-41C8EC09B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968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36CE-4FA8-460F-85BB-2FD596E26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99185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F95D-4AD8-4E83-AC08-7B90492BEC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03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BE44-C398-4FA8-9E14-BD6581057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78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DDC2-DC64-4620-81EC-41C8EC09B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9913-7EF5-47DD-AB06-B43D908C8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759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0AB4-09D9-46F7-B14B-DC31C67232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63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4B5C-27A1-43F9-9E38-48CF93CE84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820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224D2-144B-4457-8A81-322C5DE7FF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4058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1947-5B1F-406C-BD1B-7FB7C1499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073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FD7F-5138-4ECE-A628-1F13A6C246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779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CAE55-293C-4F49-BB54-1B45CF2C76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374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DDC2-DC64-4620-81EC-41C8EC09B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614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36CE-4FA8-460F-85BB-2FD596E26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565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F95D-4AD8-4E83-AC08-7B90492BEC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8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36CE-4FA8-460F-85BB-2FD596E26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BE44-C398-4FA8-9E14-BD6581057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293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9913-7EF5-47DD-AB06-B43D908C8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40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0AB4-09D9-46F7-B14B-DC31C67232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688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4B5C-27A1-43F9-9E38-48CF93CE84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664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224D2-144B-4457-8A81-322C5DE7FF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113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1947-5B1F-406C-BD1B-7FB7C1499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37161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FD7F-5138-4ECE-A628-1F13A6C2463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69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CAE55-293C-4F49-BB54-1B45CF2C76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9297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DDC2-DC64-4620-81EC-41C8EC09BE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6961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DC36CE-4FA8-460F-85BB-2FD596E262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F95D-4AD8-4E83-AC08-7B90492BE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1F95D-4AD8-4E83-AC08-7B90492BECC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3195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BE44-C398-4FA8-9E14-BD658105771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6345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9913-7EF5-47DD-AB06-B43D908C83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775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0AB4-09D9-46F7-B14B-DC31C67232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6872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4B5C-27A1-43F9-9E38-48CF93CE84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470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224D2-144B-4457-8A81-322C5DE7FF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3294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41947-5B1F-406C-BD1B-7FB7C14992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22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0BE44-C398-4FA8-9E14-BD6581057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9913-7EF5-47DD-AB06-B43D908C8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0AB4-09D9-46F7-B14B-DC31C6723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A4B5C-27A1-43F9-9E38-48CF93CE8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383F01A-F69B-444B-9535-EFEA8197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E93B15F-D078-4C10-B58A-7334D2A9C4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35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45" r:id="rId1"/>
    <p:sldLayoutId id="2147485046" r:id="rId2"/>
    <p:sldLayoutId id="2147485047" r:id="rId3"/>
    <p:sldLayoutId id="2147485048" r:id="rId4"/>
    <p:sldLayoutId id="2147485049" r:id="rId5"/>
    <p:sldLayoutId id="2147485050" r:id="rId6"/>
    <p:sldLayoutId id="2147485051" r:id="rId7"/>
    <p:sldLayoutId id="2147485052" r:id="rId8"/>
    <p:sldLayoutId id="2147485053" r:id="rId9"/>
    <p:sldLayoutId id="2147485054" r:id="rId10"/>
    <p:sldLayoutId id="2147485055" r:id="rId11"/>
    <p:sldLayoutId id="214748505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383F01A-F69B-444B-9535-EFEA8197F3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8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8" r:id="rId1"/>
    <p:sldLayoutId id="2147485059" r:id="rId2"/>
    <p:sldLayoutId id="2147485060" r:id="rId3"/>
    <p:sldLayoutId id="2147485061" r:id="rId4"/>
    <p:sldLayoutId id="2147485062" r:id="rId5"/>
    <p:sldLayoutId id="2147485063" r:id="rId6"/>
    <p:sldLayoutId id="2147485064" r:id="rId7"/>
    <p:sldLayoutId id="2147485065" r:id="rId8"/>
    <p:sldLayoutId id="2147485066" r:id="rId9"/>
    <p:sldLayoutId id="2147485067" r:id="rId10"/>
    <p:sldLayoutId id="21474850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383F01A-F69B-444B-9535-EFEA8197F3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85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70" r:id="rId1"/>
    <p:sldLayoutId id="2147485071" r:id="rId2"/>
    <p:sldLayoutId id="2147485072" r:id="rId3"/>
    <p:sldLayoutId id="2147485073" r:id="rId4"/>
    <p:sldLayoutId id="2147485074" r:id="rId5"/>
    <p:sldLayoutId id="2147485075" r:id="rId6"/>
    <p:sldLayoutId id="2147485076" r:id="rId7"/>
    <p:sldLayoutId id="2147485077" r:id="rId8"/>
    <p:sldLayoutId id="2147485078" r:id="rId9"/>
    <p:sldLayoutId id="2147485079" r:id="rId10"/>
    <p:sldLayoutId id="21474850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383F01A-F69B-444B-9535-EFEA8197F3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64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7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7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7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47800" y="152400"/>
            <a:ext cx="76962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63500" dist="63500" dir="2700000" algn="tl" rotWithShape="0">
                    <a:schemeClr val="tx1"/>
                  </a:outerShdw>
                </a:effectLst>
              </a:rPr>
              <a:t>New Covenant Theology</a:t>
            </a:r>
          </a:p>
        </p:txBody>
      </p:sp>
    </p:spTree>
    <p:extLst>
      <p:ext uri="{BB962C8B-B14F-4D97-AF65-F5344CB8AC3E}">
        <p14:creationId xmlns:p14="http://schemas.microsoft.com/office/powerpoint/2010/main" val="6938173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New Covenant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When we looked at the question of tithing, we saw that the standard for New Covenant giving is that we are to give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generously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and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cheerfully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 (without compulsion) (2 Cor. 9:7, 1Tim 6:17-19)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So for the last few weeks we have been looking at the question: Who all should New Covenant believers be generously and cheerfully giving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to</a:t>
            </a:r>
            <a:r>
              <a:rPr lang="en-US" dirty="0">
                <a:latin typeface="Calibri" pitchFamily="34" charset="0"/>
                <a:cs typeface="Calibri" pitchFamily="34" charset="0"/>
              </a:rPr>
              <a:t>?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We have seen that several categories of giving are mentioned in the NT: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Pastors/Elders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Ministers of the Gospel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The Poor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Other Possibilities?</a:t>
            </a:r>
          </a:p>
        </p:txBody>
      </p:sp>
    </p:spTree>
    <p:extLst>
      <p:ext uri="{BB962C8B-B14F-4D97-AF65-F5344CB8AC3E}">
        <p14:creationId xmlns:p14="http://schemas.microsoft.com/office/powerpoint/2010/main" val="3320408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Giving to the Poor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We began by looking at a number of NT scriptures that show that we have a biblical duty to give to the poor.</a:t>
            </a:r>
          </a:p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Last week we began to explore the following questions about giving to the poor:</a:t>
            </a:r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Is it ever </a:t>
            </a:r>
            <a:r>
              <a:rPr lang="en-US" sz="26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wrong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 (or at least a bad idea) to give to someone in financial need?</a:t>
            </a:r>
          </a:p>
          <a:p>
            <a:pPr lvl="1"/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Are there </a:t>
            </a:r>
            <a:r>
              <a:rPr lang="en-US" sz="26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limits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to how much we should give to the poor? If so, what are they?</a:t>
            </a:r>
          </a:p>
          <a:p>
            <a:pPr lvl="1"/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Even if we gave away </a:t>
            </a:r>
            <a:r>
              <a:rPr lang="en-US" sz="26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all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of our money to the poor, we can’t help everyone. So how do we go about prioritizing who we </a:t>
            </a:r>
            <a:r>
              <a:rPr lang="en-US" sz="26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do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help?</a:t>
            </a:r>
          </a:p>
          <a:p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3993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Limits on Giving to the Poor -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We looked at </a:t>
            </a:r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2Thes. 3:7-15 where the Apostle Paul teaches that it is wrong (and I suggested, unloving) to give anything (even food) to someone who is able, but 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unwilling</a:t>
            </a:r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, to provide for their own need.</a:t>
            </a:r>
          </a:p>
          <a:p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We then looked at four practical considerations we should take into account before helping the poor*</a:t>
            </a:r>
          </a:p>
          <a:p>
            <a:pPr lvl="1"/>
            <a:r>
              <a:rPr lang="en-US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Is there really a crisis at hand? </a:t>
            </a:r>
          </a:p>
          <a:p>
            <a:pPr lvl="1"/>
            <a:r>
              <a:rPr lang="en-US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To what degree was the individual personally responsible for the crisis?</a:t>
            </a:r>
          </a:p>
          <a:p>
            <a:pPr lvl="1"/>
            <a:r>
              <a:rPr lang="en-US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Can the person help himself?</a:t>
            </a:r>
          </a:p>
          <a:p>
            <a:pPr lvl="1"/>
            <a:r>
              <a:rPr lang="en-US" sz="24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To what extent has this person already been receiving relief from you or others in the past?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When Helping Hurts: How to Alleviate Poverty Without Hurting the Poor . . . and Yourself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by Steve Corbett and Brian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Fikkert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59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Priorities in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Our greatest obligation in giving to those in need is to provide for our family and those in need should look first to their families for help: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If anyone does not provide for his relatives, and especially for members of his household, he has denied the faith and is worse than an unbeliever.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(1Tim. 5:8)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If any believing woman has relatives who are widows, let her care for them. Let the church not be burdened, so that it may care for those who are truly widows. 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(1Tim. 5:16)</a:t>
            </a:r>
          </a:p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The command to help the poor is an extension of the command to love our neighbor and therefore applies to </a:t>
            </a:r>
            <a:r>
              <a:rPr lang="en-US" sz="30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anyone</a:t>
            </a:r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in need – even our enemy.</a:t>
            </a: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84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Priorities in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However the scriptures do seem to suggest that we are to be </a:t>
            </a:r>
            <a:r>
              <a:rPr lang="en-US" sz="30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especially</a:t>
            </a:r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concerned with looking after the needs of fellow </a:t>
            </a:r>
            <a:r>
              <a:rPr lang="en-US" sz="30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believers</a:t>
            </a:r>
            <a:r>
              <a:rPr lang="en-US" sz="30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: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So then, as we have opportunity, let us do good to everyone, and </a:t>
            </a:r>
            <a:r>
              <a:rPr lang="en-US" sz="2600" b="1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especially to those who are of the household of faith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. 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(Gal. 6:10)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“Lord, when did we see you hungry and feed you, or thirsty and give you drink? </a:t>
            </a:r>
            <a:r>
              <a:rPr lang="en-US" sz="2600" i="1" baseline="30000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38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 … or naked and clothe you?” … </a:t>
            </a:r>
            <a:r>
              <a:rPr lang="en-US" sz="2600" i="1" baseline="30000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40 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“Truly, I say to you, as you did it to one of the least of these </a:t>
            </a:r>
            <a:r>
              <a:rPr lang="en-US" sz="2600" b="1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my brothers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, you did it to me.” 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(Mat. 25:37-40)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If a </a:t>
            </a:r>
            <a:r>
              <a:rPr lang="en-US" sz="2600" b="1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brother or sister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 is </a:t>
            </a:r>
            <a:r>
              <a:rPr lang="en-US" sz="2600" b="1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poorly clothed and lacking in daily food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, </a:t>
            </a:r>
            <a:r>
              <a:rPr lang="en-US" sz="2600" i="1" baseline="30000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16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 and one of you says to them, "Go in peace, be warmed and filled," without giving them the things needed for the body, what good is that? 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(James 2:15)</a:t>
            </a:r>
          </a:p>
          <a:p>
            <a:pPr lvl="1"/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But if anyone has the world's goods and sees </a:t>
            </a:r>
            <a:r>
              <a:rPr lang="en-US" sz="2600" b="1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his brother</a:t>
            </a:r>
            <a:r>
              <a:rPr lang="en-US" sz="2600" i="1" dirty="0">
                <a:solidFill>
                  <a:srgbClr val="0070C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mbria" panose="02040503050406030204" pitchFamily="18" charset="0"/>
                <a:cs typeface="Calibri" pitchFamily="34" charset="0"/>
              </a:rPr>
              <a:t> in need, yet closes his heart against him, how does God's love abide in him? </a:t>
            </a:r>
            <a:r>
              <a:rPr lang="en-US" sz="26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(1John 3:17)</a:t>
            </a: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24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Priorities in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It seems to me that we should it should be a higher priority to help people with whom we are able to have ongoing personal interaction than to help those with whom we are unable to have much contact. </a:t>
            </a:r>
          </a:p>
          <a:p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Why do you think I would say that?</a:t>
            </a:r>
          </a:p>
          <a:p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We live in a society where there our numerous safety nets in place – to a point where is really no reason why almost anyone in our society should have to be without the basic necessitates.</a:t>
            </a:r>
          </a:p>
          <a:p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Should the existence of these safety nets affect how (or even </a:t>
            </a:r>
            <a:r>
              <a:rPr lang="en-US" sz="2800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if</a:t>
            </a:r>
            <a:r>
              <a:rPr lang="en-US" sz="2800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) we go about helping local people who are poor? If so, how?</a:t>
            </a:r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20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US" sz="36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itchFamily="34" charset="0"/>
                <a:cs typeface="Calibri" pitchFamily="34" charset="0"/>
              </a:rPr>
              <a:t>Priorities in Giving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Which is better:</a:t>
            </a:r>
          </a:p>
          <a:p>
            <a:pPr lvl="1"/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To help a person with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serious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needs (i.e., food and clothing) who lives in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another country 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where there are no safety nets or legal protection</a:t>
            </a:r>
          </a:p>
          <a:p>
            <a:pPr lvl="1"/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Or to help a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local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 person who is struggling financially with genuine needs that are </a:t>
            </a:r>
            <a:r>
              <a:rPr lang="en-US" b="1" i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less serious </a:t>
            </a:r>
            <a:r>
              <a:rPr lang="en-US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cs typeface="Calibri" pitchFamily="34" charset="0"/>
              </a:rPr>
              <a:t>(helping them to repair a car, buy a water heater, purchase a bible or a good commentary, take a much needed getaway as a couple, etc.)</a:t>
            </a:r>
            <a:endParaRPr lang="en-US" sz="26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  <a:p>
            <a:pPr lvl="1"/>
            <a:endParaRPr lang="en-US" sz="2200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230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706562"/>
          </a:xfrm>
        </p:spPr>
        <p:txBody>
          <a:bodyPr/>
          <a:lstStyle/>
          <a:p>
            <a:r>
              <a:rPr lang="en-US" sz="72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76200" dist="63500" dir="2700000" algn="tl" rotWithShape="0">
                    <a:schemeClr val="bg1"/>
                  </a:outerShdw>
                </a:effectLst>
                <a:latin typeface="Calibri" pitchFamily="34" charset="0"/>
                <a:cs typeface="Calibr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52175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7_sunset">
  <a:themeElements>
    <a:clrScheme name="sunset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un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nse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e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e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e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e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se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se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7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ouds 1">
    <a:dk1>
      <a:srgbClr val="4D4D4D"/>
    </a:dk1>
    <a:lt1>
      <a:srgbClr val="FFFFFF"/>
    </a:lt1>
    <a:dk2>
      <a:srgbClr val="0000A4"/>
    </a:dk2>
    <a:lt2>
      <a:srgbClr val="B7E7FF"/>
    </a:lt2>
    <a:accent1>
      <a:srgbClr val="0099CC"/>
    </a:accent1>
    <a:accent2>
      <a:srgbClr val="00CC99"/>
    </a:accent2>
    <a:accent3>
      <a:srgbClr val="AAAACF"/>
    </a:accent3>
    <a:accent4>
      <a:srgbClr val="DADADA"/>
    </a:accent4>
    <a:accent5>
      <a:srgbClr val="AACAE2"/>
    </a:accent5>
    <a:accent6>
      <a:srgbClr val="00B98A"/>
    </a:accent6>
    <a:hlink>
      <a:srgbClr val="FFCC00"/>
    </a:hlink>
    <a:folHlink>
      <a:srgbClr val="EE941C"/>
    </a:folHlink>
  </a:clrScheme>
</a:themeOverride>
</file>

<file path=ppt/theme/themeOverride2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3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4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5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6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7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8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9.xml><?xml version="1.0" encoding="utf-8"?>
<a:themeOverride xmlns:a="http://schemas.openxmlformats.org/drawingml/2006/main">
  <a:clrScheme name="sunset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90957</TotalTime>
  <Words>897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</vt:lpstr>
      <vt:lpstr>Default Design</vt:lpstr>
      <vt:lpstr>17_sunset</vt:lpstr>
      <vt:lpstr>36_Default Design</vt:lpstr>
      <vt:lpstr>37_Default Design</vt:lpstr>
      <vt:lpstr>35_Default Design</vt:lpstr>
      <vt:lpstr>New Covenant Theology</vt:lpstr>
      <vt:lpstr>New Covenant Giving</vt:lpstr>
      <vt:lpstr>Giving to the Poor - Review</vt:lpstr>
      <vt:lpstr>Limits on Giving to the Poor - Review</vt:lpstr>
      <vt:lpstr>Priorities in Giving</vt:lpstr>
      <vt:lpstr>Priorities in Giving</vt:lpstr>
      <vt:lpstr>Priorities in Giving</vt:lpstr>
      <vt:lpstr>Priorities in Giving</vt:lpstr>
      <vt:lpstr>Questions?</vt:lpstr>
    </vt:vector>
  </TitlesOfParts>
  <Company>ALLTEL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Covenant</dc:title>
  <dc:creator>Bob Connolly</dc:creator>
  <cp:lastModifiedBy>Robert Connolly</cp:lastModifiedBy>
  <cp:revision>2420</cp:revision>
  <dcterms:created xsi:type="dcterms:W3CDTF">2002-05-29T23:51:15Z</dcterms:created>
  <dcterms:modified xsi:type="dcterms:W3CDTF">2020-10-17T02:25:56Z</dcterms:modified>
</cp:coreProperties>
</file>