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90" r:id="rId1"/>
    <p:sldMasterId id="2147485202" r:id="rId2"/>
    <p:sldMasterId id="2147485215" r:id="rId3"/>
    <p:sldMasterId id="2147485227" r:id="rId4"/>
  </p:sldMasterIdLst>
  <p:notesMasterIdLst>
    <p:notesMasterId r:id="rId16"/>
  </p:notesMasterIdLst>
  <p:sldIdLst>
    <p:sldId id="912" r:id="rId5"/>
    <p:sldId id="919" r:id="rId6"/>
    <p:sldId id="901" r:id="rId7"/>
    <p:sldId id="902" r:id="rId8"/>
    <p:sldId id="903" r:id="rId9"/>
    <p:sldId id="905" r:id="rId10"/>
    <p:sldId id="907" r:id="rId11"/>
    <p:sldId id="908" r:id="rId12"/>
    <p:sldId id="909" r:id="rId13"/>
    <p:sldId id="910" r:id="rId14"/>
    <p:sldId id="918" r:id="rId15"/>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382" autoAdjust="0"/>
    <p:restoredTop sz="99199"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300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0446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1493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21428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92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263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35789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5293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46330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05108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0826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48877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9109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42535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08788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8544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81507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641570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133202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09433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84207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48012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6868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685946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29110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252643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75233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7077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180639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156385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65772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915896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9662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11354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31260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123526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72700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641950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138238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4291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783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0932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25842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224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2878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67857825"/>
      </p:ext>
    </p:extLst>
  </p:cSld>
  <p:clrMap bg1="lt1" tx1="dk1" bg2="lt2" tx2="dk2" accent1="accent1" accent2="accent2" accent3="accent3" accent4="accent4" accent5="accent5" accent6="accent6" hlink="hlink" folHlink="folHlink"/>
  <p:sldLayoutIdLst>
    <p:sldLayoutId id="2147485191" r:id="rId1"/>
    <p:sldLayoutId id="2147485192" r:id="rId2"/>
    <p:sldLayoutId id="2147485193" r:id="rId3"/>
    <p:sldLayoutId id="2147485194" r:id="rId4"/>
    <p:sldLayoutId id="2147485195" r:id="rId5"/>
    <p:sldLayoutId id="2147485196" r:id="rId6"/>
    <p:sldLayoutId id="2147485197" r:id="rId7"/>
    <p:sldLayoutId id="2147485198" r:id="rId8"/>
    <p:sldLayoutId id="2147485199" r:id="rId9"/>
    <p:sldLayoutId id="2147485200" r:id="rId10"/>
    <p:sldLayoutId id="214748520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8711809"/>
      </p:ext>
    </p:extLst>
  </p:cSld>
  <p:clrMap bg1="lt1" tx1="dk1" bg2="lt2" tx2="dk2" accent1="accent1" accent2="accent2" accent3="accent3" accent4="accent4" accent5="accent5" accent6="accent6" hlink="hlink" folHlink="folHlink"/>
  <p:sldLayoutIdLst>
    <p:sldLayoutId id="2147485203" r:id="rId1"/>
    <p:sldLayoutId id="2147485204" r:id="rId2"/>
    <p:sldLayoutId id="2147485205" r:id="rId3"/>
    <p:sldLayoutId id="2147485206" r:id="rId4"/>
    <p:sldLayoutId id="2147485207" r:id="rId5"/>
    <p:sldLayoutId id="2147485208" r:id="rId6"/>
    <p:sldLayoutId id="2147485209" r:id="rId7"/>
    <p:sldLayoutId id="2147485210" r:id="rId8"/>
    <p:sldLayoutId id="2147485211" r:id="rId9"/>
    <p:sldLayoutId id="2147485212" r:id="rId10"/>
    <p:sldLayoutId id="2147485213" r:id="rId11"/>
    <p:sldLayoutId id="214748521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9810012"/>
      </p:ext>
    </p:extLst>
  </p:cSld>
  <p:clrMap bg1="lt1" tx1="dk1" bg2="lt2" tx2="dk2" accent1="accent1" accent2="accent2" accent3="accent3" accent4="accent4" accent5="accent5" accent6="accent6" hlink="hlink" folHlink="folHlink"/>
  <p:sldLayoutIdLst>
    <p:sldLayoutId id="2147485216" r:id="rId1"/>
    <p:sldLayoutId id="2147485217" r:id="rId2"/>
    <p:sldLayoutId id="2147485218" r:id="rId3"/>
    <p:sldLayoutId id="2147485219" r:id="rId4"/>
    <p:sldLayoutId id="2147485220" r:id="rId5"/>
    <p:sldLayoutId id="2147485221" r:id="rId6"/>
    <p:sldLayoutId id="2147485222" r:id="rId7"/>
    <p:sldLayoutId id="2147485223" r:id="rId8"/>
    <p:sldLayoutId id="2147485224" r:id="rId9"/>
    <p:sldLayoutId id="2147485225" r:id="rId10"/>
    <p:sldLayoutId id="214748522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7147544"/>
      </p:ext>
    </p:extLst>
  </p:cSld>
  <p:clrMap bg1="lt1" tx1="dk1" bg2="lt2" tx2="dk2" accent1="accent1" accent2="accent2" accent3="accent3" accent4="accent4" accent5="accent5" accent6="accent6" hlink="hlink" folHlink="folHlink"/>
  <p:sldLayoutIdLst>
    <p:sldLayoutId id="2147485228" r:id="rId1"/>
    <p:sldLayoutId id="2147485229" r:id="rId2"/>
    <p:sldLayoutId id="2147485230" r:id="rId3"/>
    <p:sldLayoutId id="2147485231" r:id="rId4"/>
    <p:sldLayoutId id="2147485232" r:id="rId5"/>
    <p:sldLayoutId id="2147485233" r:id="rId6"/>
    <p:sldLayoutId id="2147485234" r:id="rId7"/>
    <p:sldLayoutId id="2147485235" r:id="rId8"/>
    <p:sldLayoutId id="2147485236" r:id="rId9"/>
    <p:sldLayoutId id="2147485237" r:id="rId10"/>
    <p:sldLayoutId id="214748523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9.xml"/><Relationship Id="rId1" Type="http://schemas.openxmlformats.org/officeDocument/2006/relationships/themeOverride" Target="../theme/themeOverr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2.xml"/><Relationship Id="rId4" Type="http://schemas.openxmlformats.org/officeDocument/2006/relationships/hyperlink" Target="http://www.purifiedbyfaith.com/BiblicalCovnts/BibCov_CVBC_NewCov%20Class%202017.ht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hyperlink" Target="http://www.angelfire.com/ca/DeafPreterist/compare.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2510954064"/>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Israel and the Church</a:t>
            </a:r>
          </a:p>
        </p:txBody>
      </p:sp>
      <p:sp>
        <p:nvSpPr>
          <p:cNvPr id="3" name="Content Placeholder 2"/>
          <p:cNvSpPr>
            <a:spLocks noGrp="1"/>
          </p:cNvSpPr>
          <p:nvPr>
            <p:ph idx="1"/>
          </p:nvPr>
        </p:nvSpPr>
        <p:spPr>
          <a:xfrm>
            <a:off x="152400" y="533400"/>
            <a:ext cx="8686800" cy="6324600"/>
          </a:xfrm>
        </p:spPr>
        <p:txBody>
          <a:bodyPr>
            <a:normAutofit fontScale="85000" lnSpcReduction="20000"/>
          </a:bodyPr>
          <a:lstStyle/>
          <a:p>
            <a:r>
              <a:rPr lang="en-US" b="1"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latin typeface="Calibri" panose="020F0502020204030204" pitchFamily="34" charset="0"/>
                <a:cs typeface="Calibri" panose="020F0502020204030204" pitchFamily="34" charset="0"/>
              </a:rPr>
              <a:t>Believes that God has 2 peoples with 2 separate destinies: Israel (earthly) and the Church (heavenly).</a:t>
            </a:r>
          </a:p>
          <a:p>
            <a:r>
              <a:rPr lang="en-US" b="1" dirty="0">
                <a:latin typeface="Calibri" panose="020F0502020204030204" pitchFamily="34" charset="0"/>
                <a:cs typeface="Calibri" panose="020F0502020204030204" pitchFamily="34" charset="0"/>
              </a:rPr>
              <a:t>Covenant Theology: </a:t>
            </a:r>
          </a:p>
          <a:p>
            <a:pPr lvl="1"/>
            <a:r>
              <a:rPr lang="en-US" dirty="0">
                <a:latin typeface="Calibri" panose="020F0502020204030204" pitchFamily="34" charset="0"/>
                <a:cs typeface="Calibri" panose="020F0502020204030204" pitchFamily="34" charset="0"/>
              </a:rPr>
              <a:t>Believes that God always had only one people , the Church, which gradually developed through the ages, in accordance with the Covenant of Redemption worked out in eternity past between the “Three Persons of the Godhead.” </a:t>
            </a:r>
          </a:p>
          <a:p>
            <a:r>
              <a:rPr lang="en-US" b="1" dirty="0">
                <a:latin typeface="Calibri" panose="020F0502020204030204" pitchFamily="34" charset="0"/>
                <a:cs typeface="Calibri" panose="020F0502020204030204" pitchFamily="34" charset="0"/>
              </a:rPr>
              <a:t>New Covenant Theology:</a:t>
            </a:r>
          </a:p>
          <a:p>
            <a:pPr lvl="1"/>
            <a:r>
              <a:rPr lang="en-US" dirty="0">
                <a:latin typeface="Calibri" panose="020F0502020204030204" pitchFamily="34" charset="0"/>
                <a:cs typeface="Calibri" panose="020F0502020204030204" pitchFamily="34" charset="0"/>
              </a:rPr>
              <a:t>This is a complex question to which I will give a tentative opinion.</a:t>
            </a:r>
          </a:p>
          <a:p>
            <a:pPr lvl="1"/>
            <a:r>
              <a:rPr lang="en-US" dirty="0">
                <a:latin typeface="Calibri" panose="020F0502020204030204" pitchFamily="34" charset="0"/>
                <a:cs typeface="Calibri" panose="020F0502020204030204" pitchFamily="34" charset="0"/>
              </a:rPr>
              <a:t>The NT refers to OT believers as “the elect” of Israel (Rom. 11:7) , who received God’s approval “by faith” in Christ, just as we do (Heb. 11:2, cf. Rom 3:21ff) – but not as “the church”.</a:t>
            </a:r>
          </a:p>
          <a:p>
            <a:pPr lvl="1"/>
            <a:r>
              <a:rPr lang="en-US" dirty="0">
                <a:latin typeface="Calibri" panose="020F0502020204030204" pitchFamily="34" charset="0"/>
                <a:cs typeface="Calibri" panose="020F0502020204030204" pitchFamily="34" charset="0"/>
              </a:rPr>
              <a:t>In Matt 16:18, Jesus said that He </a:t>
            </a:r>
            <a:r>
              <a:rPr lang="en-US" b="1" i="1" dirty="0">
                <a:latin typeface="Calibri" panose="020F0502020204030204" pitchFamily="34" charset="0"/>
                <a:cs typeface="Calibri" panose="020F0502020204030204" pitchFamily="34" charset="0"/>
              </a:rPr>
              <a:t>will</a:t>
            </a:r>
            <a:r>
              <a:rPr lang="en-US" dirty="0">
                <a:latin typeface="Calibri" panose="020F0502020204030204" pitchFamily="34" charset="0"/>
                <a:cs typeface="Calibri" panose="020F0502020204030204" pitchFamily="34" charset="0"/>
              </a:rPr>
              <a:t> build (future tense) His Church – which would seem to indicate that the Church was not built until sometime after Christ’s statement. Therefore, while I would see the OT believers as part of the people of God, I would not see them as part of “the church”.</a:t>
            </a: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758795713"/>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Other Questions?</a:t>
            </a:r>
          </a:p>
        </p:txBody>
      </p:sp>
    </p:spTree>
    <p:extLst>
      <p:ext uri="{BB962C8B-B14F-4D97-AF65-F5344CB8AC3E}">
        <p14:creationId xmlns:p14="http://schemas.microsoft.com/office/powerpoint/2010/main" val="4098429919"/>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For Next Time…</a:t>
            </a:r>
          </a:p>
        </p:txBody>
      </p:sp>
      <p:sp>
        <p:nvSpPr>
          <p:cNvPr id="3" name="Content Placeholder 2"/>
          <p:cNvSpPr>
            <a:spLocks noGrp="1"/>
          </p:cNvSpPr>
          <p:nvPr>
            <p:ph idx="1"/>
          </p:nvPr>
        </p:nvSpPr>
        <p:spPr>
          <a:xfrm>
            <a:off x="304800" y="533400"/>
            <a:ext cx="8534400" cy="6324600"/>
          </a:xfrm>
        </p:spPr>
        <p:txBody>
          <a:bodyPr>
            <a:normAutofit fontScale="925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It turns out that the book (“In Defense of the Decalogue” by Richard </a:t>
            </a:r>
            <a:r>
              <a:rPr lang="en-US" dirty="0" err="1">
                <a:effectLst>
                  <a:glow rad="228600">
                    <a:schemeClr val="accent3">
                      <a:satMod val="175000"/>
                      <a:alpha val="40000"/>
                    </a:schemeClr>
                  </a:glow>
                </a:effectLst>
                <a:latin typeface="Calibri" panose="020F0502020204030204" pitchFamily="34" charset="0"/>
                <a:cs typeface="Calibri" pitchFamily="34" charset="0"/>
              </a:rPr>
              <a:t>Barcellos</a:t>
            </a:r>
            <a:r>
              <a:rPr lang="en-US" dirty="0">
                <a:effectLst>
                  <a:glow rad="228600">
                    <a:schemeClr val="accent3">
                      <a:satMod val="175000"/>
                      <a:alpha val="40000"/>
                    </a:schemeClr>
                  </a:glow>
                </a:effectLst>
                <a:latin typeface="Calibri" panose="020F0502020204030204" pitchFamily="34" charset="0"/>
                <a:cs typeface="Calibri" pitchFamily="34" charset="0"/>
              </a:rPr>
              <a:t>) that I encouraged you to purchase for this week is no longer in print!</a:t>
            </a:r>
          </a:p>
          <a:p>
            <a:r>
              <a:rPr lang="en-US" dirty="0">
                <a:effectLst>
                  <a:glow rad="228600">
                    <a:schemeClr val="accent3">
                      <a:satMod val="175000"/>
                      <a:alpha val="40000"/>
                    </a:schemeClr>
                  </a:glow>
                </a:effectLst>
                <a:latin typeface="Calibri" panose="020F0502020204030204" pitchFamily="34" charset="0"/>
                <a:cs typeface="Calibri" pitchFamily="34" charset="0"/>
              </a:rPr>
              <a:t>So I now encourage you to </a:t>
            </a:r>
            <a:r>
              <a:rPr lang="en-US" b="1" i="1" dirty="0">
                <a:effectLst>
                  <a:glow rad="228600">
                    <a:schemeClr val="accent3">
                      <a:satMod val="175000"/>
                      <a:alpha val="40000"/>
                    </a:schemeClr>
                  </a:glow>
                </a:effectLst>
                <a:latin typeface="Calibri" panose="020F0502020204030204" pitchFamily="34" charset="0"/>
                <a:cs typeface="Calibri" pitchFamily="34" charset="0"/>
              </a:rPr>
              <a:t>download</a:t>
            </a:r>
            <a:r>
              <a:rPr lang="en-US" dirty="0">
                <a:effectLst>
                  <a:glow rad="228600">
                    <a:schemeClr val="accent3">
                      <a:satMod val="175000"/>
                      <a:alpha val="40000"/>
                    </a:schemeClr>
                  </a:glow>
                </a:effectLst>
                <a:latin typeface="Calibri" panose="020F0502020204030204" pitchFamily="34" charset="0"/>
                <a:cs typeface="Calibri" pitchFamily="34" charset="0"/>
              </a:rPr>
              <a:t> a copy of the book from my website and by next week read </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Preface</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Introduction</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Chapter 1</a:t>
            </a:r>
          </a:p>
          <a:p>
            <a:r>
              <a:rPr lang="en-US" dirty="0">
                <a:effectLst>
                  <a:glow rad="228600">
                    <a:schemeClr val="accent3">
                      <a:satMod val="175000"/>
                      <a:alpha val="40000"/>
                    </a:schemeClr>
                  </a:glow>
                </a:effectLst>
                <a:latin typeface="Calibri" panose="020F0502020204030204" pitchFamily="34" charset="0"/>
                <a:cs typeface="Calibri" pitchFamily="34" charset="0"/>
              </a:rPr>
              <a:t>You will find a PDF of the book here on my website:</a:t>
            </a:r>
          </a:p>
          <a:p>
            <a:pPr lvl="1"/>
            <a:r>
              <a:rPr lang="en-US" dirty="0">
                <a:effectLst>
                  <a:glow rad="228600">
                    <a:schemeClr val="accent3">
                      <a:satMod val="175000"/>
                      <a:alpha val="40000"/>
                    </a:schemeClr>
                  </a:glow>
                </a:effectLst>
                <a:latin typeface="Calibri" panose="020F0502020204030204" pitchFamily="34" charset="0"/>
                <a:cs typeface="Calibri" pitchFamily="34" charset="0"/>
                <a:hlinkClick r:id="rId4"/>
              </a:rPr>
              <a:t>http://www.purifiedbyfaith.com/BiblicalCovnts/BibCov_CVBC_NewCov%20Class%202017.htm</a:t>
            </a: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marL="0" indent="0">
              <a:buNone/>
            </a:pPr>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2442054672"/>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p>
        </p:txBody>
      </p:sp>
    </p:spTree>
    <p:extLst>
      <p:ext uri="{BB962C8B-B14F-4D97-AF65-F5344CB8AC3E}">
        <p14:creationId xmlns:p14="http://schemas.microsoft.com/office/powerpoint/2010/main" val="4079977653"/>
      </p:ext>
    </p:extLst>
  </p:cSld>
  <p:clrMapOvr>
    <a:overrideClrMapping bg1="lt1" tx1="dk1" bg2="lt2" tx2="dk2" accent1="accent1" accent2="accent2" accent3="accent3" accent4="accent4" accent5="accent5" accent6="accent6" hlink="hlink" folHlink="folHlink"/>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676400"/>
          </a:xfrm>
        </p:spPr>
        <p:txBody>
          <a:bodyPr anchor="t">
            <a:noAutofit/>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5400" dirty="0">
              <a:effectLst>
                <a:glow rad="228600">
                  <a:schemeClr val="accent3">
                    <a:satMod val="175000"/>
                    <a:alpha val="40000"/>
                  </a:schemeClr>
                </a:glow>
              </a:effectLst>
              <a:latin typeface="Calibri" pitchFamily="34" charset="0"/>
              <a:cs typeface="Calibri" pitchFamily="34" charset="0"/>
            </a:endParaRPr>
          </a:p>
        </p:txBody>
      </p:sp>
      <p:sp>
        <p:nvSpPr>
          <p:cNvPr id="5" name="Subtitle 4"/>
          <p:cNvSpPr>
            <a:spLocks noGrp="1"/>
          </p:cNvSpPr>
          <p:nvPr>
            <p:ph type="subTitle" idx="1"/>
          </p:nvPr>
        </p:nvSpPr>
        <p:spPr>
          <a:xfrm>
            <a:off x="1371600" y="2514600"/>
            <a:ext cx="6400800" cy="2590800"/>
          </a:xfrm>
        </p:spPr>
        <p:txBody>
          <a:bodyPr/>
          <a:lstStyle/>
          <a:p>
            <a:r>
              <a:rPr lang="en-US" dirty="0">
                <a:effectLst>
                  <a:glow rad="228600">
                    <a:schemeClr val="accent3">
                      <a:satMod val="175000"/>
                      <a:alpha val="40000"/>
                    </a:schemeClr>
                  </a:glow>
                </a:effectLst>
                <a:latin typeface="Calibri" pitchFamily="34" charset="0"/>
                <a:cs typeface="Calibri" pitchFamily="34" charset="0"/>
              </a:rPr>
              <a:t>What are the competing theological systems to New Covenant Theology? </a:t>
            </a:r>
          </a:p>
          <a:p>
            <a:r>
              <a:rPr lang="en-US" dirty="0">
                <a:effectLst>
                  <a:glow rad="228600">
                    <a:schemeClr val="accent3">
                      <a:satMod val="175000"/>
                      <a:alpha val="40000"/>
                    </a:schemeClr>
                  </a:glow>
                </a:effectLst>
                <a:latin typeface="Calibri" pitchFamily="34" charset="0"/>
                <a:cs typeface="Calibri" pitchFamily="34" charset="0"/>
              </a:rPr>
              <a:t>What questions do these competing views raise that we need to evaluate and consider?</a:t>
            </a:r>
            <a:endParaRPr lang="en-US" dirty="0"/>
          </a:p>
        </p:txBody>
      </p:sp>
    </p:spTree>
    <p:extLst>
      <p:ext uri="{BB962C8B-B14F-4D97-AF65-F5344CB8AC3E}">
        <p14:creationId xmlns:p14="http://schemas.microsoft.com/office/powerpoint/2010/main" val="694746114"/>
      </p:ext>
    </p:extLst>
  </p:cSld>
  <p:clrMapOvr>
    <a:overrideClrMapping bg1="lt1" tx1="dk1" bg2="lt2" tx2="dk2" accent1="accent1" accent2="accent2" accent3="accent3" accent4="accent4" accent5="accent5" accent6="accent6" hlink="hlink" folHlink="folHlink"/>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Competing Systems to New Covenant Theology</a:t>
            </a:r>
          </a:p>
        </p:txBody>
      </p:sp>
      <p:sp>
        <p:nvSpPr>
          <p:cNvPr id="3" name="Content Placeholder 2"/>
          <p:cNvSpPr>
            <a:spLocks noGrp="1"/>
          </p:cNvSpPr>
          <p:nvPr>
            <p:ph idx="1"/>
          </p:nvPr>
        </p:nvSpPr>
        <p:spPr>
          <a:xfrm>
            <a:off x="457200" y="762000"/>
            <a:ext cx="8229600" cy="54864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This week we will be doing a </a:t>
            </a:r>
            <a:r>
              <a:rPr lang="en-US" b="1" i="1" dirty="0">
                <a:effectLst>
                  <a:glow rad="228600">
                    <a:schemeClr val="accent3">
                      <a:satMod val="175000"/>
                      <a:alpha val="40000"/>
                    </a:schemeClr>
                  </a:glow>
                </a:effectLst>
                <a:latin typeface="Calibri" panose="020F0502020204030204" pitchFamily="34" charset="0"/>
                <a:cs typeface="Calibri" pitchFamily="34" charset="0"/>
              </a:rPr>
              <a:t>side by side comparison*</a:t>
            </a:r>
            <a:r>
              <a:rPr lang="en-US" dirty="0">
                <a:effectLst>
                  <a:glow rad="228600">
                    <a:schemeClr val="accent3">
                      <a:satMod val="175000"/>
                      <a:alpha val="40000"/>
                    </a:schemeClr>
                  </a:glow>
                </a:effectLst>
                <a:latin typeface="Calibri" panose="020F0502020204030204" pitchFamily="34" charset="0"/>
                <a:cs typeface="Calibri" pitchFamily="34" charset="0"/>
              </a:rPr>
              <a:t> of the two major competing theological systems to New Covenant Theology:</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Covenant Theology</a:t>
            </a:r>
          </a:p>
          <a:p>
            <a:r>
              <a:rPr lang="en-US" dirty="0">
                <a:effectLst>
                  <a:glow rad="228600">
                    <a:schemeClr val="accent3">
                      <a:satMod val="175000"/>
                      <a:alpha val="40000"/>
                    </a:schemeClr>
                  </a:glow>
                </a:effectLst>
                <a:latin typeface="Calibri" panose="020F0502020204030204" pitchFamily="34" charset="0"/>
                <a:cs typeface="Calibri" pitchFamily="34" charset="0"/>
              </a:rPr>
              <a:t>After each comparison, we will discuss the position that we would take in holding New Covenant Theology</a:t>
            </a: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
        <p:nvSpPr>
          <p:cNvPr id="5" name="TextBox 4"/>
          <p:cNvSpPr txBox="1"/>
          <p:nvPr/>
        </p:nvSpPr>
        <p:spPr>
          <a:xfrm>
            <a:off x="0" y="6470021"/>
            <a:ext cx="9067800" cy="307777"/>
          </a:xfrm>
          <a:prstGeom prst="rect">
            <a:avLst/>
          </a:prstGeom>
          <a:noFill/>
        </p:spPr>
        <p:txBody>
          <a:bodyPr wrap="square" rtlCol="0">
            <a:spAutoFit/>
          </a:bodyPr>
          <a:lstStyle/>
          <a:p>
            <a:r>
              <a:rPr lang="en-US" sz="1400" dirty="0"/>
              <a:t>*Much of the material in these slides can be found on </a:t>
            </a:r>
            <a:r>
              <a:rPr lang="en-US" sz="1400" dirty="0">
                <a:latin typeface="Calibri" panose="020F0502020204030204" pitchFamily="34" charset="0"/>
                <a:cs typeface="Calibri" panose="020F0502020204030204" pitchFamily="34" charset="0"/>
                <a:hlinkClick r:id="rId4"/>
              </a:rPr>
              <a:t>http://www.angelfire.com/ca/DeafPreterist/compare.html</a:t>
            </a: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568238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Calvinism Versus Arminianism</a:t>
            </a:r>
          </a:p>
        </p:txBody>
      </p:sp>
      <p:sp>
        <p:nvSpPr>
          <p:cNvPr id="3" name="Content Placeholder 2"/>
          <p:cNvSpPr>
            <a:spLocks noGrp="1"/>
          </p:cNvSpPr>
          <p:nvPr>
            <p:ph idx="1"/>
          </p:nvPr>
        </p:nvSpPr>
        <p:spPr>
          <a:xfrm>
            <a:off x="304800" y="609600"/>
            <a:ext cx="8534400" cy="6248400"/>
          </a:xfrm>
        </p:spPr>
        <p:txBody>
          <a:bodyPr>
            <a:normAutofit fontScale="85000" lnSpcReduction="20000"/>
          </a:bodyPr>
          <a:lstStyle/>
          <a:p>
            <a:r>
              <a:rPr lang="en-US" b="1"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latin typeface="Calibri" panose="020F0502020204030204" pitchFamily="34" charset="0"/>
                <a:cs typeface="Calibri" panose="020F0502020204030204" pitchFamily="34" charset="0"/>
              </a:rPr>
              <a:t>Most Dispensationalists are Arminian, though there are exceptions.</a:t>
            </a:r>
          </a:p>
          <a:p>
            <a:pPr lvl="1"/>
            <a:r>
              <a:rPr lang="en-US" dirty="0">
                <a:latin typeface="Calibri" panose="020F0502020204030204" pitchFamily="34" charset="0"/>
                <a:cs typeface="Calibri" panose="020F0502020204030204" pitchFamily="34" charset="0"/>
              </a:rPr>
              <a:t>There is nothing inherent within Dispensationalism that requires a Dispensationalist to be an Arminian. For example, John MacArthur and the seminary affiliated with him (Master’s Seminary) is a Progressive Dispensationalists and a five-point Calvinist.</a:t>
            </a:r>
          </a:p>
          <a:p>
            <a:r>
              <a:rPr lang="en-US" b="1" dirty="0">
                <a:latin typeface="Calibri" panose="020F0502020204030204" pitchFamily="34" charset="0"/>
                <a:cs typeface="Calibri" panose="020F0502020204030204" pitchFamily="34" charset="0"/>
              </a:rPr>
              <a:t>Covenant Theology: </a:t>
            </a:r>
          </a:p>
          <a:p>
            <a:pPr lvl="1"/>
            <a:r>
              <a:rPr lang="en-US" dirty="0">
                <a:latin typeface="Calibri" panose="020F0502020204030204" pitchFamily="34" charset="0"/>
                <a:cs typeface="Calibri" panose="020F0502020204030204" pitchFamily="34" charset="0"/>
              </a:rPr>
              <a:t>Everyone who holds to Covenant Theology is a five-point Calvinist. This is probably due to the fact that most of those in this group will adhere to either the Westminster Confession or the London Baptist Confession of 1689 and both of those confessions articulate a very clear five-point Calvinist theology.</a:t>
            </a:r>
          </a:p>
          <a:p>
            <a:r>
              <a:rPr lang="en-US" b="1" dirty="0">
                <a:latin typeface="Calibri" panose="020F0502020204030204" pitchFamily="34" charset="0"/>
                <a:cs typeface="Calibri" panose="020F0502020204030204" pitchFamily="34" charset="0"/>
              </a:rPr>
              <a:t>New Covenant Theology:</a:t>
            </a:r>
          </a:p>
          <a:p>
            <a:pPr lvl="1"/>
            <a:r>
              <a:rPr lang="en-US" dirty="0">
                <a:latin typeface="Calibri" panose="020F0502020204030204" pitchFamily="34" charset="0"/>
                <a:cs typeface="Calibri" panose="020F0502020204030204" pitchFamily="34" charset="0"/>
              </a:rPr>
              <a:t>Everyone who I know who holds to New Covenant Theology is a five-point Calvinist. I suspect this is due to the fact that all of the major leaders of NCT are five-point Calvinists.</a:t>
            </a:r>
          </a:p>
          <a:p>
            <a:endParaRPr lang="en-US" dirty="0">
              <a:latin typeface="Calibri" panose="020F0502020204030204" pitchFamily="34" charset="0"/>
              <a:cs typeface="Calibri" panose="020F0502020204030204"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637132233"/>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Literal Versus Figurative Interpretation of the Bible</a:t>
            </a:r>
          </a:p>
        </p:txBody>
      </p:sp>
      <p:sp>
        <p:nvSpPr>
          <p:cNvPr id="3" name="Content Placeholder 2"/>
          <p:cNvSpPr>
            <a:spLocks noGrp="1"/>
          </p:cNvSpPr>
          <p:nvPr>
            <p:ph idx="1"/>
          </p:nvPr>
        </p:nvSpPr>
        <p:spPr>
          <a:xfrm>
            <a:off x="304800" y="457200"/>
            <a:ext cx="8534400" cy="6400800"/>
          </a:xfrm>
        </p:spPr>
        <p:txBody>
          <a:bodyPr>
            <a:normAutofit fontScale="77500" lnSpcReduction="20000"/>
          </a:bodyPr>
          <a:lstStyle/>
          <a:p>
            <a:r>
              <a:rPr lang="en-US" b="1"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latin typeface="Calibri" panose="020F0502020204030204" pitchFamily="34" charset="0"/>
                <a:cs typeface="Calibri" panose="020F0502020204030204" pitchFamily="34" charset="0"/>
              </a:rPr>
              <a:t>Stresses a </a:t>
            </a:r>
            <a:r>
              <a:rPr lang="en-US" b="1" i="1" dirty="0">
                <a:latin typeface="Calibri" panose="020F0502020204030204" pitchFamily="34" charset="0"/>
                <a:cs typeface="Calibri" panose="020F0502020204030204" pitchFamily="34" charset="0"/>
              </a:rPr>
              <a:t>literal</a:t>
            </a:r>
            <a:r>
              <a:rPr lang="en-US" dirty="0">
                <a:latin typeface="Calibri" panose="020F0502020204030204" pitchFamily="34" charset="0"/>
                <a:cs typeface="Calibri" panose="020F0502020204030204" pitchFamily="34" charset="0"/>
              </a:rPr>
              <a:t> interpretation of the Bible:</a:t>
            </a:r>
          </a:p>
          <a:p>
            <a:pPr lvl="2"/>
            <a:r>
              <a:rPr lang="en-US" dirty="0">
                <a:latin typeface="Calibri" panose="020F0502020204030204" pitchFamily="34" charset="0"/>
                <a:cs typeface="Calibri" panose="020F0502020204030204" pitchFamily="34" charset="0"/>
              </a:rPr>
              <a:t>Especially of the dramatic end-time prophesies (found in the book of Revelation and OT books like Ezekiel) </a:t>
            </a:r>
          </a:p>
          <a:p>
            <a:pPr lvl="2"/>
            <a:r>
              <a:rPr lang="en-US" b="1" i="1" dirty="0">
                <a:latin typeface="Calibri" panose="020F0502020204030204" pitchFamily="34" charset="0"/>
                <a:cs typeface="Calibri" panose="020F0502020204030204" pitchFamily="34" charset="0"/>
              </a:rPr>
              <a:t>Especially</a:t>
            </a:r>
            <a:r>
              <a:rPr lang="en-US" dirty="0">
                <a:latin typeface="Calibri" panose="020F0502020204030204" pitchFamily="34" charset="0"/>
                <a:cs typeface="Calibri" panose="020F0502020204030204" pitchFamily="34" charset="0"/>
              </a:rPr>
              <a:t> of OT prophesies that seem to promise physical future blessings to the physical nation of Israel</a:t>
            </a:r>
          </a:p>
          <a:p>
            <a:pPr lvl="1"/>
            <a:r>
              <a:rPr lang="en-US" dirty="0">
                <a:latin typeface="Calibri" panose="020F0502020204030204" pitchFamily="34" charset="0"/>
                <a:cs typeface="Calibri" panose="020F0502020204030204" pitchFamily="34" charset="0"/>
              </a:rPr>
              <a:t>Even if a NT writer gives a spiritual (rather than literal) interpretation of an OT prophesy relating to the future of Israel, they will view this as a secondary fulfillment and expect that God still intends to bring about the physical fulfillment in the future.</a:t>
            </a:r>
          </a:p>
          <a:p>
            <a:r>
              <a:rPr lang="en-US" b="1" dirty="0">
                <a:latin typeface="Calibri" panose="020F0502020204030204" pitchFamily="34" charset="0"/>
                <a:cs typeface="Calibri" panose="020F0502020204030204" pitchFamily="34" charset="0"/>
              </a:rPr>
              <a:t>Covenant Theology: </a:t>
            </a:r>
          </a:p>
          <a:p>
            <a:pPr lvl="1"/>
            <a:r>
              <a:rPr lang="en-US" dirty="0">
                <a:latin typeface="Calibri" panose="020F0502020204030204" pitchFamily="34" charset="0"/>
                <a:cs typeface="Calibri" panose="020F0502020204030204" pitchFamily="34" charset="0"/>
              </a:rPr>
              <a:t>Can accept a literal or figurative interpretation of a passage, depending on the context</a:t>
            </a:r>
          </a:p>
          <a:p>
            <a:pPr lvl="1"/>
            <a:r>
              <a:rPr lang="en-US" dirty="0">
                <a:latin typeface="Calibri" panose="020F0502020204030204" pitchFamily="34" charset="0"/>
                <a:cs typeface="Calibri" panose="020F0502020204030204" pitchFamily="34" charset="0"/>
              </a:rPr>
              <a:t>Believes that if an OT passage </a:t>
            </a:r>
            <a:r>
              <a:rPr lang="en-US" b="1" i="1" dirty="0">
                <a:latin typeface="Calibri" panose="020F0502020204030204" pitchFamily="34" charset="0"/>
                <a:cs typeface="Calibri" panose="020F0502020204030204" pitchFamily="34" charset="0"/>
              </a:rPr>
              <a:t>seems</a:t>
            </a:r>
            <a:r>
              <a:rPr lang="en-US" dirty="0">
                <a:latin typeface="Calibri" panose="020F0502020204030204" pitchFamily="34" charset="0"/>
                <a:cs typeface="Calibri" panose="020F0502020204030204" pitchFamily="34" charset="0"/>
              </a:rPr>
              <a:t> to promise a future physical fulfillment for the physical nation of Israel, but the NT tells us that the prophesy has </a:t>
            </a:r>
            <a:r>
              <a:rPr lang="en-US" b="1" i="1" dirty="0">
                <a:latin typeface="Calibri" panose="020F0502020204030204" pitchFamily="34" charset="0"/>
                <a:cs typeface="Calibri" panose="020F0502020204030204" pitchFamily="34" charset="0"/>
              </a:rPr>
              <a:t>already</a:t>
            </a:r>
            <a:r>
              <a:rPr lang="en-US" dirty="0">
                <a:latin typeface="Calibri" panose="020F0502020204030204" pitchFamily="34" charset="0"/>
                <a:cs typeface="Calibri" panose="020F0502020204030204" pitchFamily="34" charset="0"/>
              </a:rPr>
              <a:t> been fulfilled </a:t>
            </a:r>
            <a:r>
              <a:rPr lang="en-US" b="1" i="1" dirty="0">
                <a:latin typeface="Calibri" panose="020F0502020204030204" pitchFamily="34" charset="0"/>
                <a:cs typeface="Calibri" panose="020F0502020204030204" pitchFamily="34" charset="0"/>
              </a:rPr>
              <a:t>spiritually</a:t>
            </a:r>
            <a:r>
              <a:rPr lang="en-US" dirty="0">
                <a:latin typeface="Calibri" panose="020F0502020204030204" pitchFamily="34" charset="0"/>
                <a:cs typeface="Calibri" panose="020F0502020204030204" pitchFamily="34" charset="0"/>
              </a:rPr>
              <a:t>, we have no reason to expect a further physical fulfillment in the future.</a:t>
            </a:r>
          </a:p>
          <a:p>
            <a:r>
              <a:rPr lang="en-US" b="1" dirty="0">
                <a:latin typeface="Calibri" panose="020F0502020204030204" pitchFamily="34" charset="0"/>
                <a:cs typeface="Calibri" panose="020F0502020204030204" pitchFamily="34" charset="0"/>
              </a:rPr>
              <a:t>New Covenant Theology:</a:t>
            </a:r>
          </a:p>
          <a:p>
            <a:pPr lvl="1"/>
            <a:r>
              <a:rPr lang="en-US" dirty="0">
                <a:latin typeface="Calibri" panose="020F0502020204030204" pitchFamily="34" charset="0"/>
                <a:cs typeface="Calibri" panose="020F0502020204030204" pitchFamily="34" charset="0"/>
              </a:rPr>
              <a:t>Same as Covenant Theology on this point</a:t>
            </a:r>
          </a:p>
          <a:p>
            <a:endParaRPr lang="en-US" dirty="0">
              <a:latin typeface="Calibri" panose="020F0502020204030204" pitchFamily="34" charset="0"/>
              <a:cs typeface="Calibri" panose="020F0502020204030204"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068441187"/>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The Use of the Term “Israel” in Scripture</a:t>
            </a:r>
          </a:p>
        </p:txBody>
      </p:sp>
      <p:sp>
        <p:nvSpPr>
          <p:cNvPr id="3" name="Content Placeholder 2"/>
          <p:cNvSpPr>
            <a:spLocks noGrp="1"/>
          </p:cNvSpPr>
          <p:nvPr>
            <p:ph idx="1"/>
          </p:nvPr>
        </p:nvSpPr>
        <p:spPr>
          <a:xfrm>
            <a:off x="304800" y="609600"/>
            <a:ext cx="8534400" cy="6248400"/>
          </a:xfrm>
        </p:spPr>
        <p:txBody>
          <a:bodyPr>
            <a:normAutofit/>
          </a:bodyPr>
          <a:lstStyle/>
          <a:p>
            <a:r>
              <a:rPr lang="en-US" b="1"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latin typeface="Calibri" panose="020F0502020204030204" pitchFamily="34" charset="0"/>
                <a:cs typeface="Calibri" panose="020F0502020204030204" pitchFamily="34" charset="0"/>
              </a:rPr>
              <a:t>Believes that the term “Israel” used in scripture always refers to the literal, physical descendants of Jacob.</a:t>
            </a:r>
          </a:p>
          <a:p>
            <a:r>
              <a:rPr lang="en-US" b="1" dirty="0">
                <a:latin typeface="Calibri" panose="020F0502020204030204" pitchFamily="34" charset="0"/>
                <a:cs typeface="Calibri" panose="020F0502020204030204" pitchFamily="34" charset="0"/>
              </a:rPr>
              <a:t>Covenant Theology: </a:t>
            </a:r>
          </a:p>
          <a:p>
            <a:pPr lvl="1"/>
            <a:r>
              <a:rPr lang="en-US" dirty="0">
                <a:latin typeface="Calibri" panose="020F0502020204030204" pitchFamily="34" charset="0"/>
                <a:cs typeface="Calibri" panose="020F0502020204030204" pitchFamily="34" charset="0"/>
              </a:rPr>
              <a:t>Believes that the term “Israel” used in scripture may mean either the physical descendants of Jacob, or spiritual Israel, depending on context. </a:t>
            </a:r>
          </a:p>
          <a:p>
            <a:r>
              <a:rPr lang="en-US" b="1" dirty="0">
                <a:latin typeface="Calibri" panose="020F0502020204030204" pitchFamily="34" charset="0"/>
                <a:cs typeface="Calibri" panose="020F0502020204030204" pitchFamily="34" charset="0"/>
              </a:rPr>
              <a:t>New Covenant Theology:</a:t>
            </a:r>
          </a:p>
          <a:p>
            <a:pPr lvl="1"/>
            <a:r>
              <a:rPr lang="en-US" dirty="0">
                <a:latin typeface="Calibri" panose="020F0502020204030204" pitchFamily="34" charset="0"/>
                <a:cs typeface="Calibri" panose="020F0502020204030204" pitchFamily="34" charset="0"/>
              </a:rPr>
              <a:t>Same as Covenant Theology on this point</a:t>
            </a:r>
          </a:p>
          <a:p>
            <a:endParaRPr lang="en-US" dirty="0">
              <a:latin typeface="Calibri" panose="020F0502020204030204" pitchFamily="34" charset="0"/>
              <a:cs typeface="Calibri" panose="020F0502020204030204"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1641330008"/>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The “Israel of God” in Galatians 6:16</a:t>
            </a:r>
          </a:p>
        </p:txBody>
      </p:sp>
      <p:sp>
        <p:nvSpPr>
          <p:cNvPr id="3" name="Content Placeholder 2"/>
          <p:cNvSpPr>
            <a:spLocks noGrp="1"/>
          </p:cNvSpPr>
          <p:nvPr>
            <p:ph idx="1"/>
          </p:nvPr>
        </p:nvSpPr>
        <p:spPr>
          <a:xfrm>
            <a:off x="304800" y="609600"/>
            <a:ext cx="8534400" cy="6248400"/>
          </a:xfrm>
        </p:spPr>
        <p:txBody>
          <a:bodyPr>
            <a:normAutofit fontScale="77500" lnSpcReduction="20000"/>
          </a:bodyPr>
          <a:lstStyle/>
          <a:p>
            <a:pPr marL="0" indent="0">
              <a:buNone/>
            </a:pPr>
            <a:r>
              <a:rPr lang="en-US" sz="28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For neither circumcision counts for anything, nor uncircumcision, but a new creation. Peace and mercy be upon all who walk by this rule, upon the </a:t>
            </a:r>
            <a:r>
              <a:rPr lang="en-US" sz="2800"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Israel of God</a:t>
            </a:r>
            <a:r>
              <a:rPr lang="en-US" sz="28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sz="2800" dirty="0">
                <a:solidFill>
                  <a:srgbClr val="0070C0"/>
                </a:solidFill>
                <a:effectLst>
                  <a:glow rad="228600">
                    <a:schemeClr val="accent3">
                      <a:satMod val="175000"/>
                      <a:alpha val="40000"/>
                    </a:schemeClr>
                  </a:glow>
                </a:effectLst>
                <a:latin typeface="Calibri" panose="020F0502020204030204" pitchFamily="34" charset="0"/>
                <a:cs typeface="Calibri" panose="020F0502020204030204" pitchFamily="34" charset="0"/>
              </a:rPr>
              <a:t> </a:t>
            </a:r>
            <a:r>
              <a:rPr lang="en-US" sz="2800" dirty="0">
                <a:effectLst>
                  <a:glow rad="228600">
                    <a:schemeClr val="accent3">
                      <a:satMod val="175000"/>
                      <a:alpha val="40000"/>
                    </a:schemeClr>
                  </a:glow>
                </a:effectLst>
                <a:latin typeface="Calibri" panose="020F0502020204030204" pitchFamily="34" charset="0"/>
                <a:cs typeface="Calibri" panose="020F0502020204030204" pitchFamily="34" charset="0"/>
              </a:rPr>
              <a:t>(Gal 6:15-16 RSV)</a:t>
            </a:r>
          </a:p>
          <a:p>
            <a:r>
              <a:rPr lang="en-US" b="1" dirty="0">
                <a:effectLst>
                  <a:glow rad="228600">
                    <a:schemeClr val="accent3">
                      <a:satMod val="175000"/>
                      <a:alpha val="40000"/>
                    </a:schemeClr>
                  </a:glow>
                </a:effectLst>
                <a:latin typeface="Calibri" panose="020F0502020204030204" pitchFamily="34" charset="0"/>
                <a:cs typeface="Calibri" pitchFamily="34" charset="0"/>
              </a:rPr>
              <a:t>Dispensationalism:</a:t>
            </a:r>
          </a:p>
          <a:p>
            <a:pPr lvl="1"/>
            <a:r>
              <a:rPr lang="en-US" dirty="0">
                <a:latin typeface="Calibri" panose="020F0502020204030204" pitchFamily="34" charset="0"/>
                <a:cs typeface="Calibri" panose="020F0502020204030204" pitchFamily="34" charset="0"/>
              </a:rPr>
              <a:t>Believes that the term “Israel of God” in Gal. 6:16 means </a:t>
            </a:r>
            <a:r>
              <a:rPr lang="en-US" b="1" i="1" dirty="0">
                <a:latin typeface="Calibri" panose="020F0502020204030204" pitchFamily="34" charset="0"/>
                <a:cs typeface="Calibri" panose="020F0502020204030204" pitchFamily="34" charset="0"/>
              </a:rPr>
              <a:t>physical</a:t>
            </a:r>
            <a:r>
              <a:rPr lang="en-US" dirty="0">
                <a:latin typeface="Calibri" panose="020F0502020204030204" pitchFamily="34" charset="0"/>
                <a:cs typeface="Calibri" panose="020F0502020204030204" pitchFamily="34" charset="0"/>
              </a:rPr>
              <a:t> Israel alone.</a:t>
            </a:r>
          </a:p>
          <a:p>
            <a:r>
              <a:rPr lang="en-US" b="1" dirty="0">
                <a:latin typeface="Calibri" panose="020F0502020204030204" pitchFamily="34" charset="0"/>
                <a:cs typeface="Calibri" panose="020F0502020204030204" pitchFamily="34" charset="0"/>
              </a:rPr>
              <a:t>Covenant Theology: </a:t>
            </a:r>
          </a:p>
          <a:p>
            <a:pPr lvl="1"/>
            <a:r>
              <a:rPr lang="en-US" dirty="0">
                <a:latin typeface="Calibri" panose="020F0502020204030204" pitchFamily="34" charset="0"/>
                <a:cs typeface="Calibri" panose="020F0502020204030204" pitchFamily="34" charset="0"/>
              </a:rPr>
              <a:t>Believes that the term “Israel of God” in Gal. 6:16 means </a:t>
            </a:r>
            <a:r>
              <a:rPr lang="en-US" b="1" i="1" dirty="0">
                <a:latin typeface="Calibri" panose="020F0502020204030204" pitchFamily="34" charset="0"/>
                <a:cs typeface="Calibri" panose="020F0502020204030204" pitchFamily="34" charset="0"/>
              </a:rPr>
              <a:t>spiritual</a:t>
            </a:r>
            <a:r>
              <a:rPr lang="en-US" dirty="0">
                <a:latin typeface="Calibri" panose="020F0502020204030204" pitchFamily="34" charset="0"/>
                <a:cs typeface="Calibri" panose="020F0502020204030204" pitchFamily="34" charset="0"/>
              </a:rPr>
              <a:t> Israel, parallel to what is said in other passages such as:</a:t>
            </a:r>
          </a:p>
          <a:p>
            <a:pPr lvl="2"/>
            <a:r>
              <a:rPr lang="en-US"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And if you are Christ's, then you are Abraham's offspring, heirs according to promise. </a:t>
            </a:r>
            <a:r>
              <a:rPr lang="en-US" dirty="0">
                <a:latin typeface="Calibri" panose="020F0502020204030204" pitchFamily="34" charset="0"/>
                <a:cs typeface="Calibri" panose="020F0502020204030204" pitchFamily="34" charset="0"/>
              </a:rPr>
              <a:t>(Gal 3:29) </a:t>
            </a:r>
          </a:p>
          <a:p>
            <a:pPr lvl="2"/>
            <a:r>
              <a:rPr lang="en-US"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For no one is a Jew who is merely one outwardly, nor is circumcision outward and physical. But a Jew is one inwardly, and circumcision is a matter of the heart, by the Spirit, not by the letter. His praise is not from man but from God. </a:t>
            </a:r>
            <a:r>
              <a:rPr lang="en-US" dirty="0">
                <a:latin typeface="Calibri" panose="020F0502020204030204" pitchFamily="34" charset="0"/>
                <a:cs typeface="Calibri" panose="020F0502020204030204" pitchFamily="34" charset="0"/>
              </a:rPr>
              <a:t>(Rom 2:28)</a:t>
            </a:r>
          </a:p>
          <a:p>
            <a:pPr lvl="2"/>
            <a:r>
              <a:rPr lang="en-US"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For not all who are descended from Israel belong to Israel </a:t>
            </a:r>
            <a:r>
              <a:rPr lang="en-US" dirty="0">
                <a:latin typeface="Calibri" panose="020F0502020204030204" pitchFamily="34" charset="0"/>
                <a:cs typeface="Calibri" panose="020F0502020204030204" pitchFamily="34" charset="0"/>
              </a:rPr>
              <a:t>(Rom 9:6b)</a:t>
            </a:r>
          </a:p>
          <a:p>
            <a:pPr lvl="2"/>
            <a:r>
              <a:rPr lang="en-US" sz="2500" i="1" dirty="0">
                <a:solidFill>
                  <a:srgbClr val="0070C0"/>
                </a:solidFill>
                <a:effectLst>
                  <a:glow rad="228600">
                    <a:schemeClr val="accent3">
                      <a:satMod val="175000"/>
                      <a:alpha val="40000"/>
                    </a:schemeClr>
                  </a:glow>
                </a:effectLst>
                <a:latin typeface="Cambria" panose="02040503050406030204" pitchFamily="18" charset="0"/>
                <a:ea typeface="+mn-ea"/>
                <a:cs typeface="Calibri" pitchFamily="34" charset="0"/>
              </a:rPr>
              <a:t>For we are the true circumcision, who worship God in spirit, and glory in Christ Jesus, and put no confidence in the flesh. </a:t>
            </a:r>
            <a:r>
              <a:rPr lang="en-US" dirty="0">
                <a:latin typeface="Calibri" panose="020F0502020204030204" pitchFamily="34" charset="0"/>
                <a:cs typeface="Calibri" panose="020F0502020204030204" pitchFamily="34" charset="0"/>
              </a:rPr>
              <a:t>(Phi 3:3 RSV)</a:t>
            </a:r>
          </a:p>
          <a:p>
            <a:r>
              <a:rPr lang="en-US" b="1" dirty="0">
                <a:latin typeface="Calibri" panose="020F0502020204030204" pitchFamily="34" charset="0"/>
                <a:cs typeface="Calibri" panose="020F0502020204030204" pitchFamily="34" charset="0"/>
              </a:rPr>
              <a:t>New Covenant Theology:</a:t>
            </a:r>
          </a:p>
          <a:p>
            <a:pPr lvl="1"/>
            <a:r>
              <a:rPr lang="en-US" dirty="0">
                <a:latin typeface="Calibri" panose="020F0502020204030204" pitchFamily="34" charset="0"/>
                <a:cs typeface="Calibri" panose="020F0502020204030204" pitchFamily="34" charset="0"/>
              </a:rPr>
              <a:t>Same as Covenant Theology on this point</a:t>
            </a:r>
          </a:p>
          <a:p>
            <a:endParaRPr lang="en-US" dirty="0">
              <a:latin typeface="Calibri" panose="020F0502020204030204" pitchFamily="34" charset="0"/>
              <a:cs typeface="Calibri" panose="020F0502020204030204"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a:p>
            <a:pPr lvl="1"/>
            <a:endParaRPr lang="en-US" dirty="0">
              <a:effectLst>
                <a:glow rad="228600">
                  <a:schemeClr val="accent3">
                    <a:satMod val="175000"/>
                    <a:alpha val="40000"/>
                  </a:schemeClr>
                </a:glow>
              </a:effectLst>
              <a:latin typeface="Calibri" panose="020F0502020204030204" pitchFamily="34" charset="0"/>
              <a:cs typeface="Calibri" pitchFamily="34" charset="0"/>
            </a:endParaRPr>
          </a:p>
        </p:txBody>
      </p:sp>
    </p:spTree>
    <p:extLst>
      <p:ext uri="{BB962C8B-B14F-4D97-AF65-F5344CB8AC3E}">
        <p14:creationId xmlns:p14="http://schemas.microsoft.com/office/powerpoint/2010/main" val="38801854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 calcmode="lin" valueType="num">
                                      <p:cBhvr>
                                        <p:cTn id="70"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7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4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9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101610</TotalTime>
  <Words>1055</Words>
  <Application>Microsoft Office PowerPoint</Application>
  <PresentationFormat>On-screen Show (4:3)</PresentationFormat>
  <Paragraphs>90</Paragraphs>
  <Slides>11</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11</vt:i4>
      </vt:variant>
    </vt:vector>
  </HeadingPairs>
  <TitlesOfParts>
    <vt:vector size="18" baseType="lpstr">
      <vt:lpstr>Arial</vt:lpstr>
      <vt:lpstr>Calibri</vt:lpstr>
      <vt:lpstr>Cambria</vt:lpstr>
      <vt:lpstr>44_Default Design</vt:lpstr>
      <vt:lpstr>19_sunset</vt:lpstr>
      <vt:lpstr>45_Default Design</vt:lpstr>
      <vt:lpstr>46_Default Design</vt:lpstr>
      <vt:lpstr>New Covenant Theology</vt:lpstr>
      <vt:lpstr>For Next Time…</vt:lpstr>
      <vt:lpstr>Questions Raised by New Covenant Theology</vt:lpstr>
      <vt:lpstr>Questions Raised by New Covenant Theology</vt:lpstr>
      <vt:lpstr>Competing Systems to New Covenant Theology</vt:lpstr>
      <vt:lpstr>Calvinism Versus Arminianism</vt:lpstr>
      <vt:lpstr>Literal Versus Figurative Interpretation of the Bible</vt:lpstr>
      <vt:lpstr>The Use of the Term “Israel” in Scripture</vt:lpstr>
      <vt:lpstr>The “Israel of God” in Galatians 6:16</vt:lpstr>
      <vt:lpstr>Israel and the Church</vt:lpstr>
      <vt:lpstr>Other 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2630</cp:revision>
  <dcterms:created xsi:type="dcterms:W3CDTF">2002-05-29T23:51:15Z</dcterms:created>
  <dcterms:modified xsi:type="dcterms:W3CDTF">2020-10-17T02:28:38Z</dcterms:modified>
</cp:coreProperties>
</file>