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288" r:id="rId2"/>
    <p:sldMasterId id="2147485301" r:id="rId3"/>
    <p:sldMasterId id="2147485313" r:id="rId4"/>
    <p:sldMasterId id="2147485325" r:id="rId5"/>
  </p:sldMasterIdLst>
  <p:notesMasterIdLst>
    <p:notesMasterId r:id="rId20"/>
  </p:notesMasterIdLst>
  <p:sldIdLst>
    <p:sldId id="964" r:id="rId6"/>
    <p:sldId id="965" r:id="rId7"/>
    <p:sldId id="969" r:id="rId8"/>
    <p:sldId id="970" r:id="rId9"/>
    <p:sldId id="971" r:id="rId10"/>
    <p:sldId id="972" r:id="rId11"/>
    <p:sldId id="980" r:id="rId12"/>
    <p:sldId id="974" r:id="rId13"/>
    <p:sldId id="976" r:id="rId14"/>
    <p:sldId id="978" r:id="rId15"/>
    <p:sldId id="979" r:id="rId16"/>
    <p:sldId id="981" r:id="rId17"/>
    <p:sldId id="967" r:id="rId18"/>
    <p:sldId id="968" r:id="rId19"/>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382" autoAdjust="0"/>
    <p:restoredTop sz="99199"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8257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64601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0595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1197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00200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20808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0172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34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8491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6666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393618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24486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69622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55086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770169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036334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8196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080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96557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00515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54164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31306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5348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75868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8809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75779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36646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3065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838580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702036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67390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34364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6823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78807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24430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199773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5294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26276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60037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844026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16405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2825361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3509518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3204687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8792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98557210"/>
      </p:ext>
    </p:extLst>
  </p:cSld>
  <p:clrMap bg1="lt1" tx1="dk1" bg2="lt2" tx2="dk2" accent1="accent1" accent2="accent2" accent3="accent3" accent4="accent4" accent5="accent5" accent6="accent6" hlink="hlink" folHlink="folHlink"/>
  <p:sldLayoutIdLst>
    <p:sldLayoutId id="2147485289" r:id="rId1"/>
    <p:sldLayoutId id="2147485290" r:id="rId2"/>
    <p:sldLayoutId id="2147485291" r:id="rId3"/>
    <p:sldLayoutId id="2147485292" r:id="rId4"/>
    <p:sldLayoutId id="2147485293" r:id="rId5"/>
    <p:sldLayoutId id="2147485294" r:id="rId6"/>
    <p:sldLayoutId id="2147485295" r:id="rId7"/>
    <p:sldLayoutId id="2147485296" r:id="rId8"/>
    <p:sldLayoutId id="2147485297" r:id="rId9"/>
    <p:sldLayoutId id="2147485298" r:id="rId10"/>
    <p:sldLayoutId id="2147485299" r:id="rId11"/>
    <p:sldLayoutId id="214748530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73974968"/>
      </p:ext>
    </p:extLst>
  </p:cSld>
  <p:clrMap bg1="lt1" tx1="dk1" bg2="lt2" tx2="dk2" accent1="accent1" accent2="accent2" accent3="accent3" accent4="accent4" accent5="accent5" accent6="accent6" hlink="hlink" folHlink="folHlink"/>
  <p:sldLayoutIdLst>
    <p:sldLayoutId id="2147485302" r:id="rId1"/>
    <p:sldLayoutId id="2147485303" r:id="rId2"/>
    <p:sldLayoutId id="2147485304" r:id="rId3"/>
    <p:sldLayoutId id="2147485305" r:id="rId4"/>
    <p:sldLayoutId id="2147485306" r:id="rId5"/>
    <p:sldLayoutId id="2147485307" r:id="rId6"/>
    <p:sldLayoutId id="2147485308" r:id="rId7"/>
    <p:sldLayoutId id="2147485309" r:id="rId8"/>
    <p:sldLayoutId id="2147485310" r:id="rId9"/>
    <p:sldLayoutId id="2147485311" r:id="rId10"/>
    <p:sldLayoutId id="214748531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80936699"/>
      </p:ext>
    </p:extLst>
  </p:cSld>
  <p:clrMap bg1="lt1" tx1="dk1" bg2="lt2" tx2="dk2" accent1="accent1" accent2="accent2" accent3="accent3" accent4="accent4" accent5="accent5" accent6="accent6" hlink="hlink" folHlink="folHlink"/>
  <p:sldLayoutIdLst>
    <p:sldLayoutId id="2147485314" r:id="rId1"/>
    <p:sldLayoutId id="2147485315" r:id="rId2"/>
    <p:sldLayoutId id="2147485316" r:id="rId3"/>
    <p:sldLayoutId id="2147485317" r:id="rId4"/>
    <p:sldLayoutId id="2147485318" r:id="rId5"/>
    <p:sldLayoutId id="2147485319" r:id="rId6"/>
    <p:sldLayoutId id="2147485320" r:id="rId7"/>
    <p:sldLayoutId id="2147485321" r:id="rId8"/>
    <p:sldLayoutId id="2147485322" r:id="rId9"/>
    <p:sldLayoutId id="2147485323" r:id="rId10"/>
    <p:sldLayoutId id="214748532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42575427"/>
      </p:ext>
    </p:extLst>
  </p:cSld>
  <p:clrMap bg1="lt1" tx1="dk1" bg2="lt2" tx2="dk2" accent1="accent1" accent2="accent2" accent3="accent3" accent4="accent4" accent5="accent5" accent6="accent6" hlink="hlink" folHlink="folHlink"/>
  <p:sldLayoutIdLst>
    <p:sldLayoutId id="2147485326" r:id="rId1"/>
    <p:sldLayoutId id="2147485327" r:id="rId2"/>
    <p:sldLayoutId id="2147485328" r:id="rId3"/>
    <p:sldLayoutId id="2147485329" r:id="rId4"/>
    <p:sldLayoutId id="2147485330" r:id="rId5"/>
    <p:sldLayoutId id="2147485331" r:id="rId6"/>
    <p:sldLayoutId id="2147485332" r:id="rId7"/>
    <p:sldLayoutId id="2147485333" r:id="rId8"/>
    <p:sldLayoutId id="2147485334" r:id="rId9"/>
    <p:sldLayoutId id="2147485335" r:id="rId10"/>
    <p:sldLayoutId id="214748533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47.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47.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47.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47.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47.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47.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47.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47.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3985638643"/>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914400"/>
            <a:ext cx="8382000" cy="5943600"/>
          </a:xfrm>
        </p:spPr>
        <p:txBody>
          <a:bodyPr>
            <a:normAutofit fontScale="77500" lnSpcReduction="20000"/>
          </a:bodyPr>
          <a:lstStyle/>
          <a:p>
            <a:r>
              <a:rPr lang="en-US" dirty="0">
                <a:latin typeface="Calibri" panose="020F0502020204030204" pitchFamily="34" charset="0"/>
                <a:cs typeface="Calibri" panose="020F0502020204030204" pitchFamily="34" charset="0"/>
              </a:rPr>
              <a:t>On page 40, Barcellos summarizes his argument from Eph. 6:2-3 that the Ten Commandments are an inseparable unit that are all equally binding on New Covenant believers.</a:t>
            </a:r>
          </a:p>
          <a:p>
            <a:r>
              <a:rPr lang="en-US" dirty="0">
                <a:latin typeface="Calibri" panose="020F0502020204030204" pitchFamily="34" charset="0"/>
                <a:cs typeface="Calibri" panose="020F0502020204030204" pitchFamily="34" charset="0"/>
              </a:rPr>
              <a:t>He </a:t>
            </a:r>
            <a:r>
              <a:rPr lang="en-US" b="1" i="1" dirty="0">
                <a:latin typeface="Calibri" panose="020F0502020204030204" pitchFamily="34" charset="0"/>
                <a:cs typeface="Calibri" panose="020F0502020204030204" pitchFamily="34" charset="0"/>
              </a:rPr>
              <a:t>begins</a:t>
            </a:r>
            <a:r>
              <a:rPr lang="en-US" dirty="0">
                <a:latin typeface="Calibri" panose="020F0502020204030204" pitchFamily="34" charset="0"/>
                <a:cs typeface="Calibri" panose="020F0502020204030204" pitchFamily="34" charset="0"/>
              </a:rPr>
              <a:t> his summary by saying: “</a:t>
            </a:r>
            <a:r>
              <a:rPr lang="en-US" i="1" dirty="0">
                <a:latin typeface="Cambria" panose="02040503050406030204" pitchFamily="18" charset="0"/>
                <a:cs typeface="Calibri" panose="020F0502020204030204" pitchFamily="34" charset="0"/>
              </a:rPr>
              <a:t>The Decalogue was given as and is always assumed to be ‘an inseparable unit’ </a:t>
            </a:r>
            <a:r>
              <a:rPr lang="en-US" b="1" i="1" dirty="0">
                <a:latin typeface="Cambria" panose="02040503050406030204" pitchFamily="18" charset="0"/>
                <a:cs typeface="Calibri" panose="020F0502020204030204" pitchFamily="34" charset="0"/>
              </a:rPr>
              <a:t>in the Old Testament under the Old Covenant</a:t>
            </a:r>
            <a:r>
              <a:rPr lang="en-US" i="1" dirty="0">
                <a:latin typeface="Cambria" panose="02040503050406030204" pitchFamily="18" charset="0"/>
                <a:cs typeface="Calibri" panose="020F0502020204030204" pitchFamily="34" charset="0"/>
              </a:rPr>
              <a:t>.” </a:t>
            </a:r>
            <a:r>
              <a:rPr lang="en-US" dirty="0">
                <a:latin typeface="Calibri" panose="020F0502020204030204" pitchFamily="34" charset="0"/>
                <a:cs typeface="Calibri" panose="020F0502020204030204" pitchFamily="34" charset="0"/>
              </a:rPr>
              <a:t>(emphasis added)</a:t>
            </a:r>
          </a:p>
          <a:p>
            <a:r>
              <a:rPr lang="en-US" dirty="0">
                <a:latin typeface="Calibri" panose="020F0502020204030204" pitchFamily="34" charset="0"/>
                <a:cs typeface="Calibri" panose="020F0502020204030204" pitchFamily="34" charset="0"/>
              </a:rPr>
              <a:t>I agree that the Ten Commandments were </a:t>
            </a:r>
            <a:r>
              <a:rPr lang="en-US" i="1" dirty="0">
                <a:latin typeface="Cambria" panose="02040503050406030204" pitchFamily="18" charset="0"/>
                <a:cs typeface="Calibri" panose="020F0502020204030204" pitchFamily="34" charset="0"/>
              </a:rPr>
              <a:t>“an inseparable unit” </a:t>
            </a:r>
            <a:r>
              <a:rPr lang="en-US" dirty="0">
                <a:latin typeface="Calibri" panose="020F0502020204030204" pitchFamily="34" charset="0"/>
                <a:cs typeface="Calibri" panose="020F0502020204030204" pitchFamily="34" charset="0"/>
              </a:rPr>
              <a:t>in the </a:t>
            </a:r>
            <a:r>
              <a:rPr lang="en-US" b="1" i="1" dirty="0">
                <a:latin typeface="Calibri" panose="020F0502020204030204" pitchFamily="34" charset="0"/>
                <a:cs typeface="Calibri" panose="020F0502020204030204" pitchFamily="34" charset="0"/>
              </a:rPr>
              <a:t>Old</a:t>
            </a:r>
            <a:r>
              <a:rPr lang="en-US" dirty="0">
                <a:latin typeface="Calibri" panose="020F0502020204030204" pitchFamily="34" charset="0"/>
                <a:cs typeface="Calibri" panose="020F0502020204030204" pitchFamily="34" charset="0"/>
              </a:rPr>
              <a:t> Covenant. In fact, I believe the </a:t>
            </a:r>
            <a:r>
              <a:rPr lang="en-US" b="1" i="1" dirty="0">
                <a:latin typeface="Calibri" panose="020F0502020204030204" pitchFamily="34" charset="0"/>
                <a:cs typeface="Calibri" panose="020F0502020204030204" pitchFamily="34" charset="0"/>
              </a:rPr>
              <a:t>entire Mosaic Law </a:t>
            </a:r>
            <a:r>
              <a:rPr lang="en-US" dirty="0">
                <a:latin typeface="Calibri" panose="020F0502020204030204" pitchFamily="34" charset="0"/>
                <a:cs typeface="Calibri" panose="020F0502020204030204" pitchFamily="34" charset="0"/>
              </a:rPr>
              <a:t>was an inseparable unit in the Old Covenant, which is why I have a problem with Covenant theologians like Barcellos dividing the Law into three parts: moral, civil, and ceremonial.</a:t>
            </a:r>
          </a:p>
          <a:p>
            <a:r>
              <a:rPr lang="en-US" dirty="0">
                <a:latin typeface="Calibri" panose="020F0502020204030204" pitchFamily="34" charset="0"/>
                <a:cs typeface="Calibri" panose="020F0502020204030204" pitchFamily="34" charset="0"/>
              </a:rPr>
              <a:t>Barcellos continues: “</a:t>
            </a:r>
            <a:r>
              <a:rPr lang="en-US" i="1" dirty="0">
                <a:latin typeface="Cambria" panose="02040503050406030204" pitchFamily="18" charset="0"/>
                <a:cs typeface="Calibri" panose="020F0502020204030204" pitchFamily="34" charset="0"/>
              </a:rPr>
              <a:t>Jeremiah assumes this in Jer. 31:33. Paul assumes this in both 2 Cor. 3 and here in Ephesians 6.</a:t>
            </a:r>
            <a:r>
              <a:rPr lang="en-US" dirty="0">
                <a:latin typeface="Calibri" panose="020F0502020204030204" pitchFamily="34" charset="0"/>
                <a:cs typeface="Calibri" panose="020F0502020204030204" pitchFamily="34" charset="0"/>
              </a:rPr>
              <a:t>”</a:t>
            </a:r>
          </a:p>
          <a:p>
            <a:r>
              <a:rPr lang="en-US" dirty="0">
                <a:latin typeface="Calibri" panose="020F0502020204030204" pitchFamily="34" charset="0"/>
                <a:cs typeface="Calibri" panose="020F0502020204030204" pitchFamily="34" charset="0"/>
              </a:rPr>
              <a:t>While I agree that the Ten Commandments were an inseparable unit in the Old Covenant, none of the passages that he cites actually </a:t>
            </a:r>
            <a:r>
              <a:rPr lang="en-US" b="1" i="1" dirty="0">
                <a:latin typeface="Calibri" panose="020F0502020204030204" pitchFamily="34" charset="0"/>
                <a:cs typeface="Calibri" panose="020F0502020204030204" pitchFamily="34" charset="0"/>
              </a:rPr>
              <a:t>say </a:t>
            </a:r>
            <a:r>
              <a:rPr lang="en-US" dirty="0">
                <a:latin typeface="Calibri" panose="020F0502020204030204" pitchFamily="34" charset="0"/>
                <a:cs typeface="Calibri" panose="020F0502020204030204" pitchFamily="34" charset="0"/>
              </a:rPr>
              <a:t>that.</a:t>
            </a:r>
          </a:p>
        </p:txBody>
      </p:sp>
    </p:spTree>
    <p:extLst>
      <p:ext uri="{BB962C8B-B14F-4D97-AF65-F5344CB8AC3E}">
        <p14:creationId xmlns:p14="http://schemas.microsoft.com/office/powerpoint/2010/main" val="42032723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1066800"/>
            <a:ext cx="8229600" cy="5791200"/>
          </a:xfrm>
        </p:spPr>
        <p:txBody>
          <a:bodyPr>
            <a:normAutofit fontScale="92500" lnSpcReduction="20000"/>
          </a:bodyPr>
          <a:lstStyle/>
          <a:p>
            <a:r>
              <a:rPr lang="en-US" dirty="0">
                <a:latin typeface="Calibri" panose="020F0502020204030204" pitchFamily="34" charset="0"/>
                <a:cs typeface="Calibri" panose="020F0502020204030204" pitchFamily="34" charset="0"/>
              </a:rPr>
              <a:t>But it is on his next point that Barcellos makes a really big leap in logic: </a:t>
            </a:r>
            <a:r>
              <a:rPr lang="en-US" i="1" dirty="0">
                <a:latin typeface="Cambria" panose="02040503050406030204" pitchFamily="18" charset="0"/>
                <a:cs typeface="Calibri" panose="020F0502020204030204" pitchFamily="34" charset="0"/>
              </a:rPr>
              <a:t>However [Paul] assumes this </a:t>
            </a:r>
            <a:r>
              <a:rPr lang="en-US" b="1" i="1" dirty="0">
                <a:latin typeface="Cambria" panose="02040503050406030204" pitchFamily="18" charset="0"/>
                <a:cs typeface="Calibri" panose="020F0502020204030204" pitchFamily="34" charset="0"/>
              </a:rPr>
              <a:t>after</a:t>
            </a:r>
            <a:r>
              <a:rPr lang="en-US" i="1" dirty="0">
                <a:latin typeface="Cambria" panose="02040503050406030204" pitchFamily="18" charset="0"/>
                <a:cs typeface="Calibri" panose="020F0502020204030204" pitchFamily="34" charset="0"/>
              </a:rPr>
              <a:t> the Old Covenant has been replaced by the New Covenant. So even after the New Covenant replaces the Old Covenant, the Ten Commandments are viewed as a unit outside the Old Covenant [i.e. in the New Covenant]. </a:t>
            </a:r>
            <a:r>
              <a:rPr lang="en-US" dirty="0">
                <a:latin typeface="Calibri" panose="020F0502020204030204" pitchFamily="34" charset="0"/>
                <a:cs typeface="Calibri" panose="020F0502020204030204" pitchFamily="34" charset="0"/>
              </a:rPr>
              <a:t>(emphasis original)</a:t>
            </a:r>
          </a:p>
          <a:p>
            <a:r>
              <a:rPr lang="en-US" dirty="0">
                <a:latin typeface="Calibri" panose="020F0502020204030204" pitchFamily="34" charset="0"/>
                <a:cs typeface="Calibri" panose="020F0502020204030204" pitchFamily="34" charset="0"/>
              </a:rPr>
              <a:t>Let’s assume, for the sake of argument, that Eph. 6:2-3 </a:t>
            </a:r>
            <a:r>
              <a:rPr lang="en-US" b="1" i="1" dirty="0">
                <a:latin typeface="Calibri" panose="020F0502020204030204" pitchFamily="34" charset="0"/>
                <a:cs typeface="Calibri" panose="020F0502020204030204" pitchFamily="34" charset="0"/>
              </a:rPr>
              <a:t>did</a:t>
            </a:r>
            <a:r>
              <a:rPr lang="en-US" dirty="0">
                <a:latin typeface="Calibri" panose="020F0502020204030204" pitchFamily="34" charset="0"/>
                <a:cs typeface="Calibri" panose="020F0502020204030204" pitchFamily="34" charset="0"/>
              </a:rPr>
              <a:t> say that the Ten Commandments were equally binding in the </a:t>
            </a:r>
            <a:r>
              <a:rPr lang="en-US" b="1" i="1" dirty="0">
                <a:latin typeface="Calibri" panose="020F0502020204030204" pitchFamily="34" charset="0"/>
                <a:cs typeface="Calibri" panose="020F0502020204030204" pitchFamily="34" charset="0"/>
              </a:rPr>
              <a:t>Old</a:t>
            </a:r>
            <a:r>
              <a:rPr lang="en-US" dirty="0">
                <a:latin typeface="Calibri" panose="020F0502020204030204" pitchFamily="34" charset="0"/>
                <a:cs typeface="Calibri" panose="020F0502020204030204" pitchFamily="34" charset="0"/>
              </a:rPr>
              <a:t> Covenant. </a:t>
            </a:r>
          </a:p>
          <a:p>
            <a:r>
              <a:rPr lang="en-US" dirty="0">
                <a:latin typeface="Calibri" panose="020F0502020204030204" pitchFamily="34" charset="0"/>
                <a:cs typeface="Calibri" panose="020F0502020204030204" pitchFamily="34" charset="0"/>
              </a:rPr>
              <a:t>Would this mean that Paul viewed the Ten Commandments as an inseparable unit and that all ten of them are now equally binding on </a:t>
            </a:r>
            <a:r>
              <a:rPr lang="en-US" b="1" i="1" dirty="0">
                <a:latin typeface="Calibri" panose="020F0502020204030204" pitchFamily="34" charset="0"/>
                <a:cs typeface="Calibri" panose="020F0502020204030204" pitchFamily="34" charset="0"/>
              </a:rPr>
              <a:t>New</a:t>
            </a:r>
            <a:r>
              <a:rPr lang="en-US" dirty="0">
                <a:latin typeface="Calibri" panose="020F0502020204030204" pitchFamily="34" charset="0"/>
                <a:cs typeface="Calibri" panose="020F0502020204030204" pitchFamily="34" charset="0"/>
              </a:rPr>
              <a:t> Covenant believers?</a:t>
            </a:r>
            <a:endParaRPr lang="en-US" i="1" dirty="0">
              <a:latin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7649444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1066800"/>
            <a:ext cx="8229600" cy="5791200"/>
          </a:xfrm>
        </p:spPr>
        <p:txBody>
          <a:bodyPr>
            <a:normAutofit fontScale="77500" lnSpcReduction="20000"/>
          </a:bodyPr>
          <a:lstStyle/>
          <a:p>
            <a:r>
              <a:rPr lang="en-US" dirty="0">
                <a:latin typeface="Calibri" panose="020F0502020204030204" pitchFamily="34" charset="0"/>
                <a:cs typeface="Calibri" panose="020F0502020204030204" pitchFamily="34" charset="0"/>
              </a:rPr>
              <a:t>As I see it, Barcellos’ reasoning on Eph. 6:3 runs something like this:</a:t>
            </a:r>
          </a:p>
          <a:p>
            <a:pPr lvl="1"/>
            <a:r>
              <a:rPr lang="en-US" dirty="0">
                <a:latin typeface="Calibri" panose="020F0502020204030204" pitchFamily="34" charset="0"/>
                <a:cs typeface="Calibri" panose="020F0502020204030204" pitchFamily="34" charset="0"/>
              </a:rPr>
              <a:t>Paul identifies the fifth commandment (and it’s promise) as binding on New Covenant believers.</a:t>
            </a:r>
          </a:p>
          <a:p>
            <a:pPr lvl="1"/>
            <a:r>
              <a:rPr lang="en-US" dirty="0">
                <a:latin typeface="Calibri" panose="020F0502020204030204" pitchFamily="34" charset="0"/>
                <a:cs typeface="Calibri" panose="020F0502020204030204" pitchFamily="34" charset="0"/>
              </a:rPr>
              <a:t>By mentioning the fact that the fifth commandment is “</a:t>
            </a:r>
            <a:r>
              <a:rPr lang="en-US" i="1" dirty="0">
                <a:solidFill>
                  <a:srgbClr val="0070C0"/>
                </a:solidFill>
                <a:effectLst>
                  <a:glow rad="228600">
                    <a:schemeClr val="accent3">
                      <a:satMod val="175000"/>
                      <a:alpha val="40000"/>
                    </a:schemeClr>
                  </a:glow>
                </a:effectLst>
                <a:latin typeface="Cambria" pitchFamily="18" charset="0"/>
                <a:ea typeface="+mn-ea"/>
                <a:cs typeface="Calibri" pitchFamily="34" charset="0"/>
              </a:rPr>
              <a:t>the first commandment with a promise</a:t>
            </a:r>
            <a:r>
              <a:rPr lang="en-US" dirty="0">
                <a:latin typeface="Calibri" panose="020F0502020204030204" pitchFamily="34" charset="0"/>
                <a:cs typeface="Calibri" panose="020F0502020204030204" pitchFamily="34" charset="0"/>
              </a:rPr>
              <a:t>”, Paul is alluding to the fact that the fifth commandment is one of the Ten Commandments.</a:t>
            </a:r>
          </a:p>
          <a:p>
            <a:pPr lvl="1"/>
            <a:r>
              <a:rPr lang="en-US" dirty="0">
                <a:latin typeface="Calibri" panose="020F0502020204030204" pitchFamily="34" charset="0"/>
                <a:cs typeface="Calibri" panose="020F0502020204030204" pitchFamily="34" charset="0"/>
              </a:rPr>
              <a:t>By alluding to the fact that the fifth commandment is one of the Ten Commandments, Paul is implying (though he never actually says so) that the Ten Commandments are (or at least were) “an inseparable unit.”</a:t>
            </a:r>
          </a:p>
          <a:p>
            <a:pPr lvl="1"/>
            <a:r>
              <a:rPr lang="en-US" dirty="0">
                <a:latin typeface="Calibri" panose="020F0502020204030204" pitchFamily="34" charset="0"/>
                <a:cs typeface="Calibri" panose="020F0502020204030204" pitchFamily="34" charset="0"/>
              </a:rPr>
              <a:t>And so if the Ten Commandments were an inseparable unit in the Old Covenant and Paul, writing in the New Covenant says that the fifth commandment is still binding on New Covenant believers, then all Ten Commandments are still binding on New Covenant believers.</a:t>
            </a:r>
          </a:p>
          <a:p>
            <a:r>
              <a:rPr lang="en-US" dirty="0">
                <a:latin typeface="Calibri" panose="020F0502020204030204" pitchFamily="34" charset="0"/>
                <a:cs typeface="Calibri" panose="020F0502020204030204" pitchFamily="34" charset="0"/>
              </a:rPr>
              <a:t>Do you think Barcellos line of reasoning is sound? Why or Why not?</a:t>
            </a:r>
          </a:p>
        </p:txBody>
      </p:sp>
    </p:spTree>
    <p:extLst>
      <p:ext uri="{BB962C8B-B14F-4D97-AF65-F5344CB8AC3E}">
        <p14:creationId xmlns:p14="http://schemas.microsoft.com/office/powerpoint/2010/main" val="15708339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For Next Time…</a:t>
            </a:r>
          </a:p>
        </p:txBody>
      </p:sp>
      <p:sp>
        <p:nvSpPr>
          <p:cNvPr id="3" name="Content Placeholder 2"/>
          <p:cNvSpPr>
            <a:spLocks noGrp="1"/>
          </p:cNvSpPr>
          <p:nvPr>
            <p:ph idx="1"/>
          </p:nvPr>
        </p:nvSpPr>
        <p:spPr>
          <a:xfrm>
            <a:off x="304800" y="533400"/>
            <a:ext cx="8534400" cy="63246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If you haven’t already done so, I encourage you to read the remainder of Chapter 2 (from page 38-59) before we meet again next week and come prepared to discuss it. </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535311815"/>
      </p:ext>
    </p:extLst>
  </p:cSld>
  <p:clrMapOvr>
    <a:masterClrMapping/>
  </p:clrMapOvr>
  <p:transition>
    <p:zoom dir="in"/>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Other Questions?</a:t>
            </a:r>
          </a:p>
        </p:txBody>
      </p:sp>
    </p:spTree>
    <p:extLst>
      <p:ext uri="{BB962C8B-B14F-4D97-AF65-F5344CB8AC3E}">
        <p14:creationId xmlns:p14="http://schemas.microsoft.com/office/powerpoint/2010/main" val="2381532839"/>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lstStyle/>
          <a:p>
            <a:r>
              <a:rPr lang="en-US" sz="3200" b="1" dirty="0"/>
              <a:t>An Examination of Reformed Baptist Arguments Against New Covenant Theology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71600"/>
            <a:ext cx="153352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96307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1066800"/>
            <a:ext cx="8382000" cy="5791200"/>
          </a:xfrm>
        </p:spPr>
        <p:txBody>
          <a:bodyPr>
            <a:normAutofit fontScale="85000" lnSpcReduction="20000"/>
          </a:bodyPr>
          <a:lstStyle/>
          <a:p>
            <a:r>
              <a:rPr lang="en-US" dirty="0">
                <a:latin typeface="Calibri" panose="020F0502020204030204" pitchFamily="34" charset="0"/>
                <a:cs typeface="Calibri" panose="020F0502020204030204" pitchFamily="34" charset="0"/>
              </a:rPr>
              <a:t>Last week we saw:</a:t>
            </a:r>
          </a:p>
          <a:p>
            <a:pPr lvl="1"/>
            <a:r>
              <a:rPr lang="en-US" dirty="0">
                <a:latin typeface="Calibri" panose="020F0502020204030204" pitchFamily="34" charset="0"/>
                <a:cs typeface="Calibri" panose="020F0502020204030204" pitchFamily="34" charset="0"/>
              </a:rPr>
              <a:t>At the beginning of this chapter (page 33), Barcellos raises what he calls a most important question: </a:t>
            </a:r>
            <a:r>
              <a:rPr lang="en-US" i="1" dirty="0">
                <a:latin typeface="Cambria" panose="02040503050406030204" pitchFamily="18" charset="0"/>
                <a:cs typeface="Calibri" panose="020F0502020204030204" pitchFamily="34" charset="0"/>
              </a:rPr>
              <a:t>“Does the Bible view the Ten Commandments as a unit, functioning any other way than as Old Covenant law?” </a:t>
            </a:r>
          </a:p>
          <a:p>
            <a:pPr lvl="1"/>
            <a:r>
              <a:rPr lang="en-US" dirty="0">
                <a:latin typeface="Calibri" panose="020F0502020204030204" pitchFamily="34" charset="0"/>
                <a:cs typeface="Calibri" panose="020F0502020204030204" pitchFamily="34" charset="0"/>
              </a:rPr>
              <a:t>He goes on to claim that: “</a:t>
            </a:r>
            <a:r>
              <a:rPr lang="en-US" i="1" dirty="0">
                <a:latin typeface="Cambria" panose="02040503050406030204" pitchFamily="18" charset="0"/>
                <a:cs typeface="Calibri" panose="020F0502020204030204" pitchFamily="34" charset="0"/>
              </a:rPr>
              <a:t>Three NT texts, 2 Cor. 3:3, Eph. 6:2-3, and 1Tim. 1:8-11 … demonstrate that the Ten Commandments do indeed function outside the Old Covenant as a unit</a:t>
            </a:r>
            <a:r>
              <a:rPr lang="en-US" dirty="0">
                <a:latin typeface="Calibri" panose="020F0502020204030204" pitchFamily="34" charset="0"/>
                <a:cs typeface="Calibri" panose="020F0502020204030204" pitchFamily="34" charset="0"/>
              </a:rPr>
              <a:t>”(p.34)</a:t>
            </a:r>
          </a:p>
          <a:p>
            <a:pPr lvl="1"/>
            <a:r>
              <a:rPr lang="en-US" dirty="0">
                <a:latin typeface="Calibri" panose="020F0502020204030204" pitchFamily="34" charset="0"/>
                <a:cs typeface="Calibri" panose="020F0502020204030204" pitchFamily="34" charset="0"/>
              </a:rPr>
              <a:t>We spent some time discussing what Barcellos means when he talks about “</a:t>
            </a:r>
            <a:r>
              <a:rPr lang="en-US" i="1" dirty="0">
                <a:latin typeface="Cambria" panose="02040503050406030204" pitchFamily="18" charset="0"/>
                <a:cs typeface="Calibri" panose="020F0502020204030204" pitchFamily="34" charset="0"/>
              </a:rPr>
              <a:t>the Ten Commandments function[</a:t>
            </a:r>
            <a:r>
              <a:rPr lang="en-US" i="1" dirty="0" err="1">
                <a:latin typeface="Cambria" panose="02040503050406030204" pitchFamily="18" charset="0"/>
                <a:cs typeface="Calibri" panose="020F0502020204030204" pitchFamily="34" charset="0"/>
              </a:rPr>
              <a:t>ing</a:t>
            </a:r>
            <a:r>
              <a:rPr lang="en-US" i="1" dirty="0">
                <a:latin typeface="Cambria" panose="02040503050406030204" pitchFamily="18" charset="0"/>
                <a:cs typeface="Calibri" panose="020F0502020204030204" pitchFamily="34" charset="0"/>
              </a:rPr>
              <a:t>] outside the Old Covenant as a unit.</a:t>
            </a:r>
            <a:r>
              <a:rPr lang="en-US" dirty="0">
                <a:latin typeface="Calibri" panose="020F0502020204030204" pitchFamily="34" charset="0"/>
                <a:cs typeface="Calibri" panose="020F0502020204030204" pitchFamily="34" charset="0"/>
              </a:rPr>
              <a:t>”</a:t>
            </a:r>
          </a:p>
          <a:p>
            <a:pPr lvl="1"/>
            <a:r>
              <a:rPr lang="en-US" dirty="0">
                <a:latin typeface="Calibri" panose="020F0502020204030204" pitchFamily="34" charset="0"/>
                <a:cs typeface="Calibri" panose="020F0502020204030204" pitchFamily="34" charset="0"/>
              </a:rPr>
              <a:t>We concluded that when Barcellos says that he thinks “the Ten Commandments function </a:t>
            </a:r>
            <a:r>
              <a:rPr lang="en-US" b="1" i="1" dirty="0">
                <a:latin typeface="Calibri" panose="020F0502020204030204" pitchFamily="34" charset="0"/>
                <a:cs typeface="Calibri" panose="020F0502020204030204" pitchFamily="34" charset="0"/>
              </a:rPr>
              <a:t>outside</a:t>
            </a:r>
            <a:r>
              <a:rPr lang="en-US" dirty="0">
                <a:latin typeface="Calibri" panose="020F0502020204030204" pitchFamily="34" charset="0"/>
                <a:cs typeface="Calibri" panose="020F0502020204030204" pitchFamily="34" charset="0"/>
              </a:rPr>
              <a:t> the Old Covenant </a:t>
            </a:r>
            <a:r>
              <a:rPr lang="en-US" b="1" i="1" dirty="0">
                <a:latin typeface="Calibri" panose="020F0502020204030204" pitchFamily="34" charset="0"/>
                <a:cs typeface="Calibri" panose="020F0502020204030204" pitchFamily="34" charset="0"/>
              </a:rPr>
              <a:t>as a unit</a:t>
            </a:r>
            <a:r>
              <a:rPr lang="en-US" dirty="0">
                <a:latin typeface="Calibri" panose="020F0502020204030204" pitchFamily="34" charset="0"/>
                <a:cs typeface="Calibri" panose="020F0502020204030204" pitchFamily="34" charset="0"/>
              </a:rPr>
              <a:t>”, what he is really saying is that </a:t>
            </a:r>
            <a:r>
              <a:rPr lang="en-US" b="1" i="1" dirty="0">
                <a:latin typeface="Calibri" panose="020F0502020204030204" pitchFamily="34" charset="0"/>
                <a:cs typeface="Calibri" panose="020F0502020204030204" pitchFamily="34" charset="0"/>
              </a:rPr>
              <a:t>all</a:t>
            </a:r>
            <a:r>
              <a:rPr lang="en-US" dirty="0">
                <a:latin typeface="Calibri" panose="020F0502020204030204" pitchFamily="34" charset="0"/>
                <a:cs typeface="Calibri" panose="020F0502020204030204" pitchFamily="34" charset="0"/>
              </a:rPr>
              <a:t> ten of the Ten Commandments (including the command to observe the Sabbath) are still binding on believers in the New Covenant.</a:t>
            </a: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81590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304800" y="1066800"/>
            <a:ext cx="8686800" cy="5791200"/>
          </a:xfrm>
        </p:spPr>
        <p:txBody>
          <a:bodyPr>
            <a:normAutofit fontScale="70000" lnSpcReduction="20000"/>
          </a:bodyPr>
          <a:lstStyle/>
          <a:p>
            <a:r>
              <a:rPr lang="en-US" sz="3100" dirty="0">
                <a:latin typeface="Calibri" panose="020F0502020204030204" pitchFamily="34" charset="0"/>
                <a:cs typeface="Calibri" panose="020F0502020204030204" pitchFamily="34" charset="0"/>
              </a:rPr>
              <a:t>Barcellos spends the remainder of chapter 2 giving (what he calls) an “exposition” of the three NT passages (2 Cor. 3:3, Eph. 6:2-3, and 1Tim. 1:8-11) that he claims demonstrate that </a:t>
            </a:r>
            <a:r>
              <a:rPr lang="en-US" sz="3100" b="1" i="1" dirty="0">
                <a:latin typeface="Calibri" panose="020F0502020204030204" pitchFamily="34" charset="0"/>
                <a:cs typeface="Calibri" panose="020F0502020204030204" pitchFamily="34" charset="0"/>
              </a:rPr>
              <a:t>all</a:t>
            </a:r>
            <a:r>
              <a:rPr lang="en-US" sz="3100" dirty="0">
                <a:latin typeface="Calibri" panose="020F0502020204030204" pitchFamily="34" charset="0"/>
                <a:cs typeface="Calibri" panose="020F0502020204030204" pitchFamily="34" charset="0"/>
              </a:rPr>
              <a:t> ten of the Ten Commandments (including the command to observe the Sabbath) are still binding on believers in the New Covenant.</a:t>
            </a:r>
          </a:p>
          <a:p>
            <a:pPr marL="342900" lvl="1" indent="-342900">
              <a:buFontTx/>
              <a:buChar char="•"/>
            </a:pPr>
            <a:r>
              <a:rPr lang="en-US" sz="3100" dirty="0">
                <a:latin typeface="Calibri" panose="020F0502020204030204" pitchFamily="34" charset="0"/>
                <a:cs typeface="Calibri" panose="020F0502020204030204" pitchFamily="34" charset="0"/>
              </a:rPr>
              <a:t>Last week we looked at Barcellos’ “exposition” of 2Cor 3 where he claims that since Paul </a:t>
            </a:r>
            <a:r>
              <a:rPr lang="en-US" sz="3100" b="1" i="1" dirty="0">
                <a:latin typeface="Calibri" panose="020F0502020204030204" pitchFamily="34" charset="0"/>
                <a:cs typeface="Calibri" panose="020F0502020204030204" pitchFamily="34" charset="0"/>
              </a:rPr>
              <a:t>didn’t say </a:t>
            </a:r>
            <a:r>
              <a:rPr lang="en-US" sz="3100" dirty="0">
                <a:latin typeface="Calibri" panose="020F0502020204030204" pitchFamily="34" charset="0"/>
                <a:cs typeface="Calibri" panose="020F0502020204030204" pitchFamily="34" charset="0"/>
              </a:rPr>
              <a:t>that the law written on the stones at Mt. Sinai is </a:t>
            </a:r>
            <a:r>
              <a:rPr lang="en-US" sz="3100" b="1" i="1" dirty="0">
                <a:latin typeface="Calibri" panose="020F0502020204030204" pitchFamily="34" charset="0"/>
                <a:cs typeface="Calibri" panose="020F0502020204030204" pitchFamily="34" charset="0"/>
              </a:rPr>
              <a:t>different</a:t>
            </a:r>
            <a:r>
              <a:rPr lang="en-US" sz="3100" dirty="0">
                <a:latin typeface="Calibri" panose="020F0502020204030204" pitchFamily="34" charset="0"/>
                <a:cs typeface="Calibri" panose="020F0502020204030204" pitchFamily="34" charset="0"/>
              </a:rPr>
              <a:t> from the law written on the hearts of New Covenant believers, then the law written on the hearts must be the same law that was written on the stones (i.e. the Ten Commandments).</a:t>
            </a:r>
          </a:p>
          <a:p>
            <a:pPr marL="342900" lvl="1" indent="-342900">
              <a:buFontTx/>
              <a:buChar char="•"/>
            </a:pPr>
            <a:r>
              <a:rPr lang="en-US" sz="3100" dirty="0">
                <a:latin typeface="Calibri" panose="020F0502020204030204" pitchFamily="34" charset="0"/>
                <a:cs typeface="Calibri" panose="020F0502020204030204" pitchFamily="34" charset="0"/>
              </a:rPr>
              <a:t>What did we say was wrong with this argument?</a:t>
            </a:r>
          </a:p>
          <a:p>
            <a:pPr marL="342900" lvl="1" indent="-342900">
              <a:buFontTx/>
              <a:buChar char="•"/>
            </a:pPr>
            <a:r>
              <a:rPr lang="en-US" sz="3100" dirty="0">
                <a:latin typeface="Calibri" panose="020F0502020204030204" pitchFamily="34" charset="0"/>
                <a:cs typeface="Calibri" panose="020F0502020204030204" pitchFamily="34" charset="0"/>
              </a:rPr>
              <a:t>Barcellos’ argument is a classical example of a logical fallacy known as the “argument from silence.”</a:t>
            </a:r>
          </a:p>
          <a:p>
            <a:pPr marL="342900" lvl="1" indent="-342900">
              <a:buFontTx/>
              <a:buChar char="•"/>
            </a:pPr>
            <a:r>
              <a:rPr lang="en-US" sz="3100" dirty="0">
                <a:latin typeface="Calibri" panose="020F0502020204030204" pitchFamily="34" charset="0"/>
                <a:cs typeface="Calibri" panose="020F0502020204030204" pitchFamily="34" charset="0"/>
              </a:rPr>
              <a:t>Although Paul doesn’t tell us in </a:t>
            </a:r>
            <a:r>
              <a:rPr lang="en-US" sz="3100" b="1" dirty="0">
                <a:latin typeface="Calibri" panose="020F0502020204030204" pitchFamily="34" charset="0"/>
                <a:cs typeface="Calibri" panose="020F0502020204030204" pitchFamily="34" charset="0"/>
              </a:rPr>
              <a:t>2 Cor. 3</a:t>
            </a:r>
            <a:r>
              <a:rPr lang="en-US" sz="3100" dirty="0">
                <a:latin typeface="Calibri" panose="020F0502020204030204" pitchFamily="34" charset="0"/>
                <a:cs typeface="Calibri" panose="020F0502020204030204" pitchFamily="34" charset="0"/>
              </a:rPr>
              <a:t> that the OT law (written on the stones) is different than the NT law written on the hearts (because it didn’t suit his purpose to do so), he and the other NT writers </a:t>
            </a:r>
            <a:r>
              <a:rPr lang="en-US" sz="3100" b="1" i="1" dirty="0">
                <a:latin typeface="Calibri" panose="020F0502020204030204" pitchFamily="34" charset="0"/>
                <a:cs typeface="Calibri" panose="020F0502020204030204" pitchFamily="34" charset="0"/>
              </a:rPr>
              <a:t>do</a:t>
            </a:r>
            <a:r>
              <a:rPr lang="en-US" sz="3100" dirty="0">
                <a:latin typeface="Calibri" panose="020F0502020204030204" pitchFamily="34" charset="0"/>
                <a:cs typeface="Calibri" panose="020F0502020204030204" pitchFamily="34" charset="0"/>
              </a:rPr>
              <a:t> tell us in </a:t>
            </a:r>
            <a:r>
              <a:rPr lang="en-US" sz="3100" b="1" i="1" dirty="0">
                <a:latin typeface="Calibri" panose="020F0502020204030204" pitchFamily="34" charset="0"/>
                <a:cs typeface="Calibri" panose="020F0502020204030204" pitchFamily="34" charset="0"/>
              </a:rPr>
              <a:t>other</a:t>
            </a:r>
            <a:r>
              <a:rPr lang="en-US" sz="3100" dirty="0">
                <a:latin typeface="Calibri" panose="020F0502020204030204" pitchFamily="34" charset="0"/>
                <a:cs typeface="Calibri" panose="020F0502020204030204" pitchFamily="34" charset="0"/>
              </a:rPr>
              <a:t> NT passages that the New Covenant law of Christ is different than the OT law of Moses.</a:t>
            </a:r>
          </a:p>
          <a:p>
            <a:pPr lvl="1"/>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84132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1066800"/>
            <a:ext cx="8229600" cy="5791200"/>
          </a:xfrm>
        </p:spPr>
        <p:txBody>
          <a:bodyPr>
            <a:normAutofit fontScale="77500" lnSpcReduction="20000"/>
          </a:bodyPr>
          <a:lstStyle/>
          <a:p>
            <a:r>
              <a:rPr lang="en-US" dirty="0">
                <a:latin typeface="Calibri" panose="020F0502020204030204" pitchFamily="34" charset="0"/>
                <a:cs typeface="Calibri" panose="020F0502020204030204" pitchFamily="34" charset="0"/>
              </a:rPr>
              <a:t>On page 38 Barcellos begins an “exposition” of Ephesians 6:2-3: </a:t>
            </a:r>
          </a:p>
          <a:p>
            <a:pPr marL="342900" lvl="2" indent="-342900"/>
            <a:r>
              <a:rPr lang="en-US" sz="31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“Honor your father and mother” (this is the first commandment with a promise), “that it may go well with you and that you may live long </a:t>
            </a:r>
            <a:r>
              <a:rPr lang="en-US" sz="31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in the land</a:t>
            </a:r>
            <a:r>
              <a:rPr lang="en-US" sz="31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sz="3100" dirty="0">
                <a:latin typeface="Calibri" panose="020F0502020204030204" pitchFamily="34" charset="0"/>
                <a:cs typeface="Calibri" panose="020F0502020204030204" pitchFamily="34" charset="0"/>
              </a:rPr>
              <a:t>(ESV)</a:t>
            </a:r>
          </a:p>
          <a:p>
            <a:pPr marL="342900" lvl="2" indent="-342900"/>
            <a:r>
              <a:rPr lang="en-US" sz="31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“Honor your father and mother”--which is the first commandment with a promise– “that it may go well with you and that you may enjoy long life </a:t>
            </a:r>
            <a:r>
              <a:rPr lang="en-US" sz="31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on the earth</a:t>
            </a:r>
            <a:r>
              <a:rPr lang="en-US" sz="31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sz="3100" dirty="0">
                <a:latin typeface="Calibri" panose="020F0502020204030204" pitchFamily="34" charset="0"/>
                <a:cs typeface="Calibri" panose="020F0502020204030204" pitchFamily="34" charset="0"/>
              </a:rPr>
              <a:t>(NIV).</a:t>
            </a:r>
          </a:p>
          <a:p>
            <a:r>
              <a:rPr lang="en-US" dirty="0">
                <a:latin typeface="Calibri" panose="020F0502020204030204" pitchFamily="34" charset="0"/>
                <a:cs typeface="Calibri" panose="020F0502020204030204" pitchFamily="34" charset="0"/>
              </a:rPr>
              <a:t>Do you see a difference in the above translations? If so, what?</a:t>
            </a:r>
          </a:p>
          <a:p>
            <a:r>
              <a:rPr lang="en-US" dirty="0">
                <a:latin typeface="Calibri" panose="020F0502020204030204" pitchFamily="34" charset="0"/>
                <a:cs typeface="Calibri" panose="020F0502020204030204" pitchFamily="34" charset="0"/>
              </a:rPr>
              <a:t>Paul is citing Ex. 20:12 where the Hebrew word </a:t>
            </a:r>
            <a:r>
              <a:rPr lang="en-US" i="1" dirty="0" err="1">
                <a:latin typeface="Calibri" panose="020F0502020204030204" pitchFamily="34" charset="0"/>
                <a:cs typeface="Calibri" panose="020F0502020204030204" pitchFamily="34" charset="0"/>
              </a:rPr>
              <a:t>adamah</a:t>
            </a:r>
            <a:r>
              <a:rPr lang="en-US" dirty="0">
                <a:latin typeface="Calibri" panose="020F0502020204030204" pitchFamily="34" charset="0"/>
                <a:cs typeface="Calibri" panose="020F0502020204030204" pitchFamily="34" charset="0"/>
              </a:rPr>
              <a:t> can be translated either “land” or “earth”, depending on the context.</a:t>
            </a:r>
          </a:p>
          <a:p>
            <a:r>
              <a:rPr lang="en-US" dirty="0">
                <a:latin typeface="Calibri" panose="020F0502020204030204" pitchFamily="34" charset="0"/>
                <a:cs typeface="Calibri" panose="020F0502020204030204" pitchFamily="34" charset="0"/>
              </a:rPr>
              <a:t>Paul, in Eph. 6:2, uses the Greek word </a:t>
            </a:r>
            <a:r>
              <a:rPr lang="en-US" i="1" dirty="0" err="1">
                <a:latin typeface="Calibri" panose="020F0502020204030204" pitchFamily="34" charset="0"/>
                <a:cs typeface="Calibri" panose="020F0502020204030204" pitchFamily="34" charset="0"/>
              </a:rPr>
              <a:t>ge</a:t>
            </a:r>
            <a:r>
              <a:rPr lang="en-US" dirty="0">
                <a:latin typeface="Calibri" panose="020F0502020204030204" pitchFamily="34" charset="0"/>
                <a:cs typeface="Calibri" panose="020F0502020204030204" pitchFamily="34" charset="0"/>
              </a:rPr>
              <a:t>, which can be translated either “land” or “earth”, depending on the context.</a:t>
            </a: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01264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1066800"/>
            <a:ext cx="8229600" cy="5791200"/>
          </a:xfrm>
        </p:spPr>
        <p:txBody>
          <a:bodyPr>
            <a:normAutofit fontScale="92500" lnSpcReduction="20000"/>
          </a:bodyPr>
          <a:lstStyle/>
          <a:p>
            <a:r>
              <a:rPr lang="en-US" dirty="0">
                <a:latin typeface="Calibri" panose="020F0502020204030204" pitchFamily="34" charset="0"/>
                <a:cs typeface="Calibri" panose="020F0502020204030204" pitchFamily="34" charset="0"/>
              </a:rPr>
              <a:t>Beginning on page 38 Barcellos makes several observations about this passage:</a:t>
            </a:r>
          </a:p>
          <a:p>
            <a:pPr lvl="1"/>
            <a:r>
              <a:rPr lang="en-US" i="1" dirty="0">
                <a:latin typeface="Cambria" panose="02040503050406030204" pitchFamily="18" charset="0"/>
                <a:cs typeface="Calibri" panose="020F0502020204030204" pitchFamily="34" charset="0"/>
              </a:rPr>
              <a:t>“First the fifth commandment of the Decalogue is introduced as support that obedience to parents is right.” </a:t>
            </a:r>
            <a:r>
              <a:rPr lang="en-US" dirty="0">
                <a:latin typeface="Calibri" panose="020F0502020204030204" pitchFamily="34" charset="0"/>
                <a:cs typeface="Calibri" panose="020F0502020204030204" pitchFamily="34" charset="0"/>
              </a:rPr>
              <a:t>(p.38)</a:t>
            </a:r>
          </a:p>
          <a:p>
            <a:pPr lvl="1"/>
            <a:r>
              <a:rPr lang="en-US" dirty="0">
                <a:latin typeface="Calibri" panose="020F0502020204030204" pitchFamily="34" charset="0"/>
                <a:cs typeface="Calibri" panose="020F0502020204030204" pitchFamily="34" charset="0"/>
              </a:rPr>
              <a:t>Does Paul introduce the fifth commandment as </a:t>
            </a:r>
            <a:r>
              <a:rPr lang="en-US" b="1" i="1" dirty="0">
                <a:latin typeface="Calibri" panose="020F0502020204030204" pitchFamily="34" charset="0"/>
                <a:cs typeface="Calibri" panose="020F0502020204030204" pitchFamily="34" charset="0"/>
              </a:rPr>
              <a:t>support</a:t>
            </a:r>
            <a:r>
              <a:rPr lang="en-US" dirty="0">
                <a:latin typeface="Calibri" panose="020F0502020204030204" pitchFamily="34" charset="0"/>
                <a:cs typeface="Calibri" panose="020F0502020204030204" pitchFamily="34" charset="0"/>
              </a:rPr>
              <a:t>? Or does he simply cite it as a timeless moral principle that is a part of the Old Covenant as well as the New? </a:t>
            </a:r>
          </a:p>
          <a:p>
            <a:pPr lvl="1"/>
            <a:r>
              <a:rPr lang="en-US" dirty="0">
                <a:latin typeface="Calibri" panose="020F0502020204030204" pitchFamily="34" charset="0"/>
                <a:cs typeface="Calibri" panose="020F0502020204030204" pitchFamily="34" charset="0"/>
              </a:rPr>
              <a:t>As an apostle, Paul does not need OT “support” to in order to authoritatively instruct NT believers.</a:t>
            </a:r>
          </a:p>
          <a:p>
            <a:pPr lvl="1"/>
            <a:r>
              <a:rPr lang="en-US" dirty="0">
                <a:latin typeface="Calibri" panose="020F0502020204030204" pitchFamily="34" charset="0"/>
                <a:cs typeface="Calibri" panose="020F0502020204030204" pitchFamily="34" charset="0"/>
              </a:rPr>
              <a:t>But, when teaching a timeless moral principle that is binding in both the Old and New Covenants, Paul may give an OT citation, and will sometimes even say something like “</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as the Law </a:t>
            </a:r>
            <a:r>
              <a:rPr lang="en-US"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also</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says</a:t>
            </a:r>
            <a:r>
              <a:rPr lang="en-US" dirty="0">
                <a:latin typeface="Calibri" panose="020F0502020204030204" pitchFamily="34" charset="0"/>
                <a:cs typeface="Calibri" panose="020F0502020204030204" pitchFamily="34" charset="0"/>
              </a:rPr>
              <a:t>” (cf. 1Cor. 14:34)</a:t>
            </a: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09799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1066800"/>
            <a:ext cx="8229600" cy="5791200"/>
          </a:xfrm>
        </p:spPr>
        <p:txBody>
          <a:bodyPr>
            <a:normAutofit fontScale="92500" lnSpcReduction="10000"/>
          </a:bodyPr>
          <a:lstStyle/>
          <a:p>
            <a:r>
              <a:rPr lang="en-US" dirty="0">
                <a:latin typeface="Calibri" panose="020F0502020204030204" pitchFamily="34" charset="0"/>
                <a:cs typeface="Calibri" panose="020F0502020204030204" pitchFamily="34" charset="0"/>
              </a:rPr>
              <a:t>Barcellos continues:</a:t>
            </a:r>
          </a:p>
          <a:p>
            <a:pPr lvl="1"/>
            <a:r>
              <a:rPr lang="en-US" i="1" dirty="0">
                <a:latin typeface="Cambria" panose="02040503050406030204" pitchFamily="18" charset="0"/>
                <a:cs typeface="Calibri" panose="020F0502020204030204" pitchFamily="34" charset="0"/>
              </a:rPr>
              <a:t>“Second, the fifth commandment is introduced as the first commandment with a promise.”</a:t>
            </a:r>
            <a:r>
              <a:rPr lang="en-US" dirty="0">
                <a:latin typeface="Calibri" panose="020F0502020204030204" pitchFamily="34" charset="0"/>
                <a:cs typeface="Calibri" panose="020F0502020204030204" pitchFamily="34" charset="0"/>
              </a:rPr>
              <a:t> (p.39)</a:t>
            </a:r>
            <a:endParaRPr lang="en-US" i="1" dirty="0">
              <a:latin typeface="Cambria" panose="02040503050406030204" pitchFamily="18" charset="0"/>
              <a:cs typeface="Calibri" panose="020F0502020204030204" pitchFamily="34" charset="0"/>
            </a:endParaRPr>
          </a:p>
          <a:p>
            <a:pPr lvl="1"/>
            <a:r>
              <a:rPr lang="en-US" i="1" dirty="0">
                <a:latin typeface="Cambria" panose="02040503050406030204" pitchFamily="18" charset="0"/>
                <a:cs typeface="Calibri" panose="020F0502020204030204" pitchFamily="34" charset="0"/>
              </a:rPr>
              <a:t>“Third, Paul views the Decalogue as a whole unit and in a positive light.”</a:t>
            </a:r>
            <a:r>
              <a:rPr lang="en-US" dirty="0">
                <a:latin typeface="Calibri" panose="020F0502020204030204" pitchFamily="34" charset="0"/>
                <a:cs typeface="Calibri" panose="020F0502020204030204" pitchFamily="34" charset="0"/>
              </a:rPr>
              <a:t> (p.39)</a:t>
            </a:r>
            <a:endParaRPr lang="en-US" i="1" dirty="0">
              <a:latin typeface="Cambria" panose="02040503050406030204" pitchFamily="18"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I have to take issue with the way he has worded this. Paul teaches that the principle found in the </a:t>
            </a:r>
            <a:r>
              <a:rPr lang="en-US" b="1" i="1" dirty="0">
                <a:latin typeface="Calibri" panose="020F0502020204030204" pitchFamily="34" charset="0"/>
                <a:cs typeface="Calibri" panose="020F0502020204030204" pitchFamily="34" charset="0"/>
              </a:rPr>
              <a:t>fifth</a:t>
            </a:r>
            <a:r>
              <a:rPr lang="en-US" dirty="0">
                <a:latin typeface="Calibri" panose="020F0502020204030204" pitchFamily="34" charset="0"/>
                <a:cs typeface="Calibri" panose="020F0502020204030204" pitchFamily="34" charset="0"/>
              </a:rPr>
              <a:t> commandment (honor your parents) is binding on the New Covenant believers that he’s writing to, but Paul says nothing about the all Ten Commandments being a “unit”, and therefore (by implication) equally binding on New Covenant believers.</a:t>
            </a:r>
          </a:p>
          <a:p>
            <a:pPr lvl="1"/>
            <a:r>
              <a:rPr lang="en-US" i="1" dirty="0">
                <a:latin typeface="Cambria" panose="02040503050406030204" pitchFamily="18" charset="0"/>
                <a:cs typeface="Calibri" panose="020F0502020204030204" pitchFamily="34" charset="0"/>
              </a:rPr>
              <a:t>“Fourth, the promise stated is applied to children in Asia Minor in the first century.” </a:t>
            </a:r>
            <a:r>
              <a:rPr lang="en-US" dirty="0">
                <a:latin typeface="Calibri" panose="020F0502020204030204" pitchFamily="34" charset="0"/>
                <a:cs typeface="Calibri" panose="020F0502020204030204" pitchFamily="34" charset="0"/>
              </a:rPr>
              <a:t>(p.39)</a:t>
            </a:r>
            <a:endParaRPr lang="en-US" i="1" dirty="0">
              <a:latin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14872659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1066800"/>
            <a:ext cx="8229600" cy="5791200"/>
          </a:xfrm>
        </p:spPr>
        <p:txBody>
          <a:bodyPr>
            <a:normAutofit lnSpcReduction="10000"/>
          </a:bodyPr>
          <a:lstStyle/>
          <a:p>
            <a:r>
              <a:rPr lang="en-US" dirty="0">
                <a:latin typeface="Calibri" panose="020F0502020204030204" pitchFamily="34" charset="0"/>
                <a:cs typeface="Calibri" panose="020F0502020204030204" pitchFamily="34" charset="0"/>
              </a:rPr>
              <a:t>On page 40, Barcellos makes what I find to be a very interesting statement concerning the fifth commandment and the promise given to those who obey it:</a:t>
            </a:r>
          </a:p>
          <a:p>
            <a:pPr lvl="1"/>
            <a:r>
              <a:rPr lang="en-US" i="1" dirty="0">
                <a:latin typeface="Cambria" panose="02040503050406030204" pitchFamily="18" charset="0"/>
                <a:cs typeface="Calibri" panose="020F0502020204030204" pitchFamily="34" charset="0"/>
              </a:rPr>
              <a:t>This promise originally referred to the Promised Land of the Abrahamic Covenant… However the utility of the Decalogue transcends the promised land under the New Covenant. This shows us that the Decalogue is still binding as a unit under the New Covenant, though not in the same manner as it was in the Old. The law is the same; its application modified to fit the conditions brought in by the death of Christ and the inauguration of the New Covenant.</a:t>
            </a:r>
          </a:p>
        </p:txBody>
      </p:sp>
    </p:spTree>
    <p:extLst>
      <p:ext uri="{BB962C8B-B14F-4D97-AF65-F5344CB8AC3E}">
        <p14:creationId xmlns:p14="http://schemas.microsoft.com/office/powerpoint/2010/main" val="6215991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2</a:t>
            </a:r>
            <a:br>
              <a:rPr lang="en-US" sz="3200" b="1" dirty="0"/>
            </a:br>
            <a:r>
              <a:rPr lang="en-US" sz="3200" b="1" dirty="0"/>
              <a:t>NCT and the Identity of the Old Covenant</a:t>
            </a:r>
          </a:p>
        </p:txBody>
      </p:sp>
      <p:sp>
        <p:nvSpPr>
          <p:cNvPr id="2" name="Content Placeholder 1"/>
          <p:cNvSpPr>
            <a:spLocks noGrp="1"/>
          </p:cNvSpPr>
          <p:nvPr>
            <p:ph idx="1"/>
          </p:nvPr>
        </p:nvSpPr>
        <p:spPr>
          <a:xfrm>
            <a:off x="457200" y="1066800"/>
            <a:ext cx="8229600" cy="5791200"/>
          </a:xfrm>
        </p:spPr>
        <p:txBody>
          <a:bodyPr>
            <a:normAutofit fontScale="70000" lnSpcReduction="20000"/>
          </a:bodyPr>
          <a:lstStyle/>
          <a:p>
            <a:r>
              <a:rPr lang="en-US" dirty="0">
                <a:latin typeface="Calibri" panose="020F0502020204030204" pitchFamily="34" charset="0"/>
                <a:cs typeface="Calibri" panose="020F0502020204030204" pitchFamily="34" charset="0"/>
              </a:rPr>
              <a:t>If Barcellos accepts that the “</a:t>
            </a:r>
            <a:r>
              <a:rPr lang="en-US" i="1" dirty="0">
                <a:latin typeface="Cambria" panose="02040503050406030204" pitchFamily="18" charset="0"/>
                <a:cs typeface="Calibri" panose="020F0502020204030204" pitchFamily="34" charset="0"/>
              </a:rPr>
              <a:t>application</a:t>
            </a:r>
            <a:r>
              <a:rPr lang="en-US" dirty="0">
                <a:latin typeface="Calibri" panose="020F0502020204030204" pitchFamily="34" charset="0"/>
                <a:cs typeface="Calibri" panose="020F0502020204030204" pitchFamily="34" charset="0"/>
              </a:rPr>
              <a:t>” of the </a:t>
            </a:r>
            <a:r>
              <a:rPr lang="en-US" b="1" i="1" dirty="0">
                <a:latin typeface="Calibri" panose="020F0502020204030204" pitchFamily="34" charset="0"/>
                <a:cs typeface="Calibri" panose="020F0502020204030204" pitchFamily="34" charset="0"/>
              </a:rPr>
              <a:t>fifth</a:t>
            </a:r>
            <a:r>
              <a:rPr lang="en-US" dirty="0">
                <a:latin typeface="Calibri" panose="020F0502020204030204" pitchFamily="34" charset="0"/>
                <a:cs typeface="Calibri" panose="020F0502020204030204" pitchFamily="34" charset="0"/>
              </a:rPr>
              <a:t> commandment has been “</a:t>
            </a:r>
            <a:r>
              <a:rPr lang="en-US" i="1" dirty="0">
                <a:latin typeface="Cambria" panose="02040503050406030204" pitchFamily="18" charset="0"/>
                <a:cs typeface="Calibri" panose="020F0502020204030204" pitchFamily="34" charset="0"/>
              </a:rPr>
              <a:t>modified to fit the conditions brought in by the death of Christ and the inauguration of the New Covenant</a:t>
            </a:r>
            <a:r>
              <a:rPr lang="en-US" dirty="0">
                <a:latin typeface="Calibri" panose="020F0502020204030204" pitchFamily="34" charset="0"/>
                <a:cs typeface="Calibri" panose="020F0502020204030204" pitchFamily="34" charset="0"/>
              </a:rPr>
              <a:t>” then will he likewise accept that the </a:t>
            </a:r>
            <a:r>
              <a:rPr lang="en-US" b="1" i="1" dirty="0">
                <a:latin typeface="Calibri" panose="020F0502020204030204" pitchFamily="34" charset="0"/>
                <a:cs typeface="Calibri" panose="020F0502020204030204" pitchFamily="34" charset="0"/>
              </a:rPr>
              <a:t>third</a:t>
            </a:r>
            <a:r>
              <a:rPr lang="en-US" dirty="0">
                <a:latin typeface="Calibri" panose="020F0502020204030204" pitchFamily="34" charset="0"/>
                <a:cs typeface="Calibri" panose="020F0502020204030204" pitchFamily="34" charset="0"/>
              </a:rPr>
              <a:t> commandment (to “Keep the Sabbath”) has been “modified to fit the conditions brought in by the death of Christ and the inauguration of the New Covenant”?</a:t>
            </a:r>
          </a:p>
          <a:p>
            <a:r>
              <a:rPr lang="en-US" dirty="0">
                <a:latin typeface="Calibri" panose="020F0502020204030204" pitchFamily="34" charset="0"/>
                <a:cs typeface="Calibri" panose="020F0502020204030204" pitchFamily="34" charset="0"/>
              </a:rPr>
              <a:t>Paul tells us in his letter to the Colossians that “</a:t>
            </a:r>
            <a:r>
              <a:rPr lang="en-US" i="1" dirty="0">
                <a:solidFill>
                  <a:srgbClr val="0070C0"/>
                </a:solidFill>
                <a:effectLst>
                  <a:glow rad="228600">
                    <a:schemeClr val="accent3">
                      <a:satMod val="175000"/>
                      <a:alpha val="40000"/>
                    </a:schemeClr>
                  </a:glow>
                </a:effectLst>
                <a:latin typeface="Cambria" pitchFamily="18" charset="0"/>
                <a:cs typeface="Calibri" pitchFamily="34" charset="0"/>
              </a:rPr>
              <a:t>Christ… canceled the written code, with its regulations </a:t>
            </a:r>
            <a:r>
              <a:rPr lang="en-US" dirty="0">
                <a:latin typeface="Calibri" panose="020F0502020204030204" pitchFamily="34" charset="0"/>
                <a:cs typeface="Calibri" panose="020F0502020204030204" pitchFamily="34" charset="0"/>
              </a:rPr>
              <a:t>[i.e. the Law, including the Ten Commandments]</a:t>
            </a:r>
            <a:r>
              <a:rPr lang="en-US" i="1" dirty="0">
                <a:solidFill>
                  <a:srgbClr val="0070C0"/>
                </a:solidFill>
                <a:effectLst>
                  <a:glow rad="228600">
                    <a:schemeClr val="accent3">
                      <a:satMod val="175000"/>
                      <a:alpha val="40000"/>
                    </a:schemeClr>
                  </a:glow>
                </a:effectLst>
                <a:latin typeface="Cambria" pitchFamily="18" charset="0"/>
                <a:cs typeface="Calibri" pitchFamily="34" charset="0"/>
              </a:rPr>
              <a:t>… nailing it to the cross...  </a:t>
            </a:r>
            <a:r>
              <a:rPr lang="en-US" b="1" i="1" dirty="0">
                <a:solidFill>
                  <a:srgbClr val="0070C0"/>
                </a:solidFill>
                <a:effectLst>
                  <a:glow rad="228600">
                    <a:schemeClr val="accent3">
                      <a:satMod val="175000"/>
                      <a:alpha val="40000"/>
                    </a:schemeClr>
                  </a:glow>
                </a:effectLst>
                <a:latin typeface="Cambria" pitchFamily="18" charset="0"/>
                <a:cs typeface="Calibri" pitchFamily="34" charset="0"/>
              </a:rPr>
              <a:t>Therefore</a:t>
            </a:r>
            <a:r>
              <a:rPr lang="en-US" i="1" dirty="0">
                <a:solidFill>
                  <a:srgbClr val="0070C0"/>
                </a:solidFill>
                <a:effectLst>
                  <a:glow rad="228600">
                    <a:schemeClr val="accent3">
                      <a:satMod val="175000"/>
                      <a:alpha val="40000"/>
                    </a:schemeClr>
                  </a:glow>
                </a:effectLst>
                <a:latin typeface="Cambria" pitchFamily="18" charset="0"/>
                <a:cs typeface="Calibri" pitchFamily="34" charset="0"/>
              </a:rPr>
              <a:t> do not let anyone judge you … with regard to a religious festival, a New Moon celebration or a </a:t>
            </a:r>
            <a:r>
              <a:rPr lang="en-US" b="1" i="1" dirty="0">
                <a:solidFill>
                  <a:srgbClr val="0070C0"/>
                </a:solidFill>
                <a:effectLst>
                  <a:glow rad="228600">
                    <a:schemeClr val="accent3">
                      <a:satMod val="175000"/>
                      <a:alpha val="40000"/>
                    </a:schemeClr>
                  </a:glow>
                </a:effectLst>
                <a:latin typeface="Cambria" pitchFamily="18" charset="0"/>
                <a:cs typeface="Calibri" pitchFamily="34" charset="0"/>
              </a:rPr>
              <a:t>Sabbath day</a:t>
            </a:r>
            <a:r>
              <a:rPr lang="en-US" i="1" dirty="0">
                <a:solidFill>
                  <a:srgbClr val="0070C0"/>
                </a:solidFill>
                <a:effectLst>
                  <a:glow rad="228600">
                    <a:schemeClr val="accent3">
                      <a:satMod val="175000"/>
                      <a:alpha val="40000"/>
                    </a:schemeClr>
                  </a:glow>
                </a:effectLst>
                <a:latin typeface="Cambria" pitchFamily="18" charset="0"/>
                <a:cs typeface="Calibri" pitchFamily="34" charset="0"/>
              </a:rPr>
              <a:t>. These are a </a:t>
            </a:r>
            <a:r>
              <a:rPr lang="en-US" b="1" i="1" dirty="0">
                <a:solidFill>
                  <a:srgbClr val="0070C0"/>
                </a:solidFill>
                <a:effectLst>
                  <a:glow rad="228600">
                    <a:schemeClr val="accent3">
                      <a:satMod val="175000"/>
                      <a:alpha val="40000"/>
                    </a:schemeClr>
                  </a:glow>
                </a:effectLst>
                <a:latin typeface="Cambria" pitchFamily="18" charset="0"/>
                <a:cs typeface="Calibri" pitchFamily="34" charset="0"/>
              </a:rPr>
              <a:t>shadow</a:t>
            </a:r>
            <a:r>
              <a:rPr lang="en-US" i="1" dirty="0">
                <a:solidFill>
                  <a:srgbClr val="0070C0"/>
                </a:solidFill>
                <a:effectLst>
                  <a:glow rad="228600">
                    <a:schemeClr val="accent3">
                      <a:satMod val="175000"/>
                      <a:alpha val="40000"/>
                    </a:schemeClr>
                  </a:glow>
                </a:effectLst>
                <a:latin typeface="Cambria" pitchFamily="18" charset="0"/>
                <a:cs typeface="Calibri" pitchFamily="34" charset="0"/>
              </a:rPr>
              <a:t> of the things that were to come; the reality, however, is found in Christ.</a:t>
            </a:r>
            <a:r>
              <a:rPr lang="en-US" sz="3100" dirty="0">
                <a:latin typeface="Calibri" panose="020F0502020204030204" pitchFamily="34" charset="0"/>
                <a:cs typeface="Calibri" panose="020F0502020204030204" pitchFamily="34" charset="0"/>
              </a:rPr>
              <a:t>”(Col 2:13-17 NIV).</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writer of Hebrews tells us that the Sabbath rest for New Covenant believers is ceasing from their own works and resting in Christ’s finished work on our behalf (Heb. 4:9-16)</a:t>
            </a:r>
          </a:p>
          <a:p>
            <a:r>
              <a:rPr lang="en-US" dirty="0">
                <a:latin typeface="Calibri" panose="020F0502020204030204" pitchFamily="34" charset="0"/>
                <a:cs typeface="Calibri" panose="020F0502020204030204" pitchFamily="34" charset="0"/>
              </a:rPr>
              <a:t>In other words, since “the death of Christ and the inauguration of the New Covenant”, the command to keep the Sabbath day has been “modified” since it was only a shadow of a reality that has now come.</a:t>
            </a:r>
          </a:p>
        </p:txBody>
      </p:sp>
    </p:spTree>
    <p:extLst>
      <p:ext uri="{BB962C8B-B14F-4D97-AF65-F5344CB8AC3E}">
        <p14:creationId xmlns:p14="http://schemas.microsoft.com/office/powerpoint/2010/main" val="28268133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Maple</Template>
  <TotalTime>110715</TotalTime>
  <Words>1853</Words>
  <Application>Microsoft Office PowerPoint</Application>
  <PresentationFormat>On-screen Show (4:3)</PresentationFormat>
  <Paragraphs>63</Paragraphs>
  <Slides>14</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14</vt:i4>
      </vt:variant>
    </vt:vector>
  </HeadingPairs>
  <TitlesOfParts>
    <vt:vector size="22" baseType="lpstr">
      <vt:lpstr>Arial</vt:lpstr>
      <vt:lpstr>Calibri</vt:lpstr>
      <vt:lpstr>Cambria</vt:lpstr>
      <vt:lpstr>Default Design</vt:lpstr>
      <vt:lpstr>21_sunset</vt:lpstr>
      <vt:lpstr>49_Default Design</vt:lpstr>
      <vt:lpstr>50_Default Design</vt:lpstr>
      <vt:lpstr>51_Default Design</vt:lpstr>
      <vt:lpstr>New Covenant Theology</vt:lpstr>
      <vt:lpstr>An Examination of Reformed Baptist Arguments Against New Covenant Theology</vt:lpstr>
      <vt:lpstr>Chapter 2 NCT and the Identity of the Old Covenant</vt:lpstr>
      <vt:lpstr>Chapter 2 NCT and the Identity of the Old Covenant</vt:lpstr>
      <vt:lpstr>Chapter 2 NCT and the Identity of the Old Covenant</vt:lpstr>
      <vt:lpstr>Chapter 2 NCT and the Identity of the Old Covenant</vt:lpstr>
      <vt:lpstr>Chapter 2 NCT and the Identity of the Old Covenant</vt:lpstr>
      <vt:lpstr>Chapter 2 NCT and the Identity of the Old Covenant</vt:lpstr>
      <vt:lpstr>Chapter 2 NCT and the Identity of the Old Covenant</vt:lpstr>
      <vt:lpstr>Chapter 2 NCT and the Identity of the Old Covenant</vt:lpstr>
      <vt:lpstr>Chapter 2 NCT and the Identity of the Old Covenant</vt:lpstr>
      <vt:lpstr>Chapter 2 NCT and the Identity of the Old Covenant</vt:lpstr>
      <vt:lpstr>For Next Time…</vt:lpstr>
      <vt:lpstr>Other 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2874</cp:revision>
  <dcterms:created xsi:type="dcterms:W3CDTF">2002-05-29T23:51:15Z</dcterms:created>
  <dcterms:modified xsi:type="dcterms:W3CDTF">2020-10-17T02:31:04Z</dcterms:modified>
</cp:coreProperties>
</file>