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56"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54" d="100"/>
          <a:sy n="154"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AE1CBD-E2AB-4175-B997-CF4172D4F4A7}"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6E71F56E-0A4C-4596-B616-04E37C8EB8EC}">
      <dgm:prSet phldrT="[Text]" custT="1"/>
      <dgm:spPr/>
      <dgm:t>
        <a:bodyPr/>
        <a:lstStyle/>
        <a:p>
          <a:r>
            <a:rPr lang="en-US" sz="2000" b="1" dirty="0"/>
            <a:t>Christ's Lordship</a:t>
          </a:r>
        </a:p>
      </dgm:t>
    </dgm:pt>
    <dgm:pt modelId="{79D025ED-1B21-4A3A-8659-8F80D8C23F8D}" type="parTrans" cxnId="{FC16B944-4B73-420C-A4D9-77B8B500D969}">
      <dgm:prSet/>
      <dgm:spPr/>
      <dgm:t>
        <a:bodyPr/>
        <a:lstStyle/>
        <a:p>
          <a:endParaRPr lang="en-US"/>
        </a:p>
      </dgm:t>
    </dgm:pt>
    <dgm:pt modelId="{6AA20DBB-2817-4536-8052-5FAFF4B6F029}" type="sibTrans" cxnId="{FC16B944-4B73-420C-A4D9-77B8B500D969}">
      <dgm:prSet/>
      <dgm:spPr/>
      <dgm:t>
        <a:bodyPr/>
        <a:lstStyle/>
        <a:p>
          <a:endParaRPr lang="en-US"/>
        </a:p>
      </dgm:t>
    </dgm:pt>
    <dgm:pt modelId="{30F3333E-DA8C-4E3D-A8C0-489A5C20EEB8}">
      <dgm:prSet phldrT="[Text]" custT="1"/>
      <dgm:spPr/>
      <dgm:t>
        <a:bodyPr/>
        <a:lstStyle/>
        <a:p>
          <a:r>
            <a:rPr lang="en-US" sz="2000" b="1" dirty="0"/>
            <a:t>Apostolic Instruction</a:t>
          </a:r>
        </a:p>
      </dgm:t>
    </dgm:pt>
    <dgm:pt modelId="{2ED2EC8A-7934-44A5-8168-AF92D01E442C}" type="parTrans" cxnId="{1972936C-0345-41B2-B003-9FDABB80D941}">
      <dgm:prSet/>
      <dgm:spPr/>
      <dgm:t>
        <a:bodyPr/>
        <a:lstStyle/>
        <a:p>
          <a:endParaRPr lang="en-US"/>
        </a:p>
      </dgm:t>
    </dgm:pt>
    <dgm:pt modelId="{A9599C38-7B81-48DE-AEF4-E49EDDCF5482}" type="sibTrans" cxnId="{1972936C-0345-41B2-B003-9FDABB80D941}">
      <dgm:prSet/>
      <dgm:spPr/>
      <dgm:t>
        <a:bodyPr/>
        <a:lstStyle/>
        <a:p>
          <a:endParaRPr lang="en-US"/>
        </a:p>
      </dgm:t>
    </dgm:pt>
    <dgm:pt modelId="{49AEA54C-E824-406A-8C7B-40C834DA2915}">
      <dgm:prSet phldrT="[Text]" custT="1"/>
      <dgm:spPr/>
      <dgm:t>
        <a:bodyPr/>
        <a:lstStyle/>
        <a:p>
          <a:r>
            <a:rPr lang="en-US" sz="2000" b="1" dirty="0"/>
            <a:t>Christ's Teaching</a:t>
          </a:r>
        </a:p>
      </dgm:t>
    </dgm:pt>
    <dgm:pt modelId="{F25E4333-B1ED-4F65-9E91-C8664CA763BA}" type="parTrans" cxnId="{A3623588-3B7E-425B-9C1A-5525F8BF6D98}">
      <dgm:prSet/>
      <dgm:spPr/>
      <dgm:t>
        <a:bodyPr/>
        <a:lstStyle/>
        <a:p>
          <a:endParaRPr lang="en-US"/>
        </a:p>
      </dgm:t>
    </dgm:pt>
    <dgm:pt modelId="{778BFA5A-0DD1-4A36-B0E1-15B98E433356}" type="sibTrans" cxnId="{A3623588-3B7E-425B-9C1A-5525F8BF6D98}">
      <dgm:prSet/>
      <dgm:spPr/>
      <dgm:t>
        <a:bodyPr/>
        <a:lstStyle/>
        <a:p>
          <a:endParaRPr lang="en-US"/>
        </a:p>
      </dgm:t>
    </dgm:pt>
    <dgm:pt modelId="{38E4A633-3B1F-48F3-9AB4-2499B4501321}">
      <dgm:prSet phldrT="[Text]" custT="1"/>
      <dgm:spPr/>
      <dgm:t>
        <a:bodyPr/>
        <a:lstStyle/>
        <a:p>
          <a:r>
            <a:rPr lang="en-US" sz="2000" b="1" dirty="0"/>
            <a:t>Christ's Example</a:t>
          </a:r>
        </a:p>
      </dgm:t>
    </dgm:pt>
    <dgm:pt modelId="{A208D49F-E6B4-4886-A80B-FD585D29C6B4}" type="parTrans" cxnId="{F2FB880D-2736-437E-B793-D497669FB96E}">
      <dgm:prSet/>
      <dgm:spPr/>
      <dgm:t>
        <a:bodyPr/>
        <a:lstStyle/>
        <a:p>
          <a:endParaRPr lang="en-US"/>
        </a:p>
      </dgm:t>
    </dgm:pt>
    <dgm:pt modelId="{0BB33435-D20A-4DED-837D-15FF9050E118}" type="sibTrans" cxnId="{F2FB880D-2736-437E-B793-D497669FB96E}">
      <dgm:prSet/>
      <dgm:spPr/>
      <dgm:t>
        <a:bodyPr/>
        <a:lstStyle/>
        <a:p>
          <a:endParaRPr lang="en-US"/>
        </a:p>
      </dgm:t>
    </dgm:pt>
    <dgm:pt modelId="{870FD130-744A-4FFB-90ED-907DE0B60406}" type="pres">
      <dgm:prSet presAssocID="{99AE1CBD-E2AB-4175-B997-CF4172D4F4A7}" presName="Name0" presStyleCnt="0">
        <dgm:presLayoutVars>
          <dgm:chMax val="7"/>
          <dgm:resizeHandles val="exact"/>
        </dgm:presLayoutVars>
      </dgm:prSet>
      <dgm:spPr/>
    </dgm:pt>
    <dgm:pt modelId="{B13B46A9-3AB1-479C-8667-3840746CD9CF}" type="pres">
      <dgm:prSet presAssocID="{99AE1CBD-E2AB-4175-B997-CF4172D4F4A7}" presName="comp1" presStyleCnt="0"/>
      <dgm:spPr/>
    </dgm:pt>
    <dgm:pt modelId="{DE8202B9-5565-41EA-82DD-EED9AEAD496B}" type="pres">
      <dgm:prSet presAssocID="{99AE1CBD-E2AB-4175-B997-CF4172D4F4A7}" presName="circle1" presStyleLbl="node1" presStyleIdx="0" presStyleCnt="4"/>
      <dgm:spPr/>
    </dgm:pt>
    <dgm:pt modelId="{532DDC08-A368-4137-B74E-F6A29837EC91}" type="pres">
      <dgm:prSet presAssocID="{99AE1CBD-E2AB-4175-B997-CF4172D4F4A7}" presName="c1text" presStyleLbl="node1" presStyleIdx="0" presStyleCnt="4">
        <dgm:presLayoutVars>
          <dgm:bulletEnabled val="1"/>
        </dgm:presLayoutVars>
      </dgm:prSet>
      <dgm:spPr/>
    </dgm:pt>
    <dgm:pt modelId="{8EAFC5CB-4848-4647-83C0-D25D9D5405C8}" type="pres">
      <dgm:prSet presAssocID="{99AE1CBD-E2AB-4175-B997-CF4172D4F4A7}" presName="comp2" presStyleCnt="0"/>
      <dgm:spPr/>
    </dgm:pt>
    <dgm:pt modelId="{34F12755-FD39-4151-9734-9210B1523B79}" type="pres">
      <dgm:prSet presAssocID="{99AE1CBD-E2AB-4175-B997-CF4172D4F4A7}" presName="circle2" presStyleLbl="node1" presStyleIdx="1" presStyleCnt="4"/>
      <dgm:spPr/>
    </dgm:pt>
    <dgm:pt modelId="{8B965C72-D044-4FF8-93C4-5DA357E5F6F8}" type="pres">
      <dgm:prSet presAssocID="{99AE1CBD-E2AB-4175-B997-CF4172D4F4A7}" presName="c2text" presStyleLbl="node1" presStyleIdx="1" presStyleCnt="4">
        <dgm:presLayoutVars>
          <dgm:bulletEnabled val="1"/>
        </dgm:presLayoutVars>
      </dgm:prSet>
      <dgm:spPr/>
    </dgm:pt>
    <dgm:pt modelId="{2F72319D-3C1A-4925-A1B0-DE3C9E9EC814}" type="pres">
      <dgm:prSet presAssocID="{99AE1CBD-E2AB-4175-B997-CF4172D4F4A7}" presName="comp3" presStyleCnt="0"/>
      <dgm:spPr/>
    </dgm:pt>
    <dgm:pt modelId="{4FC325E0-819A-40B2-91CD-3DEE5F6D5101}" type="pres">
      <dgm:prSet presAssocID="{99AE1CBD-E2AB-4175-B997-CF4172D4F4A7}" presName="circle3" presStyleLbl="node1" presStyleIdx="2" presStyleCnt="4"/>
      <dgm:spPr/>
    </dgm:pt>
    <dgm:pt modelId="{BA9337FA-1964-4857-A35F-01A0D597531E}" type="pres">
      <dgm:prSet presAssocID="{99AE1CBD-E2AB-4175-B997-CF4172D4F4A7}" presName="c3text" presStyleLbl="node1" presStyleIdx="2" presStyleCnt="4">
        <dgm:presLayoutVars>
          <dgm:bulletEnabled val="1"/>
        </dgm:presLayoutVars>
      </dgm:prSet>
      <dgm:spPr/>
    </dgm:pt>
    <dgm:pt modelId="{07D5ACE7-8F05-449C-8D11-6C704EC9615C}" type="pres">
      <dgm:prSet presAssocID="{99AE1CBD-E2AB-4175-B997-CF4172D4F4A7}" presName="comp4" presStyleCnt="0"/>
      <dgm:spPr/>
    </dgm:pt>
    <dgm:pt modelId="{9185E91D-9BE3-49F0-9A5C-1728F64E619C}" type="pres">
      <dgm:prSet presAssocID="{99AE1CBD-E2AB-4175-B997-CF4172D4F4A7}" presName="circle4" presStyleLbl="node1" presStyleIdx="3" presStyleCnt="4"/>
      <dgm:spPr/>
    </dgm:pt>
    <dgm:pt modelId="{6E633F58-70EF-43A4-AA9B-27BDAB1A5870}" type="pres">
      <dgm:prSet presAssocID="{99AE1CBD-E2AB-4175-B997-CF4172D4F4A7}" presName="c4text" presStyleLbl="node1" presStyleIdx="3" presStyleCnt="4">
        <dgm:presLayoutVars>
          <dgm:bulletEnabled val="1"/>
        </dgm:presLayoutVars>
      </dgm:prSet>
      <dgm:spPr/>
    </dgm:pt>
  </dgm:ptLst>
  <dgm:cxnLst>
    <dgm:cxn modelId="{DF044604-AA71-468C-B7FF-F7CCB6A77AE4}" type="presOf" srcId="{49AEA54C-E824-406A-8C7B-40C834DA2915}" destId="{4FC325E0-819A-40B2-91CD-3DEE5F6D5101}" srcOrd="0" destOrd="0" presId="urn:microsoft.com/office/officeart/2005/8/layout/venn2"/>
    <dgm:cxn modelId="{A71AA408-F04D-4038-A08E-CA543FE082E1}" type="presOf" srcId="{30F3333E-DA8C-4E3D-A8C0-489A5C20EEB8}" destId="{34F12755-FD39-4151-9734-9210B1523B79}" srcOrd="0" destOrd="0" presId="urn:microsoft.com/office/officeart/2005/8/layout/venn2"/>
    <dgm:cxn modelId="{F2FB880D-2736-437E-B793-D497669FB96E}" srcId="{99AE1CBD-E2AB-4175-B997-CF4172D4F4A7}" destId="{38E4A633-3B1F-48F3-9AB4-2499B4501321}" srcOrd="3" destOrd="0" parTransId="{A208D49F-E6B4-4886-A80B-FD585D29C6B4}" sibTransId="{0BB33435-D20A-4DED-837D-15FF9050E118}"/>
    <dgm:cxn modelId="{1D787419-8067-4078-901F-1D19F5E35F8B}" type="presOf" srcId="{38E4A633-3B1F-48F3-9AB4-2499B4501321}" destId="{6E633F58-70EF-43A4-AA9B-27BDAB1A5870}" srcOrd="1" destOrd="0" presId="urn:microsoft.com/office/officeart/2005/8/layout/venn2"/>
    <dgm:cxn modelId="{FC16B944-4B73-420C-A4D9-77B8B500D969}" srcId="{99AE1CBD-E2AB-4175-B997-CF4172D4F4A7}" destId="{6E71F56E-0A4C-4596-B616-04E37C8EB8EC}" srcOrd="0" destOrd="0" parTransId="{79D025ED-1B21-4A3A-8659-8F80D8C23F8D}" sibTransId="{6AA20DBB-2817-4536-8052-5FAFF4B6F029}"/>
    <dgm:cxn modelId="{1972936C-0345-41B2-B003-9FDABB80D941}" srcId="{99AE1CBD-E2AB-4175-B997-CF4172D4F4A7}" destId="{30F3333E-DA8C-4E3D-A8C0-489A5C20EEB8}" srcOrd="1" destOrd="0" parTransId="{2ED2EC8A-7934-44A5-8168-AF92D01E442C}" sibTransId="{A9599C38-7B81-48DE-AEF4-E49EDDCF5482}"/>
    <dgm:cxn modelId="{DDFE8877-7389-4B58-8313-E6D0FA6D104C}" type="presOf" srcId="{6E71F56E-0A4C-4596-B616-04E37C8EB8EC}" destId="{532DDC08-A368-4137-B74E-F6A29837EC91}" srcOrd="1" destOrd="0" presId="urn:microsoft.com/office/officeart/2005/8/layout/venn2"/>
    <dgm:cxn modelId="{A3623588-3B7E-425B-9C1A-5525F8BF6D98}" srcId="{99AE1CBD-E2AB-4175-B997-CF4172D4F4A7}" destId="{49AEA54C-E824-406A-8C7B-40C834DA2915}" srcOrd="2" destOrd="0" parTransId="{F25E4333-B1ED-4F65-9E91-C8664CA763BA}" sibTransId="{778BFA5A-0DD1-4A36-B0E1-15B98E433356}"/>
    <dgm:cxn modelId="{C6F77D9B-40C3-4D27-8560-35821D87F121}" type="presOf" srcId="{30F3333E-DA8C-4E3D-A8C0-489A5C20EEB8}" destId="{8B965C72-D044-4FF8-93C4-5DA357E5F6F8}" srcOrd="1" destOrd="0" presId="urn:microsoft.com/office/officeart/2005/8/layout/venn2"/>
    <dgm:cxn modelId="{D409A69F-945A-4192-B37C-0461E8877039}" type="presOf" srcId="{99AE1CBD-E2AB-4175-B997-CF4172D4F4A7}" destId="{870FD130-744A-4FFB-90ED-907DE0B60406}" srcOrd="0" destOrd="0" presId="urn:microsoft.com/office/officeart/2005/8/layout/venn2"/>
    <dgm:cxn modelId="{441226B9-1725-40FB-B1F5-8E3F1C5B9B2E}" type="presOf" srcId="{6E71F56E-0A4C-4596-B616-04E37C8EB8EC}" destId="{DE8202B9-5565-41EA-82DD-EED9AEAD496B}" srcOrd="0" destOrd="0" presId="urn:microsoft.com/office/officeart/2005/8/layout/venn2"/>
    <dgm:cxn modelId="{D49C9BE1-BC17-4293-8F4F-C253C31827B0}" type="presOf" srcId="{49AEA54C-E824-406A-8C7B-40C834DA2915}" destId="{BA9337FA-1964-4857-A35F-01A0D597531E}" srcOrd="1" destOrd="0" presId="urn:microsoft.com/office/officeart/2005/8/layout/venn2"/>
    <dgm:cxn modelId="{CF282FE6-76F8-4B80-9FD0-AFA0C88AF271}" type="presOf" srcId="{38E4A633-3B1F-48F3-9AB4-2499B4501321}" destId="{9185E91D-9BE3-49F0-9A5C-1728F64E619C}" srcOrd="0" destOrd="0" presId="urn:microsoft.com/office/officeart/2005/8/layout/venn2"/>
    <dgm:cxn modelId="{8CB6CF7B-5AE4-4DAD-9033-1BBF2F6EAE37}" type="presParOf" srcId="{870FD130-744A-4FFB-90ED-907DE0B60406}" destId="{B13B46A9-3AB1-479C-8667-3840746CD9CF}" srcOrd="0" destOrd="0" presId="urn:microsoft.com/office/officeart/2005/8/layout/venn2"/>
    <dgm:cxn modelId="{E77F5DBF-C9E7-4527-A768-6A392EF3A96F}" type="presParOf" srcId="{B13B46A9-3AB1-479C-8667-3840746CD9CF}" destId="{DE8202B9-5565-41EA-82DD-EED9AEAD496B}" srcOrd="0" destOrd="0" presId="urn:microsoft.com/office/officeart/2005/8/layout/venn2"/>
    <dgm:cxn modelId="{F95FAFE9-435D-4A15-BED3-A7E66B93B978}" type="presParOf" srcId="{B13B46A9-3AB1-479C-8667-3840746CD9CF}" destId="{532DDC08-A368-4137-B74E-F6A29837EC91}" srcOrd="1" destOrd="0" presId="urn:microsoft.com/office/officeart/2005/8/layout/venn2"/>
    <dgm:cxn modelId="{C3741C3C-B4A1-4BA8-A47C-75200B98F3D4}" type="presParOf" srcId="{870FD130-744A-4FFB-90ED-907DE0B60406}" destId="{8EAFC5CB-4848-4647-83C0-D25D9D5405C8}" srcOrd="1" destOrd="0" presId="urn:microsoft.com/office/officeart/2005/8/layout/venn2"/>
    <dgm:cxn modelId="{A0623D53-1F34-4703-A72D-F5D692336807}" type="presParOf" srcId="{8EAFC5CB-4848-4647-83C0-D25D9D5405C8}" destId="{34F12755-FD39-4151-9734-9210B1523B79}" srcOrd="0" destOrd="0" presId="urn:microsoft.com/office/officeart/2005/8/layout/venn2"/>
    <dgm:cxn modelId="{A3575B29-E32E-421C-85B3-E85B7E947446}" type="presParOf" srcId="{8EAFC5CB-4848-4647-83C0-D25D9D5405C8}" destId="{8B965C72-D044-4FF8-93C4-5DA357E5F6F8}" srcOrd="1" destOrd="0" presId="urn:microsoft.com/office/officeart/2005/8/layout/venn2"/>
    <dgm:cxn modelId="{5084FD3F-3565-4354-B2D0-2CDACF68F4A2}" type="presParOf" srcId="{870FD130-744A-4FFB-90ED-907DE0B60406}" destId="{2F72319D-3C1A-4925-A1B0-DE3C9E9EC814}" srcOrd="2" destOrd="0" presId="urn:microsoft.com/office/officeart/2005/8/layout/venn2"/>
    <dgm:cxn modelId="{6E312765-3272-4E70-84FF-6F42CE21F0A5}" type="presParOf" srcId="{2F72319D-3C1A-4925-A1B0-DE3C9E9EC814}" destId="{4FC325E0-819A-40B2-91CD-3DEE5F6D5101}" srcOrd="0" destOrd="0" presId="urn:microsoft.com/office/officeart/2005/8/layout/venn2"/>
    <dgm:cxn modelId="{E09C5873-D3EA-4229-B9AB-F64CA2829C98}" type="presParOf" srcId="{2F72319D-3C1A-4925-A1B0-DE3C9E9EC814}" destId="{BA9337FA-1964-4857-A35F-01A0D597531E}" srcOrd="1" destOrd="0" presId="urn:microsoft.com/office/officeart/2005/8/layout/venn2"/>
    <dgm:cxn modelId="{280BFD1C-C70C-40E9-9337-BBFBE8BC4E60}" type="presParOf" srcId="{870FD130-744A-4FFB-90ED-907DE0B60406}" destId="{07D5ACE7-8F05-449C-8D11-6C704EC9615C}" srcOrd="3" destOrd="0" presId="urn:microsoft.com/office/officeart/2005/8/layout/venn2"/>
    <dgm:cxn modelId="{0A32426B-468A-4412-9FE1-86C688E031D6}" type="presParOf" srcId="{07D5ACE7-8F05-449C-8D11-6C704EC9615C}" destId="{9185E91D-9BE3-49F0-9A5C-1728F64E619C}" srcOrd="0" destOrd="0" presId="urn:microsoft.com/office/officeart/2005/8/layout/venn2"/>
    <dgm:cxn modelId="{DDF9098F-D1D7-41A8-81B3-55E84080819D}" type="presParOf" srcId="{07D5ACE7-8F05-449C-8D11-6C704EC9615C}" destId="{6E633F58-70EF-43A4-AA9B-27BDAB1A5870}"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202B9-5565-41EA-82DD-EED9AEAD496B}">
      <dsp:nvSpPr>
        <dsp:cNvPr id="0" name=""/>
        <dsp:cNvSpPr/>
      </dsp:nvSpPr>
      <dsp:spPr>
        <a:xfrm>
          <a:off x="2116823" y="0"/>
          <a:ext cx="5927109" cy="59271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Christ's Lordship</a:t>
          </a:r>
        </a:p>
      </dsp:txBody>
      <dsp:txXfrm>
        <a:off x="4251768" y="296355"/>
        <a:ext cx="1657219" cy="889066"/>
      </dsp:txXfrm>
    </dsp:sp>
    <dsp:sp modelId="{34F12755-FD39-4151-9734-9210B1523B79}">
      <dsp:nvSpPr>
        <dsp:cNvPr id="0" name=""/>
        <dsp:cNvSpPr/>
      </dsp:nvSpPr>
      <dsp:spPr>
        <a:xfrm>
          <a:off x="2709534" y="1185421"/>
          <a:ext cx="4741687" cy="47416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Apostolic Instruction</a:t>
          </a:r>
        </a:p>
      </dsp:txBody>
      <dsp:txXfrm>
        <a:off x="4251768" y="1469923"/>
        <a:ext cx="1657219" cy="853503"/>
      </dsp:txXfrm>
    </dsp:sp>
    <dsp:sp modelId="{4FC325E0-819A-40B2-91CD-3DEE5F6D5101}">
      <dsp:nvSpPr>
        <dsp:cNvPr id="0" name=""/>
        <dsp:cNvSpPr/>
      </dsp:nvSpPr>
      <dsp:spPr>
        <a:xfrm>
          <a:off x="3302245" y="2370843"/>
          <a:ext cx="3556265" cy="3556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Christ's Teaching</a:t>
          </a:r>
        </a:p>
      </dsp:txBody>
      <dsp:txXfrm>
        <a:off x="4251768" y="2637563"/>
        <a:ext cx="1657219" cy="800159"/>
      </dsp:txXfrm>
    </dsp:sp>
    <dsp:sp modelId="{9185E91D-9BE3-49F0-9A5C-1728F64E619C}">
      <dsp:nvSpPr>
        <dsp:cNvPr id="0" name=""/>
        <dsp:cNvSpPr/>
      </dsp:nvSpPr>
      <dsp:spPr>
        <a:xfrm>
          <a:off x="3894956" y="3556265"/>
          <a:ext cx="2370843" cy="23708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Christ's Example</a:t>
          </a:r>
        </a:p>
      </dsp:txBody>
      <dsp:txXfrm>
        <a:off x="4242158" y="4148976"/>
        <a:ext cx="1676439" cy="1185421"/>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60CFE86-D170-47F2-9600-B0C5F0404EFA}"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1941500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0CFE86-D170-47F2-9600-B0C5F0404EFA}"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328711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0CFE86-D170-47F2-9600-B0C5F0404EFA}"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313126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0CFE86-D170-47F2-9600-B0C5F0404EFA}"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348988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0CFE86-D170-47F2-9600-B0C5F0404EFA}"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259954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0CFE86-D170-47F2-9600-B0C5F0404EFA}"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221101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0CFE86-D170-47F2-9600-B0C5F0404EFA}" type="datetimeFigureOut">
              <a:rPr lang="en-US" smtClean="0"/>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409219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0CFE86-D170-47F2-9600-B0C5F0404EFA}" type="datetimeFigureOut">
              <a:rPr lang="en-US" smtClean="0"/>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181852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CFE86-D170-47F2-9600-B0C5F0404EFA}" type="datetimeFigureOut">
              <a:rPr lang="en-US" smtClean="0"/>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15441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0CFE86-D170-47F2-9600-B0C5F0404EFA}"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176984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0CFE86-D170-47F2-9600-B0C5F0404EFA}"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E3C41-7156-45CA-9B73-9618C04AC2F7}" type="slidenum">
              <a:rPr lang="en-US" smtClean="0"/>
              <a:t>‹#›</a:t>
            </a:fld>
            <a:endParaRPr lang="en-US"/>
          </a:p>
        </p:txBody>
      </p:sp>
    </p:spTree>
    <p:extLst>
      <p:ext uri="{BB962C8B-B14F-4D97-AF65-F5344CB8AC3E}">
        <p14:creationId xmlns:p14="http://schemas.microsoft.com/office/powerpoint/2010/main" val="222224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CFE86-D170-47F2-9600-B0C5F0404EFA}" type="datetimeFigureOut">
              <a:rPr lang="en-US" smtClean="0"/>
              <a:t>10/16/2020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E3C41-7156-45CA-9B73-9618C04AC2F7}" type="slidenum">
              <a:rPr lang="en-US" smtClean="0"/>
              <a:t>‹#›</a:t>
            </a:fld>
            <a:endParaRPr lang="en-US"/>
          </a:p>
        </p:txBody>
      </p:sp>
    </p:spTree>
    <p:extLst>
      <p:ext uri="{BB962C8B-B14F-4D97-AF65-F5344CB8AC3E}">
        <p14:creationId xmlns:p14="http://schemas.microsoft.com/office/powerpoint/2010/main" val="2749206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ackground image cros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409" y="-1459438"/>
            <a:ext cx="12696173" cy="952213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212184" y="53054"/>
            <a:ext cx="11845555" cy="2048434"/>
          </a:xfrm>
          <a:prstGeom prst="rect">
            <a:avLst/>
          </a:prstGeom>
        </p:spPr>
      </p:pic>
    </p:spTree>
    <p:extLst>
      <p:ext uri="{BB962C8B-B14F-4D97-AF65-F5344CB8AC3E}">
        <p14:creationId xmlns:p14="http://schemas.microsoft.com/office/powerpoint/2010/main" val="3248837335"/>
      </p:ext>
    </p:extLst>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Believers Are Not Under the Law.</a:t>
            </a:r>
            <a:endParaRPr lang="en-US" dirty="0"/>
          </a:p>
        </p:txBody>
      </p:sp>
      <p:sp>
        <p:nvSpPr>
          <p:cNvPr id="3" name="Content Placeholder 2"/>
          <p:cNvSpPr>
            <a:spLocks noGrp="1"/>
          </p:cNvSpPr>
          <p:nvPr>
            <p:ph idx="1"/>
          </p:nvPr>
        </p:nvSpPr>
        <p:spPr/>
        <p:txBody>
          <a:bodyPr/>
          <a:lstStyle/>
          <a:p>
            <a:pPr marL="0" indent="0">
              <a:buNone/>
            </a:pPr>
            <a:r>
              <a:rPr lang="en-US" dirty="0"/>
              <a:t>“For though I am free from all, I have made myself a servant to all, that I might win more of them. To the Jews I became as a Jew, in order to win Jews. To those under the law I became as one under the law </a:t>
            </a:r>
            <a:r>
              <a:rPr lang="en-US" b="1" dirty="0"/>
              <a:t>(though not being myself under the law) </a:t>
            </a:r>
            <a:r>
              <a:rPr lang="en-US" dirty="0"/>
              <a:t>that I might win those under the law.” - 1 Corinthians 9:19-20</a:t>
            </a:r>
          </a:p>
          <a:p>
            <a:pPr marL="0" indent="0">
              <a:buNone/>
            </a:pPr>
            <a:r>
              <a:rPr lang="en-US" dirty="0"/>
              <a:t> </a:t>
            </a:r>
          </a:p>
        </p:txBody>
      </p:sp>
    </p:spTree>
    <p:extLst>
      <p:ext uri="{BB962C8B-B14F-4D97-AF65-F5344CB8AC3E}">
        <p14:creationId xmlns:p14="http://schemas.microsoft.com/office/powerpoint/2010/main" val="13749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Believers Have Died to the Law</a:t>
            </a:r>
            <a:endParaRPr lang="en-US" dirty="0"/>
          </a:p>
        </p:txBody>
      </p:sp>
      <p:sp>
        <p:nvSpPr>
          <p:cNvPr id="3" name="Content Placeholder 2"/>
          <p:cNvSpPr>
            <a:spLocks noGrp="1"/>
          </p:cNvSpPr>
          <p:nvPr>
            <p:ph idx="1"/>
          </p:nvPr>
        </p:nvSpPr>
        <p:spPr/>
        <p:txBody>
          <a:bodyPr/>
          <a:lstStyle/>
          <a:p>
            <a:pPr marL="0" indent="0">
              <a:buNone/>
            </a:pPr>
            <a:r>
              <a:rPr lang="en-US" dirty="0"/>
              <a:t>“Likewise, my brothers, </a:t>
            </a:r>
            <a:r>
              <a:rPr lang="en-US" b="1" dirty="0"/>
              <a:t>you also have died to the law </a:t>
            </a:r>
            <a:r>
              <a:rPr lang="en-US" dirty="0"/>
              <a:t>through the body of Christ, so that you may belong to another, to him who has been raised from the dead, in order that we may bear fruit for God.” </a:t>
            </a:r>
          </a:p>
          <a:p>
            <a:pPr marL="0" indent="0">
              <a:buNone/>
            </a:pPr>
            <a:r>
              <a:rPr lang="en-US" dirty="0"/>
              <a:t>- Romans 7:4 </a:t>
            </a:r>
          </a:p>
        </p:txBody>
      </p:sp>
    </p:spTree>
    <p:extLst>
      <p:ext uri="{BB962C8B-B14F-4D97-AF65-F5344CB8AC3E}">
        <p14:creationId xmlns:p14="http://schemas.microsoft.com/office/powerpoint/2010/main" val="1923668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Believers Have Been Set Free from the Law</a:t>
            </a:r>
            <a:endParaRPr lang="en-US" dirty="0"/>
          </a:p>
        </p:txBody>
      </p:sp>
      <p:sp>
        <p:nvSpPr>
          <p:cNvPr id="3" name="Content Placeholder 2"/>
          <p:cNvSpPr>
            <a:spLocks noGrp="1"/>
          </p:cNvSpPr>
          <p:nvPr>
            <p:ph idx="1"/>
          </p:nvPr>
        </p:nvSpPr>
        <p:spPr/>
        <p:txBody>
          <a:bodyPr/>
          <a:lstStyle/>
          <a:p>
            <a:pPr marL="0" indent="0">
              <a:buNone/>
            </a:pPr>
            <a:r>
              <a:rPr lang="en-US" dirty="0"/>
              <a:t>“But now </a:t>
            </a:r>
            <a:r>
              <a:rPr lang="en-US" b="1" dirty="0"/>
              <a:t>we are released from the law</a:t>
            </a:r>
            <a:r>
              <a:rPr lang="en-US" dirty="0"/>
              <a:t>, having died to that which held us captive, so that we serve in the new way of the Spirit and not in the old way of the written code.” - Romans 7:6</a:t>
            </a:r>
          </a:p>
          <a:p>
            <a:pPr marL="0" indent="0">
              <a:buNone/>
            </a:pPr>
            <a:endParaRPr lang="en-US" dirty="0"/>
          </a:p>
          <a:p>
            <a:pPr marL="0" indent="0">
              <a:buNone/>
            </a:pPr>
            <a:r>
              <a:rPr lang="en-US" dirty="0"/>
              <a:t>“There is therefore now no condemnation for those who are in Christ Jesus. For the law of the Spirit of life has </a:t>
            </a:r>
            <a:r>
              <a:rPr lang="en-US" b="1" dirty="0"/>
              <a:t>set you free in Christ Jesus from the law of sin and death</a:t>
            </a:r>
            <a:r>
              <a:rPr lang="en-US" dirty="0"/>
              <a:t>.” - Romans 8:1-2</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17073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Christ Has Put a Definitive End to the Law	</a:t>
            </a:r>
            <a:endParaRPr lang="en-US" dirty="0"/>
          </a:p>
        </p:txBody>
      </p:sp>
      <p:sp>
        <p:nvSpPr>
          <p:cNvPr id="3" name="Content Placeholder 2"/>
          <p:cNvSpPr>
            <a:spLocks noGrp="1"/>
          </p:cNvSpPr>
          <p:nvPr>
            <p:ph idx="1"/>
          </p:nvPr>
        </p:nvSpPr>
        <p:spPr/>
        <p:txBody>
          <a:bodyPr/>
          <a:lstStyle/>
          <a:p>
            <a:pPr marL="0" indent="0">
              <a:buNone/>
            </a:pPr>
            <a:r>
              <a:rPr lang="en-US" dirty="0"/>
              <a:t>“For he himself is our peace, who has made us both one and has broken down in his flesh the dividing wall of hostility </a:t>
            </a:r>
            <a:r>
              <a:rPr lang="en-US" b="1" dirty="0"/>
              <a:t>by abolishing the law of commandments expressed in ordinances</a:t>
            </a:r>
            <a:r>
              <a:rPr lang="en-US" dirty="0"/>
              <a:t>, that he might create in himself one new man in place of the two, so making peace, and might reconcile us both to God in one body through the cross, thereby killing the hostility.” - Ephesians 2:14-16</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29353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Christ Has Put a Definitive End to the Law	</a:t>
            </a:r>
            <a:endParaRPr lang="en-US" dirty="0"/>
          </a:p>
        </p:txBody>
      </p:sp>
      <p:sp>
        <p:nvSpPr>
          <p:cNvPr id="3" name="Content Placeholder 2"/>
          <p:cNvSpPr>
            <a:spLocks noGrp="1"/>
          </p:cNvSpPr>
          <p:nvPr>
            <p:ph idx="1"/>
          </p:nvPr>
        </p:nvSpPr>
        <p:spPr/>
        <p:txBody>
          <a:bodyPr/>
          <a:lstStyle/>
          <a:p>
            <a:pPr marL="0" indent="0">
              <a:buNone/>
            </a:pPr>
            <a:r>
              <a:rPr lang="en-US" dirty="0"/>
              <a:t>“And you, who were dead in your trespasses and the uncircumcision of your flesh, God made alive together with him, having forgiven us all our trespasses</a:t>
            </a:r>
            <a:r>
              <a:rPr lang="en-US" b="1" dirty="0"/>
              <a:t>, by canceling the record of debt that stood against us with its legal demands.</a:t>
            </a:r>
            <a:r>
              <a:rPr lang="en-US" dirty="0"/>
              <a:t> This he set aside, nailing it to the cross. He disarmed the rulers and authorities and put them to open shame, by triumphing over them in him. </a:t>
            </a:r>
            <a:r>
              <a:rPr lang="en-US" b="1" dirty="0"/>
              <a:t>Therefore let no one pass judgment on you in questions of food and drink, or with regard to a festival or a new moon or a Sabbath. These are a shadow of the things to come, but the substance belongs to Christ.</a:t>
            </a:r>
            <a:r>
              <a:rPr lang="en-US" dirty="0"/>
              <a:t>” – Colossians 2:13-17</a:t>
            </a:r>
          </a:p>
        </p:txBody>
      </p:sp>
    </p:spTree>
    <p:extLst>
      <p:ext uri="{BB962C8B-B14F-4D97-AF65-F5344CB8AC3E}">
        <p14:creationId xmlns:p14="http://schemas.microsoft.com/office/powerpoint/2010/main" val="3484333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Replacement of the Law</a:t>
            </a:r>
            <a:endParaRPr lang="en-US" dirty="0"/>
          </a:p>
        </p:txBody>
      </p:sp>
      <p:sp>
        <p:nvSpPr>
          <p:cNvPr id="3" name="Content Placeholder 2"/>
          <p:cNvSpPr>
            <a:spLocks noGrp="1"/>
          </p:cNvSpPr>
          <p:nvPr>
            <p:ph idx="1"/>
          </p:nvPr>
        </p:nvSpPr>
        <p:spPr/>
        <p:txBody>
          <a:bodyPr/>
          <a:lstStyle/>
          <a:p>
            <a:pPr marL="0" indent="0">
              <a:buNone/>
            </a:pPr>
            <a:r>
              <a:rPr lang="en-US" dirty="0"/>
              <a:t>So what then? Are we without any Law? Can Christians simply do whatever we want? That’s not the case at all. In fact, several of the instances in which Paul says, “We are not under the Law” he says what we are under. </a:t>
            </a:r>
          </a:p>
          <a:p>
            <a:pPr marL="0" indent="0">
              <a:buNone/>
            </a:pPr>
            <a:endParaRPr lang="en-US" dirty="0"/>
          </a:p>
          <a:p>
            <a:pPr marL="0" indent="0">
              <a:buNone/>
            </a:pPr>
            <a:r>
              <a:rPr lang="en-US" dirty="0"/>
              <a:t>The key phrase that Paul uses twice is “the Law of Christ.” And by looking at how Paul uses this phrase, we can see more clearly what replaces the Law of Moses in the life of the Christian.</a:t>
            </a:r>
          </a:p>
        </p:txBody>
      </p:sp>
    </p:spTree>
    <p:extLst>
      <p:ext uri="{BB962C8B-B14F-4D97-AF65-F5344CB8AC3E}">
        <p14:creationId xmlns:p14="http://schemas.microsoft.com/office/powerpoint/2010/main" val="288147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“For though I am free from all, I have made myself a servant to all, that I might win more of them. To the Jews I became as a Jew, in order to win Jews. To those under the law I became as one under the law (though not being myself under the law) that I might win those under the law. </a:t>
            </a:r>
          </a:p>
          <a:p>
            <a:pPr marL="0" indent="0">
              <a:buNone/>
            </a:pPr>
            <a:r>
              <a:rPr lang="en-US" dirty="0"/>
              <a:t>To those outside the law I became as one outside the law (not being outside the law of God </a:t>
            </a:r>
            <a:r>
              <a:rPr lang="en-US" b="1" dirty="0"/>
              <a:t>but under the law of Christ</a:t>
            </a:r>
            <a:r>
              <a:rPr lang="en-US" dirty="0"/>
              <a:t>) that I might win those outside the law.” - 1 Corinthians 9:19-21</a:t>
            </a:r>
          </a:p>
          <a:p>
            <a:pPr marL="0" indent="0">
              <a:buNone/>
            </a:pPr>
            <a:endParaRPr lang="en-US" dirty="0"/>
          </a:p>
        </p:txBody>
      </p:sp>
    </p:spTree>
    <p:extLst>
      <p:ext uri="{BB962C8B-B14F-4D97-AF65-F5344CB8AC3E}">
        <p14:creationId xmlns:p14="http://schemas.microsoft.com/office/powerpoint/2010/main" val="337952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As we’ve seen, in this passage Paul is talking about his evangelistic strategy. He isn’t under the Law of Moses, but when he is with a Jew, he lives like a Jew so as not to create unnecessary distraction from preaching the gospel. </a:t>
            </a:r>
          </a:p>
          <a:p>
            <a:pPr marL="0" indent="0">
              <a:buNone/>
            </a:pPr>
            <a:endParaRPr lang="en-US" dirty="0"/>
          </a:p>
          <a:p>
            <a:pPr marL="0" indent="0">
              <a:buNone/>
            </a:pPr>
            <a:r>
              <a:rPr lang="en-US" dirty="0"/>
              <a:t>The opposite is true when dealing with Gentiles (i.e. “those outside the Law”). But Paul adds a clarifying comment that he isn’t outside of God’s Law. He is under the law of Christ. So in the context, it is clear what Paul saying Christians aren’t under, but what is the Law of Christ?</a:t>
            </a:r>
          </a:p>
          <a:p>
            <a:pPr marL="0" indent="0">
              <a:buNone/>
            </a:pPr>
            <a:endParaRPr lang="en-US" dirty="0"/>
          </a:p>
        </p:txBody>
      </p:sp>
    </p:spTree>
    <p:extLst>
      <p:ext uri="{BB962C8B-B14F-4D97-AF65-F5344CB8AC3E}">
        <p14:creationId xmlns:p14="http://schemas.microsoft.com/office/powerpoint/2010/main" val="380547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One Greek-English dictionary (BDAG) translates verse 21 in a helpful way:</a:t>
            </a:r>
          </a:p>
          <a:p>
            <a:pPr marL="0" indent="0">
              <a:buNone/>
            </a:pPr>
            <a:endParaRPr lang="en-US" dirty="0"/>
          </a:p>
          <a:p>
            <a:pPr marL="0" indent="0">
              <a:buNone/>
            </a:pPr>
            <a:r>
              <a:rPr lang="en-US" dirty="0"/>
              <a:t>“I identified as one outside Mosaic jurisdiction with those outside it; not, of course, being outside God’s jurisdiction, but inside Christ’s.”</a:t>
            </a:r>
          </a:p>
          <a:p>
            <a:pPr marL="0" indent="0">
              <a:buNone/>
            </a:pPr>
            <a:endParaRPr lang="en-US" dirty="0"/>
          </a:p>
          <a:p>
            <a:pPr marL="0" indent="0">
              <a:buNone/>
            </a:pPr>
            <a:r>
              <a:rPr lang="en-US" dirty="0"/>
              <a:t>The point that Paul is making is that, while he is free from the Law, he isn’t a lawless idolater. He follows Christ as his Lord.</a:t>
            </a:r>
          </a:p>
          <a:p>
            <a:pPr marL="0" indent="0">
              <a:buNone/>
            </a:pPr>
            <a:endParaRPr lang="en-US" dirty="0"/>
          </a:p>
        </p:txBody>
      </p:sp>
    </p:spTree>
    <p:extLst>
      <p:ext uri="{BB962C8B-B14F-4D97-AF65-F5344CB8AC3E}">
        <p14:creationId xmlns:p14="http://schemas.microsoft.com/office/powerpoint/2010/main" val="114106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“Brothers, if anyone is caught in any transgression, you who are spiritual should restore him in a spirit of gentleness. Keep watch on yourself, lest you too be tempted. Bear one another's burdens, </a:t>
            </a:r>
            <a:r>
              <a:rPr lang="en-US" b="1" dirty="0"/>
              <a:t>and so fulfill the law of Christ.</a:t>
            </a:r>
            <a:r>
              <a:rPr lang="en-US" dirty="0"/>
              <a:t>” – Galatians 6:1-2</a:t>
            </a:r>
          </a:p>
          <a:p>
            <a:pPr marL="0" indent="0">
              <a:buNone/>
            </a:pPr>
            <a:endParaRPr lang="en-US" dirty="0"/>
          </a:p>
          <a:p>
            <a:pPr marL="0" indent="0">
              <a:buNone/>
            </a:pPr>
            <a:r>
              <a:rPr lang="en-US" dirty="0"/>
              <a:t>This short passage shows us how Paul uses the phrase “Law of Christ” as part of a command to believers. But what does it mean?</a:t>
            </a:r>
          </a:p>
          <a:p>
            <a:pPr marL="0" indent="0">
              <a:buNone/>
            </a:pPr>
            <a:endParaRPr lang="en-US" dirty="0"/>
          </a:p>
        </p:txBody>
      </p:sp>
    </p:spTree>
    <p:extLst>
      <p:ext uri="{BB962C8B-B14F-4D97-AF65-F5344CB8AC3E}">
        <p14:creationId xmlns:p14="http://schemas.microsoft.com/office/powerpoint/2010/main" val="359201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91" y="365125"/>
            <a:ext cx="10842009" cy="1325563"/>
          </a:xfrm>
        </p:spPr>
        <p:txBody>
          <a:bodyPr/>
          <a:lstStyle/>
          <a:p>
            <a:r>
              <a:rPr lang="en-US" b="1" dirty="0"/>
              <a:t>How do Christians relate to the Law of Moses?</a:t>
            </a:r>
          </a:p>
        </p:txBody>
      </p:sp>
      <p:sp>
        <p:nvSpPr>
          <p:cNvPr id="3" name="Content Placeholder 2"/>
          <p:cNvSpPr>
            <a:spLocks noGrp="1"/>
          </p:cNvSpPr>
          <p:nvPr>
            <p:ph idx="1"/>
          </p:nvPr>
        </p:nvSpPr>
        <p:spPr>
          <a:xfrm>
            <a:off x="838200" y="1825625"/>
            <a:ext cx="10515600" cy="2944268"/>
          </a:xfrm>
        </p:spPr>
        <p:txBody>
          <a:bodyPr>
            <a:normAutofit lnSpcReduction="10000"/>
          </a:bodyPr>
          <a:lstStyle/>
          <a:p>
            <a:pPr marL="0" indent="0">
              <a:buNone/>
            </a:pPr>
            <a:r>
              <a:rPr lang="en-US" dirty="0"/>
              <a:t>For centuries the people of God were characterized by:</a:t>
            </a:r>
          </a:p>
          <a:p>
            <a:pPr>
              <a:buFontTx/>
              <a:buChar char="-"/>
            </a:pPr>
            <a:r>
              <a:rPr lang="en-US" dirty="0"/>
              <a:t>Being a part of the nation of Israel</a:t>
            </a:r>
          </a:p>
          <a:p>
            <a:pPr>
              <a:buFontTx/>
              <a:buChar char="-"/>
            </a:pPr>
            <a:r>
              <a:rPr lang="en-US" dirty="0"/>
              <a:t>Keeping the Law of Moses</a:t>
            </a:r>
          </a:p>
          <a:p>
            <a:pPr>
              <a:buFontTx/>
              <a:buChar char="-"/>
            </a:pPr>
            <a:r>
              <a:rPr lang="en-US" dirty="0"/>
              <a:t>and Worshiping God in the Temple at Jerusalem.</a:t>
            </a:r>
          </a:p>
          <a:p>
            <a:pPr>
              <a:buFontTx/>
              <a:buChar char="-"/>
            </a:pPr>
            <a:endParaRPr lang="en-US" dirty="0"/>
          </a:p>
          <a:p>
            <a:pPr marL="0" indent="0">
              <a:buNone/>
            </a:pPr>
            <a:r>
              <a:rPr lang="en-US" dirty="0"/>
              <a:t>   </a:t>
            </a:r>
          </a:p>
        </p:txBody>
      </p:sp>
      <p:sp>
        <p:nvSpPr>
          <p:cNvPr id="4" name="TextBox 3"/>
          <p:cNvSpPr txBox="1"/>
          <p:nvPr/>
        </p:nvSpPr>
        <p:spPr>
          <a:xfrm>
            <a:off x="743803" y="4046561"/>
            <a:ext cx="10188054" cy="1815882"/>
          </a:xfrm>
          <a:prstGeom prst="rect">
            <a:avLst/>
          </a:prstGeom>
          <a:noFill/>
        </p:spPr>
        <p:txBody>
          <a:bodyPr wrap="square" rtlCol="0">
            <a:spAutoFit/>
          </a:bodyPr>
          <a:lstStyle/>
          <a:p>
            <a:r>
              <a:rPr lang="en-US" sz="2800" b="1" dirty="0"/>
              <a:t>“Men of Israel, help! This is the man who is teaching everyone everywhere against the people and the law and this place [the temple].” Acts 21:28</a:t>
            </a:r>
            <a:endParaRPr lang="en-US" sz="2800" dirty="0"/>
          </a:p>
          <a:p>
            <a:endParaRPr lang="en-US" sz="2800" dirty="0"/>
          </a:p>
        </p:txBody>
      </p:sp>
    </p:spTree>
    <p:extLst>
      <p:ext uri="{BB962C8B-B14F-4D97-AF65-F5344CB8AC3E}">
        <p14:creationId xmlns:p14="http://schemas.microsoft.com/office/powerpoint/2010/main" val="8040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We could say that it refers to the moral teaching of Christ. But the problem with this is that Paul actually rarely refers to Jesus’ teaching in his letters. If the Law of Christ were simply Jesus’ teaching, we would expect to see Paul and other apostles frequently appealing to Christ’s teaching as the basis for their instruction. </a:t>
            </a:r>
          </a:p>
          <a:p>
            <a:pPr marL="0" indent="0">
              <a:buNone/>
            </a:pPr>
            <a:endParaRPr lang="en-US" dirty="0"/>
          </a:p>
          <a:p>
            <a:pPr marL="0" indent="0">
              <a:buNone/>
            </a:pPr>
            <a:r>
              <a:rPr lang="en-US" dirty="0"/>
              <a:t>Instead, it looks like Paul is referring to the example of Christ. There is no question that Christ has given us the ultimate example of bearing our burdens. </a:t>
            </a:r>
          </a:p>
        </p:txBody>
      </p:sp>
    </p:spTree>
    <p:extLst>
      <p:ext uri="{BB962C8B-B14F-4D97-AF65-F5344CB8AC3E}">
        <p14:creationId xmlns:p14="http://schemas.microsoft.com/office/powerpoint/2010/main" val="257659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Christ’s example is used as the foundation for Paul’s teaching throughout the letter:</a:t>
            </a:r>
          </a:p>
          <a:p>
            <a:pPr marL="0" indent="0">
              <a:buNone/>
            </a:pPr>
            <a:r>
              <a:rPr lang="en-US" dirty="0"/>
              <a:t>“Grace to you and peace from God our Father and the Lord Jesus Christ, </a:t>
            </a:r>
            <a:r>
              <a:rPr lang="en-US" b="1" dirty="0"/>
              <a:t>who gave himself for our sins to deliver us from the present evil age</a:t>
            </a:r>
            <a:r>
              <a:rPr lang="en-US" dirty="0"/>
              <a:t>, according to the will of our God and Father, to whom be the glory forever and ever. Amen.” – Galatians 1:3-5</a:t>
            </a:r>
          </a:p>
          <a:p>
            <a:pPr marL="0" indent="0">
              <a:buNone/>
            </a:pPr>
            <a:endParaRPr lang="en-US" dirty="0"/>
          </a:p>
          <a:p>
            <a:pPr marL="0" indent="0">
              <a:buNone/>
            </a:pPr>
            <a:r>
              <a:rPr lang="en-US" dirty="0"/>
              <a:t>“I have been crucified with Christ. It is no longer I who live, but Christ who lives in me. And the life I now live in the flesh I live by faith in the Son of God, </a:t>
            </a:r>
            <a:r>
              <a:rPr lang="en-US" b="1" dirty="0"/>
              <a:t>who loved me and gave himself for me.</a:t>
            </a:r>
            <a:r>
              <a:rPr lang="en-US" dirty="0"/>
              <a:t>” – Galatians 2:20</a:t>
            </a:r>
          </a:p>
          <a:p>
            <a:pPr marL="0" indent="0">
              <a:buNone/>
            </a:pPr>
            <a:endParaRPr lang="en-US" dirty="0"/>
          </a:p>
        </p:txBody>
      </p:sp>
    </p:spTree>
    <p:extLst>
      <p:ext uri="{BB962C8B-B14F-4D97-AF65-F5344CB8AC3E}">
        <p14:creationId xmlns:p14="http://schemas.microsoft.com/office/powerpoint/2010/main" val="25059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a:t>
            </a:r>
            <a:r>
              <a:rPr lang="en-US" b="1" dirty="0"/>
              <a:t>Christ redeemed us from the curse of the law by becoming a curse for us</a:t>
            </a:r>
            <a:r>
              <a:rPr lang="en-US" dirty="0"/>
              <a:t>—for it is written, ‘Cursed is everyone who is hanged on a tree’— so that in Christ Jesus the blessing of Abraham might come to the Gentiles, so that we might receive the promised Spirit through faith.” – Galatians 3:13-14</a:t>
            </a:r>
          </a:p>
          <a:p>
            <a:pPr marL="0" indent="0">
              <a:buNone/>
            </a:pPr>
            <a:endParaRPr lang="en-US" dirty="0"/>
          </a:p>
          <a:p>
            <a:pPr marL="0" indent="0">
              <a:buNone/>
            </a:pPr>
            <a:r>
              <a:rPr lang="en-US" dirty="0"/>
              <a:t>“But when the fullness of time had come, God sent forth his Son, </a:t>
            </a:r>
            <a:r>
              <a:rPr lang="en-US" b="1" dirty="0"/>
              <a:t>born of woman, born under the law, to redeem those who were under the law, so that we might receive adoption as sons.</a:t>
            </a:r>
            <a:r>
              <a:rPr lang="en-US" dirty="0"/>
              <a:t>” – Galatians 4:4-5</a:t>
            </a:r>
          </a:p>
          <a:p>
            <a:pPr marL="0" indent="0">
              <a:buNone/>
            </a:pPr>
            <a:endParaRPr lang="en-US" dirty="0"/>
          </a:p>
        </p:txBody>
      </p:sp>
    </p:spTree>
    <p:extLst>
      <p:ext uri="{BB962C8B-B14F-4D97-AF65-F5344CB8AC3E}">
        <p14:creationId xmlns:p14="http://schemas.microsoft.com/office/powerpoint/2010/main" val="2173835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So perhaps what Paul is calling the Law of Christ is more like what he says in Galatians 4:18-19:</a:t>
            </a:r>
          </a:p>
          <a:p>
            <a:pPr marL="0" indent="0">
              <a:buNone/>
            </a:pPr>
            <a:endParaRPr lang="en-US" dirty="0"/>
          </a:p>
          <a:p>
            <a:pPr marL="0" indent="0">
              <a:buNone/>
            </a:pPr>
            <a:r>
              <a:rPr lang="en-US" dirty="0"/>
              <a:t>“It is always good to be made much of for a good purpose, and not only when I am present with you, my little children, for whom I am again in the anguish of childbirth </a:t>
            </a:r>
            <a:r>
              <a:rPr lang="en-US" b="1" dirty="0"/>
              <a:t>until Christ is formed in you!</a:t>
            </a:r>
            <a:r>
              <a:rPr lang="en-US" dirty="0"/>
              <a:t>”</a:t>
            </a:r>
          </a:p>
          <a:p>
            <a:pPr marL="0" indent="0">
              <a:buNone/>
            </a:pPr>
            <a:endParaRPr lang="en-US" dirty="0"/>
          </a:p>
        </p:txBody>
      </p:sp>
    </p:spTree>
    <p:extLst>
      <p:ext uri="{BB962C8B-B14F-4D97-AF65-F5344CB8AC3E}">
        <p14:creationId xmlns:p14="http://schemas.microsoft.com/office/powerpoint/2010/main" val="144353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So based on these passages, so far I think we can summarize the Law of Christ as:</a:t>
            </a:r>
          </a:p>
          <a:p>
            <a:pPr marL="0" indent="0">
              <a:buNone/>
            </a:pPr>
            <a:r>
              <a:rPr lang="en-US" dirty="0"/>
              <a:t>-	Living under the Lordship of Christ and</a:t>
            </a:r>
          </a:p>
          <a:p>
            <a:pPr marL="0" indent="0">
              <a:buNone/>
            </a:pPr>
            <a:r>
              <a:rPr lang="en-US" dirty="0"/>
              <a:t>-	Following the example of Christ. </a:t>
            </a:r>
          </a:p>
          <a:p>
            <a:pPr marL="0" indent="0">
              <a:buNone/>
            </a:pPr>
            <a:endParaRPr lang="en-US" dirty="0"/>
          </a:p>
          <a:p>
            <a:pPr marL="0" indent="0">
              <a:buNone/>
            </a:pPr>
            <a:r>
              <a:rPr lang="en-US" dirty="0"/>
              <a:t>But I think we’re still missing a critical piece from this. How do we know what specific commands to follow?</a:t>
            </a:r>
          </a:p>
        </p:txBody>
      </p:sp>
    </p:spTree>
    <p:extLst>
      <p:ext uri="{BB962C8B-B14F-4D97-AF65-F5344CB8AC3E}">
        <p14:creationId xmlns:p14="http://schemas.microsoft.com/office/powerpoint/2010/main" val="314021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sp>
        <p:nvSpPr>
          <p:cNvPr id="3" name="Content Placeholder 2"/>
          <p:cNvSpPr>
            <a:spLocks noGrp="1"/>
          </p:cNvSpPr>
          <p:nvPr>
            <p:ph idx="1"/>
          </p:nvPr>
        </p:nvSpPr>
        <p:spPr/>
        <p:txBody>
          <a:bodyPr/>
          <a:lstStyle/>
          <a:p>
            <a:pPr marL="0" indent="0">
              <a:buNone/>
            </a:pPr>
            <a:r>
              <a:rPr lang="en-US" dirty="0"/>
              <a:t>I think a couple of texts specifically helps us with this:</a:t>
            </a:r>
          </a:p>
          <a:p>
            <a:pPr marL="0" indent="0">
              <a:buNone/>
            </a:pPr>
            <a:r>
              <a:rPr lang="en-US" dirty="0"/>
              <a:t>“If anyone thinks that he is a prophet, or spiritual, he should acknowledge that </a:t>
            </a:r>
            <a:r>
              <a:rPr lang="en-US" b="1" dirty="0"/>
              <a:t>the things I am writing to you are a command of the Lord.</a:t>
            </a:r>
            <a:r>
              <a:rPr lang="en-US" dirty="0"/>
              <a:t>” – 1 Corinthians 14:37</a:t>
            </a:r>
          </a:p>
          <a:p>
            <a:pPr marL="0" indent="0">
              <a:buNone/>
            </a:pPr>
            <a:r>
              <a:rPr lang="en-US" dirty="0"/>
              <a:t>“Finally, then, brothers, we ask and urge you in the Lord Jesus, that as you received from us how you ought to walk and to please God, just as you are doing, that you do so more and more. </a:t>
            </a:r>
            <a:r>
              <a:rPr lang="en-US" b="1" dirty="0"/>
              <a:t>For you know what instructions we gave you through the Lord Jesus</a:t>
            </a:r>
            <a:r>
              <a:rPr lang="en-US" dirty="0"/>
              <a:t>…Therefore </a:t>
            </a:r>
            <a:r>
              <a:rPr lang="en-US" b="1" dirty="0"/>
              <a:t>whoever disregards this, disregards not man but God</a:t>
            </a:r>
            <a:r>
              <a:rPr lang="en-US" dirty="0"/>
              <a:t>, who gives his Holy Spirit to you.” – 1 Thessalonians 4:1-2,8</a:t>
            </a:r>
          </a:p>
          <a:p>
            <a:pPr marL="0" indent="0">
              <a:buNone/>
            </a:pPr>
            <a:endParaRPr lang="en-US" dirty="0"/>
          </a:p>
        </p:txBody>
      </p:sp>
    </p:spTree>
    <p:extLst>
      <p:ext uri="{BB962C8B-B14F-4D97-AF65-F5344CB8AC3E}">
        <p14:creationId xmlns:p14="http://schemas.microsoft.com/office/powerpoint/2010/main" val="355006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Law of Christ</a:t>
            </a:r>
            <a:endParaRPr lang="en-US" dirty="0"/>
          </a:p>
        </p:txBody>
      </p:sp>
      <p:graphicFrame>
        <p:nvGraphicFramePr>
          <p:cNvPr id="5" name="Diagram 4"/>
          <p:cNvGraphicFramePr/>
          <p:nvPr>
            <p:extLst>
              <p:ext uri="{D42A27DB-BD31-4B8C-83A1-F6EECF244321}">
                <p14:modId xmlns:p14="http://schemas.microsoft.com/office/powerpoint/2010/main" val="4154893609"/>
              </p:ext>
            </p:extLst>
          </p:nvPr>
        </p:nvGraphicFramePr>
        <p:xfrm>
          <a:off x="2647666" y="491699"/>
          <a:ext cx="10160757" cy="5927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2501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13127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Paul’s Puzzling Statements about the Law</a:t>
            </a:r>
          </a:p>
        </p:txBody>
      </p:sp>
      <p:sp>
        <p:nvSpPr>
          <p:cNvPr id="3" name="Content Placeholder 2"/>
          <p:cNvSpPr>
            <a:spLocks noGrp="1"/>
          </p:cNvSpPr>
          <p:nvPr>
            <p:ph idx="1"/>
          </p:nvPr>
        </p:nvSpPr>
        <p:spPr>
          <a:xfrm>
            <a:off x="838200" y="1596788"/>
            <a:ext cx="10515600" cy="4580175"/>
          </a:xfrm>
        </p:spPr>
        <p:txBody>
          <a:bodyPr>
            <a:normAutofit/>
          </a:bodyPr>
          <a:lstStyle/>
          <a:p>
            <a:pPr marL="0" indent="0">
              <a:buNone/>
            </a:pPr>
            <a:r>
              <a:rPr lang="en-US" dirty="0"/>
              <a:t>“For [Christ] himself is our peace, who has made us both one and has broken down in his flesh the dividing wall of hostility </a:t>
            </a:r>
            <a:r>
              <a:rPr lang="en-US" b="1" dirty="0"/>
              <a:t>by abolishing the law of commandments expressed in ordinances…” </a:t>
            </a:r>
            <a:r>
              <a:rPr lang="en-US" dirty="0"/>
              <a:t>- Ephesians 2:14-15</a:t>
            </a:r>
          </a:p>
          <a:p>
            <a:pPr marL="0" indent="0">
              <a:buNone/>
            </a:pPr>
            <a:r>
              <a:rPr lang="en-US" dirty="0"/>
              <a:t>“Children, obey your parents in the Lord, for this is right.  </a:t>
            </a:r>
            <a:r>
              <a:rPr lang="en-US" b="1" dirty="0"/>
              <a:t>“Honor your father and mother” (this is the first commandment with a promise), </a:t>
            </a:r>
            <a:r>
              <a:rPr lang="en-US" dirty="0"/>
              <a:t>“that it may go well with you and that you may live long in the land.” - Ephesians 6:1-3</a:t>
            </a:r>
          </a:p>
          <a:p>
            <a:pPr marL="0" indent="0">
              <a:buNone/>
            </a:pPr>
            <a:r>
              <a:rPr lang="en-US" dirty="0"/>
              <a:t>So which is it? Is the Law of commandments abolished or should we honor our father and mother because it’s the first commandment with a promise?</a:t>
            </a:r>
          </a:p>
          <a:p>
            <a:pPr marL="0" indent="0">
              <a:buNone/>
            </a:pPr>
            <a:endParaRPr lang="en-US" dirty="0"/>
          </a:p>
        </p:txBody>
      </p:sp>
    </p:spTree>
    <p:extLst>
      <p:ext uri="{BB962C8B-B14F-4D97-AF65-F5344CB8AC3E}">
        <p14:creationId xmlns:p14="http://schemas.microsoft.com/office/powerpoint/2010/main" val="206172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Paul’s Puzzling Statements about the Law</a:t>
            </a:r>
          </a:p>
        </p:txBody>
      </p:sp>
      <p:sp>
        <p:nvSpPr>
          <p:cNvPr id="3" name="Content Placeholder 2"/>
          <p:cNvSpPr>
            <a:spLocks noGrp="1"/>
          </p:cNvSpPr>
          <p:nvPr>
            <p:ph idx="1"/>
          </p:nvPr>
        </p:nvSpPr>
        <p:spPr>
          <a:xfrm>
            <a:off x="838200" y="1596788"/>
            <a:ext cx="10515600" cy="4580175"/>
          </a:xfrm>
        </p:spPr>
        <p:txBody>
          <a:bodyPr>
            <a:normAutofit/>
          </a:bodyPr>
          <a:lstStyle/>
          <a:p>
            <a:pPr marL="0" indent="0">
              <a:buNone/>
            </a:pPr>
            <a:r>
              <a:rPr lang="en-US" b="1" dirty="0"/>
              <a:t>“For neither circumcision counts for anything nor uncircumcision, but keeping the commandments of God.” 1 Corinthians 7:19</a:t>
            </a:r>
          </a:p>
          <a:p>
            <a:pPr marL="0" indent="0">
              <a:buNone/>
            </a:pPr>
            <a:endParaRPr lang="en-US" dirty="0"/>
          </a:p>
          <a:p>
            <a:pPr marL="0" indent="0">
              <a:buNone/>
            </a:pPr>
            <a:r>
              <a:rPr lang="en-US" dirty="0"/>
              <a:t>If circumcision has historically been a commandment of God, how can it not count for anything?</a:t>
            </a:r>
          </a:p>
        </p:txBody>
      </p:sp>
    </p:spTree>
    <p:extLst>
      <p:ext uri="{BB962C8B-B14F-4D97-AF65-F5344CB8AC3E}">
        <p14:creationId xmlns:p14="http://schemas.microsoft.com/office/powerpoint/2010/main" val="264593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Paul’s Puzzling Statements about the Law</a:t>
            </a:r>
          </a:p>
        </p:txBody>
      </p:sp>
      <p:sp>
        <p:nvSpPr>
          <p:cNvPr id="3" name="Content Placeholder 2"/>
          <p:cNvSpPr>
            <a:spLocks noGrp="1"/>
          </p:cNvSpPr>
          <p:nvPr>
            <p:ph idx="1"/>
          </p:nvPr>
        </p:nvSpPr>
        <p:spPr>
          <a:xfrm>
            <a:off x="838200" y="1596788"/>
            <a:ext cx="10515600" cy="2579427"/>
          </a:xfrm>
        </p:spPr>
        <p:txBody>
          <a:bodyPr>
            <a:normAutofit/>
          </a:bodyPr>
          <a:lstStyle/>
          <a:p>
            <a:pPr marL="0" indent="0">
              <a:buNone/>
            </a:pPr>
            <a:r>
              <a:rPr lang="en-US" dirty="0"/>
              <a:t>So how do we deal with the mixed bag of positive and negative ways that Paul speaks of the Law? </a:t>
            </a:r>
          </a:p>
          <a:p>
            <a:pPr marL="0" indent="0">
              <a:buNone/>
            </a:pPr>
            <a:r>
              <a:rPr lang="en-US" dirty="0"/>
              <a:t>I believe the answer lies in </a:t>
            </a:r>
            <a:r>
              <a:rPr lang="en-US" i="1" dirty="0"/>
              <a:t>what role </a:t>
            </a:r>
            <a:r>
              <a:rPr lang="en-US" dirty="0"/>
              <a:t>Paul sees the Law as he is speaking of it.</a:t>
            </a:r>
          </a:p>
          <a:p>
            <a:pPr marL="0" indent="0">
              <a:buNone/>
            </a:pPr>
            <a:endParaRPr lang="en-US" dirty="0"/>
          </a:p>
          <a:p>
            <a:pPr marL="0" indent="0">
              <a:buNone/>
            </a:pPr>
            <a:endParaRPr lang="en-US" dirty="0"/>
          </a:p>
          <a:p>
            <a:pPr marL="0" indent="0">
              <a:buNone/>
            </a:pPr>
            <a:endParaRPr lang="en-US" dirty="0"/>
          </a:p>
        </p:txBody>
      </p:sp>
      <p:pic>
        <p:nvPicPr>
          <p:cNvPr id="3074" name="Picture 2" descr="GREEN BAY, WI - SEPTEMBER 09:  Aaron Rodgers #12 of the Green Bay Packers throws a pass during the NFL season opener against the San Francisco 49ers at Lambeau Field on September 9, 2012 in Green Bay, Wisconsin.  (Photo by Andy Lyons/Gett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1635" y="3663262"/>
            <a:ext cx="4196004" cy="279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67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does Paul Talk about the Law?</a:t>
            </a:r>
          </a:p>
        </p:txBody>
      </p:sp>
      <p:sp>
        <p:nvSpPr>
          <p:cNvPr id="3" name="Content Placeholder 2"/>
          <p:cNvSpPr>
            <a:spLocks noGrp="1"/>
          </p:cNvSpPr>
          <p:nvPr>
            <p:ph idx="1"/>
          </p:nvPr>
        </p:nvSpPr>
        <p:spPr/>
        <p:txBody>
          <a:bodyPr/>
          <a:lstStyle/>
          <a:p>
            <a:pPr marL="0" indent="0">
              <a:buNone/>
            </a:pPr>
            <a:r>
              <a:rPr lang="en-US" dirty="0"/>
              <a:t>We’re going to find that there are 3 general ways that Paul talks about the Law: </a:t>
            </a:r>
          </a:p>
          <a:p>
            <a:pPr lvl="0"/>
            <a:r>
              <a:rPr lang="en-US" dirty="0"/>
              <a:t>Repudiation of the Law</a:t>
            </a:r>
          </a:p>
          <a:p>
            <a:pPr lvl="0"/>
            <a:r>
              <a:rPr lang="en-US" dirty="0"/>
              <a:t>Replacement of the Law</a:t>
            </a:r>
          </a:p>
          <a:p>
            <a:pPr lvl="0"/>
            <a:r>
              <a:rPr lang="en-US" dirty="0" err="1"/>
              <a:t>Reappropriation</a:t>
            </a:r>
            <a:r>
              <a:rPr lang="en-US" dirty="0"/>
              <a:t> of the Law</a:t>
            </a:r>
          </a:p>
          <a:p>
            <a:endParaRPr lang="en-US" dirty="0"/>
          </a:p>
        </p:txBody>
      </p:sp>
    </p:spTree>
    <p:extLst>
      <p:ext uri="{BB962C8B-B14F-4D97-AF65-F5344CB8AC3E}">
        <p14:creationId xmlns:p14="http://schemas.microsoft.com/office/powerpoint/2010/main" val="209192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ackground image restaurant serving dish wine 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8589" y="-66583"/>
            <a:ext cx="4647061" cy="69705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1859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Repudiation of the Law</a:t>
            </a:r>
            <a:endParaRPr lang="en-US" dirty="0"/>
          </a:p>
        </p:txBody>
      </p:sp>
      <p:sp>
        <p:nvSpPr>
          <p:cNvPr id="3" name="Content Placeholder 2"/>
          <p:cNvSpPr>
            <a:spLocks noGrp="1"/>
          </p:cNvSpPr>
          <p:nvPr>
            <p:ph idx="1"/>
          </p:nvPr>
        </p:nvSpPr>
        <p:spPr/>
        <p:txBody>
          <a:bodyPr/>
          <a:lstStyle/>
          <a:p>
            <a:pPr marL="0" indent="0">
              <a:buNone/>
            </a:pPr>
            <a:r>
              <a:rPr lang="en-US" dirty="0"/>
              <a:t>Paul teaches that:</a:t>
            </a:r>
          </a:p>
          <a:p>
            <a:pPr lvl="0"/>
            <a:r>
              <a:rPr lang="en-US" dirty="0"/>
              <a:t>Believers are not under the Law.</a:t>
            </a:r>
          </a:p>
          <a:p>
            <a:pPr lvl="0"/>
            <a:r>
              <a:rPr lang="en-US" dirty="0"/>
              <a:t>Believers have died to the Law.</a:t>
            </a:r>
          </a:p>
          <a:p>
            <a:pPr lvl="0"/>
            <a:r>
              <a:rPr lang="en-US" dirty="0"/>
              <a:t>Believers have been set free from the Law.</a:t>
            </a:r>
          </a:p>
          <a:p>
            <a:pPr lvl="0"/>
            <a:r>
              <a:rPr lang="en-US" dirty="0"/>
              <a:t>And that Christ has put an end to the Law.</a:t>
            </a:r>
          </a:p>
        </p:txBody>
      </p:sp>
    </p:spTree>
    <p:extLst>
      <p:ext uri="{BB962C8B-B14F-4D97-AF65-F5344CB8AC3E}">
        <p14:creationId xmlns:p14="http://schemas.microsoft.com/office/powerpoint/2010/main" val="78919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Believers Are Not Under the Law.</a:t>
            </a:r>
            <a:endParaRPr lang="en-US" dirty="0"/>
          </a:p>
        </p:txBody>
      </p:sp>
      <p:sp>
        <p:nvSpPr>
          <p:cNvPr id="3" name="Content Placeholder 2"/>
          <p:cNvSpPr>
            <a:spLocks noGrp="1"/>
          </p:cNvSpPr>
          <p:nvPr>
            <p:ph idx="1"/>
          </p:nvPr>
        </p:nvSpPr>
        <p:spPr/>
        <p:txBody>
          <a:bodyPr/>
          <a:lstStyle/>
          <a:p>
            <a:pPr marL="0" indent="0">
              <a:buNone/>
            </a:pPr>
            <a:r>
              <a:rPr lang="en-US" dirty="0"/>
              <a:t>“Let not sin therefore reign in your mortal body, to make you obey its passions. Do not present your members to sin as instruments for unrighteousness, but present yourselves to God as those who have been brought from death to life, and your members to God as instruments for righteousness. </a:t>
            </a:r>
            <a:r>
              <a:rPr lang="en-US" b="1" dirty="0"/>
              <a:t>For sin will have no dominion over you, since you are not under law but under grace.</a:t>
            </a:r>
            <a:r>
              <a:rPr lang="en-US" dirty="0"/>
              <a:t>”</a:t>
            </a:r>
            <a:r>
              <a:rPr lang="en-US" b="1" dirty="0"/>
              <a:t> - </a:t>
            </a:r>
            <a:r>
              <a:rPr lang="en-US" dirty="0"/>
              <a:t>Romans 6:12-14</a:t>
            </a:r>
          </a:p>
          <a:p>
            <a:pPr marL="0" indent="0">
              <a:buNone/>
            </a:pPr>
            <a:endParaRPr lang="en-US" dirty="0"/>
          </a:p>
        </p:txBody>
      </p:sp>
    </p:spTree>
    <p:extLst>
      <p:ext uri="{BB962C8B-B14F-4D97-AF65-F5344CB8AC3E}">
        <p14:creationId xmlns:p14="http://schemas.microsoft.com/office/powerpoint/2010/main" val="2326063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897</TotalTime>
  <Words>2015</Words>
  <Application>Microsoft Office PowerPoint</Application>
  <PresentationFormat>Widescreen</PresentationFormat>
  <Paragraphs>101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How do Christians relate to the Law of Moses?</vt:lpstr>
      <vt:lpstr>Paul’s Puzzling Statements about the Law</vt:lpstr>
      <vt:lpstr>Paul’s Puzzling Statements about the Law</vt:lpstr>
      <vt:lpstr>Paul’s Puzzling Statements about the Law</vt:lpstr>
      <vt:lpstr>How does Paul Talk about the Law?</vt:lpstr>
      <vt:lpstr>PowerPoint Presentation</vt:lpstr>
      <vt:lpstr>Repudiation of the Law</vt:lpstr>
      <vt:lpstr>Believers Are Not Under the Law.</vt:lpstr>
      <vt:lpstr>Believers Are Not Under the Law.</vt:lpstr>
      <vt:lpstr>Believers Have Died to the Law</vt:lpstr>
      <vt:lpstr>Believers Have Been Set Free from the Law</vt:lpstr>
      <vt:lpstr>Christ Has Put a Definitive End to the Law </vt:lpstr>
      <vt:lpstr>Christ Has Put a Definitive End to the Law </vt:lpstr>
      <vt:lpstr>Replacement of the Law</vt:lpstr>
      <vt:lpstr>The Law of Christ</vt:lpstr>
      <vt:lpstr>The Law of Christ</vt:lpstr>
      <vt:lpstr>The Law of Christ</vt:lpstr>
      <vt:lpstr>The Law of Christ</vt:lpstr>
      <vt:lpstr>The Law of Christ</vt:lpstr>
      <vt:lpstr>The Law of Christ</vt:lpstr>
      <vt:lpstr>The Law of Christ</vt:lpstr>
      <vt:lpstr>The Law of Christ</vt:lpstr>
      <vt:lpstr>The Law of Christ</vt:lpstr>
      <vt:lpstr>The Law of Christ</vt:lpstr>
      <vt:lpstr>The Law of Christ</vt:lpstr>
      <vt:lpstr>PowerPoint Presentation</vt:lpstr>
    </vt:vector>
  </TitlesOfParts>
  <Company>FamilyLife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Covenant Theology</dc:title>
  <dc:creator>Stephen Bean</dc:creator>
  <cp:lastModifiedBy>Robert Connolly</cp:lastModifiedBy>
  <cp:revision>10</cp:revision>
  <dcterms:created xsi:type="dcterms:W3CDTF">2018-03-31T14:08:40Z</dcterms:created>
  <dcterms:modified xsi:type="dcterms:W3CDTF">2020-10-17T02:33:10Z</dcterms:modified>
</cp:coreProperties>
</file>