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446" r:id="rId2"/>
    <p:sldMasterId id="2147485459" r:id="rId3"/>
    <p:sldMasterId id="2147485471" r:id="rId4"/>
    <p:sldMasterId id="2147485483" r:id="rId5"/>
  </p:sldMasterIdLst>
  <p:notesMasterIdLst>
    <p:notesMasterId r:id="rId19"/>
  </p:notesMasterIdLst>
  <p:sldIdLst>
    <p:sldId id="1040" r:id="rId6"/>
    <p:sldId id="1042" r:id="rId7"/>
    <p:sldId id="1043" r:id="rId8"/>
    <p:sldId id="1044" r:id="rId9"/>
    <p:sldId id="1045" r:id="rId10"/>
    <p:sldId id="1046" r:id="rId11"/>
    <p:sldId id="1047" r:id="rId12"/>
    <p:sldId id="1048" r:id="rId13"/>
    <p:sldId id="1049" r:id="rId14"/>
    <p:sldId id="1050" r:id="rId15"/>
    <p:sldId id="1052" r:id="rId16"/>
    <p:sldId id="1051" r:id="rId17"/>
    <p:sldId id="1041"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dirty="0"/>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59560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57972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1657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2188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75677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8157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2991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6091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9368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52684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55779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0531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9297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346793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609713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702535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1701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2460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36459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74201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67914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356875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235497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76033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33121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33623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94051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6255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734283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38026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911278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621099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839298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421738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34332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063351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28478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7281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839673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11045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662649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111830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407588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757544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0477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18368039"/>
      </p:ext>
    </p:extLst>
  </p:cSld>
  <p:clrMap bg1="lt1" tx1="dk1" bg2="lt2" tx2="dk2" accent1="accent1" accent2="accent2" accent3="accent3" accent4="accent4" accent5="accent5" accent6="accent6" hlink="hlink" folHlink="folHlink"/>
  <p:sldLayoutIdLst>
    <p:sldLayoutId id="2147485447" r:id="rId1"/>
    <p:sldLayoutId id="2147485448" r:id="rId2"/>
    <p:sldLayoutId id="2147485449" r:id="rId3"/>
    <p:sldLayoutId id="2147485450" r:id="rId4"/>
    <p:sldLayoutId id="2147485451" r:id="rId5"/>
    <p:sldLayoutId id="2147485452" r:id="rId6"/>
    <p:sldLayoutId id="2147485453" r:id="rId7"/>
    <p:sldLayoutId id="2147485454" r:id="rId8"/>
    <p:sldLayoutId id="2147485455" r:id="rId9"/>
    <p:sldLayoutId id="2147485456" r:id="rId10"/>
    <p:sldLayoutId id="2147485457" r:id="rId11"/>
    <p:sldLayoutId id="214748545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96837234"/>
      </p:ext>
    </p:extLst>
  </p:cSld>
  <p:clrMap bg1="lt1" tx1="dk1" bg2="lt2" tx2="dk2" accent1="accent1" accent2="accent2" accent3="accent3" accent4="accent4" accent5="accent5" accent6="accent6" hlink="hlink" folHlink="folHlink"/>
  <p:sldLayoutIdLst>
    <p:sldLayoutId id="2147485460" r:id="rId1"/>
    <p:sldLayoutId id="2147485461" r:id="rId2"/>
    <p:sldLayoutId id="2147485462" r:id="rId3"/>
    <p:sldLayoutId id="2147485463" r:id="rId4"/>
    <p:sldLayoutId id="2147485464" r:id="rId5"/>
    <p:sldLayoutId id="2147485465" r:id="rId6"/>
    <p:sldLayoutId id="2147485466" r:id="rId7"/>
    <p:sldLayoutId id="2147485467" r:id="rId8"/>
    <p:sldLayoutId id="2147485468" r:id="rId9"/>
    <p:sldLayoutId id="2147485469" r:id="rId10"/>
    <p:sldLayoutId id="21474854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36848515"/>
      </p:ext>
    </p:extLst>
  </p:cSld>
  <p:clrMap bg1="lt1" tx1="dk1" bg2="lt2" tx2="dk2" accent1="accent1" accent2="accent2" accent3="accent3" accent4="accent4" accent5="accent5" accent6="accent6" hlink="hlink" folHlink="folHlink"/>
  <p:sldLayoutIdLst>
    <p:sldLayoutId id="2147485472" r:id="rId1"/>
    <p:sldLayoutId id="2147485473" r:id="rId2"/>
    <p:sldLayoutId id="2147485474" r:id="rId3"/>
    <p:sldLayoutId id="2147485475" r:id="rId4"/>
    <p:sldLayoutId id="2147485476" r:id="rId5"/>
    <p:sldLayoutId id="2147485477" r:id="rId6"/>
    <p:sldLayoutId id="2147485478" r:id="rId7"/>
    <p:sldLayoutId id="2147485479" r:id="rId8"/>
    <p:sldLayoutId id="2147485480" r:id="rId9"/>
    <p:sldLayoutId id="2147485481" r:id="rId10"/>
    <p:sldLayoutId id="21474854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55529742"/>
      </p:ext>
    </p:extLst>
  </p:cSld>
  <p:clrMap bg1="lt1" tx1="dk1" bg2="lt2" tx2="dk2" accent1="accent1" accent2="accent2" accent3="accent3" accent4="accent4" accent5="accent5" accent6="accent6" hlink="hlink" folHlink="folHlink"/>
  <p:sldLayoutIdLst>
    <p:sldLayoutId id="2147485484" r:id="rId1"/>
    <p:sldLayoutId id="2147485485" r:id="rId2"/>
    <p:sldLayoutId id="2147485486" r:id="rId3"/>
    <p:sldLayoutId id="2147485487" r:id="rId4"/>
    <p:sldLayoutId id="2147485488" r:id="rId5"/>
    <p:sldLayoutId id="2147485489" r:id="rId6"/>
    <p:sldLayoutId id="2147485490" r:id="rId7"/>
    <p:sldLayoutId id="2147485491" r:id="rId8"/>
    <p:sldLayoutId id="2147485492" r:id="rId9"/>
    <p:sldLayoutId id="2147485493" r:id="rId10"/>
    <p:sldLayoutId id="21474854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637517411"/>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6</a:t>
            </a:r>
            <a:br>
              <a:rPr lang="en-US" sz="3200" b="1" dirty="0"/>
            </a:br>
            <a:r>
              <a:rPr lang="en-US" sz="3200" b="1" dirty="0"/>
              <a:t>NCT and Hermeneutical Presuppositions</a:t>
            </a:r>
          </a:p>
        </p:txBody>
      </p:sp>
      <p:sp>
        <p:nvSpPr>
          <p:cNvPr id="2" name="Content Placeholder 1"/>
          <p:cNvSpPr>
            <a:spLocks noGrp="1"/>
          </p:cNvSpPr>
          <p:nvPr>
            <p:ph idx="1"/>
          </p:nvPr>
        </p:nvSpPr>
        <p:spPr>
          <a:xfrm>
            <a:off x="152400" y="990600"/>
            <a:ext cx="8763000" cy="5867400"/>
          </a:xfrm>
        </p:spPr>
        <p:txBody>
          <a:bodyPr>
            <a:normAutofit fontScale="92500" lnSpcReduction="20000"/>
          </a:bodyPr>
          <a:lstStyle/>
          <a:p>
            <a:pPr marL="342900" lvl="1" indent="-342900">
              <a:buFontTx/>
              <a:buChar char="•"/>
            </a:pPr>
            <a:r>
              <a:rPr lang="en-US" sz="3000" dirty="0">
                <a:latin typeface="Calibri" panose="020F0502020204030204" pitchFamily="34" charset="0"/>
                <a:cs typeface="Calibri" panose="020F0502020204030204" pitchFamily="34" charset="0"/>
              </a:rPr>
              <a:t>In this chapter, Barcellos challenges the NCT maxim that if an OT command is not repeated in the NT then it is not binding.</a:t>
            </a:r>
          </a:p>
          <a:p>
            <a:pPr marL="342900" lvl="1" indent="-342900">
              <a:buFontTx/>
              <a:buChar char="•"/>
            </a:pPr>
            <a:r>
              <a:rPr lang="en-US" sz="3000" dirty="0">
                <a:latin typeface="Calibri" panose="020F0502020204030204" pitchFamily="34" charset="0"/>
                <a:cs typeface="Calibri" panose="020F0502020204030204" pitchFamily="34" charset="0"/>
              </a:rPr>
              <a:t>He asks: </a:t>
            </a:r>
            <a:r>
              <a:rPr lang="en-US" sz="3000" i="1" dirty="0">
                <a:latin typeface="Cambria" panose="02040503050406030204" pitchFamily="18" charset="0"/>
                <a:cs typeface="Calibri" panose="020F0502020204030204" pitchFamily="34" charset="0"/>
              </a:rPr>
              <a:t>What is the exegetical basis for such a claim? There is none. </a:t>
            </a:r>
            <a:r>
              <a:rPr lang="en-US" sz="3000" dirty="0">
                <a:latin typeface="Calibri" panose="020F0502020204030204" pitchFamily="34" charset="0"/>
                <a:cs typeface="Calibri" panose="020F0502020204030204" pitchFamily="34" charset="0"/>
              </a:rPr>
              <a:t>(p.86)</a:t>
            </a:r>
          </a:p>
          <a:p>
            <a:pPr marL="342900" lvl="1" indent="-342900">
              <a:buFontTx/>
              <a:buChar char="•"/>
            </a:pPr>
            <a:r>
              <a:rPr lang="en-US" sz="3000" dirty="0">
                <a:latin typeface="Calibri" panose="020F0502020204030204" pitchFamily="34" charset="0"/>
                <a:cs typeface="Calibri" panose="020F0502020204030204" pitchFamily="34" charset="0"/>
              </a:rPr>
              <a:t>How would you answer this challenge?</a:t>
            </a:r>
          </a:p>
          <a:p>
            <a:pPr marL="342900" lvl="1" indent="-342900">
              <a:buFontTx/>
              <a:buChar char="•"/>
            </a:pPr>
            <a:r>
              <a:rPr lang="en-US" sz="3000" dirty="0">
                <a:latin typeface="Calibri" panose="020F0502020204030204" pitchFamily="34" charset="0"/>
                <a:cs typeface="Calibri" panose="020F0502020204030204" pitchFamily="34" charset="0"/>
              </a:rPr>
              <a:t>I find the exegetical basis for such a claim in the numerous passages of the NT that tell us that the OT Law no longer serves as law for New Covenant believers. (e.g. Rom. 6:15; 8:1-2; 1Cor. 9:20-21; Gal 3:23-25; 5:18; Eph. 2:15; Col. 2:14)</a:t>
            </a:r>
          </a:p>
          <a:p>
            <a:pPr marL="342900" lvl="1" indent="-342900">
              <a:buFontTx/>
              <a:buChar char="•"/>
            </a:pPr>
            <a:r>
              <a:rPr lang="en-US" sz="3000" dirty="0">
                <a:latin typeface="Calibri" panose="020F0502020204030204" pitchFamily="34" charset="0"/>
                <a:cs typeface="Calibri" panose="020F0502020204030204" pitchFamily="34" charset="0"/>
              </a:rPr>
              <a:t>Instead of “keeping” the OT Law (which the NT never tells us to do) we are to “fulfill” the Law by obeying the Law of Christ and his apostles (Mat 5:17ff; Rom. 13:8-9; Gal 5:18ff)</a:t>
            </a:r>
          </a:p>
        </p:txBody>
      </p:sp>
    </p:spTree>
    <p:extLst>
      <p:ext uri="{BB962C8B-B14F-4D97-AF65-F5344CB8AC3E}">
        <p14:creationId xmlns:p14="http://schemas.microsoft.com/office/powerpoint/2010/main" val="40396838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6</a:t>
            </a:r>
            <a:br>
              <a:rPr lang="en-US" sz="3200" b="1" dirty="0"/>
            </a:br>
            <a:r>
              <a:rPr lang="en-US" sz="3200" b="1" dirty="0"/>
              <a:t>NCT and Hermeneutical Presuppositions</a:t>
            </a:r>
          </a:p>
        </p:txBody>
      </p:sp>
      <p:sp>
        <p:nvSpPr>
          <p:cNvPr id="2" name="Content Placeholder 1"/>
          <p:cNvSpPr>
            <a:spLocks noGrp="1"/>
          </p:cNvSpPr>
          <p:nvPr>
            <p:ph idx="1"/>
          </p:nvPr>
        </p:nvSpPr>
        <p:spPr>
          <a:xfrm>
            <a:off x="152400" y="990600"/>
            <a:ext cx="8763000" cy="5867400"/>
          </a:xfrm>
        </p:spPr>
        <p:txBody>
          <a:bodyPr>
            <a:normAutofit lnSpcReduction="10000"/>
          </a:bodyPr>
          <a:lstStyle/>
          <a:p>
            <a:pPr marL="342900" lvl="1" indent="-342900">
              <a:buFontTx/>
              <a:buChar char="•"/>
            </a:pPr>
            <a:r>
              <a:rPr lang="en-US" sz="3000" dirty="0">
                <a:latin typeface="Calibri" panose="020F0502020204030204" pitchFamily="34" charset="0"/>
                <a:cs typeface="Calibri" panose="020F0502020204030204" pitchFamily="34" charset="0"/>
              </a:rPr>
              <a:t>We could challenge Barcellos by turning his own question back on him: Does Barcellos believe we are bound by </a:t>
            </a:r>
            <a:r>
              <a:rPr lang="en-US" sz="3000" b="1" i="1" dirty="0">
                <a:latin typeface="Calibri" panose="020F0502020204030204" pitchFamily="34" charset="0"/>
                <a:cs typeface="Calibri" panose="020F0502020204030204" pitchFamily="34" charset="0"/>
              </a:rPr>
              <a:t>every</a:t>
            </a:r>
            <a:r>
              <a:rPr lang="en-US" sz="3000" dirty="0">
                <a:latin typeface="Calibri" panose="020F0502020204030204" pitchFamily="34" charset="0"/>
                <a:cs typeface="Calibri" panose="020F0502020204030204" pitchFamily="34" charset="0"/>
              </a:rPr>
              <a:t> OT law that is not repealed in the NT? </a:t>
            </a:r>
          </a:p>
          <a:p>
            <a:pPr marL="342900" lvl="1" indent="-342900">
              <a:buFontTx/>
              <a:buChar char="•"/>
            </a:pPr>
            <a:r>
              <a:rPr lang="en-US" sz="3000" dirty="0">
                <a:latin typeface="Calibri" panose="020F0502020204030204" pitchFamily="34" charset="0"/>
                <a:cs typeface="Calibri" panose="020F0502020204030204" pitchFamily="34" charset="0"/>
              </a:rPr>
              <a:t>If so, would he say that we are bound by the following OT laws that are </a:t>
            </a:r>
            <a:r>
              <a:rPr lang="en-US" sz="3000" b="1" i="1" dirty="0">
                <a:latin typeface="Calibri" panose="020F0502020204030204" pitchFamily="34" charset="0"/>
                <a:cs typeface="Calibri" panose="020F0502020204030204" pitchFamily="34" charset="0"/>
              </a:rPr>
              <a:t>not</a:t>
            </a:r>
            <a:r>
              <a:rPr lang="en-US" sz="3000" dirty="0">
                <a:latin typeface="Calibri" panose="020F0502020204030204" pitchFamily="34" charset="0"/>
                <a:cs typeface="Calibri" panose="020F0502020204030204" pitchFamily="34" charset="0"/>
              </a:rPr>
              <a:t> repealed in the NT?</a:t>
            </a:r>
          </a:p>
          <a:p>
            <a:pPr marL="685800" lvl="1" indent="-347663"/>
            <a:r>
              <a:rPr lang="en-US" sz="2600" i="1" dirty="0">
                <a:solidFill>
                  <a:srgbClr val="0070C0"/>
                </a:solidFill>
                <a:effectLst>
                  <a:glow rad="228600">
                    <a:srgbClr val="FFFFFF">
                      <a:satMod val="175000"/>
                      <a:alpha val="40000"/>
                    </a:srgbClr>
                  </a:glow>
                </a:effectLst>
                <a:latin typeface="Cambria" pitchFamily="18" charset="0"/>
                <a:ea typeface="+mn-ea"/>
                <a:cs typeface="+mn-cs"/>
              </a:rPr>
              <a:t>Do not cut the hair at the sides of your head or clip off the edges of your beard. </a:t>
            </a:r>
            <a:r>
              <a:rPr lang="en-US" sz="2600" dirty="0"/>
              <a:t>(Lev. 19:27 NIV)</a:t>
            </a:r>
          </a:p>
          <a:p>
            <a:pPr marL="685800" lvl="1" indent="-347663"/>
            <a:r>
              <a:rPr lang="en-US" sz="2600" i="1" dirty="0">
                <a:solidFill>
                  <a:srgbClr val="0070C0"/>
                </a:solidFill>
                <a:effectLst>
                  <a:glow rad="228600">
                    <a:srgbClr val="FFFFFF">
                      <a:satMod val="175000"/>
                      <a:alpha val="40000"/>
                    </a:srgbClr>
                  </a:glow>
                </a:effectLst>
                <a:latin typeface="Cambria" pitchFamily="18" charset="0"/>
                <a:ea typeface="+mn-ea"/>
                <a:cs typeface="+mn-cs"/>
              </a:rPr>
              <a:t>You shall not sow your field with two kinds of seed, nor shall you wear a garment of cloth made of two kinds of material. </a:t>
            </a:r>
            <a:r>
              <a:rPr lang="en-US" sz="2400" dirty="0"/>
              <a:t>(Lev. 19:19)</a:t>
            </a:r>
          </a:p>
          <a:p>
            <a:pPr marL="685800" lvl="1" indent="-347663"/>
            <a:r>
              <a:rPr lang="en-US" sz="2600" i="1" dirty="0">
                <a:solidFill>
                  <a:srgbClr val="0070C0"/>
                </a:solidFill>
                <a:effectLst>
                  <a:glow rad="228600">
                    <a:srgbClr val="FFFFFF">
                      <a:satMod val="175000"/>
                      <a:alpha val="40000"/>
                    </a:srgbClr>
                  </a:glow>
                </a:effectLst>
                <a:latin typeface="Cambria" pitchFamily="18" charset="0"/>
                <a:ea typeface="+mn-ea"/>
                <a:cs typeface="+mn-cs"/>
              </a:rPr>
              <a:t>For anyone who curses his father or his mother shall surely be put to death; </a:t>
            </a:r>
            <a:r>
              <a:rPr lang="en-US" sz="2400" dirty="0"/>
              <a:t>(Lev. 20:9)</a:t>
            </a:r>
          </a:p>
        </p:txBody>
      </p:sp>
    </p:spTree>
    <p:extLst>
      <p:ext uri="{BB962C8B-B14F-4D97-AF65-F5344CB8AC3E}">
        <p14:creationId xmlns:p14="http://schemas.microsoft.com/office/powerpoint/2010/main" val="20477147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Read Chapters 7 (from pages 87-107) before we meet again and come prepared to discuss it.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847897197"/>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82611298"/>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45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5</a:t>
            </a:r>
            <a:br>
              <a:rPr lang="en-US" sz="3200" b="1" dirty="0"/>
            </a:br>
            <a:r>
              <a:rPr lang="en-US" sz="3200" b="1" dirty="0"/>
              <a:t>NCT and the Identity of the Moral Law</a:t>
            </a:r>
          </a:p>
        </p:txBody>
      </p:sp>
      <p:sp>
        <p:nvSpPr>
          <p:cNvPr id="2" name="Content Placeholder 1"/>
          <p:cNvSpPr>
            <a:spLocks noGrp="1"/>
          </p:cNvSpPr>
          <p:nvPr>
            <p:ph idx="1"/>
          </p:nvPr>
        </p:nvSpPr>
        <p:spPr>
          <a:xfrm>
            <a:off x="152400" y="990600"/>
            <a:ext cx="8763000" cy="5867400"/>
          </a:xfrm>
        </p:spPr>
        <p:txBody>
          <a:bodyPr>
            <a:normAutofit lnSpcReduction="10000"/>
          </a:bodyPr>
          <a:lstStyle/>
          <a:p>
            <a:pPr marL="342900" lvl="1" indent="-342900">
              <a:buFontTx/>
              <a:buChar char="•"/>
            </a:pPr>
            <a:r>
              <a:rPr lang="en-US" sz="3000" dirty="0">
                <a:latin typeface="Calibri" panose="020F0502020204030204" pitchFamily="34" charset="0"/>
                <a:cs typeface="Calibri" panose="020F0502020204030204" pitchFamily="34" charset="0"/>
              </a:rPr>
              <a:t>In this chapter, Barcellos argues that the Ten Commandments are “the Moral Law” and that NCT is wrong to not recognize that.</a:t>
            </a:r>
          </a:p>
          <a:p>
            <a:pPr marL="342900" lvl="1" indent="-342900">
              <a:buFontTx/>
              <a:buChar char="•"/>
            </a:pPr>
            <a:r>
              <a:rPr lang="en-US" sz="3000" dirty="0">
                <a:latin typeface="Calibri" panose="020F0502020204030204" pitchFamily="34" charset="0"/>
                <a:cs typeface="Calibri" panose="020F0502020204030204" pitchFamily="34" charset="0"/>
              </a:rPr>
              <a:t>The majority of his focus in this chapter is on Romans 2:14-15 where it says:</a:t>
            </a:r>
          </a:p>
          <a:p>
            <a:pPr marL="688975" lvl="1" indent="-342900"/>
            <a:r>
              <a:rPr lang="en-US" sz="2600" i="1" dirty="0">
                <a:solidFill>
                  <a:srgbClr val="0070C0"/>
                </a:solidFill>
                <a:effectLst>
                  <a:glow rad="228600">
                    <a:schemeClr val="accent3">
                      <a:satMod val="175000"/>
                      <a:alpha val="40000"/>
                    </a:schemeClr>
                  </a:glow>
                </a:effectLst>
                <a:latin typeface="Cambria" pitchFamily="18" charset="0"/>
              </a:rPr>
              <a:t>For when Gentiles, who do not have the law, by nature do what the law requires, they are a law to themselves, even though they do not have the law. They show that the work of the law is written on their hearts, while their conscience also bears witness, and their conflicting thoughts accuse or even excuse them </a:t>
            </a:r>
            <a:r>
              <a:rPr lang="en-US" sz="2600" dirty="0"/>
              <a:t>(Rom 2:14-15)</a:t>
            </a:r>
          </a:p>
          <a:p>
            <a:pPr marL="288925"/>
            <a:r>
              <a:rPr lang="en-US" sz="3000" dirty="0">
                <a:latin typeface="Calibri" panose="020F0502020204030204" pitchFamily="34" charset="0"/>
                <a:cs typeface="Calibri" panose="020F0502020204030204" pitchFamily="34" charset="0"/>
              </a:rPr>
              <a:t>We discussed this passage several weeks ago. Let’s do a quick review of what we said about it.</a:t>
            </a:r>
          </a:p>
        </p:txBody>
      </p:sp>
    </p:spTree>
    <p:extLst>
      <p:ext uri="{BB962C8B-B14F-4D97-AF65-F5344CB8AC3E}">
        <p14:creationId xmlns:p14="http://schemas.microsoft.com/office/powerpoint/2010/main" val="33673240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2:14-15)</a:t>
            </a:r>
          </a:p>
        </p:txBody>
      </p:sp>
      <p:sp>
        <p:nvSpPr>
          <p:cNvPr id="3" name="Content Placeholder 2"/>
          <p:cNvSpPr>
            <a:spLocks noGrp="1"/>
          </p:cNvSpPr>
          <p:nvPr>
            <p:ph idx="1"/>
          </p:nvPr>
        </p:nvSpPr>
        <p:spPr>
          <a:xfrm>
            <a:off x="457200" y="2362200"/>
            <a:ext cx="8229600" cy="4495800"/>
          </a:xfrm>
        </p:spPr>
        <p:txBody>
          <a:bodyPr>
            <a:normAutofit fontScale="85000" lnSpcReduction="20000"/>
          </a:bodyPr>
          <a:lstStyle/>
          <a:p>
            <a:r>
              <a:rPr lang="en-US" sz="3400" dirty="0">
                <a:effectLst>
                  <a:glow rad="228600">
                    <a:schemeClr val="accent3">
                      <a:satMod val="175000"/>
                      <a:alpha val="40000"/>
                    </a:schemeClr>
                  </a:glow>
                </a:effectLst>
                <a:latin typeface="Calibri" pitchFamily="34" charset="0"/>
                <a:cs typeface="Calibri" pitchFamily="34" charset="0"/>
              </a:rPr>
              <a:t>This verse tells us that even though the Gentiles had never had God’s law </a:t>
            </a:r>
            <a:r>
              <a:rPr lang="en-US" sz="3400" b="1" i="1" dirty="0">
                <a:effectLst>
                  <a:glow rad="228600">
                    <a:schemeClr val="accent3">
                      <a:satMod val="175000"/>
                      <a:alpha val="40000"/>
                    </a:schemeClr>
                  </a:glow>
                </a:effectLst>
                <a:latin typeface="Calibri" pitchFamily="34" charset="0"/>
                <a:cs typeface="Calibri" pitchFamily="34" charset="0"/>
              </a:rPr>
              <a:t>proclaimed</a:t>
            </a:r>
            <a:r>
              <a:rPr lang="en-US" sz="3400" dirty="0">
                <a:effectLst>
                  <a:glow rad="228600">
                    <a:schemeClr val="accent3">
                      <a:satMod val="175000"/>
                      <a:alpha val="40000"/>
                    </a:schemeClr>
                  </a:glow>
                </a:effectLst>
                <a:latin typeface="Calibri" pitchFamily="34" charset="0"/>
                <a:cs typeface="Calibri" pitchFamily="34" charset="0"/>
              </a:rPr>
              <a:t> to them or </a:t>
            </a:r>
            <a:r>
              <a:rPr lang="en-US" sz="3400" b="1" i="1" dirty="0">
                <a:effectLst>
                  <a:glow rad="228600">
                    <a:schemeClr val="accent3">
                      <a:satMod val="175000"/>
                      <a:alpha val="40000"/>
                    </a:schemeClr>
                  </a:glow>
                </a:effectLst>
                <a:latin typeface="Calibri" pitchFamily="34" charset="0"/>
                <a:cs typeface="Calibri" pitchFamily="34" charset="0"/>
              </a:rPr>
              <a:t>written out</a:t>
            </a:r>
            <a:r>
              <a:rPr lang="en-US" sz="3400" dirty="0">
                <a:effectLst>
                  <a:glow rad="228600">
                    <a:schemeClr val="accent3">
                      <a:satMod val="175000"/>
                      <a:alpha val="40000"/>
                    </a:schemeClr>
                  </a:glow>
                </a:effectLst>
                <a:latin typeface="Calibri" pitchFamily="34" charset="0"/>
                <a:cs typeface="Calibri" pitchFamily="34" charset="0"/>
              </a:rPr>
              <a:t> for them (like the Jews had), they show by their behavior that they </a:t>
            </a:r>
            <a:r>
              <a:rPr lang="en-US" sz="3400" b="1" i="1" dirty="0">
                <a:effectLst>
                  <a:glow rad="228600">
                    <a:schemeClr val="accent3">
                      <a:satMod val="175000"/>
                      <a:alpha val="40000"/>
                    </a:schemeClr>
                  </a:glow>
                </a:effectLst>
                <a:latin typeface="Calibri" pitchFamily="34" charset="0"/>
                <a:cs typeface="Calibri" pitchFamily="34" charset="0"/>
              </a:rPr>
              <a:t>do</a:t>
            </a:r>
            <a:r>
              <a:rPr lang="en-US" sz="3400" dirty="0">
                <a:effectLst>
                  <a:glow rad="228600">
                    <a:schemeClr val="accent3">
                      <a:satMod val="175000"/>
                      <a:alpha val="40000"/>
                    </a:schemeClr>
                  </a:glow>
                </a:effectLst>
                <a:latin typeface="Calibri" pitchFamily="34" charset="0"/>
                <a:cs typeface="Calibri" pitchFamily="34" charset="0"/>
              </a:rPr>
              <a:t> have a knowledge of God’s moral demands.</a:t>
            </a:r>
          </a:p>
          <a:p>
            <a:r>
              <a:rPr lang="en-US" sz="3400" dirty="0">
                <a:effectLst>
                  <a:glow rad="228600">
                    <a:schemeClr val="accent3">
                      <a:satMod val="175000"/>
                      <a:alpha val="40000"/>
                    </a:schemeClr>
                  </a:glow>
                </a:effectLst>
                <a:latin typeface="Calibri" pitchFamily="34" charset="0"/>
                <a:cs typeface="Calibri" pitchFamily="34" charset="0"/>
              </a:rPr>
              <a:t>How so?</a:t>
            </a:r>
          </a:p>
          <a:p>
            <a:r>
              <a:rPr lang="en-US" sz="3400" dirty="0">
                <a:effectLst>
                  <a:glow rad="228600">
                    <a:schemeClr val="accent3">
                      <a:satMod val="175000"/>
                      <a:alpha val="40000"/>
                    </a:schemeClr>
                  </a:glow>
                </a:effectLst>
                <a:latin typeface="Calibri" pitchFamily="34" charset="0"/>
                <a:cs typeface="Calibri" pitchFamily="34" charset="0"/>
              </a:rPr>
              <a:t>There was, in Paul’s day, a “</a:t>
            </a:r>
            <a:r>
              <a:rPr lang="en-US" sz="3400" i="1" dirty="0">
                <a:effectLst>
                  <a:glow rad="228600">
                    <a:schemeClr val="accent3">
                      <a:satMod val="175000"/>
                      <a:alpha val="40000"/>
                    </a:schemeClr>
                  </a:glow>
                </a:effectLst>
                <a:latin typeface="Cambria" panose="02040503050406030204" pitchFamily="18" charset="0"/>
                <a:cs typeface="Calibri" pitchFamily="34" charset="0"/>
              </a:rPr>
              <a:t>widespread Greek tradition to the effect that all human beings possess an ‘unwritten’ or ‘natural’ law – an innate moral sense of ‘right and wrong.’ </a:t>
            </a:r>
            <a:r>
              <a:rPr lang="en-US" sz="3400" dirty="0">
                <a:effectLst>
                  <a:glow rad="228600">
                    <a:schemeClr val="accent3">
                      <a:satMod val="175000"/>
                      <a:alpha val="40000"/>
                    </a:schemeClr>
                  </a:glow>
                </a:effectLst>
                <a:latin typeface="Calibri" pitchFamily="34" charset="0"/>
                <a:cs typeface="Calibri" pitchFamily="34" charset="0"/>
              </a:rPr>
              <a:t>” (see Douglas Moo’s commentary on Romans, p.150 fn. 34).</a:t>
            </a: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a:solidFill>
                  <a:srgbClr val="0070C0"/>
                </a:solidFill>
                <a:effectLst>
                  <a:glow rad="228600">
                    <a:srgbClr val="FFFFFF">
                      <a:satMod val="175000"/>
                      <a:alpha val="40000"/>
                    </a:srgbClr>
                  </a:glow>
                </a:effectLst>
                <a:latin typeface="Cambria" pitchFamily="18" charset="0"/>
              </a:rPr>
              <a:t>14</a:t>
            </a:r>
            <a:r>
              <a:rPr lang="en-US" sz="2800" i="1" kern="0" dirty="0">
                <a:solidFill>
                  <a:srgbClr val="0070C0"/>
                </a:solidFill>
                <a:effectLst>
                  <a:glow rad="228600">
                    <a:srgbClr val="FFFFFF">
                      <a:satMod val="175000"/>
                      <a:alpha val="40000"/>
                    </a:srgbClr>
                  </a:glow>
                </a:effectLst>
                <a:latin typeface="Cambria" pitchFamily="18" charset="0"/>
              </a:rPr>
              <a:t> For when Gentiles, who do not have the law, by nature do what the law requires, they are a law to themselves, even though they do not have the law. </a:t>
            </a:r>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p:txBody>
      </p:sp>
    </p:spTree>
    <p:extLst>
      <p:ext uri="{BB962C8B-B14F-4D97-AF65-F5344CB8AC3E}">
        <p14:creationId xmlns:p14="http://schemas.microsoft.com/office/powerpoint/2010/main" val="1557152543"/>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2:14-15)</a:t>
            </a:r>
          </a:p>
        </p:txBody>
      </p:sp>
      <p:sp>
        <p:nvSpPr>
          <p:cNvPr id="3" name="Content Placeholder 2"/>
          <p:cNvSpPr>
            <a:spLocks noGrp="1"/>
          </p:cNvSpPr>
          <p:nvPr>
            <p:ph idx="1"/>
          </p:nvPr>
        </p:nvSpPr>
        <p:spPr>
          <a:xfrm>
            <a:off x="457200" y="2057400"/>
            <a:ext cx="8610600" cy="4800600"/>
          </a:xfrm>
        </p:spPr>
        <p:txBody>
          <a:bodyPr>
            <a:normAutofit fontScale="70000" lnSpcReduction="20000"/>
          </a:bodyPr>
          <a:lstStyle/>
          <a:p>
            <a:r>
              <a:rPr lang="en-US" sz="3400" dirty="0">
                <a:effectLst>
                  <a:glow rad="228600">
                    <a:schemeClr val="accent3">
                      <a:satMod val="175000"/>
                      <a:alpha val="40000"/>
                    </a:schemeClr>
                  </a:glow>
                </a:effectLst>
                <a:latin typeface="Calibri" pitchFamily="34" charset="0"/>
                <a:cs typeface="Calibri" pitchFamily="34" charset="0"/>
              </a:rPr>
              <a:t>We see here that Paul </a:t>
            </a:r>
            <a:r>
              <a:rPr lang="en-US" sz="3400" b="1" i="1" dirty="0">
                <a:effectLst>
                  <a:glow rad="228600">
                    <a:schemeClr val="accent3">
                      <a:satMod val="175000"/>
                      <a:alpha val="40000"/>
                    </a:schemeClr>
                  </a:glow>
                </a:effectLst>
                <a:latin typeface="Calibri" pitchFamily="34" charset="0"/>
                <a:cs typeface="Calibri" pitchFamily="34" charset="0"/>
              </a:rPr>
              <a:t>affirms</a:t>
            </a:r>
            <a:r>
              <a:rPr lang="en-US" sz="3400" dirty="0">
                <a:effectLst>
                  <a:glow rad="228600">
                    <a:schemeClr val="accent3">
                      <a:satMod val="175000"/>
                      <a:alpha val="40000"/>
                    </a:schemeClr>
                  </a:glow>
                </a:effectLst>
                <a:latin typeface="Calibri" pitchFamily="34" charset="0"/>
                <a:cs typeface="Calibri" pitchFamily="34" charset="0"/>
              </a:rPr>
              <a:t> this idea (that men have an innate moral sense of right and wrong) when he tells us that Gentiles “</a:t>
            </a:r>
            <a:r>
              <a:rPr lang="en-US" sz="3600" i="1" dirty="0">
                <a:solidFill>
                  <a:srgbClr val="0070C0"/>
                </a:solidFill>
                <a:effectLst>
                  <a:glow rad="228600">
                    <a:schemeClr val="accent3">
                      <a:satMod val="175000"/>
                      <a:alpha val="40000"/>
                    </a:schemeClr>
                  </a:glow>
                </a:effectLst>
                <a:latin typeface="Cambria" pitchFamily="18" charset="0"/>
              </a:rPr>
              <a:t>do what the law requires</a:t>
            </a:r>
            <a:r>
              <a:rPr lang="en-US" sz="3400" dirty="0">
                <a:effectLst>
                  <a:glow rad="228600">
                    <a:schemeClr val="accent3">
                      <a:satMod val="175000"/>
                      <a:alpha val="40000"/>
                    </a:schemeClr>
                  </a:glow>
                </a:effectLst>
                <a:latin typeface="Calibri" pitchFamily="34" charset="0"/>
                <a:cs typeface="Calibri" pitchFamily="34" charset="0"/>
              </a:rPr>
              <a:t>” through a natural, inborn capacity.</a:t>
            </a:r>
          </a:p>
          <a:p>
            <a:r>
              <a:rPr lang="en-US" sz="3400" dirty="0">
                <a:effectLst>
                  <a:glow rad="228600">
                    <a:schemeClr val="accent3">
                      <a:satMod val="175000"/>
                      <a:alpha val="40000"/>
                    </a:schemeClr>
                  </a:glow>
                </a:effectLst>
                <a:latin typeface="Calibri" pitchFamily="34" charset="0"/>
                <a:cs typeface="Calibri" pitchFamily="34" charset="0"/>
              </a:rPr>
              <a:t>Or, as the NLT translates this verse: </a:t>
            </a:r>
            <a:r>
              <a:rPr lang="en-US" sz="3600" i="1" dirty="0">
                <a:solidFill>
                  <a:srgbClr val="0070C0"/>
                </a:solidFill>
                <a:effectLst>
                  <a:glow rad="228600">
                    <a:schemeClr val="accent3">
                      <a:satMod val="175000"/>
                      <a:alpha val="40000"/>
                    </a:schemeClr>
                  </a:glow>
                </a:effectLst>
                <a:latin typeface="Cambria" pitchFamily="18" charset="0"/>
              </a:rPr>
              <a:t>Even Gentiles, who do not have God's written law, show that they know his law when they instinctively obey it, even without having heard it. </a:t>
            </a:r>
          </a:p>
          <a:p>
            <a:r>
              <a:rPr lang="en-US" sz="3400" i="1" dirty="0">
                <a:effectLst>
                  <a:glow rad="228600">
                    <a:schemeClr val="accent3">
                      <a:satMod val="175000"/>
                      <a:alpha val="40000"/>
                    </a:schemeClr>
                  </a:glow>
                </a:effectLst>
                <a:latin typeface="Cambria" panose="02040503050406030204" pitchFamily="18" charset="0"/>
                <a:cs typeface="Calibri" pitchFamily="34" charset="0"/>
              </a:rPr>
              <a:t>Paul’s point is that Gentiles outside of Christ regularly obey their parents, refrain from murder and robbery, and so on. </a:t>
            </a:r>
            <a:r>
              <a:rPr lang="en-US" sz="3400" dirty="0">
                <a:effectLst>
                  <a:glow rad="228600">
                    <a:schemeClr val="accent3">
                      <a:satMod val="175000"/>
                      <a:alpha val="40000"/>
                    </a:schemeClr>
                  </a:glow>
                </a:effectLst>
                <a:latin typeface="Calibri" pitchFamily="34" charset="0"/>
                <a:cs typeface="Calibri" pitchFamily="34" charset="0"/>
              </a:rPr>
              <a:t>(Doug Moo, p.150)</a:t>
            </a:r>
          </a:p>
          <a:p>
            <a:r>
              <a:rPr lang="en-US" sz="3400" dirty="0">
                <a:effectLst>
                  <a:glow rad="228600">
                    <a:schemeClr val="accent3">
                      <a:satMod val="175000"/>
                      <a:alpha val="40000"/>
                    </a:schemeClr>
                  </a:glow>
                </a:effectLst>
                <a:latin typeface="Calibri" pitchFamily="34" charset="0"/>
                <a:cs typeface="Calibri" pitchFamily="34" charset="0"/>
              </a:rPr>
              <a:t>And when men recognize and do the things that the law says are right and good, they show that they </a:t>
            </a:r>
            <a:r>
              <a:rPr lang="en-US" sz="3400" b="1" i="1" dirty="0">
                <a:effectLst>
                  <a:glow rad="228600">
                    <a:schemeClr val="accent3">
                      <a:satMod val="175000"/>
                      <a:alpha val="40000"/>
                    </a:schemeClr>
                  </a:glow>
                </a:effectLst>
                <a:latin typeface="Calibri" pitchFamily="34" charset="0"/>
                <a:cs typeface="Calibri" pitchFamily="34" charset="0"/>
              </a:rPr>
              <a:t>do</a:t>
            </a:r>
            <a:r>
              <a:rPr lang="en-US" sz="3400" dirty="0">
                <a:effectLst>
                  <a:glow rad="228600">
                    <a:schemeClr val="accent3">
                      <a:satMod val="175000"/>
                      <a:alpha val="40000"/>
                    </a:schemeClr>
                  </a:glow>
                </a:effectLst>
                <a:latin typeface="Calibri" pitchFamily="34" charset="0"/>
                <a:cs typeface="Calibri" pitchFamily="34" charset="0"/>
              </a:rPr>
              <a:t>, in fact, have an innate knowledge of God’s righteous requirements.</a:t>
            </a:r>
          </a:p>
          <a:p>
            <a:r>
              <a:rPr lang="en-US" sz="3400" dirty="0">
                <a:effectLst>
                  <a:glow rad="228600">
                    <a:schemeClr val="accent3">
                      <a:satMod val="175000"/>
                      <a:alpha val="40000"/>
                    </a:schemeClr>
                  </a:glow>
                </a:effectLst>
                <a:latin typeface="Calibri" pitchFamily="34" charset="0"/>
                <a:cs typeface="Calibri" pitchFamily="34" charset="0"/>
              </a:rPr>
              <a:t>Therefore it is </a:t>
            </a:r>
            <a:r>
              <a:rPr lang="en-US" sz="3400" b="1" i="1" dirty="0">
                <a:effectLst>
                  <a:glow rad="228600">
                    <a:schemeClr val="accent3">
                      <a:satMod val="175000"/>
                      <a:alpha val="40000"/>
                    </a:schemeClr>
                  </a:glow>
                </a:effectLst>
                <a:latin typeface="Calibri" pitchFamily="34" charset="0"/>
                <a:cs typeface="Calibri" pitchFamily="34" charset="0"/>
              </a:rPr>
              <a:t>just</a:t>
            </a:r>
            <a:r>
              <a:rPr lang="en-US" sz="3400" dirty="0">
                <a:effectLst>
                  <a:glow rad="228600">
                    <a:schemeClr val="accent3">
                      <a:satMod val="175000"/>
                      <a:alpha val="40000"/>
                    </a:schemeClr>
                  </a:glow>
                </a:effectLst>
                <a:latin typeface="Calibri" pitchFamily="34" charset="0"/>
                <a:cs typeface="Calibri" pitchFamily="34" charset="0"/>
              </a:rPr>
              <a:t> for God to hold them accountable when they fail to meet these righteous requirements.</a:t>
            </a: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a:solidFill>
                  <a:srgbClr val="0070C0"/>
                </a:solidFill>
                <a:effectLst>
                  <a:glow rad="228600">
                    <a:srgbClr val="FFFFFF">
                      <a:satMod val="175000"/>
                      <a:alpha val="40000"/>
                    </a:srgbClr>
                  </a:glow>
                </a:effectLst>
                <a:latin typeface="Cambria" pitchFamily="18" charset="0"/>
              </a:rPr>
              <a:t>14</a:t>
            </a:r>
            <a:r>
              <a:rPr lang="en-US" sz="2800" i="1" kern="0" dirty="0">
                <a:solidFill>
                  <a:srgbClr val="0070C0"/>
                </a:solidFill>
                <a:effectLst>
                  <a:glow rad="228600">
                    <a:srgbClr val="FFFFFF">
                      <a:satMod val="175000"/>
                      <a:alpha val="40000"/>
                    </a:srgbClr>
                  </a:glow>
                </a:effectLst>
                <a:latin typeface="Cambria" pitchFamily="18" charset="0"/>
              </a:rPr>
              <a:t> For when Gentiles, who do not have the law, by nature do what the law requires, they are a law to themselves, even though they do not have the law. </a:t>
            </a:r>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p:txBody>
      </p:sp>
    </p:spTree>
    <p:extLst>
      <p:ext uri="{BB962C8B-B14F-4D97-AF65-F5344CB8AC3E}">
        <p14:creationId xmlns:p14="http://schemas.microsoft.com/office/powerpoint/2010/main" val="2991494912"/>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2:14-15)</a:t>
            </a:r>
          </a:p>
        </p:txBody>
      </p:sp>
      <p:sp>
        <p:nvSpPr>
          <p:cNvPr id="4" name="Content Placeholder 2"/>
          <p:cNvSpPr txBox="1">
            <a:spLocks/>
          </p:cNvSpPr>
          <p:nvPr/>
        </p:nvSpPr>
        <p:spPr bwMode="auto">
          <a:xfrm>
            <a:off x="457200" y="685800"/>
            <a:ext cx="82296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a:solidFill>
                  <a:srgbClr val="0070C0"/>
                </a:solidFill>
                <a:effectLst>
                  <a:glow rad="228600">
                    <a:srgbClr val="FFFFFF">
                      <a:satMod val="175000"/>
                      <a:alpha val="40000"/>
                    </a:srgbClr>
                  </a:glow>
                </a:effectLst>
                <a:latin typeface="Cambria" pitchFamily="18" charset="0"/>
              </a:rPr>
              <a:t>15</a:t>
            </a:r>
            <a:r>
              <a:rPr lang="en-US" sz="2800" i="1" kern="0" dirty="0">
                <a:solidFill>
                  <a:srgbClr val="0070C0"/>
                </a:solidFill>
                <a:effectLst>
                  <a:glow rad="228600">
                    <a:srgbClr val="FFFFFF">
                      <a:satMod val="175000"/>
                      <a:alpha val="40000"/>
                    </a:srgb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a:solidFill>
                  <a:srgbClr val="0070C0"/>
                </a:solidFill>
                <a:effectLst>
                  <a:glow rad="228600">
                    <a:srgbClr val="FFFFFF">
                      <a:satMod val="175000"/>
                      <a:alpha val="40000"/>
                    </a:srgbClr>
                  </a:glow>
                </a:effectLst>
                <a:latin typeface="Cambria" pitchFamily="18" charset="0"/>
              </a:rPr>
              <a:t>16</a:t>
            </a:r>
            <a:r>
              <a:rPr lang="en-US" sz="2800" i="1" kern="0" dirty="0">
                <a:solidFill>
                  <a:srgbClr val="0070C0"/>
                </a:solidFill>
                <a:effectLst>
                  <a:glow rad="228600">
                    <a:srgbClr val="FFFFFF">
                      <a:satMod val="175000"/>
                      <a:alpha val="40000"/>
                    </a:srgbClr>
                  </a:glow>
                </a:effectLst>
                <a:latin typeface="Cambria" pitchFamily="18" charset="0"/>
              </a:rPr>
              <a:t> on that day when, according to my gospel, God judges the secrets of men by Christ Jesus. </a:t>
            </a: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p:txBody>
      </p:sp>
      <p:sp>
        <p:nvSpPr>
          <p:cNvPr id="5" name="Content Placeholder 4"/>
          <p:cNvSpPr>
            <a:spLocks noGrp="1"/>
          </p:cNvSpPr>
          <p:nvPr>
            <p:ph idx="1"/>
          </p:nvPr>
        </p:nvSpPr>
        <p:spPr>
          <a:xfrm>
            <a:off x="457200" y="2590800"/>
            <a:ext cx="8229600" cy="4267200"/>
          </a:xfrm>
        </p:spPr>
        <p:txBody>
          <a:bodyPr>
            <a:normAutofit fontScale="77500" lnSpcReduction="20000"/>
          </a:bodyPr>
          <a:lstStyle/>
          <a:p>
            <a:r>
              <a:rPr lang="en-US" dirty="0">
                <a:effectLst>
                  <a:glow rad="228600">
                    <a:schemeClr val="accent3">
                      <a:satMod val="175000"/>
                      <a:alpha val="40000"/>
                    </a:schemeClr>
                  </a:glow>
                </a:effectLst>
                <a:latin typeface="Calibri" pitchFamily="34" charset="0"/>
                <a:cs typeface="Calibri" pitchFamily="34" charset="0"/>
              </a:rPr>
              <a:t>Verse 15 describes the Gentile’s instinctive knowledge of God’s moral requirements when it says, “</a:t>
            </a:r>
            <a:r>
              <a:rPr lang="en-US" i="1" dirty="0">
                <a:solidFill>
                  <a:srgbClr val="0070C0"/>
                </a:solidFill>
                <a:effectLst>
                  <a:glow rad="228600">
                    <a:schemeClr val="accent3">
                      <a:satMod val="175000"/>
                      <a:alpha val="40000"/>
                    </a:schemeClr>
                  </a:glow>
                </a:effectLst>
                <a:latin typeface="Cambria" pitchFamily="18" charset="0"/>
              </a:rPr>
              <a:t>the law is written on their hearts</a:t>
            </a:r>
            <a:r>
              <a:rPr lang="en-US" dirty="0">
                <a:effectLst>
                  <a:glow rad="228600">
                    <a:schemeClr val="accent3">
                      <a:satMod val="175000"/>
                      <a:alpha val="40000"/>
                    </a:schemeClr>
                  </a:glow>
                </a:effectLst>
                <a:latin typeface="Calibri" pitchFamily="34" charset="0"/>
                <a:cs typeface="Calibri" pitchFamily="34" charset="0"/>
              </a:rPr>
              <a:t>” [i.e. their innermost thoughts].</a:t>
            </a:r>
          </a:p>
          <a:p>
            <a:r>
              <a:rPr lang="en-US" dirty="0">
                <a:effectLst>
                  <a:glow rad="228600">
                    <a:schemeClr val="accent3">
                      <a:satMod val="175000"/>
                      <a:alpha val="40000"/>
                    </a:schemeClr>
                  </a:glow>
                </a:effectLst>
                <a:latin typeface="Calibri" pitchFamily="34" charset="0"/>
                <a:cs typeface="Calibri" pitchFamily="34" charset="0"/>
              </a:rPr>
              <a:t>Paul then goes on to tell us </a:t>
            </a:r>
            <a:r>
              <a:rPr lang="en-US" b="1" i="1" dirty="0">
                <a:effectLst>
                  <a:glow rad="228600">
                    <a:schemeClr val="accent3">
                      <a:satMod val="175000"/>
                      <a:alpha val="40000"/>
                    </a:schemeClr>
                  </a:glow>
                </a:effectLst>
                <a:latin typeface="Calibri" pitchFamily="34" charset="0"/>
                <a:cs typeface="Calibri" pitchFamily="34" charset="0"/>
              </a:rPr>
              <a:t>how</a:t>
            </a:r>
            <a:r>
              <a:rPr lang="en-US" dirty="0">
                <a:effectLst>
                  <a:glow rad="228600">
                    <a:schemeClr val="accent3">
                      <a:satMod val="175000"/>
                      <a:alpha val="40000"/>
                    </a:schemeClr>
                  </a:glow>
                </a:effectLst>
                <a:latin typeface="Calibri" pitchFamily="34" charset="0"/>
                <a:cs typeface="Calibri" pitchFamily="34" charset="0"/>
              </a:rPr>
              <a:t> that “</a:t>
            </a:r>
            <a:r>
              <a:rPr lang="en-US" i="1" dirty="0">
                <a:solidFill>
                  <a:srgbClr val="0070C0"/>
                </a:solidFill>
                <a:effectLst>
                  <a:glow rad="228600">
                    <a:schemeClr val="accent3">
                      <a:satMod val="175000"/>
                      <a:alpha val="40000"/>
                    </a:schemeClr>
                  </a:glow>
                </a:effectLst>
                <a:latin typeface="Cambria" pitchFamily="18" charset="0"/>
              </a:rPr>
              <a:t>law</a:t>
            </a:r>
            <a:r>
              <a:rPr lang="en-US" dirty="0">
                <a:effectLst>
                  <a:glow rad="228600">
                    <a:schemeClr val="accent3">
                      <a:satMod val="175000"/>
                      <a:alpha val="40000"/>
                    </a:schemeClr>
                  </a:glow>
                </a:effectLst>
                <a:latin typeface="Calibri" pitchFamily="34" charset="0"/>
                <a:cs typeface="Calibri" pitchFamily="34" charset="0"/>
              </a:rPr>
              <a:t>” operates within their “</a:t>
            </a:r>
            <a:r>
              <a:rPr lang="en-US" i="1" dirty="0">
                <a:solidFill>
                  <a:srgbClr val="0070C0"/>
                </a:solidFill>
                <a:effectLst>
                  <a:glow rad="228600">
                    <a:schemeClr val="accent3">
                      <a:satMod val="175000"/>
                      <a:alpha val="40000"/>
                    </a:schemeClr>
                  </a:glow>
                </a:effectLst>
                <a:latin typeface="Cambria" pitchFamily="18" charset="0"/>
              </a:rPr>
              <a:t>heart</a:t>
            </a:r>
            <a:r>
              <a:rPr lang="en-US" dirty="0">
                <a:effectLst>
                  <a:glow rad="228600">
                    <a:schemeClr val="accent3">
                      <a:satMod val="175000"/>
                      <a:alpha val="40000"/>
                    </a:schemeClr>
                  </a:glow>
                </a:effectLst>
                <a:latin typeface="Calibri" pitchFamily="34" charset="0"/>
                <a:cs typeface="Calibri" pitchFamily="34" charset="0"/>
              </a:rPr>
              <a:t>” : It operates through their “</a:t>
            </a:r>
            <a:r>
              <a:rPr lang="en-US" i="1" dirty="0">
                <a:solidFill>
                  <a:srgbClr val="0070C0"/>
                </a:solidFill>
                <a:effectLst>
                  <a:glow rad="228600">
                    <a:schemeClr val="accent3">
                      <a:satMod val="175000"/>
                      <a:alpha val="40000"/>
                    </a:schemeClr>
                  </a:glow>
                </a:effectLst>
                <a:latin typeface="Cambria" pitchFamily="18" charset="0"/>
              </a:rPr>
              <a:t>conscience</a:t>
            </a:r>
            <a:r>
              <a:rPr lang="en-US" dirty="0">
                <a:effectLst>
                  <a:glow rad="228600">
                    <a:schemeClr val="accent3">
                      <a:satMod val="175000"/>
                      <a:alpha val="40000"/>
                    </a:schemeClr>
                  </a:glow>
                </a:effectLst>
                <a:latin typeface="Calibri" pitchFamily="34" charset="0"/>
                <a:cs typeface="Calibri" pitchFamily="34" charset="0"/>
              </a:rPr>
              <a:t>”, so that as they evaluate their own thoughts and behaviors they will often judge their own behavior as: </a:t>
            </a:r>
          </a:p>
          <a:p>
            <a:pPr lvl="1"/>
            <a:r>
              <a:rPr lang="en-US" dirty="0">
                <a:effectLst>
                  <a:glow rad="228600">
                    <a:schemeClr val="accent3">
                      <a:satMod val="175000"/>
                      <a:alpha val="40000"/>
                    </a:schemeClr>
                  </a:glow>
                </a:effectLst>
                <a:latin typeface="Calibri" pitchFamily="34" charset="0"/>
                <a:cs typeface="Calibri" pitchFamily="34" charset="0"/>
              </a:rPr>
              <a:t>Wrong (and thus will “</a:t>
            </a:r>
            <a:r>
              <a:rPr lang="en-US" i="1" dirty="0">
                <a:solidFill>
                  <a:srgbClr val="0070C0"/>
                </a:solidFill>
                <a:effectLst>
                  <a:glow rad="228600">
                    <a:schemeClr val="accent3">
                      <a:satMod val="175000"/>
                      <a:alpha val="40000"/>
                    </a:schemeClr>
                  </a:glow>
                </a:effectLst>
                <a:latin typeface="Cambria" pitchFamily="18" charset="0"/>
              </a:rPr>
              <a:t>accuse</a:t>
            </a:r>
            <a:r>
              <a:rPr lang="en-US" dirty="0">
                <a:effectLst>
                  <a:glow rad="228600">
                    <a:schemeClr val="accent3">
                      <a:satMod val="175000"/>
                      <a:alpha val="40000"/>
                    </a:schemeClr>
                  </a:glow>
                </a:effectLst>
                <a:latin typeface="Calibri" pitchFamily="34" charset="0"/>
                <a:cs typeface="Calibri" pitchFamily="34" charset="0"/>
              </a:rPr>
              <a:t>” themselves) </a:t>
            </a:r>
          </a:p>
          <a:p>
            <a:pPr lvl="1"/>
            <a:r>
              <a:rPr lang="en-US" dirty="0">
                <a:effectLst>
                  <a:glow rad="228600">
                    <a:schemeClr val="accent3">
                      <a:satMod val="175000"/>
                      <a:alpha val="40000"/>
                    </a:schemeClr>
                  </a:glow>
                </a:effectLst>
                <a:latin typeface="Calibri" pitchFamily="34" charset="0"/>
                <a:cs typeface="Calibri" pitchFamily="34" charset="0"/>
              </a:rPr>
              <a:t>Or perhaps right in some cases (and thus will “</a:t>
            </a:r>
            <a:r>
              <a:rPr lang="en-US" i="1" dirty="0">
                <a:solidFill>
                  <a:srgbClr val="0070C0"/>
                </a:solidFill>
                <a:effectLst>
                  <a:glow rad="228600">
                    <a:schemeClr val="accent3">
                      <a:satMod val="175000"/>
                      <a:alpha val="40000"/>
                    </a:schemeClr>
                  </a:glow>
                </a:effectLst>
                <a:latin typeface="Cambria" pitchFamily="18" charset="0"/>
              </a:rPr>
              <a:t>even excuse</a:t>
            </a:r>
            <a:r>
              <a:rPr lang="en-US" dirty="0">
                <a:effectLst>
                  <a:glow rad="228600">
                    <a:schemeClr val="accent3">
                      <a:satMod val="175000"/>
                      <a:alpha val="40000"/>
                    </a:schemeClr>
                  </a:glow>
                </a:effectLst>
                <a:latin typeface="Calibri" pitchFamily="34" charset="0"/>
                <a:cs typeface="Calibri" pitchFamily="34" charset="0"/>
              </a:rPr>
              <a:t>” themselves in certain situations).</a:t>
            </a:r>
          </a:p>
          <a:p>
            <a:r>
              <a:rPr lang="en-US" dirty="0">
                <a:effectLst>
                  <a:glow rad="228600">
                    <a:schemeClr val="accent3">
                      <a:satMod val="175000"/>
                      <a:alpha val="40000"/>
                    </a:schemeClr>
                  </a:glow>
                </a:effectLst>
                <a:latin typeface="Calibri" pitchFamily="34" charset="0"/>
                <a:cs typeface="Calibri" pitchFamily="34" charset="0"/>
              </a:rPr>
              <a:t>Paul then tells us that those innermost thoughts, where they </a:t>
            </a:r>
            <a:r>
              <a:rPr lang="en-US" b="1" i="1" dirty="0">
                <a:effectLst>
                  <a:glow rad="228600">
                    <a:schemeClr val="accent3">
                      <a:satMod val="175000"/>
                      <a:alpha val="40000"/>
                    </a:schemeClr>
                  </a:glow>
                </a:effectLst>
                <a:latin typeface="Calibri" pitchFamily="34" charset="0"/>
                <a:cs typeface="Calibri" pitchFamily="34" charset="0"/>
              </a:rPr>
              <a:t>condemn</a:t>
            </a:r>
            <a:r>
              <a:rPr lang="en-US" dirty="0">
                <a:effectLst>
                  <a:glow rad="228600">
                    <a:schemeClr val="accent3">
                      <a:satMod val="175000"/>
                      <a:alpha val="40000"/>
                    </a:schemeClr>
                  </a:glow>
                </a:effectLst>
                <a:latin typeface="Calibri" pitchFamily="34" charset="0"/>
                <a:cs typeface="Calibri" pitchFamily="34" charset="0"/>
              </a:rPr>
              <a:t> themselves for </a:t>
            </a:r>
            <a:r>
              <a:rPr lang="en-US" b="1" i="1" dirty="0">
                <a:effectLst>
                  <a:glow rad="228600">
                    <a:schemeClr val="accent3">
                      <a:satMod val="175000"/>
                      <a:alpha val="40000"/>
                    </a:schemeClr>
                  </a:glow>
                </a:effectLst>
                <a:latin typeface="Calibri" pitchFamily="34" charset="0"/>
                <a:cs typeface="Calibri" pitchFamily="34" charset="0"/>
              </a:rPr>
              <a:t>wrong</a:t>
            </a:r>
            <a:r>
              <a:rPr lang="en-US" dirty="0">
                <a:effectLst>
                  <a:glow rad="228600">
                    <a:schemeClr val="accent3">
                      <a:satMod val="175000"/>
                      <a:alpha val="40000"/>
                    </a:schemeClr>
                  </a:glow>
                </a:effectLst>
                <a:latin typeface="Calibri" pitchFamily="34" charset="0"/>
                <a:cs typeface="Calibri" pitchFamily="34" charset="0"/>
              </a:rPr>
              <a:t> behavior, will serve as the basis for their condemnation in the Day of Judgment.</a:t>
            </a:r>
            <a:endParaRPr lang="en-US" dirty="0"/>
          </a:p>
        </p:txBody>
      </p:sp>
    </p:spTree>
    <p:extLst>
      <p:ext uri="{BB962C8B-B14F-4D97-AF65-F5344CB8AC3E}">
        <p14:creationId xmlns:p14="http://schemas.microsoft.com/office/powerpoint/2010/main" val="1223774442"/>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2:14-15)</a:t>
            </a: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a:solidFill>
                  <a:srgbClr val="0070C0"/>
                </a:solidFill>
                <a:effectLst>
                  <a:glow rad="228600">
                    <a:srgbClr val="FFFFFF">
                      <a:satMod val="175000"/>
                      <a:alpha val="40000"/>
                    </a:srgbClr>
                  </a:glow>
                </a:effectLst>
                <a:latin typeface="Cambria" pitchFamily="18" charset="0"/>
              </a:rPr>
              <a:t>15</a:t>
            </a:r>
            <a:r>
              <a:rPr lang="en-US" sz="2800" i="1" kern="0" dirty="0">
                <a:solidFill>
                  <a:srgbClr val="0070C0"/>
                </a:solidFill>
                <a:effectLst>
                  <a:glow rad="228600">
                    <a:srgbClr val="FFFFFF">
                      <a:satMod val="175000"/>
                      <a:alpha val="40000"/>
                    </a:srgb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a:solidFill>
                  <a:srgbClr val="0070C0"/>
                </a:solidFill>
                <a:effectLst>
                  <a:glow rad="228600">
                    <a:srgbClr val="FFFFFF">
                      <a:satMod val="175000"/>
                      <a:alpha val="40000"/>
                    </a:srgbClr>
                  </a:glow>
                </a:effectLst>
                <a:latin typeface="Cambria" pitchFamily="18" charset="0"/>
              </a:rPr>
              <a:t>16</a:t>
            </a:r>
            <a:r>
              <a:rPr lang="en-US" sz="2800" i="1" kern="0" dirty="0">
                <a:solidFill>
                  <a:srgbClr val="0070C0"/>
                </a:solidFill>
                <a:effectLst>
                  <a:glow rad="228600">
                    <a:srgbClr val="FFFFFF">
                      <a:satMod val="175000"/>
                      <a:alpha val="40000"/>
                    </a:srgbClr>
                  </a:glow>
                </a:effectLst>
                <a:latin typeface="Cambria" pitchFamily="18" charset="0"/>
              </a:rPr>
              <a:t> on that day when, according to my gospel, God judges the secrets of men by Christ Jesus. </a:t>
            </a: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a:p>
            <a:endParaRPr lang="en-US" sz="2800" kern="0" dirty="0">
              <a:solidFill>
                <a:srgbClr val="000000"/>
              </a:solidFill>
              <a:effectLst>
                <a:glow rad="228600">
                  <a:srgbClr val="FFFFFF">
                    <a:satMod val="175000"/>
                    <a:alpha val="40000"/>
                  </a:srgbClr>
                </a:glow>
              </a:effectLst>
              <a:latin typeface="Calibri" pitchFamily="34" charset="0"/>
              <a:cs typeface="Calibri" pitchFamily="34" charset="0"/>
            </a:endParaRPr>
          </a:p>
        </p:txBody>
      </p:sp>
      <p:sp>
        <p:nvSpPr>
          <p:cNvPr id="5" name="Content Placeholder 4"/>
          <p:cNvSpPr>
            <a:spLocks noGrp="1"/>
          </p:cNvSpPr>
          <p:nvPr>
            <p:ph idx="1"/>
          </p:nvPr>
        </p:nvSpPr>
        <p:spPr>
          <a:xfrm>
            <a:off x="457200" y="2362200"/>
            <a:ext cx="8534400" cy="4495800"/>
          </a:xfrm>
        </p:spPr>
        <p:txBody>
          <a:bodyPr>
            <a:normAutofit fontScale="77500" lnSpcReduction="20000"/>
          </a:bodyPr>
          <a:lstStyle/>
          <a:p>
            <a:pPr marL="0" indent="0">
              <a:buNone/>
            </a:pPr>
            <a:r>
              <a:rPr lang="en-US" sz="3600" b="1" dirty="0">
                <a:effectLst>
                  <a:glow rad="228600">
                    <a:schemeClr val="accent3">
                      <a:satMod val="175000"/>
                      <a:alpha val="40000"/>
                    </a:schemeClr>
                  </a:glow>
                </a:effectLst>
                <a:latin typeface="Calibri" pitchFamily="34" charset="0"/>
                <a:cs typeface="Calibri" pitchFamily="34" charset="0"/>
              </a:rPr>
              <a:t>Some points of clarification on this verse:</a:t>
            </a:r>
          </a:p>
          <a:p>
            <a:r>
              <a:rPr lang="en-US" dirty="0">
                <a:effectLst>
                  <a:glow rad="228600">
                    <a:schemeClr val="accent3">
                      <a:satMod val="175000"/>
                      <a:alpha val="40000"/>
                    </a:schemeClr>
                  </a:glow>
                </a:effectLst>
                <a:latin typeface="Calibri" pitchFamily="34" charset="0"/>
                <a:cs typeface="Calibri" pitchFamily="34" charset="0"/>
              </a:rPr>
              <a:t>Paul is </a:t>
            </a:r>
            <a:r>
              <a:rPr lang="en-US" b="1" i="1" dirty="0">
                <a:effectLst>
                  <a:glow rad="228600">
                    <a:schemeClr val="accent3">
                      <a:satMod val="175000"/>
                      <a:alpha val="40000"/>
                    </a:schemeClr>
                  </a:glow>
                </a:effectLst>
                <a:latin typeface="Calibri" pitchFamily="34" charset="0"/>
                <a:cs typeface="Calibri" pitchFamily="34" charset="0"/>
              </a:rPr>
              <a:t>not</a:t>
            </a:r>
            <a:r>
              <a:rPr lang="en-US" dirty="0">
                <a:effectLst>
                  <a:glow rad="228600">
                    <a:schemeClr val="accent3">
                      <a:satMod val="175000"/>
                      <a:alpha val="40000"/>
                    </a:schemeClr>
                  </a:glow>
                </a:effectLst>
                <a:latin typeface="Calibri" pitchFamily="34" charset="0"/>
                <a:cs typeface="Calibri" pitchFamily="34" charset="0"/>
              </a:rPr>
              <a:t> claiming here that these Gentiles have </a:t>
            </a:r>
            <a:r>
              <a:rPr lang="en-US" b="1" i="1" dirty="0">
                <a:effectLst>
                  <a:glow rad="228600">
                    <a:schemeClr val="accent3">
                      <a:satMod val="175000"/>
                      <a:alpha val="40000"/>
                    </a:schemeClr>
                  </a:glow>
                </a:effectLst>
                <a:latin typeface="Calibri" pitchFamily="34" charset="0"/>
                <a:cs typeface="Calibri" pitchFamily="34" charset="0"/>
              </a:rPr>
              <a:t>perfect</a:t>
            </a:r>
            <a:r>
              <a:rPr lang="en-US" dirty="0">
                <a:effectLst>
                  <a:glow rad="228600">
                    <a:schemeClr val="accent3">
                      <a:satMod val="175000"/>
                      <a:alpha val="40000"/>
                    </a:schemeClr>
                  </a:glow>
                </a:effectLst>
                <a:latin typeface="Calibri" pitchFamily="34" charset="0"/>
                <a:cs typeface="Calibri" pitchFamily="34" charset="0"/>
              </a:rPr>
              <a:t> knowledge of God’s Law.  </a:t>
            </a:r>
          </a:p>
          <a:p>
            <a:r>
              <a:rPr lang="en-US" dirty="0">
                <a:effectLst>
                  <a:glow rad="228600">
                    <a:schemeClr val="accent3">
                      <a:satMod val="175000"/>
                      <a:alpha val="40000"/>
                    </a:schemeClr>
                  </a:glow>
                </a:effectLst>
                <a:latin typeface="Calibri" pitchFamily="34" charset="0"/>
                <a:cs typeface="Calibri" pitchFamily="34" charset="0"/>
              </a:rPr>
              <a:t>Our conscience, like everything else, has been corrupted by the Fall, which is why in other passages Paul can say things like : </a:t>
            </a:r>
          </a:p>
          <a:p>
            <a:pPr lvl="1"/>
            <a:r>
              <a:rPr lang="en-US" dirty="0">
                <a:effectLst>
                  <a:glow rad="228600">
                    <a:schemeClr val="accent3">
                      <a:satMod val="175000"/>
                      <a:alpha val="40000"/>
                    </a:schemeClr>
                  </a:glow>
                </a:effectLst>
                <a:latin typeface="Calibri" pitchFamily="34" charset="0"/>
                <a:cs typeface="Calibri" pitchFamily="34" charset="0"/>
              </a:rPr>
              <a:t>The consciences of unbelievers are “</a:t>
            </a:r>
            <a:r>
              <a:rPr lang="en-US" sz="2600" i="1" dirty="0">
                <a:solidFill>
                  <a:srgbClr val="0070C0"/>
                </a:solidFill>
                <a:effectLst>
                  <a:glow rad="228600">
                    <a:schemeClr val="accent3">
                      <a:satMod val="175000"/>
                      <a:alpha val="40000"/>
                    </a:schemeClr>
                  </a:glow>
                </a:effectLst>
                <a:latin typeface="Cambria" pitchFamily="18" charset="0"/>
                <a:ea typeface="+mn-ea"/>
                <a:cs typeface="+mn-cs"/>
              </a:rPr>
              <a:t>defiled</a:t>
            </a:r>
            <a:r>
              <a:rPr lang="en-US" dirty="0">
                <a:effectLst>
                  <a:glow rad="228600">
                    <a:schemeClr val="accent3">
                      <a:satMod val="175000"/>
                      <a:alpha val="40000"/>
                    </a:schemeClr>
                  </a:glow>
                </a:effectLst>
                <a:latin typeface="Calibri" pitchFamily="34" charset="0"/>
                <a:cs typeface="Calibri" pitchFamily="34" charset="0"/>
              </a:rPr>
              <a:t>” (Titus 1:15) </a:t>
            </a:r>
          </a:p>
          <a:p>
            <a:pPr lvl="1"/>
            <a:r>
              <a:rPr lang="en-US" dirty="0">
                <a:effectLst>
                  <a:glow rad="228600">
                    <a:schemeClr val="accent3">
                      <a:satMod val="175000"/>
                      <a:alpha val="40000"/>
                    </a:schemeClr>
                  </a:glow>
                </a:effectLst>
                <a:latin typeface="Calibri" pitchFamily="34" charset="0"/>
                <a:cs typeface="Calibri" pitchFamily="34" charset="0"/>
              </a:rPr>
              <a:t>Evil people can eventually destroy their conscience to the point where it becomes “</a:t>
            </a:r>
            <a:r>
              <a:rPr lang="en-US" sz="2600" i="1" dirty="0">
                <a:solidFill>
                  <a:srgbClr val="0070C0"/>
                </a:solidFill>
                <a:effectLst>
                  <a:glow rad="228600">
                    <a:schemeClr val="accent3">
                      <a:satMod val="175000"/>
                      <a:alpha val="40000"/>
                    </a:schemeClr>
                  </a:glow>
                </a:effectLst>
                <a:latin typeface="Cambria" pitchFamily="18" charset="0"/>
                <a:ea typeface="+mn-ea"/>
                <a:cs typeface="+mn-cs"/>
              </a:rPr>
              <a:t>seared as with a hot iron</a:t>
            </a:r>
            <a:r>
              <a:rPr lang="en-US" dirty="0">
                <a:effectLst>
                  <a:glow rad="228600">
                    <a:schemeClr val="accent3">
                      <a:satMod val="175000"/>
                      <a:alpha val="40000"/>
                    </a:schemeClr>
                  </a:glow>
                </a:effectLst>
                <a:latin typeface="Calibri" pitchFamily="34" charset="0"/>
                <a:cs typeface="Calibri" pitchFamily="34" charset="0"/>
              </a:rPr>
              <a:t>” (1 Timothy 4:2 - NIV).</a:t>
            </a:r>
          </a:p>
          <a:p>
            <a:r>
              <a:rPr lang="en-US" dirty="0">
                <a:effectLst>
                  <a:glow rad="228600">
                    <a:schemeClr val="accent3">
                      <a:satMod val="175000"/>
                      <a:alpha val="40000"/>
                    </a:schemeClr>
                  </a:glow>
                </a:effectLst>
                <a:latin typeface="Calibri" pitchFamily="34" charset="0"/>
                <a:cs typeface="Calibri" pitchFamily="34" charset="0"/>
              </a:rPr>
              <a:t>Paul’s only point in this passage is that people who do wrong know better – even in the absence of law – and that knowledge will be the basis of their condemnation on the Day of Judgment.</a:t>
            </a:r>
          </a:p>
        </p:txBody>
      </p:sp>
    </p:spTree>
    <p:extLst>
      <p:ext uri="{BB962C8B-B14F-4D97-AF65-F5344CB8AC3E}">
        <p14:creationId xmlns:p14="http://schemas.microsoft.com/office/powerpoint/2010/main" val="3063922099"/>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p:cTn id="3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p:cTn id="4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5</a:t>
            </a:r>
            <a:br>
              <a:rPr lang="en-US" sz="3200" b="1" dirty="0"/>
            </a:br>
            <a:r>
              <a:rPr lang="en-US" sz="3200" b="1" dirty="0"/>
              <a:t>NCT and the Identity of the Moral Law</a:t>
            </a:r>
          </a:p>
        </p:txBody>
      </p:sp>
      <p:sp>
        <p:nvSpPr>
          <p:cNvPr id="2" name="Content Placeholder 1"/>
          <p:cNvSpPr>
            <a:spLocks noGrp="1"/>
          </p:cNvSpPr>
          <p:nvPr>
            <p:ph idx="1"/>
          </p:nvPr>
        </p:nvSpPr>
        <p:spPr>
          <a:xfrm>
            <a:off x="152400" y="990600"/>
            <a:ext cx="8763000" cy="5867400"/>
          </a:xfrm>
        </p:spPr>
        <p:txBody>
          <a:bodyPr>
            <a:normAutofit fontScale="77500" lnSpcReduction="20000"/>
          </a:bodyPr>
          <a:lstStyle/>
          <a:p>
            <a:pPr marL="342900" lvl="1" indent="-342900">
              <a:buFontTx/>
              <a:buChar char="•"/>
            </a:pPr>
            <a:r>
              <a:rPr lang="en-US" sz="3400" dirty="0">
                <a:latin typeface="Calibri" panose="020F0502020204030204" pitchFamily="34" charset="0"/>
                <a:cs typeface="Calibri" panose="020F0502020204030204" pitchFamily="34" charset="0"/>
              </a:rPr>
              <a:t>Barcellos approach to this passage is very different: His aim is to prove from this passage that the Law written on the Gentile’s hearts is the Ten Commandments! Therefore the Ten Commandments are God’s Moral Law.</a:t>
            </a:r>
          </a:p>
          <a:p>
            <a:pPr marL="342900" lvl="1" indent="-342900">
              <a:buFontTx/>
              <a:buChar char="•"/>
            </a:pPr>
            <a:r>
              <a:rPr lang="en-US" sz="3400" dirty="0">
                <a:latin typeface="Calibri" panose="020F0502020204030204" pitchFamily="34" charset="0"/>
                <a:cs typeface="Calibri" panose="020F0502020204030204" pitchFamily="34" charset="0"/>
              </a:rPr>
              <a:t>Here is the logic he uses to get to this conclusion (p. 79):</a:t>
            </a:r>
          </a:p>
          <a:p>
            <a:pPr marL="688975" lvl="1" indent="-342900"/>
            <a:r>
              <a:rPr lang="en-US" sz="3100" i="1" dirty="0">
                <a:latin typeface="Cambria" panose="02040503050406030204" pitchFamily="18" charset="0"/>
                <a:cs typeface="Calibri" panose="020F0502020204030204" pitchFamily="34" charset="0"/>
              </a:rPr>
              <a:t>The first reference to the law in verse 14 obviously refers to the law possessed by the Jews</a:t>
            </a:r>
          </a:p>
          <a:p>
            <a:pPr marL="688975" lvl="1" indent="-342900"/>
            <a:r>
              <a:rPr lang="en-US" sz="3100" i="1" dirty="0">
                <a:latin typeface="Cambria" panose="02040503050406030204" pitchFamily="18" charset="0"/>
                <a:cs typeface="Calibri" panose="020F0502020204030204" pitchFamily="34" charset="0"/>
              </a:rPr>
              <a:t>This law is mentioned at the end of verse 12, in verses 13 and 14, and in several places in verses 17-27.</a:t>
            </a:r>
          </a:p>
          <a:p>
            <a:pPr marL="688975" lvl="1" indent="-342900"/>
            <a:r>
              <a:rPr lang="en-US" sz="3100" i="1" dirty="0">
                <a:latin typeface="Cambria" panose="02040503050406030204" pitchFamily="18" charset="0"/>
                <a:cs typeface="Calibri" panose="020F0502020204030204" pitchFamily="34" charset="0"/>
              </a:rPr>
              <a:t>In verses 21 and 22 reference is made to commands contained in the Decalogue. Paul therefore gives the impression that what he means by the law the Jews possessed is… the Decalogue.</a:t>
            </a:r>
          </a:p>
          <a:p>
            <a:pPr marL="688975" lvl="1" indent="-342900"/>
            <a:r>
              <a:rPr lang="en-US" sz="3100" i="1" dirty="0">
                <a:latin typeface="Cambria" panose="02040503050406030204" pitchFamily="18" charset="0"/>
                <a:cs typeface="Calibri" panose="020F0502020204030204" pitchFamily="34" charset="0"/>
              </a:rPr>
              <a:t>Elsewhere in Romans, Paul refers to the law of the Old Covenant and immediately quotes parts of the Decalogue (see Rom. 13:8-10)</a:t>
            </a:r>
          </a:p>
          <a:p>
            <a:pPr marL="288925"/>
            <a:r>
              <a:rPr lang="en-US" sz="3400" dirty="0">
                <a:latin typeface="Calibri" panose="020F0502020204030204" pitchFamily="34" charset="0"/>
                <a:cs typeface="Calibri" panose="020F0502020204030204" pitchFamily="34" charset="0"/>
              </a:rPr>
              <a:t>What do you think of Barcellos logic?</a:t>
            </a:r>
          </a:p>
          <a:p>
            <a:pPr marL="688975" lvl="1" indent="-342900"/>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19505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5</a:t>
            </a:r>
            <a:br>
              <a:rPr lang="en-US" sz="3200" b="1" dirty="0"/>
            </a:br>
            <a:r>
              <a:rPr lang="en-US" sz="3200" b="1" dirty="0"/>
              <a:t>NCT and the Identity of the Moral Law</a:t>
            </a:r>
          </a:p>
        </p:txBody>
      </p:sp>
      <p:sp>
        <p:nvSpPr>
          <p:cNvPr id="2" name="Content Placeholder 1"/>
          <p:cNvSpPr>
            <a:spLocks noGrp="1"/>
          </p:cNvSpPr>
          <p:nvPr>
            <p:ph idx="1"/>
          </p:nvPr>
        </p:nvSpPr>
        <p:spPr>
          <a:xfrm>
            <a:off x="152400" y="990600"/>
            <a:ext cx="8763000" cy="5867400"/>
          </a:xfrm>
        </p:spPr>
        <p:txBody>
          <a:bodyPr>
            <a:normAutofit fontScale="92500"/>
          </a:bodyPr>
          <a:lstStyle/>
          <a:p>
            <a:pPr marL="342900" lvl="1" indent="-342900">
              <a:buFontTx/>
              <a:buChar char="•"/>
            </a:pPr>
            <a:r>
              <a:rPr lang="en-US" sz="3000" dirty="0">
                <a:latin typeface="Calibri" panose="020F0502020204030204" pitchFamily="34" charset="0"/>
                <a:cs typeface="Calibri" panose="020F0502020204030204" pitchFamily="34" charset="0"/>
              </a:rPr>
              <a:t>Barcellos anticipates an opposing view (p.79): </a:t>
            </a:r>
            <a:r>
              <a:rPr lang="en-US" sz="3000" i="1" dirty="0">
                <a:latin typeface="Cambria" panose="02040503050406030204" pitchFamily="18" charset="0"/>
                <a:cs typeface="Calibri" panose="020F0502020204030204" pitchFamily="34" charset="0"/>
              </a:rPr>
              <a:t>Some might want to say that the law of the Jews being referred to by Paul is… the whole Law of Moses, which includes the moral, ceremonial, and civil law of the Old Covenant. This would mean that… God writes Old Covenant ceremonial and civil laws on the hearts of men, an untenable proposition.</a:t>
            </a:r>
          </a:p>
          <a:p>
            <a:pPr marL="342900" lvl="1" indent="-342900">
              <a:buFontTx/>
              <a:buChar char="•"/>
            </a:pPr>
            <a:r>
              <a:rPr lang="en-US" sz="3000" dirty="0">
                <a:latin typeface="Calibri" panose="020F0502020204030204" pitchFamily="34" charset="0"/>
                <a:cs typeface="Calibri" panose="020F0502020204030204" pitchFamily="34" charset="0"/>
              </a:rPr>
              <a:t>If, as Barcellos contends, the law God writes on the heart (i.e. puts in the conscience) of Gentiles is the Ten Commandments, then this would mean that Gentiles know in their hearts from birth that they need to rest from their work on Saturday and spend that day worshipping God? Is </a:t>
            </a:r>
            <a:r>
              <a:rPr lang="en-US" sz="3000" b="1" i="1" dirty="0">
                <a:latin typeface="Calibri" panose="020F0502020204030204" pitchFamily="34" charset="0"/>
                <a:cs typeface="Calibri" panose="020F0502020204030204" pitchFamily="34" charset="0"/>
              </a:rPr>
              <a:t>that</a:t>
            </a:r>
            <a:r>
              <a:rPr lang="en-US" sz="3000" dirty="0">
                <a:latin typeface="Calibri" panose="020F0502020204030204" pitchFamily="34" charset="0"/>
                <a:cs typeface="Calibri" panose="020F0502020204030204" pitchFamily="34" charset="0"/>
              </a:rPr>
              <a:t> a tenable proposition?</a:t>
            </a:r>
            <a:endParaRPr lang="en-US" sz="3400" dirty="0">
              <a:latin typeface="Calibri" panose="020F0502020204030204" pitchFamily="34" charset="0"/>
              <a:cs typeface="Calibri" panose="020F0502020204030204" pitchFamily="34" charset="0"/>
            </a:endParaRPr>
          </a:p>
          <a:p>
            <a:pPr marL="688975" lvl="1" indent="-342900"/>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00975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129631</TotalTime>
  <Words>1572</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13</vt:i4>
      </vt:variant>
    </vt:vector>
  </HeadingPairs>
  <TitlesOfParts>
    <vt:vector size="21" baseType="lpstr">
      <vt:lpstr>Arial</vt:lpstr>
      <vt:lpstr>Calibri</vt:lpstr>
      <vt:lpstr>Cambria</vt:lpstr>
      <vt:lpstr>Default Design</vt:lpstr>
      <vt:lpstr>23_sunset</vt:lpstr>
      <vt:lpstr>60_Default Design</vt:lpstr>
      <vt:lpstr>61_Default Design</vt:lpstr>
      <vt:lpstr>62_Default Design</vt:lpstr>
      <vt:lpstr>New Covenant Theology</vt:lpstr>
      <vt:lpstr>An Examination of Reformed Baptist Arguments Against New Covenant Theology</vt:lpstr>
      <vt:lpstr>Chapter 5 NCT and the Identity of the Moral Law</vt:lpstr>
      <vt:lpstr>The “Law” Written on the Heart (Romans 2:14-15)</vt:lpstr>
      <vt:lpstr>The “Law” Written on the Heart (Romans 2:14-15)</vt:lpstr>
      <vt:lpstr>The “Law” Written on the Heart (Romans 2:14-15)</vt:lpstr>
      <vt:lpstr>The “Law” Written on the Heart (Romans 2:14-15)</vt:lpstr>
      <vt:lpstr>Chapter 5 NCT and the Identity of the Moral Law</vt:lpstr>
      <vt:lpstr>Chapter 5 NCT and the Identity of the Moral Law</vt:lpstr>
      <vt:lpstr>Chapter 6 NCT and Hermeneutical Presuppositions</vt:lpstr>
      <vt:lpstr>Chapter 6 NCT and Hermeneutical Presuppositions</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3057</cp:revision>
  <dcterms:created xsi:type="dcterms:W3CDTF">2002-05-29T23:51:15Z</dcterms:created>
  <dcterms:modified xsi:type="dcterms:W3CDTF">2020-10-17T02:35:17Z</dcterms:modified>
</cp:coreProperties>
</file>