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5495" r:id="rId3"/>
    <p:sldMasterId id="2147485507" r:id="rId4"/>
  </p:sldMasterIdLst>
  <p:notesMasterIdLst>
    <p:notesMasterId r:id="rId21"/>
  </p:notesMasterIdLst>
  <p:sldIdLst>
    <p:sldId id="1053" r:id="rId5"/>
    <p:sldId id="1054" r:id="rId6"/>
    <p:sldId id="1055" r:id="rId7"/>
    <p:sldId id="1057" r:id="rId8"/>
    <p:sldId id="1067" r:id="rId9"/>
    <p:sldId id="1058" r:id="rId10"/>
    <p:sldId id="1059" r:id="rId11"/>
    <p:sldId id="1062" r:id="rId12"/>
    <p:sldId id="1060" r:id="rId13"/>
    <p:sldId id="1061" r:id="rId14"/>
    <p:sldId id="1063" r:id="rId15"/>
    <p:sldId id="1064" r:id="rId16"/>
    <p:sldId id="1065" r:id="rId17"/>
    <p:sldId id="1066" r:id="rId18"/>
    <p:sldId id="1068" r:id="rId19"/>
    <p:sldId id="1056" r:id="rId20"/>
  </p:sldIdLst>
  <p:sldSz cx="9144000" cy="6858000" type="screen4x3"/>
  <p:notesSz cx="6858000" cy="875982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75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00"/>
    <a:srgbClr val="FFCCCC"/>
    <a:srgbClr val="00CC99"/>
    <a:srgbClr val="00CC66"/>
    <a:srgbClr val="FF6600"/>
    <a:srgbClr val="FF0000"/>
    <a:srgbClr val="66FF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382" autoAdjust="0"/>
    <p:restoredTop sz="99199" autoAdjust="0"/>
  </p:normalViewPr>
  <p:slideViewPr>
    <p:cSldViewPr>
      <p:cViewPr varScale="1">
        <p:scale>
          <a:sx n="162" d="100"/>
          <a:sy n="162" d="100"/>
        </p:scale>
        <p:origin x="158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658"/>
    </p:cViewPr>
  </p:sorterViewPr>
  <p:notesViewPr>
    <p:cSldViewPr>
      <p:cViewPr varScale="1">
        <p:scale>
          <a:sx n="89" d="100"/>
          <a:sy n="89" d="100"/>
        </p:scale>
        <p:origin x="-3678" y="-114"/>
      </p:cViewPr>
      <p:guideLst>
        <p:guide orient="horz" pos="2759"/>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38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5123" name="Rectangle 3"/>
          <p:cNvSpPr>
            <a:spLocks noGrp="1" noChangeArrowheads="1"/>
          </p:cNvSpPr>
          <p:nvPr>
            <p:ph type="dt" idx="1"/>
          </p:nvPr>
        </p:nvSpPr>
        <p:spPr bwMode="auto">
          <a:xfrm>
            <a:off x="3884613" y="0"/>
            <a:ext cx="2971800" cy="438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91140" name="Rectangle 4"/>
          <p:cNvSpPr>
            <a:spLocks noGrp="1" noRot="1" noChangeAspect="1" noChangeArrowheads="1" noTextEdit="1"/>
          </p:cNvSpPr>
          <p:nvPr>
            <p:ph type="sldImg" idx="2"/>
          </p:nvPr>
        </p:nvSpPr>
        <p:spPr bwMode="auto">
          <a:xfrm>
            <a:off x="1239838" y="657225"/>
            <a:ext cx="4379912" cy="32845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160838"/>
            <a:ext cx="5486400" cy="3941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320088"/>
            <a:ext cx="2971800" cy="4381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5127" name="Rectangle 7"/>
          <p:cNvSpPr>
            <a:spLocks noGrp="1" noChangeArrowheads="1"/>
          </p:cNvSpPr>
          <p:nvPr>
            <p:ph type="sldNum" sz="quarter" idx="5"/>
          </p:nvPr>
        </p:nvSpPr>
        <p:spPr bwMode="auto">
          <a:xfrm>
            <a:off x="3884613" y="8320088"/>
            <a:ext cx="2971800" cy="4381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0482DD3-AEB0-4215-BBDC-D2DE80D82A63}" type="slidenum">
              <a:rPr lang="en-US"/>
              <a:pPr>
                <a:defRPr/>
              </a:pPr>
              <a:t>‹#›</a:t>
            </a:fld>
            <a:endParaRPr lang="en-US" dirty="0"/>
          </a:p>
        </p:txBody>
      </p:sp>
    </p:spTree>
    <p:extLst>
      <p:ext uri="{BB962C8B-B14F-4D97-AF65-F5344CB8AC3E}">
        <p14:creationId xmlns:p14="http://schemas.microsoft.com/office/powerpoint/2010/main" val="3516070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BCAFD7F-5138-4ECE-A628-1F13A6C2463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FD224D2-144B-4457-8A81-322C5DE7FF4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5F41947-5B1F-406C-BD1B-7FB7C149922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7ACAE55-293C-4F49-BB54-1B45CF2C768F}"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CAFD7F-5138-4ECE-A628-1F13A6C2463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3574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ACAE55-293C-4F49-BB54-1B45CF2C768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685355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20DDC2-DC64-4620-81EC-41C8EC09BE7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527805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DC36CE-4FA8-460F-85BB-2FD596E262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29597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81F95D-4AD8-4E83-AC08-7B90492BECC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7775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780BE44-C398-4FA8-9E14-BD658105771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99752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520DDC2-DC64-4620-81EC-41C8EC09BE7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CD59913-7EF5-47DD-AB06-B43D908C83B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424992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DB0AB4-09D9-46F7-B14B-DC31C67232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58734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0A4B5C-27A1-43F9-9E38-48CF93CE84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909942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D224D2-144B-4457-8A81-322C5DE7FF4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71473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F41947-5B1F-406C-BD1B-7FB7C149922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654538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CAFD7F-5138-4ECE-A628-1F13A6C2463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976316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ACAE55-293C-4F49-BB54-1B45CF2C768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8938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20DDC2-DC64-4620-81EC-41C8EC09BE7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588055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DC36CE-4FA8-460F-85BB-2FD596E262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03825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81F95D-4AD8-4E83-AC08-7B90492BECC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44813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BDC36CE-4FA8-460F-85BB-2FD596E262B5}"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780BE44-C398-4FA8-9E14-BD658105771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832363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CD59913-7EF5-47DD-AB06-B43D908C83B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729625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DB0AB4-09D9-46F7-B14B-DC31C67232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254722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0A4B5C-27A1-43F9-9E38-48CF93CE84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335032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D224D2-144B-4457-8A81-322C5DE7FF4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673155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F41947-5B1F-406C-BD1B-7FB7C149922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5068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481F95D-4AD8-4E83-AC08-7B90492BECC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780BE44-C398-4FA8-9E14-BD658105771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6CD59913-7EF5-47DD-AB06-B43D908C83B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EDB0AB4-09D9-46F7-B14B-DC31C672328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60A4B5C-27A1-43F9-9E38-48CF93CE84E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383F01A-F69B-444B-9535-EFEA8197F37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dirty="0"/>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4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383F01A-F69B-444B-9535-EFEA8197F37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37558535"/>
      </p:ext>
    </p:extLst>
  </p:cSld>
  <p:clrMap bg1="lt1" tx1="dk1" bg2="lt2" tx2="dk2" accent1="accent1" accent2="accent2" accent3="accent3" accent4="accent4" accent5="accent5" accent6="accent6" hlink="hlink" folHlink="folHlink"/>
  <p:sldLayoutIdLst>
    <p:sldLayoutId id="2147485496" r:id="rId1"/>
    <p:sldLayoutId id="2147485497" r:id="rId2"/>
    <p:sldLayoutId id="2147485498" r:id="rId3"/>
    <p:sldLayoutId id="2147485499" r:id="rId4"/>
    <p:sldLayoutId id="2147485500" r:id="rId5"/>
    <p:sldLayoutId id="2147485501" r:id="rId6"/>
    <p:sldLayoutId id="2147485502" r:id="rId7"/>
    <p:sldLayoutId id="2147485503" r:id="rId8"/>
    <p:sldLayoutId id="2147485504" r:id="rId9"/>
    <p:sldLayoutId id="2147485505" r:id="rId10"/>
    <p:sldLayoutId id="214748550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383F01A-F69B-444B-9535-EFEA8197F37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4327310"/>
      </p:ext>
    </p:extLst>
  </p:cSld>
  <p:clrMap bg1="lt1" tx1="dk1" bg2="lt2" tx2="dk2" accent1="accent1" accent2="accent2" accent3="accent3" accent4="accent4" accent5="accent5" accent6="accent6" hlink="hlink" folHlink="folHlink"/>
  <p:sldLayoutIdLst>
    <p:sldLayoutId id="2147485508" r:id="rId1"/>
    <p:sldLayoutId id="2147485509" r:id="rId2"/>
    <p:sldLayoutId id="2147485510" r:id="rId3"/>
    <p:sldLayoutId id="2147485511" r:id="rId4"/>
    <p:sldLayoutId id="2147485512" r:id="rId5"/>
    <p:sldLayoutId id="2147485513" r:id="rId6"/>
    <p:sldLayoutId id="2147485514" r:id="rId7"/>
    <p:sldLayoutId id="2147485515" r:id="rId8"/>
    <p:sldLayoutId id="2147485516" r:id="rId9"/>
    <p:sldLayoutId id="2147485517" r:id="rId10"/>
    <p:sldLayoutId id="214748551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0.xml"/><Relationship Id="rId1" Type="http://schemas.openxmlformats.org/officeDocument/2006/relationships/themeOverride" Target="../theme/themeOverr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5.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5.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5.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1447800" y="152400"/>
            <a:ext cx="7696200" cy="2438400"/>
          </a:xfrm>
        </p:spPr>
        <p:txBody>
          <a:bodyPr/>
          <a:lstStyle/>
          <a:p>
            <a:pPr eaLnBrk="1" hangingPunct="1">
              <a:defRPr/>
            </a:pPr>
            <a:r>
              <a:rPr lang="en-US" sz="7200" b="1" dirty="0">
                <a:solidFill>
                  <a:srgbClr val="FF0000"/>
                </a:solidFill>
                <a:effectLst>
                  <a:outerShdw blurRad="63500" dist="63500" dir="2700000" algn="tl" rotWithShape="0">
                    <a:schemeClr val="tx1"/>
                  </a:outerShdw>
                </a:effectLst>
              </a:rPr>
              <a:t>New Covenant Theology</a:t>
            </a:r>
          </a:p>
        </p:txBody>
      </p:sp>
    </p:spTree>
    <p:extLst>
      <p:ext uri="{BB962C8B-B14F-4D97-AF65-F5344CB8AC3E}">
        <p14:creationId xmlns:p14="http://schemas.microsoft.com/office/powerpoint/2010/main" val="2115538875"/>
      </p:ext>
    </p:extLst>
  </p:cSld>
  <p:clrMapOvr>
    <a:overrideClrMapping bg1="dk2" tx1="lt1" bg2="dk1" tx2="lt2" accent1="accent1" accent2="accent2" accent3="accent3" accent4="accent4" accent5="accent5" accent6="accent6" hlink="hlink" folHlink="folHlink"/>
  </p:clrMapOvr>
  <p:transition>
    <p:newsflash/>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0" t="20000" r="30000" b="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85800"/>
          </a:xfrm>
        </p:spPr>
        <p:txBody>
          <a:bodyPr/>
          <a:lstStyle/>
          <a:p>
            <a:r>
              <a:rPr lang="en-US" sz="2600" b="1" dirty="0"/>
              <a:t>NCT and John Bunyan</a:t>
            </a:r>
          </a:p>
        </p:txBody>
      </p:sp>
      <p:sp>
        <p:nvSpPr>
          <p:cNvPr id="2" name="Content Placeholder 1"/>
          <p:cNvSpPr>
            <a:spLocks noGrp="1"/>
          </p:cNvSpPr>
          <p:nvPr>
            <p:ph idx="1"/>
          </p:nvPr>
        </p:nvSpPr>
        <p:spPr>
          <a:xfrm>
            <a:off x="152400" y="685800"/>
            <a:ext cx="8763000" cy="6172200"/>
          </a:xfrm>
        </p:spPr>
        <p:txBody>
          <a:bodyPr>
            <a:normAutofit/>
          </a:bodyPr>
          <a:lstStyle/>
          <a:p>
            <a:pPr marL="342900" lvl="1" indent="-342900">
              <a:buFontTx/>
              <a:buChar char="•"/>
            </a:pPr>
            <a:r>
              <a:rPr lang="en-US" sz="3000" dirty="0">
                <a:latin typeface="Calibri" panose="020F0502020204030204" pitchFamily="34" charset="0"/>
                <a:cs typeface="Calibri" panose="020F0502020204030204" pitchFamily="34" charset="0"/>
              </a:rPr>
              <a:t>Barcellos spends the remaining eight pages of chapter eight (pp.101-107) trying to prove that John Bunyan does not endorse the exact same view of the Sabbath as NCT. </a:t>
            </a:r>
          </a:p>
          <a:p>
            <a:pPr marL="342900" lvl="1" indent="-342900">
              <a:buFontTx/>
              <a:buChar char="•"/>
            </a:pPr>
            <a:r>
              <a:rPr lang="en-US" sz="3000" dirty="0">
                <a:latin typeface="Calibri" panose="020F0502020204030204" pitchFamily="34" charset="0"/>
                <a:cs typeface="Calibri" panose="020F0502020204030204" pitchFamily="34" charset="0"/>
              </a:rPr>
              <a:t>And, as with Calvin, I have never claimed to hold the same view of the Sabbath as John Bunyan either.</a:t>
            </a:r>
          </a:p>
          <a:p>
            <a:pPr marL="342900" lvl="1" indent="-342900">
              <a:buFontTx/>
              <a:buChar char="•"/>
            </a:pPr>
            <a:r>
              <a:rPr lang="en-US" sz="3000" dirty="0">
                <a:latin typeface="Calibri" panose="020F0502020204030204" pitchFamily="34" charset="0"/>
                <a:cs typeface="Calibri" panose="020F0502020204030204" pitchFamily="34" charset="0"/>
              </a:rPr>
              <a:t>Consequently I don’t see any need to try to address the arguments that Barcellos raises in his eight pages examining the Sabbath views of John Bunyan. </a:t>
            </a:r>
          </a:p>
        </p:txBody>
      </p:sp>
    </p:spTree>
    <p:extLst>
      <p:ext uri="{BB962C8B-B14F-4D97-AF65-F5344CB8AC3E}">
        <p14:creationId xmlns:p14="http://schemas.microsoft.com/office/powerpoint/2010/main" val="19698977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0" t="20000" r="30000" b="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762000"/>
          </a:xfrm>
        </p:spPr>
        <p:txBody>
          <a:bodyPr/>
          <a:lstStyle/>
          <a:p>
            <a:r>
              <a:rPr lang="en-US" sz="2600" b="1" dirty="0"/>
              <a:t>A Word on Comparing Our Views With Great Men in Church History</a:t>
            </a:r>
          </a:p>
        </p:txBody>
      </p:sp>
      <p:sp>
        <p:nvSpPr>
          <p:cNvPr id="2" name="Content Placeholder 1"/>
          <p:cNvSpPr>
            <a:spLocks noGrp="1"/>
          </p:cNvSpPr>
          <p:nvPr>
            <p:ph idx="1"/>
          </p:nvPr>
        </p:nvSpPr>
        <p:spPr>
          <a:xfrm>
            <a:off x="152400" y="838200"/>
            <a:ext cx="8763000" cy="6019800"/>
          </a:xfrm>
        </p:spPr>
        <p:txBody>
          <a:bodyPr>
            <a:normAutofit fontScale="92500" lnSpcReduction="20000"/>
          </a:bodyPr>
          <a:lstStyle/>
          <a:p>
            <a:pPr marL="342900" lvl="1" indent="-342900">
              <a:buFontTx/>
              <a:buChar char="•"/>
            </a:pPr>
            <a:r>
              <a:rPr lang="en-US" sz="3000" dirty="0">
                <a:latin typeface="Calibri" panose="020F0502020204030204" pitchFamily="34" charset="0"/>
                <a:cs typeface="Calibri" panose="020F0502020204030204" pitchFamily="34" charset="0"/>
              </a:rPr>
              <a:t>Since Barcellos spent so much time in Chapter eight criticizing NCT for either criticizing and/or claiming to line up with respected figures in church history, I want to make a few comments on the effort that many Christians and theologians make to find those in church history who hold their particular views.</a:t>
            </a:r>
          </a:p>
          <a:p>
            <a:pPr marL="342900" lvl="1" indent="-342900">
              <a:buFontTx/>
              <a:buChar char="•"/>
            </a:pPr>
            <a:r>
              <a:rPr lang="en-US" sz="3000" dirty="0">
                <a:latin typeface="Calibri" panose="020F0502020204030204" pitchFamily="34" charset="0"/>
                <a:cs typeface="Calibri" panose="020F0502020204030204" pitchFamily="34" charset="0"/>
              </a:rPr>
              <a:t>First of all, one of the foundational principles of the Reformation which we, as a church, hold to is the principle known historically as </a:t>
            </a:r>
            <a:r>
              <a:rPr lang="en-US" sz="3000" i="1" dirty="0">
                <a:latin typeface="Calibri" panose="020F0502020204030204" pitchFamily="34" charset="0"/>
                <a:cs typeface="Calibri" panose="020F0502020204030204" pitchFamily="34" charset="0"/>
              </a:rPr>
              <a:t>Sola Scriptura</a:t>
            </a:r>
            <a:r>
              <a:rPr lang="en-US" sz="3000" dirty="0">
                <a:latin typeface="Calibri" panose="020F0502020204030204" pitchFamily="34" charset="0"/>
                <a:cs typeface="Calibri" panose="020F0502020204030204" pitchFamily="34" charset="0"/>
              </a:rPr>
              <a:t>: that Scripture Alone is our supreme authority in spiritual matters.</a:t>
            </a:r>
          </a:p>
          <a:p>
            <a:pPr marL="342900" lvl="1" indent="-342900">
              <a:buFontTx/>
              <a:buChar char="•"/>
            </a:pPr>
            <a:r>
              <a:rPr lang="en-US" sz="3000" dirty="0">
                <a:latin typeface="Calibri" panose="020F0502020204030204" pitchFamily="34" charset="0"/>
                <a:cs typeface="Calibri" panose="020F0502020204030204" pitchFamily="34" charset="0"/>
              </a:rPr>
              <a:t>Therefore, though it is comforting to discover that there are great men in church history who believed what we believe, </a:t>
            </a:r>
            <a:r>
              <a:rPr lang="en-US" sz="3000" b="1" i="1" dirty="0">
                <a:latin typeface="Calibri" panose="020F0502020204030204" pitchFamily="34" charset="0"/>
                <a:cs typeface="Calibri" panose="020F0502020204030204" pitchFamily="34" charset="0"/>
              </a:rPr>
              <a:t>ultimately</a:t>
            </a:r>
            <a:r>
              <a:rPr lang="en-US" sz="3000" dirty="0">
                <a:latin typeface="Calibri" panose="020F0502020204030204" pitchFamily="34" charset="0"/>
                <a:cs typeface="Calibri" panose="020F0502020204030204" pitchFamily="34" charset="0"/>
              </a:rPr>
              <a:t> the only thing that determines whether or not a theological idea is true is whether or not it is taught in scripture.</a:t>
            </a:r>
          </a:p>
        </p:txBody>
      </p:sp>
    </p:spTree>
    <p:extLst>
      <p:ext uri="{BB962C8B-B14F-4D97-AF65-F5344CB8AC3E}">
        <p14:creationId xmlns:p14="http://schemas.microsoft.com/office/powerpoint/2010/main" val="18787541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0" t="20000" r="30000" b="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762000"/>
          </a:xfrm>
        </p:spPr>
        <p:txBody>
          <a:bodyPr/>
          <a:lstStyle/>
          <a:p>
            <a:r>
              <a:rPr lang="en-US" sz="2600" b="1" dirty="0"/>
              <a:t>A Word on Comparing Our Views With Great Men in Church History</a:t>
            </a:r>
          </a:p>
        </p:txBody>
      </p:sp>
      <p:sp>
        <p:nvSpPr>
          <p:cNvPr id="2" name="Content Placeholder 1"/>
          <p:cNvSpPr>
            <a:spLocks noGrp="1"/>
          </p:cNvSpPr>
          <p:nvPr>
            <p:ph idx="1"/>
          </p:nvPr>
        </p:nvSpPr>
        <p:spPr>
          <a:xfrm>
            <a:off x="152400" y="838200"/>
            <a:ext cx="8763000" cy="6019800"/>
          </a:xfrm>
        </p:spPr>
        <p:txBody>
          <a:bodyPr>
            <a:normAutofit fontScale="92500"/>
          </a:bodyPr>
          <a:lstStyle/>
          <a:p>
            <a:pPr marL="342900" lvl="1" indent="-342900">
              <a:buFontTx/>
              <a:buChar char="•"/>
            </a:pPr>
            <a:r>
              <a:rPr lang="en-US" sz="3000" dirty="0">
                <a:latin typeface="Calibri" panose="020F0502020204030204" pitchFamily="34" charset="0"/>
                <a:cs typeface="Calibri" panose="020F0502020204030204" pitchFamily="34" charset="0"/>
              </a:rPr>
              <a:t>I would go so far as to say that even if we can’t identify a </a:t>
            </a:r>
            <a:r>
              <a:rPr lang="en-US" sz="3000" b="1" i="1" dirty="0">
                <a:latin typeface="Calibri" panose="020F0502020204030204" pitchFamily="34" charset="0"/>
                <a:cs typeface="Calibri" panose="020F0502020204030204" pitchFamily="34" charset="0"/>
              </a:rPr>
              <a:t>single</a:t>
            </a:r>
            <a:r>
              <a:rPr lang="en-US" sz="3000" dirty="0">
                <a:latin typeface="Calibri" panose="020F0502020204030204" pitchFamily="34" charset="0"/>
                <a:cs typeface="Calibri" panose="020F0502020204030204" pitchFamily="34" charset="0"/>
              </a:rPr>
              <a:t> person in church history who is known to have believed a particular theological idea – this does not prove (or disprove) that the idea is false because:</a:t>
            </a:r>
          </a:p>
          <a:p>
            <a:pPr marL="688975" lvl="1" indent="-342900"/>
            <a:r>
              <a:rPr lang="en-US" sz="3000" dirty="0">
                <a:latin typeface="Calibri" panose="020F0502020204030204" pitchFamily="34" charset="0"/>
                <a:cs typeface="Calibri" panose="020F0502020204030204" pitchFamily="34" charset="0"/>
              </a:rPr>
              <a:t>We can’t know what </a:t>
            </a:r>
            <a:r>
              <a:rPr lang="en-US" sz="3000" b="1" i="1" dirty="0">
                <a:latin typeface="Calibri" panose="020F0502020204030204" pitchFamily="34" charset="0"/>
                <a:cs typeface="Calibri" panose="020F0502020204030204" pitchFamily="34" charset="0"/>
              </a:rPr>
              <a:t>everyone</a:t>
            </a:r>
            <a:r>
              <a:rPr lang="en-US" sz="3000" dirty="0">
                <a:latin typeface="Calibri" panose="020F0502020204030204" pitchFamily="34" charset="0"/>
                <a:cs typeface="Calibri" panose="020F0502020204030204" pitchFamily="34" charset="0"/>
              </a:rPr>
              <a:t> in the history of the church believed, therefore we can never be </a:t>
            </a:r>
            <a:r>
              <a:rPr lang="en-US" sz="3000" b="1" i="1" dirty="0">
                <a:latin typeface="Calibri" panose="020F0502020204030204" pitchFamily="34" charset="0"/>
                <a:cs typeface="Calibri" panose="020F0502020204030204" pitchFamily="34" charset="0"/>
              </a:rPr>
              <a:t>certain</a:t>
            </a:r>
            <a:r>
              <a:rPr lang="en-US" sz="3000" dirty="0">
                <a:latin typeface="Calibri" panose="020F0502020204030204" pitchFamily="34" charset="0"/>
                <a:cs typeface="Calibri" panose="020F0502020204030204" pitchFamily="34" charset="0"/>
              </a:rPr>
              <a:t> that </a:t>
            </a:r>
            <a:r>
              <a:rPr lang="en-US" sz="3000" b="1" i="1" dirty="0">
                <a:latin typeface="Calibri" panose="020F0502020204030204" pitchFamily="34" charset="0"/>
                <a:cs typeface="Calibri" panose="020F0502020204030204" pitchFamily="34" charset="0"/>
              </a:rPr>
              <a:t>no one </a:t>
            </a:r>
            <a:r>
              <a:rPr lang="en-US" sz="3000" dirty="0">
                <a:latin typeface="Calibri" panose="020F0502020204030204" pitchFamily="34" charset="0"/>
                <a:cs typeface="Calibri" panose="020F0502020204030204" pitchFamily="34" charset="0"/>
              </a:rPr>
              <a:t>ever held to a particular theological idea.</a:t>
            </a:r>
          </a:p>
          <a:p>
            <a:pPr marL="688975" lvl="1" indent="-342900"/>
            <a:r>
              <a:rPr lang="en-US" sz="3000" dirty="0">
                <a:latin typeface="Calibri" panose="020F0502020204030204" pitchFamily="34" charset="0"/>
                <a:cs typeface="Calibri" panose="020F0502020204030204" pitchFamily="34" charset="0"/>
              </a:rPr>
              <a:t>But even if we could know that not a single person in the entire history of the church ever believed a particular idea, if that idea is taught in scripture as true, then it’s true, period: </a:t>
            </a:r>
            <a:r>
              <a:rPr lang="en-US" sz="3000" i="1" dirty="0">
                <a:solidFill>
                  <a:srgbClr val="0070C0"/>
                </a:solidFill>
                <a:effectLst>
                  <a:glow rad="228600">
                    <a:srgbClr val="FFFFFF">
                      <a:satMod val="175000"/>
                      <a:alpha val="40000"/>
                    </a:srgbClr>
                  </a:glow>
                </a:effectLst>
                <a:latin typeface="Cambria" pitchFamily="18" charset="0"/>
                <a:ea typeface="+mn-ea"/>
                <a:cs typeface="+mn-cs"/>
              </a:rPr>
              <a:t>Let God be true though every one were a liar…</a:t>
            </a:r>
            <a:r>
              <a:rPr lang="en-US" sz="3000" dirty="0"/>
              <a:t> </a:t>
            </a:r>
            <a:r>
              <a:rPr lang="en-US" sz="3000" dirty="0">
                <a:latin typeface="Calibri" panose="020F0502020204030204" pitchFamily="34" charset="0"/>
                <a:cs typeface="Calibri" panose="020F0502020204030204" pitchFamily="34" charset="0"/>
              </a:rPr>
              <a:t>(Rom. 3:4)</a:t>
            </a:r>
          </a:p>
          <a:p>
            <a:pPr marL="288925"/>
            <a:r>
              <a:rPr lang="en-US" sz="3000" dirty="0">
                <a:latin typeface="Calibri" panose="020F0502020204030204" pitchFamily="34" charset="0"/>
                <a:cs typeface="Calibri" panose="020F0502020204030204" pitchFamily="34" charset="0"/>
              </a:rPr>
              <a:t>Do you agree? Why or why not?</a:t>
            </a:r>
          </a:p>
        </p:txBody>
      </p:sp>
    </p:spTree>
    <p:extLst>
      <p:ext uri="{BB962C8B-B14F-4D97-AF65-F5344CB8AC3E}">
        <p14:creationId xmlns:p14="http://schemas.microsoft.com/office/powerpoint/2010/main" val="15613487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0" t="20000" r="30000" b="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762000"/>
          </a:xfrm>
        </p:spPr>
        <p:txBody>
          <a:bodyPr/>
          <a:lstStyle/>
          <a:p>
            <a:r>
              <a:rPr lang="en-US" sz="2600" b="1" dirty="0"/>
              <a:t>A Word on Comparing Our Views With Great Men in Church History</a:t>
            </a:r>
          </a:p>
        </p:txBody>
      </p:sp>
      <p:sp>
        <p:nvSpPr>
          <p:cNvPr id="2" name="Content Placeholder 1"/>
          <p:cNvSpPr>
            <a:spLocks noGrp="1"/>
          </p:cNvSpPr>
          <p:nvPr>
            <p:ph idx="1"/>
          </p:nvPr>
        </p:nvSpPr>
        <p:spPr>
          <a:xfrm>
            <a:off x="152400" y="838200"/>
            <a:ext cx="8763000" cy="6019800"/>
          </a:xfrm>
        </p:spPr>
        <p:txBody>
          <a:bodyPr>
            <a:normAutofit lnSpcReduction="10000"/>
          </a:bodyPr>
          <a:lstStyle/>
          <a:p>
            <a:pPr marL="342900" lvl="1" indent="-342900">
              <a:buFontTx/>
              <a:buChar char="•"/>
            </a:pPr>
            <a:r>
              <a:rPr lang="en-US" sz="3000" dirty="0">
                <a:latin typeface="Calibri" panose="020F0502020204030204" pitchFamily="34" charset="0"/>
                <a:cs typeface="Calibri" panose="020F0502020204030204" pitchFamily="34" charset="0"/>
              </a:rPr>
              <a:t>One other comment about the effort that some make to find respected figures in church history who hold their particular views: James White, who teaches one of my favorite series on church history, is fond of saying that the object of doing a historical analysis of the early Fathers is not to make them look like us, but to let them be who they were in their own place in history.</a:t>
            </a:r>
          </a:p>
          <a:p>
            <a:pPr marL="342900" lvl="1" indent="-342900">
              <a:buFontTx/>
              <a:buChar char="•"/>
            </a:pPr>
            <a:r>
              <a:rPr lang="en-US" sz="3000" dirty="0">
                <a:latin typeface="Calibri" panose="020F0502020204030204" pitchFamily="34" charset="0"/>
                <a:cs typeface="Calibri" panose="020F0502020204030204" pitchFamily="34" charset="0"/>
              </a:rPr>
              <a:t>I think it’s important to recognize that God has saved individuals throughout the history of the church (and throughout the world today) who, while they share our essential beliefs concerning the gospel, hold many beliefs in other non-essential areas that are different than what we believe.</a:t>
            </a:r>
          </a:p>
        </p:txBody>
      </p:sp>
    </p:spTree>
    <p:extLst>
      <p:ext uri="{BB962C8B-B14F-4D97-AF65-F5344CB8AC3E}">
        <p14:creationId xmlns:p14="http://schemas.microsoft.com/office/powerpoint/2010/main" val="32379555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0" t="20000" r="30000" b="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762000"/>
          </a:xfrm>
        </p:spPr>
        <p:txBody>
          <a:bodyPr/>
          <a:lstStyle/>
          <a:p>
            <a:r>
              <a:rPr lang="en-US" sz="2600" b="1" dirty="0"/>
              <a:t>A Word on Comparing Our Views With Great Men in Church History</a:t>
            </a:r>
          </a:p>
        </p:txBody>
      </p:sp>
      <p:sp>
        <p:nvSpPr>
          <p:cNvPr id="2" name="Content Placeholder 1"/>
          <p:cNvSpPr>
            <a:spLocks noGrp="1"/>
          </p:cNvSpPr>
          <p:nvPr>
            <p:ph idx="1"/>
          </p:nvPr>
        </p:nvSpPr>
        <p:spPr>
          <a:xfrm>
            <a:off x="152400" y="838200"/>
            <a:ext cx="8763000" cy="6019800"/>
          </a:xfrm>
        </p:spPr>
        <p:txBody>
          <a:bodyPr>
            <a:normAutofit/>
          </a:bodyPr>
          <a:lstStyle/>
          <a:p>
            <a:pPr marL="342900" lvl="1" indent="-342900">
              <a:buFontTx/>
              <a:buChar char="•"/>
            </a:pPr>
            <a:r>
              <a:rPr lang="en-US" sz="3000" dirty="0">
                <a:latin typeface="Calibri" panose="020F0502020204030204" pitchFamily="34" charset="0"/>
                <a:cs typeface="Calibri" panose="020F0502020204030204" pitchFamily="34" charset="0"/>
              </a:rPr>
              <a:t>This is not to say that doctrinal differences aren’t important – they are! </a:t>
            </a:r>
          </a:p>
          <a:p>
            <a:pPr marL="342900" lvl="1" indent="-342900">
              <a:buFontTx/>
              <a:buChar char="•"/>
            </a:pPr>
            <a:r>
              <a:rPr lang="en-US" sz="3000" dirty="0">
                <a:latin typeface="Calibri" panose="020F0502020204030204" pitchFamily="34" charset="0"/>
                <a:cs typeface="Calibri" panose="020F0502020204030204" pitchFamily="34" charset="0"/>
              </a:rPr>
              <a:t>But we just need to recognize there were many great men in history who would be in serious disagreement with many of the views that we hold today:</a:t>
            </a:r>
          </a:p>
          <a:p>
            <a:pPr marL="742950" lvl="2" indent="-342900"/>
            <a:r>
              <a:rPr lang="en-US" sz="2600" dirty="0">
                <a:latin typeface="Calibri" panose="020F0502020204030204" pitchFamily="34" charset="0"/>
                <a:cs typeface="Calibri" panose="020F0502020204030204" pitchFamily="34" charset="0"/>
              </a:rPr>
              <a:t>That doesn’t mean that we’re (necessarily) wrong</a:t>
            </a:r>
          </a:p>
          <a:p>
            <a:pPr marL="742950" lvl="2" indent="-342900"/>
            <a:r>
              <a:rPr lang="en-US" sz="2600" dirty="0">
                <a:latin typeface="Calibri" panose="020F0502020204030204" pitchFamily="34" charset="0"/>
                <a:cs typeface="Calibri" panose="020F0502020204030204" pitchFamily="34" charset="0"/>
              </a:rPr>
              <a:t>And it doesn’t mean that God wasn’t at work in their lives when they did the great things that they did.</a:t>
            </a:r>
          </a:p>
        </p:txBody>
      </p:sp>
    </p:spTree>
    <p:extLst>
      <p:ext uri="{BB962C8B-B14F-4D97-AF65-F5344CB8AC3E}">
        <p14:creationId xmlns:p14="http://schemas.microsoft.com/office/powerpoint/2010/main" val="29091536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lstStyle/>
          <a:p>
            <a:r>
              <a:rPr lang="en-US" sz="3600" b="1" dirty="0">
                <a:effectLst>
                  <a:glow rad="228600">
                    <a:schemeClr val="accent3">
                      <a:satMod val="175000"/>
                      <a:alpha val="40000"/>
                    </a:schemeClr>
                  </a:glow>
                </a:effectLst>
                <a:latin typeface="Calibri" pitchFamily="34" charset="0"/>
                <a:cs typeface="Calibri" pitchFamily="34" charset="0"/>
              </a:rPr>
              <a:t>Preview of Things to Come…</a:t>
            </a:r>
          </a:p>
        </p:txBody>
      </p:sp>
      <p:sp>
        <p:nvSpPr>
          <p:cNvPr id="3" name="Content Placeholder 2"/>
          <p:cNvSpPr>
            <a:spLocks noGrp="1"/>
          </p:cNvSpPr>
          <p:nvPr>
            <p:ph idx="1"/>
          </p:nvPr>
        </p:nvSpPr>
        <p:spPr>
          <a:xfrm>
            <a:off x="304800" y="533400"/>
            <a:ext cx="8534400" cy="6324600"/>
          </a:xfrm>
        </p:spPr>
        <p:txBody>
          <a:bodyPr>
            <a:normAutofit/>
          </a:bodyPr>
          <a:lstStyle/>
          <a:p>
            <a:r>
              <a:rPr lang="en-US" dirty="0">
                <a:effectLst>
                  <a:glow rad="228600">
                    <a:schemeClr val="accent3">
                      <a:satMod val="175000"/>
                      <a:alpha val="40000"/>
                    </a:schemeClr>
                  </a:glow>
                </a:effectLst>
                <a:latin typeface="Calibri" panose="020F0502020204030204" pitchFamily="34" charset="0"/>
                <a:cs typeface="Calibri" pitchFamily="34" charset="0"/>
              </a:rPr>
              <a:t>Next week. I plan to give a big picture overview of the entire series and wrap up this topic.</a:t>
            </a:r>
          </a:p>
          <a:p>
            <a:r>
              <a:rPr lang="en-US" dirty="0">
                <a:effectLst>
                  <a:glow rad="228600">
                    <a:schemeClr val="accent3">
                      <a:satMod val="175000"/>
                      <a:alpha val="40000"/>
                    </a:schemeClr>
                  </a:glow>
                </a:effectLst>
                <a:latin typeface="Calibri" panose="020F0502020204030204" pitchFamily="34" charset="0"/>
                <a:cs typeface="Calibri" pitchFamily="34" charset="0"/>
              </a:rPr>
              <a:t>After that, Stephen is going to give me a short break and teach a series on the “one another” passages of scripture.</a:t>
            </a:r>
          </a:p>
          <a:p>
            <a:r>
              <a:rPr lang="en-US" dirty="0">
                <a:effectLst>
                  <a:glow rad="228600">
                    <a:schemeClr val="accent3">
                      <a:satMod val="175000"/>
                      <a:alpha val="40000"/>
                    </a:schemeClr>
                  </a:glow>
                </a:effectLst>
                <a:latin typeface="Calibri" panose="020F0502020204030204" pitchFamily="34" charset="0"/>
                <a:cs typeface="Calibri" pitchFamily="34" charset="0"/>
              </a:rPr>
              <a:t>After that I plan to start a new series on Church History.</a:t>
            </a: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p:txBody>
      </p:sp>
    </p:spTree>
    <p:extLst>
      <p:ext uri="{BB962C8B-B14F-4D97-AF65-F5344CB8AC3E}">
        <p14:creationId xmlns:p14="http://schemas.microsoft.com/office/powerpoint/2010/main" val="201783750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8229600" cy="1706562"/>
          </a:xfrm>
        </p:spPr>
        <p:txBody>
          <a:bodyPr/>
          <a:lstStyle/>
          <a:p>
            <a:r>
              <a:rPr lang="en-US" sz="7200" b="1" dirty="0">
                <a:effectLst>
                  <a:glow rad="228600">
                    <a:schemeClr val="accent3">
                      <a:satMod val="175000"/>
                      <a:alpha val="40000"/>
                    </a:schemeClr>
                  </a:glow>
                  <a:outerShdw blurRad="76200" dist="63500" dir="2700000" algn="tl" rotWithShape="0">
                    <a:schemeClr val="bg1"/>
                  </a:outerShdw>
                </a:effectLst>
                <a:latin typeface="Calibri" pitchFamily="34" charset="0"/>
                <a:cs typeface="Calibri" pitchFamily="34" charset="0"/>
              </a:rPr>
              <a:t>Other Questions?</a:t>
            </a:r>
          </a:p>
        </p:txBody>
      </p:sp>
    </p:spTree>
    <p:extLst>
      <p:ext uri="{BB962C8B-B14F-4D97-AF65-F5344CB8AC3E}">
        <p14:creationId xmlns:p14="http://schemas.microsoft.com/office/powerpoint/2010/main" val="168115694"/>
      </p:ext>
    </p:extLst>
  </p:cSld>
  <p:clrMapOvr>
    <a:overrideClrMapping bg1="lt1" tx1="dk1" bg2="lt2" tx2="dk2" accent1="accent1" accent2="accent2" accent3="accent3" accent4="accent4" accent5="accent5" accent6="accent6" hlink="hlink" folHlink="folHlink"/>
  </p:clrMapOvr>
  <p:transition>
    <p:newsflash/>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t="20000" r="30000" b="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295400"/>
          </a:xfrm>
        </p:spPr>
        <p:txBody>
          <a:bodyPr/>
          <a:lstStyle/>
          <a:p>
            <a:r>
              <a:rPr lang="en-US" sz="3200" b="1" dirty="0"/>
              <a:t>An Examination of Reformed Baptist Arguments Against New Covenant Theology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153352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64690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0" t="20000" r="30000" b="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lstStyle/>
          <a:p>
            <a:r>
              <a:rPr lang="en-US" sz="3200" b="1" dirty="0"/>
              <a:t>Chapter 7</a:t>
            </a:r>
            <a:br>
              <a:rPr lang="en-US" sz="3200" b="1" dirty="0"/>
            </a:br>
            <a:r>
              <a:rPr lang="en-US" sz="3200" b="1" dirty="0"/>
              <a:t>NCT and Canonics</a:t>
            </a:r>
          </a:p>
        </p:txBody>
      </p:sp>
      <p:sp>
        <p:nvSpPr>
          <p:cNvPr id="2" name="Content Placeholder 1"/>
          <p:cNvSpPr>
            <a:spLocks noGrp="1"/>
          </p:cNvSpPr>
          <p:nvPr>
            <p:ph idx="1"/>
          </p:nvPr>
        </p:nvSpPr>
        <p:spPr>
          <a:xfrm>
            <a:off x="152400" y="990600"/>
            <a:ext cx="8763000" cy="5867400"/>
          </a:xfrm>
        </p:spPr>
        <p:txBody>
          <a:bodyPr>
            <a:normAutofit/>
          </a:bodyPr>
          <a:lstStyle/>
          <a:p>
            <a:pPr marL="342900" lvl="1" indent="-342900">
              <a:buFontTx/>
              <a:buChar char="•"/>
            </a:pPr>
            <a:r>
              <a:rPr lang="en-US" sz="3000" dirty="0">
                <a:latin typeface="Calibri" panose="020F0502020204030204" pitchFamily="34" charset="0"/>
                <a:cs typeface="Calibri" panose="020F0502020204030204" pitchFamily="34" charset="0"/>
              </a:rPr>
              <a:t>In this chapter, Barcellos seems to be making a very similar set of arguments to those made earlier in the book which we already dealt with (p.87): </a:t>
            </a:r>
          </a:p>
          <a:p>
            <a:pPr marL="688975" lvl="1" indent="-342900"/>
            <a:r>
              <a:rPr lang="en-US" sz="2600" i="1" dirty="0">
                <a:latin typeface="Cambria" panose="02040503050406030204" pitchFamily="18" charset="0"/>
                <a:cs typeface="Calibri" panose="020F0502020204030204" pitchFamily="34" charset="0"/>
              </a:rPr>
              <a:t>New Covenant theologians… basic claim seems to be that only those portions of the Old Testament repeated in the New Testament become covenant law and are therefore binding for the Christian.</a:t>
            </a:r>
          </a:p>
          <a:p>
            <a:pPr marL="688975" lvl="1" indent="-342900"/>
            <a:r>
              <a:rPr lang="en-US" sz="2600" i="1" dirty="0">
                <a:latin typeface="Cambria" panose="02040503050406030204" pitchFamily="18" charset="0"/>
                <a:cs typeface="Calibri" panose="020F0502020204030204" pitchFamily="34" charset="0"/>
              </a:rPr>
              <a:t>However, Christ taught us that the whole Old Testament, not just those portions repeated in the New Testament had a place in His kingdom (Mat. 5:17-20)</a:t>
            </a:r>
          </a:p>
          <a:p>
            <a:pPr marL="288925"/>
            <a:r>
              <a:rPr lang="en-US" sz="3000" dirty="0">
                <a:latin typeface="Calibri" panose="020F0502020204030204" pitchFamily="34" charset="0"/>
                <a:cs typeface="Calibri" panose="020F0502020204030204" pitchFamily="34" charset="0"/>
              </a:rPr>
              <a:t>Since we have already addressed these specific arguments, would someone in the class like to briefly address them again now?</a:t>
            </a:r>
          </a:p>
          <a:p>
            <a:pPr marL="342900" lvl="1" indent="-342900">
              <a:buFontTx/>
              <a:buChar char="•"/>
            </a:pPr>
            <a:endParaRPr lang="en-US"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08343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0" t="20000" r="30000" b="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lstStyle/>
          <a:p>
            <a:r>
              <a:rPr lang="en-US" sz="3200" b="1" dirty="0"/>
              <a:t>Chapter 7</a:t>
            </a:r>
            <a:br>
              <a:rPr lang="en-US" sz="3200" b="1" dirty="0"/>
            </a:br>
            <a:r>
              <a:rPr lang="en-US" sz="3200" b="1" dirty="0"/>
              <a:t>NCT and Canonics</a:t>
            </a:r>
          </a:p>
        </p:txBody>
      </p:sp>
      <p:sp>
        <p:nvSpPr>
          <p:cNvPr id="2" name="Content Placeholder 1"/>
          <p:cNvSpPr>
            <a:spLocks noGrp="1"/>
          </p:cNvSpPr>
          <p:nvPr>
            <p:ph idx="1"/>
          </p:nvPr>
        </p:nvSpPr>
        <p:spPr>
          <a:xfrm>
            <a:off x="152400" y="990600"/>
            <a:ext cx="8763000" cy="5867400"/>
          </a:xfrm>
        </p:spPr>
        <p:txBody>
          <a:bodyPr>
            <a:normAutofit/>
          </a:bodyPr>
          <a:lstStyle/>
          <a:p>
            <a:pPr marL="342900" lvl="1" indent="-342900">
              <a:buFontTx/>
              <a:buChar char="•"/>
            </a:pPr>
            <a:r>
              <a:rPr lang="en-US" sz="3000" dirty="0">
                <a:latin typeface="Calibri" panose="020F0502020204030204" pitchFamily="34" charset="0"/>
                <a:cs typeface="Calibri" panose="020F0502020204030204" pitchFamily="34" charset="0"/>
              </a:rPr>
              <a:t>Barcellos then gives one further argument from scripture that he had not previously referenced:</a:t>
            </a:r>
          </a:p>
          <a:p>
            <a:pPr marL="806450" lvl="1" indent="-400050"/>
            <a:r>
              <a:rPr lang="en-US" i="1" dirty="0">
                <a:latin typeface="Cambria" panose="02040503050406030204" pitchFamily="18" charset="0"/>
                <a:cs typeface="Calibri" panose="020F0502020204030204" pitchFamily="34" charset="0"/>
              </a:rPr>
              <a:t>“Paul, Christ’s apostle to the Gentiles, also said that the whole Old Testament was ‘profitable for… righteousness, that the man of God may be complete, thoroughly equipped for every good work’ (2 Tim. 3:16-17)” </a:t>
            </a:r>
            <a:r>
              <a:rPr lang="en-US" sz="3000" dirty="0">
                <a:latin typeface="Calibri" panose="020F0502020204030204" pitchFamily="34" charset="0"/>
                <a:cs typeface="Calibri" panose="020F0502020204030204" pitchFamily="34" charset="0"/>
              </a:rPr>
              <a:t>(pp.87-88, ellipsis original)</a:t>
            </a:r>
          </a:p>
          <a:p>
            <a:pPr marL="342900" lvl="1" indent="-342900">
              <a:buFontTx/>
              <a:buChar char="•"/>
            </a:pPr>
            <a:r>
              <a:rPr lang="en-US" sz="3000" dirty="0">
                <a:latin typeface="Calibri" panose="020F0502020204030204" pitchFamily="34" charset="0"/>
                <a:cs typeface="Calibri" panose="020F0502020204030204" pitchFamily="34" charset="0"/>
              </a:rPr>
              <a:t>Actually, in 2 Tim. 3:16-17, Paul says that:</a:t>
            </a:r>
          </a:p>
          <a:p>
            <a:pPr marL="742950" lvl="2" indent="-342900"/>
            <a:r>
              <a:rPr lang="en-US" sz="2600" dirty="0">
                <a:latin typeface="Calibri" panose="020F0502020204030204" pitchFamily="34" charset="0"/>
                <a:cs typeface="Calibri" panose="020F0502020204030204" pitchFamily="34" charset="0"/>
              </a:rPr>
              <a:t>Scripture is profitable for </a:t>
            </a:r>
            <a:r>
              <a:rPr lang="en-US" sz="2600" b="1" dirty="0">
                <a:latin typeface="Calibri" panose="020F0502020204030204" pitchFamily="34" charset="0"/>
                <a:cs typeface="Calibri" panose="020F0502020204030204" pitchFamily="34" charset="0"/>
              </a:rPr>
              <a:t>teaching, for reproof, for correction, and </a:t>
            </a:r>
            <a:r>
              <a:rPr lang="en-US" sz="2600" dirty="0">
                <a:latin typeface="Calibri" panose="020F0502020204030204" pitchFamily="34" charset="0"/>
                <a:cs typeface="Calibri" panose="020F0502020204030204" pitchFamily="34" charset="0"/>
              </a:rPr>
              <a:t>for training in righteousness, (2 Tim. 3:16)</a:t>
            </a:r>
          </a:p>
          <a:p>
            <a:pPr marL="742950" lvl="2" indent="-342900"/>
            <a:r>
              <a:rPr lang="en-US" sz="2600" b="1" i="1" dirty="0">
                <a:latin typeface="Calibri" panose="020F0502020204030204" pitchFamily="34" charset="0"/>
                <a:cs typeface="Calibri" panose="020F0502020204030204" pitchFamily="34" charset="0"/>
              </a:rPr>
              <a:t>All scripture </a:t>
            </a:r>
            <a:r>
              <a:rPr lang="en-US" sz="2600" dirty="0">
                <a:latin typeface="Calibri" panose="020F0502020204030204" pitchFamily="34" charset="0"/>
                <a:cs typeface="Calibri" panose="020F0502020204030204" pitchFamily="34" charset="0"/>
              </a:rPr>
              <a:t>is profitable, not just the “whole Old Testament”.</a:t>
            </a:r>
          </a:p>
        </p:txBody>
      </p:sp>
    </p:spTree>
    <p:extLst>
      <p:ext uri="{BB962C8B-B14F-4D97-AF65-F5344CB8AC3E}">
        <p14:creationId xmlns:p14="http://schemas.microsoft.com/office/powerpoint/2010/main" val="9078025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0" t="20000" r="30000" b="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lstStyle/>
          <a:p>
            <a:r>
              <a:rPr lang="en-US" sz="3200" b="1" dirty="0"/>
              <a:t>Chapter 7</a:t>
            </a:r>
            <a:br>
              <a:rPr lang="en-US" sz="3200" b="1" dirty="0"/>
            </a:br>
            <a:r>
              <a:rPr lang="en-US" sz="3200" b="1" dirty="0"/>
              <a:t>NCT and Canonics</a:t>
            </a:r>
          </a:p>
        </p:txBody>
      </p:sp>
      <p:sp>
        <p:nvSpPr>
          <p:cNvPr id="2" name="Content Placeholder 1"/>
          <p:cNvSpPr>
            <a:spLocks noGrp="1"/>
          </p:cNvSpPr>
          <p:nvPr>
            <p:ph idx="1"/>
          </p:nvPr>
        </p:nvSpPr>
        <p:spPr>
          <a:xfrm>
            <a:off x="152400" y="990600"/>
            <a:ext cx="8763000" cy="5867400"/>
          </a:xfrm>
        </p:spPr>
        <p:txBody>
          <a:bodyPr>
            <a:normAutofit lnSpcReduction="10000"/>
          </a:bodyPr>
          <a:lstStyle/>
          <a:p>
            <a:pPr marL="342900" lvl="1" indent="-342900">
              <a:buFontTx/>
              <a:buChar char="•"/>
            </a:pPr>
            <a:r>
              <a:rPr lang="en-US" sz="3000" dirty="0">
                <a:latin typeface="Calibri" panose="020F0502020204030204" pitchFamily="34" charset="0"/>
                <a:cs typeface="Calibri" panose="020F0502020204030204" pitchFamily="34" charset="0"/>
              </a:rPr>
              <a:t>Perhaps Barcellos would argue that the only scriptures that were available at the time Paul wrote this was the OT. But that is actually not the case:</a:t>
            </a:r>
          </a:p>
          <a:p>
            <a:pPr marL="688975" lvl="1" indent="-342900"/>
            <a:r>
              <a:rPr lang="en-US" dirty="0">
                <a:latin typeface="Calibri" panose="020F0502020204030204" pitchFamily="34" charset="0"/>
                <a:cs typeface="Calibri" panose="020F0502020204030204" pitchFamily="34" charset="0"/>
              </a:rPr>
              <a:t>In 1 Tim 5:18, Paul cites Luke 10:7 </a:t>
            </a:r>
            <a:r>
              <a:rPr lang="en-US" b="1" i="1" dirty="0">
                <a:latin typeface="Calibri" panose="020F0502020204030204" pitchFamily="34" charset="0"/>
                <a:cs typeface="Calibri" panose="020F0502020204030204" pitchFamily="34" charset="0"/>
              </a:rPr>
              <a:t>as scripture</a:t>
            </a:r>
            <a:r>
              <a:rPr lang="en-US" dirty="0">
                <a:latin typeface="Calibri" panose="020F0502020204030204" pitchFamily="34" charset="0"/>
                <a:cs typeface="Calibri" panose="020F0502020204030204" pitchFamily="34" charset="0"/>
              </a:rPr>
              <a:t>: </a:t>
            </a:r>
            <a:r>
              <a:rPr lang="en-US" i="1" dirty="0">
                <a:solidFill>
                  <a:srgbClr val="0070C0"/>
                </a:solidFill>
                <a:effectLst>
                  <a:glow rad="228600">
                    <a:srgbClr val="FFFFFF">
                      <a:satMod val="175000"/>
                      <a:alpha val="40000"/>
                    </a:srgbClr>
                  </a:glow>
                </a:effectLst>
                <a:latin typeface="Cambria" pitchFamily="18" charset="0"/>
                <a:ea typeface="+mn-ea"/>
                <a:cs typeface="+mn-cs"/>
              </a:rPr>
              <a:t>The laborer deserves his wages</a:t>
            </a:r>
            <a:r>
              <a:rPr lang="en-US" dirty="0">
                <a:latin typeface="Calibri" panose="020F0502020204030204" pitchFamily="34" charset="0"/>
                <a:cs typeface="Calibri" panose="020F0502020204030204" pitchFamily="34" charset="0"/>
              </a:rPr>
              <a:t>.</a:t>
            </a:r>
          </a:p>
          <a:p>
            <a:pPr marL="688975" lvl="1" indent="-342900"/>
            <a:r>
              <a:rPr lang="en-US" dirty="0">
                <a:latin typeface="Calibri" panose="020F0502020204030204" pitchFamily="34" charset="0"/>
                <a:cs typeface="Calibri" panose="020F0502020204030204" pitchFamily="34" charset="0"/>
              </a:rPr>
              <a:t>Peter, writing around the same time that Paul wrote 2 Timothy, refers to Paul’s writings in 2 Pet. 3:16 </a:t>
            </a:r>
            <a:r>
              <a:rPr lang="en-US" b="1" i="1" dirty="0">
                <a:latin typeface="Calibri" panose="020F0502020204030204" pitchFamily="34" charset="0"/>
                <a:cs typeface="Calibri" panose="020F0502020204030204" pitchFamily="34" charset="0"/>
              </a:rPr>
              <a:t>as scripture</a:t>
            </a:r>
            <a:r>
              <a:rPr lang="en-US" dirty="0">
                <a:latin typeface="Calibri" panose="020F0502020204030204" pitchFamily="34" charset="0"/>
                <a:cs typeface="Calibri" panose="020F0502020204030204" pitchFamily="34" charset="0"/>
              </a:rPr>
              <a:t> – on a par with the OT Scriptures.</a:t>
            </a:r>
          </a:p>
          <a:p>
            <a:pPr marL="288925" indent="-288925"/>
            <a:r>
              <a:rPr lang="en-US" sz="3100" dirty="0">
                <a:latin typeface="Calibri" panose="020F0502020204030204" pitchFamily="34" charset="0"/>
                <a:cs typeface="Calibri" panose="020F0502020204030204" pitchFamily="34" charset="0"/>
              </a:rPr>
              <a:t>We can all agree that </a:t>
            </a:r>
            <a:r>
              <a:rPr lang="en-US" sz="3100" b="1" i="1" dirty="0">
                <a:latin typeface="Calibri" panose="020F0502020204030204" pitchFamily="34" charset="0"/>
                <a:cs typeface="Calibri" panose="020F0502020204030204" pitchFamily="34" charset="0"/>
              </a:rPr>
              <a:t>all</a:t>
            </a:r>
            <a:r>
              <a:rPr lang="en-US" sz="3100" dirty="0">
                <a:latin typeface="Calibri" panose="020F0502020204030204" pitchFamily="34" charset="0"/>
                <a:cs typeface="Calibri" panose="020F0502020204030204" pitchFamily="34" charset="0"/>
              </a:rPr>
              <a:t> scripture (even all of the OT) is profitable for NT Christians, but even Barcellos would have to admit that many OT scriptures, while </a:t>
            </a:r>
            <a:r>
              <a:rPr lang="en-US" sz="3100" b="1" i="1" dirty="0">
                <a:latin typeface="Calibri" panose="020F0502020204030204" pitchFamily="34" charset="0"/>
                <a:cs typeface="Calibri" panose="020F0502020204030204" pitchFamily="34" charset="0"/>
              </a:rPr>
              <a:t>profitable</a:t>
            </a:r>
            <a:r>
              <a:rPr lang="en-US" sz="3100" dirty="0">
                <a:latin typeface="Calibri" panose="020F0502020204030204" pitchFamily="34" charset="0"/>
                <a:cs typeface="Calibri" panose="020F0502020204030204" pitchFamily="34" charset="0"/>
              </a:rPr>
              <a:t>, are not </a:t>
            </a:r>
            <a:r>
              <a:rPr lang="en-US" sz="3100" b="1" i="1" dirty="0">
                <a:latin typeface="Calibri" panose="020F0502020204030204" pitchFamily="34" charset="0"/>
                <a:cs typeface="Calibri" panose="020F0502020204030204" pitchFamily="34" charset="0"/>
              </a:rPr>
              <a:t>binding</a:t>
            </a:r>
            <a:r>
              <a:rPr lang="en-US" sz="3100" dirty="0">
                <a:latin typeface="Calibri" panose="020F0502020204030204" pitchFamily="34" charset="0"/>
                <a:cs typeface="Calibri" panose="020F0502020204030204" pitchFamily="34" charset="0"/>
              </a:rPr>
              <a:t> on NT Christians.</a:t>
            </a:r>
          </a:p>
        </p:txBody>
      </p:sp>
    </p:spTree>
    <p:extLst>
      <p:ext uri="{BB962C8B-B14F-4D97-AF65-F5344CB8AC3E}">
        <p14:creationId xmlns:p14="http://schemas.microsoft.com/office/powerpoint/2010/main" val="16476685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0" t="20000" r="30000" b="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lstStyle/>
          <a:p>
            <a:r>
              <a:rPr lang="en-US" sz="3200" b="1" dirty="0"/>
              <a:t>Chapter 8</a:t>
            </a:r>
            <a:br>
              <a:rPr lang="en-US" sz="3200" b="1" dirty="0"/>
            </a:br>
            <a:r>
              <a:rPr lang="en-US" sz="3200" b="1" dirty="0"/>
              <a:t>NCT and Historical Theology</a:t>
            </a:r>
          </a:p>
        </p:txBody>
      </p:sp>
      <p:sp>
        <p:nvSpPr>
          <p:cNvPr id="2" name="Content Placeholder 1"/>
          <p:cNvSpPr>
            <a:spLocks noGrp="1"/>
          </p:cNvSpPr>
          <p:nvPr>
            <p:ph idx="1"/>
          </p:nvPr>
        </p:nvSpPr>
        <p:spPr>
          <a:xfrm>
            <a:off x="152400" y="990600"/>
            <a:ext cx="8763000" cy="5867400"/>
          </a:xfrm>
        </p:spPr>
        <p:txBody>
          <a:bodyPr>
            <a:normAutofit/>
          </a:bodyPr>
          <a:lstStyle/>
          <a:p>
            <a:pPr marL="342900" lvl="1" indent="-342900">
              <a:buFontTx/>
              <a:buChar char="•"/>
            </a:pPr>
            <a:r>
              <a:rPr lang="en-US" sz="3000" dirty="0">
                <a:latin typeface="Calibri" panose="020F0502020204030204" pitchFamily="34" charset="0"/>
                <a:cs typeface="Calibri" panose="020F0502020204030204" pitchFamily="34" charset="0"/>
              </a:rPr>
              <a:t>In this chapter, Barcellos criticizes some of what he perceives to be NCT’s views on some of the views and writings of Christians in church history:</a:t>
            </a:r>
          </a:p>
          <a:p>
            <a:pPr marL="688975" lvl="1" indent="-342900"/>
            <a:r>
              <a:rPr lang="en-US" sz="2600" dirty="0">
                <a:latin typeface="Calibri" panose="020F0502020204030204" pitchFamily="34" charset="0"/>
                <a:cs typeface="Calibri" panose="020F0502020204030204" pitchFamily="34" charset="0"/>
              </a:rPr>
              <a:t>The Westminster and London Baptist Confessions</a:t>
            </a:r>
          </a:p>
          <a:p>
            <a:pPr marL="688975" lvl="1" indent="-342900"/>
            <a:r>
              <a:rPr lang="en-US" sz="2600" dirty="0">
                <a:latin typeface="Calibri" panose="020F0502020204030204" pitchFamily="34" charset="0"/>
                <a:cs typeface="Calibri" panose="020F0502020204030204" pitchFamily="34" charset="0"/>
              </a:rPr>
              <a:t>John Calvin’s views on the Decalogue and the Sabbath</a:t>
            </a:r>
          </a:p>
          <a:p>
            <a:pPr marL="688975" lvl="1" indent="-342900"/>
            <a:r>
              <a:rPr lang="en-US" sz="2600" dirty="0">
                <a:latin typeface="Calibri" panose="020F0502020204030204" pitchFamily="34" charset="0"/>
                <a:cs typeface="Calibri" panose="020F0502020204030204" pitchFamily="34" charset="0"/>
              </a:rPr>
              <a:t>John Bunyan’s views on the Sabbath</a:t>
            </a:r>
          </a:p>
          <a:p>
            <a:pPr marL="288925"/>
            <a:endParaRPr lang="en-US" sz="3000" dirty="0">
              <a:latin typeface="Calibri" panose="020F0502020204030204" pitchFamily="34" charset="0"/>
              <a:cs typeface="Calibri" panose="020F0502020204030204" pitchFamily="34" charset="0"/>
            </a:endParaRPr>
          </a:p>
          <a:p>
            <a:pPr marL="342900" lvl="1" indent="-342900">
              <a:buFontTx/>
              <a:buChar char="•"/>
            </a:pPr>
            <a:endParaRPr lang="en-US"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69133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0" t="20000" r="30000" b="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85800"/>
          </a:xfrm>
        </p:spPr>
        <p:txBody>
          <a:bodyPr/>
          <a:lstStyle/>
          <a:p>
            <a:r>
              <a:rPr lang="en-US" sz="2600" b="1" dirty="0"/>
              <a:t>The Westminster and London Baptist Confessions</a:t>
            </a:r>
          </a:p>
        </p:txBody>
      </p:sp>
      <p:sp>
        <p:nvSpPr>
          <p:cNvPr id="2" name="Content Placeholder 1"/>
          <p:cNvSpPr>
            <a:spLocks noGrp="1"/>
          </p:cNvSpPr>
          <p:nvPr>
            <p:ph idx="1"/>
          </p:nvPr>
        </p:nvSpPr>
        <p:spPr>
          <a:xfrm>
            <a:off x="152400" y="685800"/>
            <a:ext cx="8763000" cy="6172200"/>
          </a:xfrm>
        </p:spPr>
        <p:txBody>
          <a:bodyPr>
            <a:normAutofit fontScale="85000" lnSpcReduction="20000"/>
          </a:bodyPr>
          <a:lstStyle/>
          <a:p>
            <a:pPr marL="342900" lvl="1" indent="-342900">
              <a:buFontTx/>
              <a:buChar char="•"/>
            </a:pPr>
            <a:r>
              <a:rPr lang="en-US" sz="3000" dirty="0">
                <a:latin typeface="Calibri" panose="020F0502020204030204" pitchFamily="34" charset="0"/>
                <a:cs typeface="Calibri" panose="020F0502020204030204" pitchFamily="34" charset="0"/>
              </a:rPr>
              <a:t>Barcellos states that : </a:t>
            </a:r>
            <a:r>
              <a:rPr lang="en-US" sz="3000" i="1" dirty="0">
                <a:latin typeface="Cambria" panose="02040503050406030204" pitchFamily="18" charset="0"/>
                <a:cs typeface="Calibri" panose="020F0502020204030204" pitchFamily="34" charset="0"/>
              </a:rPr>
              <a:t>New Covenant Theologians often chide these historic Reformed confessions concerning their view of the relationship between Old Covenant and New Covenant law… they are claimed to be flat in their approach to the issues related to continuity and discontinuity.</a:t>
            </a:r>
            <a:r>
              <a:rPr lang="en-US" sz="3000" dirty="0">
                <a:latin typeface="Calibri" panose="020F0502020204030204" pitchFamily="34" charset="0"/>
                <a:cs typeface="Calibri" panose="020F0502020204030204" pitchFamily="34" charset="0"/>
              </a:rPr>
              <a:t> (p.89)</a:t>
            </a:r>
            <a:endParaRPr lang="en-US" sz="3000" i="1" dirty="0">
              <a:latin typeface="Cambria" panose="02040503050406030204" pitchFamily="18" charset="0"/>
              <a:cs typeface="Calibri" panose="020F0502020204030204" pitchFamily="34" charset="0"/>
            </a:endParaRPr>
          </a:p>
          <a:p>
            <a:pPr marL="288925" indent="-288925"/>
            <a:r>
              <a:rPr lang="en-US" sz="3000" dirty="0">
                <a:latin typeface="Calibri" panose="020F0502020204030204" pitchFamily="34" charset="0"/>
                <a:cs typeface="Calibri" panose="020F0502020204030204" pitchFamily="34" charset="0"/>
              </a:rPr>
              <a:t>Barcellos then goes on to quote portions of the London Baptist Confession (LBC) of 1689 where it mentions differences between the Old and New Covenant:</a:t>
            </a:r>
          </a:p>
          <a:p>
            <a:pPr marL="688975" lvl="1" indent="-288925"/>
            <a:r>
              <a:rPr lang="en-US" sz="2600" dirty="0">
                <a:latin typeface="Calibri" panose="020F0502020204030204" pitchFamily="34" charset="0"/>
                <a:cs typeface="Calibri" panose="020F0502020204030204" pitchFamily="34" charset="0"/>
              </a:rPr>
              <a:t>The Sabbath changes from Saturday to Sunday</a:t>
            </a:r>
          </a:p>
          <a:p>
            <a:pPr marL="688975" lvl="1" indent="-288925"/>
            <a:r>
              <a:rPr lang="en-US" sz="2600" dirty="0">
                <a:latin typeface="Calibri" panose="020F0502020204030204" pitchFamily="34" charset="0"/>
                <a:cs typeface="Calibri" panose="020F0502020204030204" pitchFamily="34" charset="0"/>
              </a:rPr>
              <a:t>Recognition that the “ceremonial laws” of the Old Covenant have been “abrogated”</a:t>
            </a:r>
          </a:p>
          <a:p>
            <a:pPr marL="288925" indent="-288925"/>
            <a:r>
              <a:rPr lang="en-US" sz="3000" dirty="0">
                <a:latin typeface="Calibri" panose="020F0502020204030204" pitchFamily="34" charset="0"/>
                <a:cs typeface="Calibri" panose="020F0502020204030204" pitchFamily="34" charset="0"/>
              </a:rPr>
              <a:t>Barcellos concludes, therefore, that the LBC of 1689 is </a:t>
            </a:r>
            <a:r>
              <a:rPr lang="en-US" sz="3000" b="1" i="1" dirty="0">
                <a:latin typeface="Calibri" panose="020F0502020204030204" pitchFamily="34" charset="0"/>
                <a:cs typeface="Calibri" panose="020F0502020204030204" pitchFamily="34" charset="0"/>
              </a:rPr>
              <a:t>not</a:t>
            </a:r>
            <a:r>
              <a:rPr lang="en-US" sz="3000" dirty="0">
                <a:latin typeface="Calibri" panose="020F0502020204030204" pitchFamily="34" charset="0"/>
                <a:cs typeface="Calibri" panose="020F0502020204030204" pitchFamily="34" charset="0"/>
              </a:rPr>
              <a:t> “flat” and that NCT’s characterizations of it are unfounded and oversimplified.</a:t>
            </a:r>
          </a:p>
          <a:p>
            <a:pPr marL="288925" indent="-288925"/>
            <a:r>
              <a:rPr lang="en-US" sz="3000" dirty="0">
                <a:latin typeface="Calibri" panose="020F0502020204030204" pitchFamily="34" charset="0"/>
                <a:cs typeface="Calibri" panose="020F0502020204030204" pitchFamily="34" charset="0"/>
              </a:rPr>
              <a:t>What do you think about Barcellos’ claim that the LBC of 1689 properly recognizes the differences between the Old and New Covenants?</a:t>
            </a:r>
          </a:p>
          <a:p>
            <a:pPr marL="342900" lvl="1" indent="-342900">
              <a:buFontTx/>
              <a:buChar char="•"/>
            </a:pPr>
            <a:endParaRPr lang="en-US"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53107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10000"/>
            <a:lum/>
          </a:blip>
          <a:srcRect/>
          <a:stretch>
            <a:fillRect t="20000" b="20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219200"/>
          </a:xfrm>
        </p:spPr>
        <p:txBody>
          <a:bodyPr/>
          <a:lstStyle/>
          <a:p>
            <a:r>
              <a:rPr lang="en-US" sz="2800" b="1" dirty="0"/>
              <a:t>A Brief Look at What We Said Earlier in this Class</a:t>
            </a:r>
            <a:br>
              <a:rPr lang="en-US" sz="2800" b="1" dirty="0"/>
            </a:br>
            <a:r>
              <a:rPr lang="en-US" sz="2800" b="1" dirty="0"/>
              <a:t>About the Westminster (1646) </a:t>
            </a:r>
            <a:br>
              <a:rPr lang="en-US" sz="2800" b="1" dirty="0"/>
            </a:br>
            <a:r>
              <a:rPr lang="en-US" sz="2800" b="1" dirty="0"/>
              <a:t>and London Baptist Confessions (1689)</a:t>
            </a:r>
          </a:p>
        </p:txBody>
      </p:sp>
      <p:sp>
        <p:nvSpPr>
          <p:cNvPr id="2" name="Content Placeholder 1"/>
          <p:cNvSpPr>
            <a:spLocks noGrp="1"/>
          </p:cNvSpPr>
          <p:nvPr>
            <p:ph idx="1"/>
          </p:nvPr>
        </p:nvSpPr>
        <p:spPr>
          <a:xfrm>
            <a:off x="228600" y="1219200"/>
            <a:ext cx="8763000" cy="5638800"/>
          </a:xfrm>
        </p:spPr>
        <p:txBody>
          <a:bodyPr>
            <a:normAutofit fontScale="77500" lnSpcReduction="20000"/>
          </a:bodyPr>
          <a:lstStyle/>
          <a:p>
            <a:r>
              <a:rPr lang="en-US" dirty="0">
                <a:latin typeface="Calibri" panose="020F0502020204030204" pitchFamily="34" charset="0"/>
                <a:cs typeface="Calibri" panose="020F0502020204030204" pitchFamily="34" charset="0"/>
              </a:rPr>
              <a:t>These two confessions of faith have been used by many Reformed denominations and churches in the English speaking world since the Reformation to define what they believe to be orthodox biblical teaching.</a:t>
            </a:r>
          </a:p>
          <a:p>
            <a:r>
              <a:rPr lang="en-US" dirty="0">
                <a:latin typeface="Calibri" panose="020F0502020204030204" pitchFamily="34" charset="0"/>
                <a:cs typeface="Calibri" panose="020F0502020204030204" pitchFamily="34" charset="0"/>
              </a:rPr>
              <a:t>I, and I think most of you, would be in complete agreement with the </a:t>
            </a:r>
            <a:r>
              <a:rPr lang="en-US" b="1" i="1" dirty="0">
                <a:latin typeface="Calibri" panose="020F0502020204030204" pitchFamily="34" charset="0"/>
                <a:cs typeface="Calibri" panose="020F0502020204030204" pitchFamily="34" charset="0"/>
              </a:rPr>
              <a:t>vast majority</a:t>
            </a:r>
            <a:r>
              <a:rPr lang="en-US" dirty="0">
                <a:latin typeface="Calibri" panose="020F0502020204030204" pitchFamily="34" charset="0"/>
                <a:cs typeface="Calibri" panose="020F0502020204030204" pitchFamily="34" charset="0"/>
              </a:rPr>
              <a:t> of what is taught in these documents.</a:t>
            </a:r>
          </a:p>
          <a:p>
            <a:r>
              <a:rPr lang="en-US" dirty="0">
                <a:latin typeface="Calibri" panose="020F0502020204030204" pitchFamily="34" charset="0"/>
                <a:cs typeface="Calibri" panose="020F0502020204030204" pitchFamily="34" charset="0"/>
              </a:rPr>
              <a:t>That being said, the documents are </a:t>
            </a:r>
            <a:r>
              <a:rPr lang="en-US" b="1" i="1" dirty="0">
                <a:latin typeface="Calibri" panose="020F0502020204030204" pitchFamily="34" charset="0"/>
                <a:cs typeface="Calibri" panose="020F0502020204030204" pitchFamily="34" charset="0"/>
              </a:rPr>
              <a:t>not scripture </a:t>
            </a:r>
            <a:r>
              <a:rPr lang="en-US" dirty="0">
                <a:latin typeface="Calibri" panose="020F0502020204030204" pitchFamily="34" charset="0"/>
                <a:cs typeface="Calibri" panose="020F0502020204030204" pitchFamily="34" charset="0"/>
              </a:rPr>
              <a:t>and therefore they are </a:t>
            </a:r>
            <a:r>
              <a:rPr lang="en-US" b="1" i="1" dirty="0">
                <a:latin typeface="Calibri" panose="020F0502020204030204" pitchFamily="34" charset="0"/>
                <a:cs typeface="Calibri" panose="020F0502020204030204" pitchFamily="34" charset="0"/>
              </a:rPr>
              <a:t>fallible </a:t>
            </a:r>
            <a:r>
              <a:rPr lang="en-US" dirty="0">
                <a:latin typeface="Calibri" panose="020F0502020204030204" pitchFamily="34" charset="0"/>
                <a:cs typeface="Calibri" panose="020F0502020204030204" pitchFamily="34" charset="0"/>
              </a:rPr>
              <a:t>– as illustrated by the fact that the London Baptist Confession of 1689 was written to </a:t>
            </a:r>
            <a:r>
              <a:rPr lang="en-US" b="1" i="1" dirty="0">
                <a:latin typeface="Calibri" panose="020F0502020204030204" pitchFamily="34" charset="0"/>
                <a:cs typeface="Calibri" panose="020F0502020204030204" pitchFamily="34" charset="0"/>
              </a:rPr>
              <a:t>correct</a:t>
            </a:r>
            <a:r>
              <a:rPr lang="en-US" dirty="0">
                <a:latin typeface="Calibri" panose="020F0502020204030204" pitchFamily="34" charset="0"/>
                <a:cs typeface="Calibri" panose="020F0502020204030204" pitchFamily="34" charset="0"/>
              </a:rPr>
              <a:t> erroneous teachings in the Westminster Confession of Faith.</a:t>
            </a:r>
          </a:p>
          <a:p>
            <a:r>
              <a:rPr lang="en-US" dirty="0">
                <a:latin typeface="Calibri" panose="020F0502020204030204" pitchFamily="34" charset="0"/>
                <a:cs typeface="Calibri" panose="020F0502020204030204" pitchFamily="34" charset="0"/>
              </a:rPr>
              <a:t>Indeed, these two confessions themselves both teach:</a:t>
            </a:r>
          </a:p>
          <a:p>
            <a:pPr lvl="1"/>
            <a:r>
              <a:rPr lang="en-US" i="1" dirty="0">
                <a:latin typeface="Cambria" panose="02040503050406030204" pitchFamily="18" charset="0"/>
                <a:cs typeface="Calibri" panose="020F0502020204030204" pitchFamily="34" charset="0"/>
              </a:rPr>
              <a:t>The Supreme Judge, by which all controversies of religion are to be determined… can be no other but the Holy Spirit speaking in the Scripture. </a:t>
            </a:r>
            <a:r>
              <a:rPr lang="en-US" dirty="0">
                <a:latin typeface="Calibri" panose="020F0502020204030204" pitchFamily="34" charset="0"/>
                <a:cs typeface="Calibri" panose="020F0502020204030204" pitchFamily="34" charset="0"/>
              </a:rPr>
              <a:t>(WCF 1.10)</a:t>
            </a:r>
          </a:p>
          <a:p>
            <a:r>
              <a:rPr lang="en-US" dirty="0">
                <a:latin typeface="Calibri" panose="020F0502020204030204" pitchFamily="34" charset="0"/>
                <a:cs typeface="Calibri" panose="020F0502020204030204" pitchFamily="34" charset="0"/>
              </a:rPr>
              <a:t>It is in this spirit that we, like the noble-minded Bereans of Acts 17:11, will be examining the scriptures to see if the things written in these documents concerning the Sabbath are true.</a:t>
            </a:r>
          </a:p>
        </p:txBody>
      </p:sp>
    </p:spTree>
    <p:extLst>
      <p:ext uri="{BB962C8B-B14F-4D97-AF65-F5344CB8AC3E}">
        <p14:creationId xmlns:p14="http://schemas.microsoft.com/office/powerpoint/2010/main" val="26125646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0" t="20000" r="30000" b="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85800"/>
          </a:xfrm>
        </p:spPr>
        <p:txBody>
          <a:bodyPr/>
          <a:lstStyle/>
          <a:p>
            <a:r>
              <a:rPr lang="en-US" sz="2600" b="1" dirty="0"/>
              <a:t>NCT and John Calvin</a:t>
            </a:r>
          </a:p>
        </p:txBody>
      </p:sp>
      <p:sp>
        <p:nvSpPr>
          <p:cNvPr id="2" name="Content Placeholder 1"/>
          <p:cNvSpPr>
            <a:spLocks noGrp="1"/>
          </p:cNvSpPr>
          <p:nvPr>
            <p:ph idx="1"/>
          </p:nvPr>
        </p:nvSpPr>
        <p:spPr>
          <a:xfrm>
            <a:off x="152400" y="685800"/>
            <a:ext cx="8763000" cy="6172200"/>
          </a:xfrm>
        </p:spPr>
        <p:txBody>
          <a:bodyPr>
            <a:normAutofit fontScale="85000" lnSpcReduction="10000"/>
          </a:bodyPr>
          <a:lstStyle/>
          <a:p>
            <a:pPr marL="342900" lvl="1" indent="-342900">
              <a:buFontTx/>
              <a:buChar char="•"/>
            </a:pPr>
            <a:r>
              <a:rPr lang="en-US" sz="3000" dirty="0">
                <a:latin typeface="Calibri" panose="020F0502020204030204" pitchFamily="34" charset="0"/>
                <a:cs typeface="Calibri" panose="020F0502020204030204" pitchFamily="34" charset="0"/>
              </a:rPr>
              <a:t>Barcellos spends ten pages in chapter eight (pp.91-100) trying to prove that John Calvin does not endorse the same view of the Sabbath as NCT. </a:t>
            </a:r>
          </a:p>
          <a:p>
            <a:pPr marL="342900" lvl="1" indent="-342900">
              <a:buFontTx/>
              <a:buChar char="•"/>
            </a:pPr>
            <a:r>
              <a:rPr lang="en-US" sz="3000" dirty="0">
                <a:latin typeface="Calibri" panose="020F0502020204030204" pitchFamily="34" charset="0"/>
                <a:cs typeface="Calibri" panose="020F0502020204030204" pitchFamily="34" charset="0"/>
              </a:rPr>
              <a:t>I have never claimed to hold the same view of the Sabbath as John Calvin, and I don’t remember ever reading anything written by NCT writers where </a:t>
            </a:r>
            <a:r>
              <a:rPr lang="en-US" sz="3000" b="1" i="1" dirty="0">
                <a:latin typeface="Calibri" panose="020F0502020204030204" pitchFamily="34" charset="0"/>
                <a:cs typeface="Calibri" panose="020F0502020204030204" pitchFamily="34" charset="0"/>
              </a:rPr>
              <a:t>they</a:t>
            </a:r>
            <a:r>
              <a:rPr lang="en-US" sz="3000" dirty="0">
                <a:latin typeface="Calibri" panose="020F0502020204030204" pitchFamily="34" charset="0"/>
                <a:cs typeface="Calibri" panose="020F0502020204030204" pitchFamily="34" charset="0"/>
              </a:rPr>
              <a:t> made such a claim.</a:t>
            </a:r>
          </a:p>
          <a:p>
            <a:pPr marL="342900" lvl="1" indent="-342900">
              <a:buFontTx/>
              <a:buChar char="•"/>
            </a:pPr>
            <a:r>
              <a:rPr lang="en-US" sz="3000" dirty="0">
                <a:latin typeface="Calibri" panose="020F0502020204030204" pitchFamily="34" charset="0"/>
                <a:cs typeface="Calibri" panose="020F0502020204030204" pitchFamily="34" charset="0"/>
              </a:rPr>
              <a:t>We all have great respect for John Calvin and his historical role in bringing about the Reformation and I believe that much of what Calvin taught was “spot on”. </a:t>
            </a:r>
          </a:p>
          <a:p>
            <a:pPr marL="342900" lvl="1" indent="-342900">
              <a:buFontTx/>
              <a:buChar char="•"/>
            </a:pPr>
            <a:r>
              <a:rPr lang="en-US" sz="3000" dirty="0">
                <a:latin typeface="Calibri" panose="020F0502020204030204" pitchFamily="34" charset="0"/>
                <a:cs typeface="Calibri" panose="020F0502020204030204" pitchFamily="34" charset="0"/>
              </a:rPr>
              <a:t>But at the same time, I don’t feel any pressure to believe something just because Calvin taught it. There are number of areas where we and Barcellos would </a:t>
            </a:r>
            <a:r>
              <a:rPr lang="en-US" sz="3000" b="1" i="1" dirty="0">
                <a:latin typeface="Calibri" panose="020F0502020204030204" pitchFamily="34" charset="0"/>
                <a:cs typeface="Calibri" panose="020F0502020204030204" pitchFamily="34" charset="0"/>
              </a:rPr>
              <a:t>all</a:t>
            </a:r>
            <a:r>
              <a:rPr lang="en-US" sz="3000" dirty="0">
                <a:latin typeface="Calibri" panose="020F0502020204030204" pitchFamily="34" charset="0"/>
                <a:cs typeface="Calibri" panose="020F0502020204030204" pitchFamily="34" charset="0"/>
              </a:rPr>
              <a:t> disagree with Calvin (for example his views on infant baptism).</a:t>
            </a:r>
          </a:p>
          <a:p>
            <a:pPr marL="342900" lvl="1" indent="-342900">
              <a:buFontTx/>
              <a:buChar char="•"/>
            </a:pPr>
            <a:r>
              <a:rPr lang="en-US" sz="3000" dirty="0">
                <a:latin typeface="Calibri" panose="020F0502020204030204" pitchFamily="34" charset="0"/>
                <a:cs typeface="Calibri" panose="020F0502020204030204" pitchFamily="34" charset="0"/>
              </a:rPr>
              <a:t>Consequently I don’t see any need to try to address the arguments that Barcellos raises in these ten pages. </a:t>
            </a:r>
          </a:p>
        </p:txBody>
      </p:sp>
    </p:spTree>
    <p:extLst>
      <p:ext uri="{BB962C8B-B14F-4D97-AF65-F5344CB8AC3E}">
        <p14:creationId xmlns:p14="http://schemas.microsoft.com/office/powerpoint/2010/main" val="40522654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themeOverride>
</file>

<file path=ppt/theme/themeOverride1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Maple</Template>
  <TotalTime>130949</TotalTime>
  <Words>1654</Words>
  <Application>Microsoft Office PowerPoint</Application>
  <PresentationFormat>On-screen Show (4:3)</PresentationFormat>
  <Paragraphs>70</Paragraphs>
  <Slides>16</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16</vt:i4>
      </vt:variant>
    </vt:vector>
  </HeadingPairs>
  <TitlesOfParts>
    <vt:vector size="23" baseType="lpstr">
      <vt:lpstr>Arial</vt:lpstr>
      <vt:lpstr>Calibri</vt:lpstr>
      <vt:lpstr>Cambria</vt:lpstr>
      <vt:lpstr>Default Design</vt:lpstr>
      <vt:lpstr>sunset</vt:lpstr>
      <vt:lpstr>63_Default Design</vt:lpstr>
      <vt:lpstr>64_Default Design</vt:lpstr>
      <vt:lpstr>New Covenant Theology</vt:lpstr>
      <vt:lpstr>An Examination of Reformed Baptist Arguments Against New Covenant Theology</vt:lpstr>
      <vt:lpstr>Chapter 7 NCT and Canonics</vt:lpstr>
      <vt:lpstr>Chapter 7 NCT and Canonics</vt:lpstr>
      <vt:lpstr>Chapter 7 NCT and Canonics</vt:lpstr>
      <vt:lpstr>Chapter 8 NCT and Historical Theology</vt:lpstr>
      <vt:lpstr>The Westminster and London Baptist Confessions</vt:lpstr>
      <vt:lpstr>A Brief Look at What We Said Earlier in this Class About the Westminster (1646)  and London Baptist Confessions (1689)</vt:lpstr>
      <vt:lpstr>NCT and John Calvin</vt:lpstr>
      <vt:lpstr>NCT and John Bunyan</vt:lpstr>
      <vt:lpstr>A Word on Comparing Our Views With Great Men in Church History</vt:lpstr>
      <vt:lpstr>A Word on Comparing Our Views With Great Men in Church History</vt:lpstr>
      <vt:lpstr>A Word on Comparing Our Views With Great Men in Church History</vt:lpstr>
      <vt:lpstr>A Word on Comparing Our Views With Great Men in Church History</vt:lpstr>
      <vt:lpstr>Preview of Things to Come…</vt:lpstr>
      <vt:lpstr>Other Questions?</vt:lpstr>
    </vt:vector>
  </TitlesOfParts>
  <Company>ALLTEL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Covenant</dc:title>
  <dc:creator>Bob Connolly</dc:creator>
  <cp:lastModifiedBy>Robert Connolly</cp:lastModifiedBy>
  <cp:revision>3104</cp:revision>
  <dcterms:created xsi:type="dcterms:W3CDTF">2002-05-29T23:51:15Z</dcterms:created>
  <dcterms:modified xsi:type="dcterms:W3CDTF">2020-10-17T02:36:08Z</dcterms:modified>
</cp:coreProperties>
</file>