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7.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8.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11.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12.xml" ContentType="application/vnd.openxmlformats-officedocument.theme+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theme/theme13.xml" ContentType="application/vnd.openxmlformats-officedocument.theme+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4.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4181" r:id="rId3"/>
    <p:sldMasterId id="2147485519" r:id="rId4"/>
    <p:sldMasterId id="2147485531" r:id="rId5"/>
    <p:sldMasterId id="2147485544" r:id="rId6"/>
    <p:sldMasterId id="2147485557" r:id="rId7"/>
    <p:sldMasterId id="2147485570" r:id="rId8"/>
    <p:sldMasterId id="2147485582" r:id="rId9"/>
    <p:sldMasterId id="2147485594" r:id="rId10"/>
    <p:sldMasterId id="2147485606" r:id="rId11"/>
    <p:sldMasterId id="2147485619" r:id="rId12"/>
    <p:sldMasterId id="2147485632" r:id="rId13"/>
    <p:sldMasterId id="2147485644" r:id="rId14"/>
    <p:sldMasterId id="2147485668" r:id="rId15"/>
  </p:sldMasterIdLst>
  <p:notesMasterIdLst>
    <p:notesMasterId r:id="rId35"/>
  </p:notesMasterIdLst>
  <p:sldIdLst>
    <p:sldId id="1070" r:id="rId16"/>
    <p:sldId id="1071" r:id="rId17"/>
    <p:sldId id="1072" r:id="rId18"/>
    <p:sldId id="1073" r:id="rId19"/>
    <p:sldId id="1075" r:id="rId20"/>
    <p:sldId id="1074" r:id="rId21"/>
    <p:sldId id="1076" r:id="rId22"/>
    <p:sldId id="1080" r:id="rId23"/>
    <p:sldId id="1081" r:id="rId24"/>
    <p:sldId id="1079" r:id="rId25"/>
    <p:sldId id="1078" r:id="rId26"/>
    <p:sldId id="1077" r:id="rId27"/>
    <p:sldId id="1082" r:id="rId28"/>
    <p:sldId id="1084" r:id="rId29"/>
    <p:sldId id="1085" r:id="rId30"/>
    <p:sldId id="1086" r:id="rId31"/>
    <p:sldId id="1088" r:id="rId32"/>
    <p:sldId id="1087" r:id="rId33"/>
    <p:sldId id="1069" r:id="rId34"/>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82" autoAdjust="0"/>
    <p:restoredTop sz="99199" autoAdjust="0"/>
  </p:normalViewPr>
  <p:slideViewPr>
    <p:cSldViewPr>
      <p:cViewPr varScale="1">
        <p:scale>
          <a:sx n="162" d="100"/>
          <a:sy n="162" d="100"/>
        </p:scale>
        <p:origin x="1588" y="1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tableStyles" Target="tableStyles.xml"/><Relationship Id="rId21" Type="http://schemas.openxmlformats.org/officeDocument/2006/relationships/slide" Target="slides/slide6.xml"/><Relationship Id="rId34" Type="http://schemas.openxmlformats.org/officeDocument/2006/relationships/slide" Target="slides/slide1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dirty="0"/>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9486396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4578061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7105093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7841995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2520125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7759536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3939104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1275182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8633253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35776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938457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6222431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2185112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9929937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3421165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4290468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921865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5600993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4504691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29632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dirty="0"/>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9793275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1566417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9407975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840203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1387291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7628248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4096067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902455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3634416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99502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dirty="0"/>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3196460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57063344"/>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9769172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2102528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5036710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6281424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8969124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1873485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9021962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31554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dirty="0"/>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0999398"/>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6223790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5363248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27112804"/>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3517628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543318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88543598"/>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9764769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3664746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93515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dirty="0"/>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7047840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0272803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91943723"/>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17598987"/>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3488718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02854731"/>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8920813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43774451"/>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031376"/>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06073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dirty="0"/>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0871529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2385668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5331223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32421223"/>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4805211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9833390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68960270"/>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35321147"/>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05689150"/>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04788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dirty="0"/>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88282241"/>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21726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pPr>
              <a:defRPr/>
            </a:pPr>
            <a:endParaRPr dirty="0">
              <a:solidFill>
                <a:srgbClr val="795339"/>
              </a:solidFill>
            </a:endParaRPr>
          </a:p>
        </p:txBody>
      </p:sp>
      <p:sp>
        <p:nvSpPr>
          <p:cNvPr id="9" name="Rectangle 14"/>
          <p:cNvSpPr>
            <a:spLocks noGrp="1"/>
          </p:cNvSpPr>
          <p:nvPr>
            <p:ph type="sldNum" sz="quarter" idx="11"/>
          </p:nvPr>
        </p:nvSpPr>
        <p:spPr/>
        <p:txBody>
          <a:bodyPr/>
          <a:lstStyle>
            <a:lvl1pPr>
              <a:defRPr lang="en-US" smtClean="0"/>
            </a:lvl1pPr>
          </a:lstStyle>
          <a:p>
            <a:pPr>
              <a:defRPr/>
            </a:pPr>
            <a:fld id="{0BCAFD7F-5138-4ECE-A628-1F13A6C2463B}" type="slidenum">
              <a:rPr>
                <a:solidFill>
                  <a:srgbClr val="795339"/>
                </a:solidFill>
              </a:rPr>
              <a:pPr>
                <a:defRPr/>
              </a:pPr>
              <a:t>‹#›</a:t>
            </a:fld>
            <a:endParaRPr dirty="0">
              <a:solidFill>
                <a:srgbClr val="795339"/>
              </a:solidFill>
            </a:endParaRPr>
          </a:p>
        </p:txBody>
      </p:sp>
      <p:sp>
        <p:nvSpPr>
          <p:cNvPr id="25" name="Rectangle 27"/>
          <p:cNvSpPr>
            <a:spLocks noGrp="1"/>
          </p:cNvSpPr>
          <p:nvPr>
            <p:ph type="ftr" sz="quarter" idx="12"/>
          </p:nvPr>
        </p:nvSpPr>
        <p:spPr/>
        <p:txBody>
          <a:bodyPr/>
          <a:lstStyle>
            <a:lvl1pPr>
              <a:defRPr lang="en-US" smtClean="0"/>
            </a:lvl1pPr>
          </a:lstStyle>
          <a:p>
            <a:pPr>
              <a:defRPr/>
            </a:pPr>
            <a:endParaRPr dirty="0">
              <a:solidFill>
                <a:srgbClr val="795339"/>
              </a:solidFill>
            </a:endParaRPr>
          </a:p>
        </p:txBody>
      </p:sp>
    </p:spTree>
    <p:extLst>
      <p:ext uri="{BB962C8B-B14F-4D97-AF65-F5344CB8AC3E}">
        <p14:creationId xmlns:p14="http://schemas.microsoft.com/office/powerpoint/2010/main" val="6418985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p>
        </p:txBody>
      </p:sp>
      <p:sp>
        <p:nvSpPr>
          <p:cNvPr id="3" name="Rectangle 3"/>
          <p:cNvSpPr>
            <a:spLocks noGrp="1"/>
          </p:cNvSpPr>
          <p:nvPr>
            <p:ph idx="1"/>
          </p:nvPr>
        </p:nvSpPr>
        <p:spPr/>
        <p:txBody>
          <a:bodyPr/>
          <a:lstStyle>
            <a:lvl1pPr marL="27432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p:cNvSpPr>
          <p:nvPr>
            <p:ph type="dt" sz="half" idx="10"/>
          </p:nvPr>
        </p:nvSpPr>
        <p:spPr/>
        <p:txBody>
          <a:bodyPr/>
          <a:lstStyle/>
          <a:p>
            <a:pPr>
              <a:defRPr/>
            </a:pPr>
            <a:endParaRPr dirty="0">
              <a:solidFill>
                <a:srgbClr val="795339"/>
              </a:solidFill>
            </a:endParaRPr>
          </a:p>
        </p:txBody>
      </p:sp>
      <p:sp>
        <p:nvSpPr>
          <p:cNvPr id="5" name="Rectangle 5"/>
          <p:cNvSpPr>
            <a:spLocks noGrp="1"/>
          </p:cNvSpPr>
          <p:nvPr>
            <p:ph type="ftr" sz="quarter" idx="11"/>
          </p:nvPr>
        </p:nvSpPr>
        <p:spPr/>
        <p:txBody>
          <a:bodyPr/>
          <a:lstStyle/>
          <a:p>
            <a:pPr>
              <a:defRPr/>
            </a:pPr>
            <a:endParaRPr dirty="0">
              <a:solidFill>
                <a:srgbClr val="795339"/>
              </a:solidFill>
            </a:endParaRPr>
          </a:p>
        </p:txBody>
      </p:sp>
      <p:sp>
        <p:nvSpPr>
          <p:cNvPr id="6" name="Rectangle 6"/>
          <p:cNvSpPr>
            <a:spLocks noGrp="1"/>
          </p:cNvSpPr>
          <p:nvPr>
            <p:ph type="sldNum" sz="quarter" idx="12"/>
          </p:nvPr>
        </p:nvSpPr>
        <p:spPr/>
        <p:txBody>
          <a:bodyPr/>
          <a:lstStyle/>
          <a:p>
            <a:pPr>
              <a:defRPr/>
            </a:pPr>
            <a:fld id="{07ACAE55-293C-4F49-BB54-1B45CF2C768F}" type="slidenum">
              <a:rPr>
                <a:solidFill>
                  <a:srgbClr val="795339"/>
                </a:solidFill>
              </a:rPr>
              <a:pPr>
                <a:defRPr/>
              </a:pPr>
              <a:t>‹#›</a:t>
            </a:fld>
            <a:endParaRPr dirty="0">
              <a:solidFill>
                <a:srgbClr val="795339"/>
              </a:solidFill>
            </a:endParaRPr>
          </a:p>
        </p:txBody>
      </p:sp>
    </p:spTree>
    <p:extLst>
      <p:ext uri="{BB962C8B-B14F-4D97-AF65-F5344CB8AC3E}">
        <p14:creationId xmlns:p14="http://schemas.microsoft.com/office/powerpoint/2010/main" val="8220836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Rectangle 4"/>
          <p:cNvSpPr>
            <a:spLocks noGrp="1"/>
          </p:cNvSpPr>
          <p:nvPr>
            <p:ph type="dt" sz="half" idx="10"/>
          </p:nvPr>
        </p:nvSpPr>
        <p:spPr/>
        <p:txBody>
          <a:bodyPr/>
          <a:lstStyle/>
          <a:p>
            <a:pPr>
              <a:defRPr/>
            </a:pPr>
            <a:endParaRPr dirty="0">
              <a:solidFill>
                <a:srgbClr val="795339"/>
              </a:solidFill>
            </a:endParaRPr>
          </a:p>
        </p:txBody>
      </p:sp>
      <p:sp>
        <p:nvSpPr>
          <p:cNvPr id="5" name="Rectangle 5"/>
          <p:cNvSpPr>
            <a:spLocks noGrp="1"/>
          </p:cNvSpPr>
          <p:nvPr>
            <p:ph type="ftr" sz="quarter" idx="11"/>
          </p:nvPr>
        </p:nvSpPr>
        <p:spPr/>
        <p:txBody>
          <a:bodyPr/>
          <a:lstStyle/>
          <a:p>
            <a:pPr>
              <a:defRPr/>
            </a:pPr>
            <a:endParaRPr dirty="0">
              <a:solidFill>
                <a:srgbClr val="795339"/>
              </a:solidFill>
            </a:endParaRPr>
          </a:p>
        </p:txBody>
      </p:sp>
      <p:sp>
        <p:nvSpPr>
          <p:cNvPr id="6" name="Rectangle 6"/>
          <p:cNvSpPr>
            <a:spLocks noGrp="1"/>
          </p:cNvSpPr>
          <p:nvPr>
            <p:ph type="sldNum" sz="quarter" idx="12"/>
          </p:nvPr>
        </p:nvSpPr>
        <p:spPr/>
        <p:txBody>
          <a:bodyPr/>
          <a:lstStyle/>
          <a:p>
            <a:pPr>
              <a:defRPr/>
            </a:pPr>
            <a:fld id="{2520DDC2-DC64-4620-81EC-41C8EC09BE77}" type="slidenum">
              <a:rPr>
                <a:solidFill>
                  <a:srgbClr val="795339"/>
                </a:solidFill>
              </a:rPr>
              <a:pPr>
                <a:defRPr/>
              </a:pPr>
              <a:t>‹#›</a:t>
            </a:fld>
            <a:endParaRPr dirty="0">
              <a:solidFill>
                <a:srgbClr val="795339"/>
              </a:solidFill>
            </a:endParaRPr>
          </a:p>
        </p:txBody>
      </p:sp>
    </p:spTree>
    <p:extLst>
      <p:ext uri="{BB962C8B-B14F-4D97-AF65-F5344CB8AC3E}">
        <p14:creationId xmlns:p14="http://schemas.microsoft.com/office/powerpoint/2010/main" val="7373282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p:cNvSpPr>
          <p:nvPr>
            <p:ph type="dt" sz="half" idx="10"/>
          </p:nvPr>
        </p:nvSpPr>
        <p:spPr/>
        <p:txBody>
          <a:bodyPr/>
          <a:lstStyle/>
          <a:p>
            <a:pPr>
              <a:defRPr/>
            </a:pPr>
            <a:endParaRPr dirty="0">
              <a:solidFill>
                <a:srgbClr val="795339"/>
              </a:solidFill>
            </a:endParaRPr>
          </a:p>
        </p:txBody>
      </p:sp>
      <p:sp>
        <p:nvSpPr>
          <p:cNvPr id="6" name="Rectangle 5"/>
          <p:cNvSpPr>
            <a:spLocks noGrp="1"/>
          </p:cNvSpPr>
          <p:nvPr>
            <p:ph type="ftr" sz="quarter" idx="11"/>
          </p:nvPr>
        </p:nvSpPr>
        <p:spPr/>
        <p:txBody>
          <a:bodyPr/>
          <a:lstStyle/>
          <a:p>
            <a:pPr>
              <a:defRPr/>
            </a:pPr>
            <a:endParaRPr dirty="0">
              <a:solidFill>
                <a:srgbClr val="795339"/>
              </a:solidFill>
            </a:endParaRPr>
          </a:p>
        </p:txBody>
      </p:sp>
      <p:sp>
        <p:nvSpPr>
          <p:cNvPr id="7" name="Rectangle 6"/>
          <p:cNvSpPr>
            <a:spLocks noGrp="1"/>
          </p:cNvSpPr>
          <p:nvPr>
            <p:ph type="sldNum" sz="quarter" idx="12"/>
          </p:nvPr>
        </p:nvSpPr>
        <p:spPr/>
        <p:txBody>
          <a:bodyPr/>
          <a:lstStyle/>
          <a:p>
            <a:pPr>
              <a:defRPr/>
            </a:pPr>
            <a:fld id="{FBDC36CE-4FA8-460F-85BB-2FD596E262B5}" type="slidenum">
              <a:rPr>
                <a:solidFill>
                  <a:srgbClr val="795339"/>
                </a:solidFill>
              </a:rPr>
              <a:pPr>
                <a:defRPr/>
              </a:pPr>
              <a:t>‹#›</a:t>
            </a:fld>
            <a:endParaRPr dirty="0">
              <a:solidFill>
                <a:srgbClr val="795339"/>
              </a:solidFill>
            </a:endParaRPr>
          </a:p>
        </p:txBody>
      </p:sp>
    </p:spTree>
    <p:extLst>
      <p:ext uri="{BB962C8B-B14F-4D97-AF65-F5344CB8AC3E}">
        <p14:creationId xmlns:p14="http://schemas.microsoft.com/office/powerpoint/2010/main" val="23100065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a:t>Click to edit Master title style</a:t>
            </a:r>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p:cNvSpPr>
          <p:nvPr>
            <p:ph type="dt" sz="half" idx="10"/>
          </p:nvPr>
        </p:nvSpPr>
        <p:spPr/>
        <p:txBody>
          <a:bodyPr/>
          <a:lstStyle/>
          <a:p>
            <a:pPr>
              <a:defRPr/>
            </a:pPr>
            <a:endParaRPr dirty="0">
              <a:solidFill>
                <a:srgbClr val="795339"/>
              </a:solidFill>
            </a:endParaRPr>
          </a:p>
        </p:txBody>
      </p:sp>
      <p:sp>
        <p:nvSpPr>
          <p:cNvPr id="8" name="Rectangle 7"/>
          <p:cNvSpPr>
            <a:spLocks noGrp="1"/>
          </p:cNvSpPr>
          <p:nvPr>
            <p:ph type="ftr" sz="quarter" idx="11"/>
          </p:nvPr>
        </p:nvSpPr>
        <p:spPr/>
        <p:txBody>
          <a:bodyPr/>
          <a:lstStyle/>
          <a:p>
            <a:pPr>
              <a:defRPr/>
            </a:pPr>
            <a:endParaRPr dirty="0">
              <a:solidFill>
                <a:srgbClr val="795339"/>
              </a:solidFill>
            </a:endParaRPr>
          </a:p>
        </p:txBody>
      </p:sp>
      <p:sp>
        <p:nvSpPr>
          <p:cNvPr id="9" name="Rectangle 8"/>
          <p:cNvSpPr>
            <a:spLocks noGrp="1"/>
          </p:cNvSpPr>
          <p:nvPr>
            <p:ph type="sldNum" sz="quarter" idx="12"/>
          </p:nvPr>
        </p:nvSpPr>
        <p:spPr/>
        <p:txBody>
          <a:bodyPr/>
          <a:lstStyle/>
          <a:p>
            <a:pPr>
              <a:defRPr/>
            </a:pPr>
            <a:fld id="{1481F95D-4AD8-4E83-AC08-7B90492BECC6}" type="slidenum">
              <a:rPr>
                <a:solidFill>
                  <a:srgbClr val="795339"/>
                </a:solidFill>
              </a:rPr>
              <a:pPr>
                <a:defRPr/>
              </a:pPr>
              <a:t>‹#›</a:t>
            </a:fld>
            <a:endParaRPr dirty="0">
              <a:solidFill>
                <a:srgbClr val="795339"/>
              </a:solidFill>
            </a:endParaRPr>
          </a:p>
        </p:txBody>
      </p:sp>
    </p:spTree>
    <p:extLst>
      <p:ext uri="{BB962C8B-B14F-4D97-AF65-F5344CB8AC3E}">
        <p14:creationId xmlns:p14="http://schemas.microsoft.com/office/powerpoint/2010/main" val="4130999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a:t>Click to edit Master title style</a:t>
            </a:r>
          </a:p>
        </p:txBody>
      </p:sp>
      <p:sp>
        <p:nvSpPr>
          <p:cNvPr id="3" name="Rectangle 3"/>
          <p:cNvSpPr>
            <a:spLocks noGrp="1"/>
          </p:cNvSpPr>
          <p:nvPr>
            <p:ph type="dt" sz="half" idx="10"/>
          </p:nvPr>
        </p:nvSpPr>
        <p:spPr/>
        <p:txBody>
          <a:bodyPr/>
          <a:lstStyle/>
          <a:p>
            <a:pPr>
              <a:defRPr/>
            </a:pPr>
            <a:endParaRPr dirty="0">
              <a:solidFill>
                <a:srgbClr val="795339"/>
              </a:solidFill>
            </a:endParaRPr>
          </a:p>
        </p:txBody>
      </p:sp>
      <p:sp>
        <p:nvSpPr>
          <p:cNvPr id="4" name="Rectangle 4"/>
          <p:cNvSpPr>
            <a:spLocks noGrp="1"/>
          </p:cNvSpPr>
          <p:nvPr>
            <p:ph type="ftr" sz="quarter" idx="11"/>
          </p:nvPr>
        </p:nvSpPr>
        <p:spPr/>
        <p:txBody>
          <a:bodyPr/>
          <a:lstStyle/>
          <a:p>
            <a:pPr>
              <a:defRPr/>
            </a:pPr>
            <a:endParaRPr dirty="0">
              <a:solidFill>
                <a:srgbClr val="795339"/>
              </a:solidFill>
            </a:endParaRPr>
          </a:p>
        </p:txBody>
      </p:sp>
      <p:sp>
        <p:nvSpPr>
          <p:cNvPr id="5" name="Rectangle 5"/>
          <p:cNvSpPr>
            <a:spLocks noGrp="1"/>
          </p:cNvSpPr>
          <p:nvPr>
            <p:ph type="sldNum" sz="quarter" idx="12"/>
          </p:nvPr>
        </p:nvSpPr>
        <p:spPr/>
        <p:txBody>
          <a:bodyPr/>
          <a:lstStyle/>
          <a:p>
            <a:pPr>
              <a:defRPr/>
            </a:pPr>
            <a:fld id="{7780BE44-C398-4FA8-9E14-BD658105771C}" type="slidenum">
              <a:rPr>
                <a:solidFill>
                  <a:srgbClr val="795339"/>
                </a:solidFill>
              </a:rPr>
              <a:pPr>
                <a:defRPr/>
              </a:pPr>
              <a:t>‹#›</a:t>
            </a:fld>
            <a:endParaRPr dirty="0">
              <a:solidFill>
                <a:srgbClr val="795339"/>
              </a:solidFill>
            </a:endParaRPr>
          </a:p>
        </p:txBody>
      </p:sp>
    </p:spTree>
    <p:extLst>
      <p:ext uri="{BB962C8B-B14F-4D97-AF65-F5344CB8AC3E}">
        <p14:creationId xmlns:p14="http://schemas.microsoft.com/office/powerpoint/2010/main" val="40472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pPr>
              <a:defRPr/>
            </a:pPr>
            <a:endParaRPr dirty="0">
              <a:solidFill>
                <a:srgbClr val="795339"/>
              </a:solidFill>
            </a:endParaRPr>
          </a:p>
        </p:txBody>
      </p:sp>
      <p:sp>
        <p:nvSpPr>
          <p:cNvPr id="3" name="Rectangle 3"/>
          <p:cNvSpPr>
            <a:spLocks noGrp="1"/>
          </p:cNvSpPr>
          <p:nvPr>
            <p:ph type="ftr" sz="quarter" idx="11"/>
          </p:nvPr>
        </p:nvSpPr>
        <p:spPr/>
        <p:txBody>
          <a:bodyPr/>
          <a:lstStyle/>
          <a:p>
            <a:pPr>
              <a:defRPr/>
            </a:pPr>
            <a:endParaRPr dirty="0">
              <a:solidFill>
                <a:srgbClr val="795339"/>
              </a:solidFill>
            </a:endParaRPr>
          </a:p>
        </p:txBody>
      </p:sp>
      <p:sp>
        <p:nvSpPr>
          <p:cNvPr id="4" name="Rectangle 4"/>
          <p:cNvSpPr>
            <a:spLocks noGrp="1"/>
          </p:cNvSpPr>
          <p:nvPr>
            <p:ph type="sldNum" sz="quarter" idx="12"/>
          </p:nvPr>
        </p:nvSpPr>
        <p:spPr/>
        <p:txBody>
          <a:bodyPr/>
          <a:lstStyle/>
          <a:p>
            <a:pPr>
              <a:defRPr/>
            </a:pPr>
            <a:fld id="{6CD59913-7EF5-47DD-AB06-B43D908C83BF}" type="slidenum">
              <a:rPr>
                <a:solidFill>
                  <a:srgbClr val="795339"/>
                </a:solidFill>
              </a:rPr>
              <a:pPr>
                <a:defRPr/>
              </a:pPr>
              <a:t>‹#›</a:t>
            </a:fld>
            <a:endParaRPr dirty="0">
              <a:solidFill>
                <a:srgbClr val="795339"/>
              </a:solidFill>
            </a:endParaRPr>
          </a:p>
        </p:txBody>
      </p:sp>
    </p:spTree>
    <p:extLst>
      <p:ext uri="{BB962C8B-B14F-4D97-AF65-F5344CB8AC3E}">
        <p14:creationId xmlns:p14="http://schemas.microsoft.com/office/powerpoint/2010/main" val="3362164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a:t>Click to edit Master title style</a:t>
            </a:r>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p:cNvSpPr>
          <p:nvPr>
            <p:ph type="dt" sz="half" idx="10"/>
          </p:nvPr>
        </p:nvSpPr>
        <p:spPr/>
        <p:txBody>
          <a:bodyPr/>
          <a:lstStyle/>
          <a:p>
            <a:pPr>
              <a:defRPr/>
            </a:pPr>
            <a:endParaRPr dirty="0">
              <a:solidFill>
                <a:srgbClr val="795339"/>
              </a:solidFill>
            </a:endParaRPr>
          </a:p>
        </p:txBody>
      </p:sp>
      <p:sp>
        <p:nvSpPr>
          <p:cNvPr id="6" name="Rectangle 5"/>
          <p:cNvSpPr>
            <a:spLocks noGrp="1"/>
          </p:cNvSpPr>
          <p:nvPr>
            <p:ph type="ftr" sz="quarter" idx="11"/>
          </p:nvPr>
        </p:nvSpPr>
        <p:spPr/>
        <p:txBody>
          <a:bodyPr/>
          <a:lstStyle/>
          <a:p>
            <a:pPr>
              <a:defRPr/>
            </a:pPr>
            <a:endParaRPr dirty="0">
              <a:solidFill>
                <a:srgbClr val="795339"/>
              </a:solidFill>
            </a:endParaRPr>
          </a:p>
        </p:txBody>
      </p:sp>
      <p:sp>
        <p:nvSpPr>
          <p:cNvPr id="7" name="Rectangle 6"/>
          <p:cNvSpPr>
            <a:spLocks noGrp="1"/>
          </p:cNvSpPr>
          <p:nvPr>
            <p:ph type="sldNum" sz="quarter" idx="12"/>
          </p:nvPr>
        </p:nvSpPr>
        <p:spPr/>
        <p:txBody>
          <a:bodyPr/>
          <a:lstStyle/>
          <a:p>
            <a:pPr>
              <a:defRPr/>
            </a:pPr>
            <a:fld id="{9EDB0AB4-09D9-46F7-B14B-DC31C6723280}" type="slidenum">
              <a:rPr>
                <a:solidFill>
                  <a:srgbClr val="795339"/>
                </a:solidFill>
              </a:rPr>
              <a:pPr>
                <a:defRPr/>
              </a:pPr>
              <a:t>‹#›</a:t>
            </a:fld>
            <a:endParaRPr dirty="0">
              <a:solidFill>
                <a:srgbClr val="795339"/>
              </a:solidFill>
            </a:endParaRPr>
          </a:p>
        </p:txBody>
      </p:sp>
    </p:spTree>
    <p:extLst>
      <p:ext uri="{BB962C8B-B14F-4D97-AF65-F5344CB8AC3E}">
        <p14:creationId xmlns:p14="http://schemas.microsoft.com/office/powerpoint/2010/main" val="3579484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a:buClr>
                <a:srgbClr val="AD2E27"/>
              </a:buClr>
              <a:buSzPct val="80000"/>
              <a:buFont typeface="Wingdings 2" pitchFamily="18" charset="2"/>
              <a:buNone/>
            </a:pPr>
            <a:endParaRPr lang="en-US" sz="2000" dirty="0">
              <a:solidFill>
                <a:prstClr val="white"/>
              </a:solidFill>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dirty="0"/>
              <a:t>Click icon to add picture</a:t>
            </a:r>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a:t>Click to edit Master text styles</a:t>
            </a:r>
          </a:p>
        </p:txBody>
      </p:sp>
      <p:sp>
        <p:nvSpPr>
          <p:cNvPr id="5" name="Rectangle 5"/>
          <p:cNvSpPr>
            <a:spLocks noGrp="1"/>
          </p:cNvSpPr>
          <p:nvPr>
            <p:ph type="dt" sz="half" idx="10"/>
          </p:nvPr>
        </p:nvSpPr>
        <p:spPr/>
        <p:txBody>
          <a:bodyPr/>
          <a:lstStyle/>
          <a:p>
            <a:pPr>
              <a:defRPr/>
            </a:pPr>
            <a:endParaRPr dirty="0">
              <a:solidFill>
                <a:srgbClr val="795339"/>
              </a:solidFill>
            </a:endParaRPr>
          </a:p>
        </p:txBody>
      </p:sp>
      <p:sp>
        <p:nvSpPr>
          <p:cNvPr id="6" name="Rectangle 6"/>
          <p:cNvSpPr>
            <a:spLocks noGrp="1"/>
          </p:cNvSpPr>
          <p:nvPr>
            <p:ph type="ftr" sz="quarter" idx="11"/>
          </p:nvPr>
        </p:nvSpPr>
        <p:spPr/>
        <p:txBody>
          <a:bodyPr/>
          <a:lstStyle/>
          <a:p>
            <a:pPr>
              <a:defRPr/>
            </a:pPr>
            <a:endParaRPr dirty="0">
              <a:solidFill>
                <a:srgbClr val="795339"/>
              </a:solidFill>
            </a:endParaRPr>
          </a:p>
        </p:txBody>
      </p:sp>
      <p:sp>
        <p:nvSpPr>
          <p:cNvPr id="7" name="Rectangle 7"/>
          <p:cNvSpPr>
            <a:spLocks noGrp="1"/>
          </p:cNvSpPr>
          <p:nvPr>
            <p:ph type="sldNum" sz="quarter" idx="12"/>
          </p:nvPr>
        </p:nvSpPr>
        <p:spPr/>
        <p:txBody>
          <a:bodyPr/>
          <a:lstStyle/>
          <a:p>
            <a:pPr>
              <a:defRPr/>
            </a:pPr>
            <a:fld id="{960A4B5C-27A1-43F9-9E38-48CF93CE84E8}" type="slidenum">
              <a:rPr>
                <a:solidFill>
                  <a:srgbClr val="795339"/>
                </a:solidFill>
              </a:rPr>
              <a:pPr>
                <a:defRPr/>
              </a:pPr>
              <a:t>‹#›</a:t>
            </a:fld>
            <a:endParaRPr dirty="0">
              <a:solidFill>
                <a:srgbClr val="795339"/>
              </a:solidFill>
            </a:endParaRPr>
          </a:p>
        </p:txBody>
      </p:sp>
    </p:spTree>
    <p:extLst>
      <p:ext uri="{BB962C8B-B14F-4D97-AF65-F5344CB8AC3E}">
        <p14:creationId xmlns:p14="http://schemas.microsoft.com/office/powerpoint/2010/main" val="24336964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dirty="0">
              <a:solidFill>
                <a:srgbClr val="795339"/>
              </a:solidFill>
            </a:endParaRPr>
          </a:p>
        </p:txBody>
      </p:sp>
      <p:sp>
        <p:nvSpPr>
          <p:cNvPr id="5" name="Footer Placeholder 4"/>
          <p:cNvSpPr>
            <a:spLocks noGrp="1"/>
          </p:cNvSpPr>
          <p:nvPr>
            <p:ph type="ftr" sz="quarter" idx="11"/>
          </p:nvPr>
        </p:nvSpPr>
        <p:spPr/>
        <p:txBody>
          <a:bodyPr/>
          <a:lstStyle/>
          <a:p>
            <a:pPr>
              <a:defRPr/>
            </a:pPr>
            <a:endParaRPr dirty="0">
              <a:solidFill>
                <a:srgbClr val="795339"/>
              </a:solidFill>
            </a:endParaRPr>
          </a:p>
        </p:txBody>
      </p:sp>
      <p:sp>
        <p:nvSpPr>
          <p:cNvPr id="6" name="Slide Number Placeholder 5"/>
          <p:cNvSpPr>
            <a:spLocks noGrp="1"/>
          </p:cNvSpPr>
          <p:nvPr>
            <p:ph type="sldNum" sz="quarter" idx="12"/>
          </p:nvPr>
        </p:nvSpPr>
        <p:spPr/>
        <p:txBody>
          <a:bodyPr/>
          <a:lstStyle/>
          <a:p>
            <a:pPr>
              <a:defRPr/>
            </a:pPr>
            <a:fld id="{CFD224D2-144B-4457-8A81-322C5DE7FF43}" type="slidenum">
              <a:rPr>
                <a:solidFill>
                  <a:srgbClr val="795339"/>
                </a:solidFill>
              </a:rPr>
              <a:pPr>
                <a:defRPr/>
              </a:pPr>
              <a:t>‹#›</a:t>
            </a:fld>
            <a:endParaRPr dirty="0">
              <a:solidFill>
                <a:srgbClr val="795339"/>
              </a:solidFill>
            </a:endParaRPr>
          </a:p>
        </p:txBody>
      </p:sp>
    </p:spTree>
    <p:extLst>
      <p:ext uri="{BB962C8B-B14F-4D97-AF65-F5344CB8AC3E}">
        <p14:creationId xmlns:p14="http://schemas.microsoft.com/office/powerpoint/2010/main" val="4943975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dirty="0">
              <a:solidFill>
                <a:srgbClr val="795339"/>
              </a:solidFill>
            </a:endParaRPr>
          </a:p>
        </p:txBody>
      </p:sp>
      <p:sp>
        <p:nvSpPr>
          <p:cNvPr id="5" name="Footer Placeholder 4"/>
          <p:cNvSpPr>
            <a:spLocks noGrp="1"/>
          </p:cNvSpPr>
          <p:nvPr>
            <p:ph type="ftr" sz="quarter" idx="11"/>
          </p:nvPr>
        </p:nvSpPr>
        <p:spPr/>
        <p:txBody>
          <a:bodyPr/>
          <a:lstStyle/>
          <a:p>
            <a:pPr>
              <a:defRPr/>
            </a:pPr>
            <a:endParaRPr dirty="0">
              <a:solidFill>
                <a:srgbClr val="795339"/>
              </a:solidFill>
            </a:endParaRPr>
          </a:p>
        </p:txBody>
      </p:sp>
      <p:sp>
        <p:nvSpPr>
          <p:cNvPr id="6" name="Slide Number Placeholder 5"/>
          <p:cNvSpPr>
            <a:spLocks noGrp="1"/>
          </p:cNvSpPr>
          <p:nvPr>
            <p:ph type="sldNum" sz="quarter" idx="12"/>
          </p:nvPr>
        </p:nvSpPr>
        <p:spPr/>
        <p:txBody>
          <a:bodyPr/>
          <a:lstStyle/>
          <a:p>
            <a:pPr>
              <a:defRPr/>
            </a:pPr>
            <a:fld id="{E5F41947-5B1F-406C-BD1B-7FB7C149922F}" type="slidenum">
              <a:rPr>
                <a:solidFill>
                  <a:srgbClr val="795339"/>
                </a:solidFill>
              </a:rPr>
              <a:pPr>
                <a:defRPr/>
              </a:pPr>
              <a:t>‹#›</a:t>
            </a:fld>
            <a:endParaRPr dirty="0">
              <a:solidFill>
                <a:srgbClr val="795339"/>
              </a:solidFill>
            </a:endParaRPr>
          </a:p>
        </p:txBody>
      </p:sp>
    </p:spTree>
    <p:extLst>
      <p:ext uri="{BB962C8B-B14F-4D97-AF65-F5344CB8AC3E}">
        <p14:creationId xmlns:p14="http://schemas.microsoft.com/office/powerpoint/2010/main" val="2971118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484329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408660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208255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011220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70383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034057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364530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754082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408658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092767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19722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876086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458749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4900527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86194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2105185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8580583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416411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592769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699682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6244019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4506659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4350250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055882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3687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105376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50260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988499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1239903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4911132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474317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9243757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2496563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463566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2780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331776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5543461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6149789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0465583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9780053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964739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6355765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1106599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8114267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88863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6449711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7110480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9579386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3401328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2234060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9670757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9116900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9919183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3949486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847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3353506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9559190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2647588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970898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9569175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3087565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463756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2303978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7080149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7382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0.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theme" Target="../theme/theme11.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slideLayout" Target="../slideLayouts/slideLayout126.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 Id="rId14" Type="http://schemas.openxmlformats.org/officeDocument/2006/relationships/image" Target="../media/image1.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4.xml"/><Relationship Id="rId13" Type="http://schemas.openxmlformats.org/officeDocument/2006/relationships/theme" Target="../theme/theme12.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slideLayout" Target="../slideLayouts/slideLayout138.xml"/><Relationship Id="rId2" Type="http://schemas.openxmlformats.org/officeDocument/2006/relationships/slideLayout" Target="../slideLayouts/slideLayout128.xml"/><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slideLayout" Target="../slideLayouts/slideLayout137.xml"/><Relationship Id="rId5" Type="http://schemas.openxmlformats.org/officeDocument/2006/relationships/slideLayout" Target="../slideLayouts/slideLayout131.xml"/><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 Id="rId14" Type="http://schemas.openxmlformats.org/officeDocument/2006/relationships/image" Target="../media/image1.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6.xml"/><Relationship Id="rId3" Type="http://schemas.openxmlformats.org/officeDocument/2006/relationships/slideLayout" Target="../slideLayouts/slideLayout141.xml"/><Relationship Id="rId7" Type="http://schemas.openxmlformats.org/officeDocument/2006/relationships/slideLayout" Target="../slideLayouts/slideLayout145.xml"/><Relationship Id="rId12" Type="http://schemas.openxmlformats.org/officeDocument/2006/relationships/theme" Target="../theme/theme13.xml"/><Relationship Id="rId2" Type="http://schemas.openxmlformats.org/officeDocument/2006/relationships/slideLayout" Target="../slideLayouts/slideLayout140.xml"/><Relationship Id="rId1" Type="http://schemas.openxmlformats.org/officeDocument/2006/relationships/slideLayout" Target="../slideLayouts/slideLayout139.xml"/><Relationship Id="rId6" Type="http://schemas.openxmlformats.org/officeDocument/2006/relationships/slideLayout" Target="../slideLayouts/slideLayout144.xml"/><Relationship Id="rId11" Type="http://schemas.openxmlformats.org/officeDocument/2006/relationships/slideLayout" Target="../slideLayouts/slideLayout149.xml"/><Relationship Id="rId5" Type="http://schemas.openxmlformats.org/officeDocument/2006/relationships/slideLayout" Target="../slideLayouts/slideLayout143.xml"/><Relationship Id="rId10" Type="http://schemas.openxmlformats.org/officeDocument/2006/relationships/slideLayout" Target="../slideLayouts/slideLayout148.xml"/><Relationship Id="rId4" Type="http://schemas.openxmlformats.org/officeDocument/2006/relationships/slideLayout" Target="../slideLayouts/slideLayout142.xml"/><Relationship Id="rId9" Type="http://schemas.openxmlformats.org/officeDocument/2006/relationships/slideLayout" Target="../slideLayouts/slideLayout147.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7.xml"/><Relationship Id="rId13" Type="http://schemas.openxmlformats.org/officeDocument/2006/relationships/image" Target="../media/image3.jpeg"/><Relationship Id="rId3" Type="http://schemas.openxmlformats.org/officeDocument/2006/relationships/slideLayout" Target="../slideLayouts/slideLayout152.xml"/><Relationship Id="rId7" Type="http://schemas.openxmlformats.org/officeDocument/2006/relationships/slideLayout" Target="../slideLayouts/slideLayout156.xml"/><Relationship Id="rId12" Type="http://schemas.openxmlformats.org/officeDocument/2006/relationships/theme" Target="../theme/theme14.xml"/><Relationship Id="rId2" Type="http://schemas.openxmlformats.org/officeDocument/2006/relationships/slideLayout" Target="../slideLayouts/slideLayout151.xml"/><Relationship Id="rId1" Type="http://schemas.openxmlformats.org/officeDocument/2006/relationships/slideLayout" Target="../slideLayouts/slideLayout150.xml"/><Relationship Id="rId6" Type="http://schemas.openxmlformats.org/officeDocument/2006/relationships/slideLayout" Target="../slideLayouts/slideLayout155.xml"/><Relationship Id="rId11" Type="http://schemas.openxmlformats.org/officeDocument/2006/relationships/slideLayout" Target="../slideLayouts/slideLayout160.xml"/><Relationship Id="rId5" Type="http://schemas.openxmlformats.org/officeDocument/2006/relationships/slideLayout" Target="../slideLayouts/slideLayout154.xml"/><Relationship Id="rId10" Type="http://schemas.openxmlformats.org/officeDocument/2006/relationships/slideLayout" Target="../slideLayouts/slideLayout159.xml"/><Relationship Id="rId4" Type="http://schemas.openxmlformats.org/officeDocument/2006/relationships/slideLayout" Target="../slideLayouts/slideLayout153.xml"/><Relationship Id="rId9" Type="http://schemas.openxmlformats.org/officeDocument/2006/relationships/slideLayout" Target="../slideLayouts/slideLayout158.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8.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theme" Target="../theme/theme15.xml"/><Relationship Id="rId2" Type="http://schemas.openxmlformats.org/officeDocument/2006/relationships/slideLayout" Target="../slideLayouts/slideLayout162.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theme" Target="../theme/theme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8.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0.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9.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65739258"/>
      </p:ext>
    </p:extLst>
  </p:cSld>
  <p:clrMap bg1="lt1" tx1="dk1" bg2="lt2" tx2="dk2" accent1="accent1" accent2="accent2" accent3="accent3" accent4="accent4" accent5="accent5" accent6="accent6" hlink="hlink" folHlink="folHlink"/>
  <p:sldLayoutIdLst>
    <p:sldLayoutId id="2147485595" r:id="rId1"/>
    <p:sldLayoutId id="2147485596" r:id="rId2"/>
    <p:sldLayoutId id="2147485597" r:id="rId3"/>
    <p:sldLayoutId id="2147485598" r:id="rId4"/>
    <p:sldLayoutId id="2147485599" r:id="rId5"/>
    <p:sldLayoutId id="2147485600" r:id="rId6"/>
    <p:sldLayoutId id="2147485601" r:id="rId7"/>
    <p:sldLayoutId id="2147485602" r:id="rId8"/>
    <p:sldLayoutId id="2147485603" r:id="rId9"/>
    <p:sldLayoutId id="2147485604" r:id="rId10"/>
    <p:sldLayoutId id="214748560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21171899"/>
      </p:ext>
    </p:extLst>
  </p:cSld>
  <p:clrMap bg1="lt1" tx1="dk1" bg2="lt2" tx2="dk2" accent1="accent1" accent2="accent2" accent3="accent3" accent4="accent4" accent5="accent5" accent6="accent6" hlink="hlink" folHlink="folHlink"/>
  <p:sldLayoutIdLst>
    <p:sldLayoutId id="2147485607" r:id="rId1"/>
    <p:sldLayoutId id="2147485608" r:id="rId2"/>
    <p:sldLayoutId id="2147485609" r:id="rId3"/>
    <p:sldLayoutId id="2147485610" r:id="rId4"/>
    <p:sldLayoutId id="2147485611" r:id="rId5"/>
    <p:sldLayoutId id="2147485612" r:id="rId6"/>
    <p:sldLayoutId id="2147485613" r:id="rId7"/>
    <p:sldLayoutId id="2147485614" r:id="rId8"/>
    <p:sldLayoutId id="2147485615" r:id="rId9"/>
    <p:sldLayoutId id="2147485616" r:id="rId10"/>
    <p:sldLayoutId id="2147485617" r:id="rId11"/>
    <p:sldLayoutId id="214748561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78755015"/>
      </p:ext>
    </p:extLst>
  </p:cSld>
  <p:clrMap bg1="lt1" tx1="dk1" bg2="lt2" tx2="dk2" accent1="accent1" accent2="accent2" accent3="accent3" accent4="accent4" accent5="accent5" accent6="accent6" hlink="hlink" folHlink="folHlink"/>
  <p:sldLayoutIdLst>
    <p:sldLayoutId id="2147485620" r:id="rId1"/>
    <p:sldLayoutId id="2147485621" r:id="rId2"/>
    <p:sldLayoutId id="2147485622" r:id="rId3"/>
    <p:sldLayoutId id="2147485623" r:id="rId4"/>
    <p:sldLayoutId id="2147485624" r:id="rId5"/>
    <p:sldLayoutId id="2147485625" r:id="rId6"/>
    <p:sldLayoutId id="2147485626" r:id="rId7"/>
    <p:sldLayoutId id="2147485627" r:id="rId8"/>
    <p:sldLayoutId id="2147485628" r:id="rId9"/>
    <p:sldLayoutId id="2147485629" r:id="rId10"/>
    <p:sldLayoutId id="2147485630" r:id="rId11"/>
    <p:sldLayoutId id="214748563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85745222"/>
      </p:ext>
    </p:extLst>
  </p:cSld>
  <p:clrMap bg1="lt1" tx1="dk1" bg2="lt2" tx2="dk2" accent1="accent1" accent2="accent2" accent3="accent3" accent4="accent4" accent5="accent5" accent6="accent6" hlink="hlink" folHlink="folHlink"/>
  <p:sldLayoutIdLst>
    <p:sldLayoutId id="2147485633" r:id="rId1"/>
    <p:sldLayoutId id="2147485634" r:id="rId2"/>
    <p:sldLayoutId id="2147485635" r:id="rId3"/>
    <p:sldLayoutId id="2147485636" r:id="rId4"/>
    <p:sldLayoutId id="2147485637" r:id="rId5"/>
    <p:sldLayoutId id="2147485638" r:id="rId6"/>
    <p:sldLayoutId id="2147485639" r:id="rId7"/>
    <p:sldLayoutId id="2147485640" r:id="rId8"/>
    <p:sldLayoutId id="2147485641" r:id="rId9"/>
    <p:sldLayoutId id="2147485642" r:id="rId10"/>
    <p:sldLayoutId id="21474856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dirty="0">
              <a:solidFill>
                <a:srgbClr val="000000"/>
              </a:solidFill>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861559"/>
      </p:ext>
    </p:extLst>
  </p:cSld>
  <p:clrMap bg1="lt1" tx1="dk1" bg2="lt2" tx2="dk2" accent1="accent1" accent2="accent2" accent3="accent3" accent4="accent4" accent5="accent5" accent6="accent6" hlink="hlink" folHlink="folHlink"/>
  <p:sldLayoutIdLst>
    <p:sldLayoutId id="2147485645" r:id="rId1"/>
    <p:sldLayoutId id="2147485646" r:id="rId2"/>
    <p:sldLayoutId id="2147485647" r:id="rId3"/>
    <p:sldLayoutId id="2147485648" r:id="rId4"/>
    <p:sldLayoutId id="2147485649" r:id="rId5"/>
    <p:sldLayoutId id="2147485650" r:id="rId6"/>
    <p:sldLayoutId id="2147485651" r:id="rId7"/>
    <p:sldLayoutId id="2147485652" r:id="rId8"/>
    <p:sldLayoutId id="2147485653" r:id="rId9"/>
    <p:sldLayoutId id="2147485654" r:id="rId10"/>
    <p:sldLayoutId id="21474856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35126523"/>
      </p:ext>
    </p:extLst>
  </p:cSld>
  <p:clrMap bg1="lt1" tx1="dk1" bg2="lt2" tx2="dk2" accent1="accent1" accent2="accent2" accent3="accent3" accent4="accent4" accent5="accent5" accent6="accent6" hlink="hlink" folHlink="folHlink"/>
  <p:sldLayoutIdLst>
    <p:sldLayoutId id="2147485669" r:id="rId1"/>
    <p:sldLayoutId id="2147485670" r:id="rId2"/>
    <p:sldLayoutId id="2147485671" r:id="rId3"/>
    <p:sldLayoutId id="2147485672" r:id="rId4"/>
    <p:sldLayoutId id="2147485673" r:id="rId5"/>
    <p:sldLayoutId id="2147485674" r:id="rId6"/>
    <p:sldLayoutId id="2147485675" r:id="rId7"/>
    <p:sldLayoutId id="2147485676" r:id="rId8"/>
    <p:sldLayoutId id="2147485677" r:id="rId9"/>
    <p:sldLayoutId id="2147485678" r:id="rId10"/>
    <p:sldLayoutId id="214748567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pPr>
              <a:defRPr/>
            </a:pPr>
            <a:endParaRPr dirty="0">
              <a:solidFill>
                <a:srgbClr val="795339"/>
              </a:solidFill>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pPr>
              <a:defRPr/>
            </a:pPr>
            <a:endParaRPr dirty="0">
              <a:solidFill>
                <a:srgbClr val="795339"/>
              </a:solidFill>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pPr>
              <a:defRPr/>
            </a:pPr>
            <a:fld id="{8383F01A-F69B-444B-9535-EFEA8197F379}" type="slidenum">
              <a:rPr>
                <a:solidFill>
                  <a:srgbClr val="795339"/>
                </a:solidFill>
              </a:rPr>
              <a:pPr>
                <a:defRPr/>
              </a:pPr>
              <a:t>‹#›</a:t>
            </a:fld>
            <a:endParaRPr dirty="0">
              <a:solidFill>
                <a:srgbClr val="795339"/>
              </a:solidFill>
            </a:endParaRPr>
          </a:p>
        </p:txBody>
      </p:sp>
    </p:spTree>
    <p:extLst>
      <p:ext uri="{BB962C8B-B14F-4D97-AF65-F5344CB8AC3E}">
        <p14:creationId xmlns:p14="http://schemas.microsoft.com/office/powerpoint/2010/main" val="3767166421"/>
      </p:ext>
    </p:extLst>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 id="2147484190" r:id="rId9"/>
    <p:sldLayoutId id="2147484191" r:id="rId10"/>
    <p:sldLayoutId id="2147484192"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22186776"/>
      </p:ext>
    </p:extLst>
  </p:cSld>
  <p:clrMap bg1="lt1" tx1="dk1" bg2="lt2" tx2="dk2" accent1="accent1" accent2="accent2" accent3="accent3" accent4="accent4" accent5="accent5" accent6="accent6" hlink="hlink" folHlink="folHlink"/>
  <p:sldLayoutIdLst>
    <p:sldLayoutId id="2147485520" r:id="rId1"/>
    <p:sldLayoutId id="2147485521" r:id="rId2"/>
    <p:sldLayoutId id="2147485522" r:id="rId3"/>
    <p:sldLayoutId id="2147485523" r:id="rId4"/>
    <p:sldLayoutId id="2147485524" r:id="rId5"/>
    <p:sldLayoutId id="2147485525" r:id="rId6"/>
    <p:sldLayoutId id="2147485526" r:id="rId7"/>
    <p:sldLayoutId id="2147485527" r:id="rId8"/>
    <p:sldLayoutId id="2147485528" r:id="rId9"/>
    <p:sldLayoutId id="2147485529" r:id="rId10"/>
    <p:sldLayoutId id="214748553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13341495"/>
      </p:ext>
    </p:extLst>
  </p:cSld>
  <p:clrMap bg1="lt1" tx1="dk1" bg2="lt2" tx2="dk2" accent1="accent1" accent2="accent2" accent3="accent3" accent4="accent4" accent5="accent5" accent6="accent6" hlink="hlink" folHlink="folHlink"/>
  <p:sldLayoutIdLst>
    <p:sldLayoutId id="2147485532" r:id="rId1"/>
    <p:sldLayoutId id="2147485533" r:id="rId2"/>
    <p:sldLayoutId id="2147485534" r:id="rId3"/>
    <p:sldLayoutId id="2147485535" r:id="rId4"/>
    <p:sldLayoutId id="2147485536" r:id="rId5"/>
    <p:sldLayoutId id="2147485537" r:id="rId6"/>
    <p:sldLayoutId id="2147485538" r:id="rId7"/>
    <p:sldLayoutId id="2147485539" r:id="rId8"/>
    <p:sldLayoutId id="2147485540" r:id="rId9"/>
    <p:sldLayoutId id="2147485541" r:id="rId10"/>
    <p:sldLayoutId id="2147485542" r:id="rId11"/>
    <p:sldLayoutId id="214748554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53256889"/>
      </p:ext>
    </p:extLst>
  </p:cSld>
  <p:clrMap bg1="lt1" tx1="dk1" bg2="lt2" tx2="dk2" accent1="accent1" accent2="accent2" accent3="accent3" accent4="accent4" accent5="accent5" accent6="accent6" hlink="hlink" folHlink="folHlink"/>
  <p:sldLayoutIdLst>
    <p:sldLayoutId id="2147485545" r:id="rId1"/>
    <p:sldLayoutId id="2147485546" r:id="rId2"/>
    <p:sldLayoutId id="2147485547" r:id="rId3"/>
    <p:sldLayoutId id="2147485548" r:id="rId4"/>
    <p:sldLayoutId id="2147485549" r:id="rId5"/>
    <p:sldLayoutId id="2147485550" r:id="rId6"/>
    <p:sldLayoutId id="2147485551" r:id="rId7"/>
    <p:sldLayoutId id="2147485552" r:id="rId8"/>
    <p:sldLayoutId id="2147485553" r:id="rId9"/>
    <p:sldLayoutId id="2147485554" r:id="rId10"/>
    <p:sldLayoutId id="2147485555" r:id="rId11"/>
    <p:sldLayoutId id="214748555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24303868"/>
      </p:ext>
    </p:extLst>
  </p:cSld>
  <p:clrMap bg1="lt1" tx1="dk1" bg2="lt2" tx2="dk2" accent1="accent1" accent2="accent2" accent3="accent3" accent4="accent4" accent5="accent5" accent6="accent6" hlink="hlink" folHlink="folHlink"/>
  <p:sldLayoutIdLst>
    <p:sldLayoutId id="2147485558" r:id="rId1"/>
    <p:sldLayoutId id="2147485559" r:id="rId2"/>
    <p:sldLayoutId id="2147485560" r:id="rId3"/>
    <p:sldLayoutId id="2147485561" r:id="rId4"/>
    <p:sldLayoutId id="2147485562" r:id="rId5"/>
    <p:sldLayoutId id="2147485563" r:id="rId6"/>
    <p:sldLayoutId id="2147485564" r:id="rId7"/>
    <p:sldLayoutId id="2147485565" r:id="rId8"/>
    <p:sldLayoutId id="2147485566" r:id="rId9"/>
    <p:sldLayoutId id="2147485567" r:id="rId10"/>
    <p:sldLayoutId id="2147485568" r:id="rId11"/>
    <p:sldLayoutId id="214748556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68217533"/>
      </p:ext>
    </p:extLst>
  </p:cSld>
  <p:clrMap bg1="lt1" tx1="dk1" bg2="lt2" tx2="dk2" accent1="accent1" accent2="accent2" accent3="accent3" accent4="accent4" accent5="accent5" accent6="accent6" hlink="hlink" folHlink="folHlink"/>
  <p:sldLayoutIdLst>
    <p:sldLayoutId id="2147485571" r:id="rId1"/>
    <p:sldLayoutId id="2147485572" r:id="rId2"/>
    <p:sldLayoutId id="2147485573" r:id="rId3"/>
    <p:sldLayoutId id="2147485574" r:id="rId4"/>
    <p:sldLayoutId id="2147485575" r:id="rId5"/>
    <p:sldLayoutId id="2147485576" r:id="rId6"/>
    <p:sldLayoutId id="2147485577" r:id="rId7"/>
    <p:sldLayoutId id="2147485578" r:id="rId8"/>
    <p:sldLayoutId id="2147485579" r:id="rId9"/>
    <p:sldLayoutId id="2147485580" r:id="rId10"/>
    <p:sldLayoutId id="214748558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30701318"/>
      </p:ext>
    </p:extLst>
  </p:cSld>
  <p:clrMap bg1="lt1" tx1="dk1" bg2="lt2" tx2="dk2" accent1="accent1" accent2="accent2" accent3="accent3" accent4="accent4" accent5="accent5" accent6="accent6" hlink="hlink" folHlink="folHlink"/>
  <p:sldLayoutIdLst>
    <p:sldLayoutId id="2147485583" r:id="rId1"/>
    <p:sldLayoutId id="2147485584" r:id="rId2"/>
    <p:sldLayoutId id="2147485585" r:id="rId3"/>
    <p:sldLayoutId id="2147485586" r:id="rId4"/>
    <p:sldLayoutId id="2147485587" r:id="rId5"/>
    <p:sldLayoutId id="2147485588" r:id="rId6"/>
    <p:sldLayoutId id="2147485589" r:id="rId7"/>
    <p:sldLayoutId id="2147485590" r:id="rId8"/>
    <p:sldLayoutId id="2147485591" r:id="rId9"/>
    <p:sldLayoutId id="2147485592" r:id="rId10"/>
    <p:sldLayoutId id="214748559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5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8.xml"/><Relationship Id="rId1" Type="http://schemas.openxmlformats.org/officeDocument/2006/relationships/themeOverride" Target="../theme/themeOverride5.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15.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62.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62.xml"/><Relationship Id="rId1" Type="http://schemas.openxmlformats.org/officeDocument/2006/relationships/themeOverride" Target="../theme/themeOverride9.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purifiedbyfaith.com/"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0.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58.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0.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0" y="0"/>
            <a:ext cx="9144000" cy="31242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br>
              <a:rPr lang="en-US" sz="7200" b="1" dirty="0">
                <a:solidFill>
                  <a:srgbClr val="FF0000"/>
                </a:solidFill>
                <a:effectLst>
                  <a:outerShdw blurRad="63500" dist="63500" dir="2700000" algn="tl" rotWithShape="0">
                    <a:schemeClr val="tx1"/>
                  </a:outerShdw>
                </a:effectLst>
              </a:rPr>
            </a:br>
            <a:r>
              <a:rPr lang="en-US" sz="7200" b="1" dirty="0">
                <a:solidFill>
                  <a:srgbClr val="FF0000"/>
                </a:solidFill>
                <a:effectLst>
                  <a:outerShdw blurRad="63500" dist="63500" dir="2700000" algn="tl" rotWithShape="0">
                    <a:schemeClr val="tx1"/>
                  </a:outerShdw>
                </a:effectLst>
              </a:rPr>
              <a:t>Final Overview!</a:t>
            </a:r>
          </a:p>
        </p:txBody>
      </p:sp>
    </p:spTree>
    <p:extLst>
      <p:ext uri="{BB962C8B-B14F-4D97-AF65-F5344CB8AC3E}">
        <p14:creationId xmlns:p14="http://schemas.microsoft.com/office/powerpoint/2010/main" val="3259779659"/>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0"/>
            <a:ext cx="9144000" cy="1371600"/>
          </a:xfrm>
        </p:spPr>
        <p:txBody>
          <a:bodyPr/>
          <a:lstStyle/>
          <a:p>
            <a:pPr eaLnBrk="1" hangingPunct="1"/>
            <a:r>
              <a:rPr lang="en-US" b="1" dirty="0">
                <a:latin typeface="Calibri" pitchFamily="34" charset="0"/>
                <a:cs typeface="Calibri" pitchFamily="34" charset="0"/>
              </a:rPr>
              <a:t>The New Covenant </a:t>
            </a:r>
            <a:r>
              <a:rPr lang="en-US" b="1" i="1" dirty="0">
                <a:latin typeface="Calibri" pitchFamily="34" charset="0"/>
                <a:cs typeface="Calibri" pitchFamily="34" charset="0"/>
              </a:rPr>
              <a:t>Replaces</a:t>
            </a:r>
            <a:r>
              <a:rPr lang="en-US" b="1" dirty="0">
                <a:latin typeface="Calibri" pitchFamily="34" charset="0"/>
                <a:cs typeface="Calibri" pitchFamily="34" charset="0"/>
              </a:rPr>
              <a:t> </a:t>
            </a:r>
            <a:br>
              <a:rPr lang="en-US" b="1" dirty="0">
                <a:latin typeface="Calibri" pitchFamily="34" charset="0"/>
                <a:cs typeface="Calibri" pitchFamily="34" charset="0"/>
              </a:rPr>
            </a:br>
            <a:r>
              <a:rPr lang="en-US" b="1" dirty="0">
                <a:latin typeface="Calibri" pitchFamily="34" charset="0"/>
                <a:cs typeface="Calibri" pitchFamily="34" charset="0"/>
              </a:rPr>
              <a:t>The Old Covenant</a:t>
            </a:r>
          </a:p>
        </p:txBody>
      </p:sp>
      <p:sp>
        <p:nvSpPr>
          <p:cNvPr id="192515" name="Rectangle 3"/>
          <p:cNvSpPr>
            <a:spLocks noGrp="1" noChangeArrowheads="1"/>
          </p:cNvSpPr>
          <p:nvPr>
            <p:ph type="body" sz="half" idx="1"/>
          </p:nvPr>
        </p:nvSpPr>
        <p:spPr>
          <a:xfrm>
            <a:off x="457200" y="1447800"/>
            <a:ext cx="8305800" cy="5410200"/>
          </a:xfrm>
        </p:spPr>
        <p:txBody>
          <a:bodyPr/>
          <a:lstStyle/>
          <a:p>
            <a:pPr eaLnBrk="1" hangingPunct="1">
              <a:lnSpc>
                <a:spcPct val="90000"/>
              </a:lnSpc>
            </a:pPr>
            <a:r>
              <a:rPr lang="en-US" sz="2800" b="1" dirty="0">
                <a:latin typeface="Cambria" pitchFamily="18" charset="0"/>
              </a:rPr>
              <a:t>Hebrews 8:7-8,13  -</a:t>
            </a:r>
            <a:r>
              <a:rPr lang="en-US" sz="2800" i="1" dirty="0">
                <a:latin typeface="Cambria" pitchFamily="18" charset="0"/>
              </a:rPr>
              <a:t> </a:t>
            </a:r>
            <a:r>
              <a:rPr lang="en-US" sz="2800" i="1" dirty="0">
                <a:solidFill>
                  <a:srgbClr val="0000FF"/>
                </a:solidFill>
                <a:latin typeface="Cambria" pitchFamily="18" charset="0"/>
              </a:rPr>
              <a:t>For if that </a:t>
            </a:r>
            <a:r>
              <a:rPr lang="en-US" sz="2800" i="1" u="sng" dirty="0">
                <a:solidFill>
                  <a:srgbClr val="0000FF"/>
                </a:solidFill>
                <a:latin typeface="Cambria" pitchFamily="18" charset="0"/>
              </a:rPr>
              <a:t>first</a:t>
            </a:r>
            <a:r>
              <a:rPr lang="en-US" sz="2800" i="1" dirty="0">
                <a:solidFill>
                  <a:srgbClr val="0000FF"/>
                </a:solidFill>
                <a:latin typeface="Cambria" pitchFamily="18" charset="0"/>
              </a:rPr>
              <a:t> covenant had been faultless, there would have been no occasion to look for a second. </a:t>
            </a:r>
            <a:r>
              <a:rPr lang="en-US" sz="2800" i="1" baseline="30000" dirty="0">
                <a:solidFill>
                  <a:srgbClr val="0000FF"/>
                </a:solidFill>
                <a:latin typeface="Cambria" pitchFamily="18" charset="0"/>
              </a:rPr>
              <a:t>8</a:t>
            </a:r>
            <a:r>
              <a:rPr lang="en-US" sz="2800" i="1" dirty="0">
                <a:solidFill>
                  <a:srgbClr val="0000FF"/>
                </a:solidFill>
                <a:latin typeface="Cambria" pitchFamily="18" charset="0"/>
              </a:rPr>
              <a:t> For he finds fault with them when he says: "Behold, the days are coming, declares the Lord, when I will establish a new covenant with the house of Israel and with the house of Judah…</a:t>
            </a:r>
            <a:r>
              <a:rPr lang="en-US" sz="2800" i="1" dirty="0">
                <a:latin typeface="Cambria" pitchFamily="18" charset="0"/>
              </a:rPr>
              <a:t> </a:t>
            </a:r>
            <a:r>
              <a:rPr lang="en-US" sz="2800" i="1" baseline="30000" dirty="0">
                <a:solidFill>
                  <a:srgbClr val="0000FF"/>
                </a:solidFill>
                <a:latin typeface="Cambria" pitchFamily="18" charset="0"/>
              </a:rPr>
              <a:t>13</a:t>
            </a:r>
            <a:r>
              <a:rPr lang="en-US" sz="2800" i="1" u="sng" dirty="0">
                <a:solidFill>
                  <a:srgbClr val="0000FF"/>
                </a:solidFill>
                <a:latin typeface="Cambria" pitchFamily="18" charset="0"/>
              </a:rPr>
              <a:t> In speaking of a new covenant, he makes the first one obsolete. And what is becoming obsolete and growing old is ready to vanish away. </a:t>
            </a:r>
          </a:p>
          <a:p>
            <a:pPr eaLnBrk="1" hangingPunct="1">
              <a:lnSpc>
                <a:spcPct val="90000"/>
              </a:lnSpc>
            </a:pPr>
            <a:r>
              <a:rPr lang="en-US" sz="2800" b="1" dirty="0">
                <a:latin typeface="Cambria" pitchFamily="18" charset="0"/>
              </a:rPr>
              <a:t>Other Passages that teach this idea:</a:t>
            </a:r>
          </a:p>
          <a:p>
            <a:pPr lvl="1" eaLnBrk="1" hangingPunct="1">
              <a:lnSpc>
                <a:spcPct val="90000"/>
              </a:lnSpc>
            </a:pPr>
            <a:r>
              <a:rPr lang="en-US" sz="2400" b="1" dirty="0">
                <a:latin typeface="Cambria" pitchFamily="18" charset="0"/>
              </a:rPr>
              <a:t>2 Corinthians 3:6-11 </a:t>
            </a:r>
          </a:p>
          <a:p>
            <a:pPr lvl="1" eaLnBrk="1" hangingPunct="1">
              <a:lnSpc>
                <a:spcPct val="90000"/>
              </a:lnSpc>
            </a:pPr>
            <a:r>
              <a:rPr lang="en-US" sz="2400" b="1" dirty="0">
                <a:latin typeface="Cambria" pitchFamily="18" charset="0"/>
              </a:rPr>
              <a:t>Ephesians 2:14-16 </a:t>
            </a:r>
          </a:p>
          <a:p>
            <a:pPr lvl="1" eaLnBrk="1" hangingPunct="1">
              <a:lnSpc>
                <a:spcPct val="90000"/>
              </a:lnSpc>
            </a:pPr>
            <a:r>
              <a:rPr lang="en-US" sz="2400" b="1" dirty="0">
                <a:latin typeface="Cambria" pitchFamily="18" charset="0"/>
              </a:rPr>
              <a:t>Colossians 2:14-17</a:t>
            </a:r>
          </a:p>
        </p:txBody>
      </p:sp>
      <p:pic>
        <p:nvPicPr>
          <p:cNvPr id="86020" name="Picture 6" descr="Blue Bible"/>
          <p:cNvPicPr>
            <a:picLocks noGrp="1" noChangeAspect="1" noChangeArrowheads="1"/>
          </p:cNvPicPr>
          <p:nvPr>
            <p:ph sz="half" idx="2"/>
          </p:nvPr>
        </p:nvPicPr>
        <p:blipFill>
          <a:blip r:embed="rId4" cstate="print">
            <a:clrChange>
              <a:clrFrom>
                <a:srgbClr val="010066"/>
              </a:clrFrom>
              <a:clrTo>
                <a:srgbClr val="010066">
                  <a:alpha val="0"/>
                </a:srgbClr>
              </a:clrTo>
            </a:clrChange>
          </a:blip>
          <a:srcRect/>
          <a:stretch>
            <a:fillRect/>
          </a:stretch>
        </p:blipFill>
        <p:spPr>
          <a:xfrm>
            <a:off x="7620000" y="457200"/>
            <a:ext cx="1219200" cy="901700"/>
          </a:xfrm>
        </p:spPr>
      </p:pic>
    </p:spTree>
    <p:extLst>
      <p:ext uri="{BB962C8B-B14F-4D97-AF65-F5344CB8AC3E}">
        <p14:creationId xmlns:p14="http://schemas.microsoft.com/office/powerpoint/2010/main" val="4237345390"/>
      </p:ext>
    </p:extLst>
  </p:cSld>
  <p:clrMapOvr>
    <a:overrideClrMapping bg1="lt1" tx1="dk1" bg2="lt2" tx2="dk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 calcmode="lin" valueType="num">
                                      <p:cBhvr>
                                        <p:cTn id="7" dur="500" fill="hold"/>
                                        <p:tgtEl>
                                          <p:spTgt spid="1925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251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925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92515">
                                            <p:txEl>
                                              <p:pRg st="1" end="1"/>
                                            </p:txEl>
                                          </p:spTgt>
                                        </p:tgtEl>
                                        <p:attrNameLst>
                                          <p:attrName>style.visibility</p:attrName>
                                        </p:attrNameLst>
                                      </p:cBhvr>
                                      <p:to>
                                        <p:strVal val="visible"/>
                                      </p:to>
                                    </p:set>
                                    <p:anim calcmode="lin" valueType="num">
                                      <p:cBhvr>
                                        <p:cTn id="14" dur="500" fill="hold"/>
                                        <p:tgtEl>
                                          <p:spTgt spid="19251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9251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9251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92515">
                                            <p:txEl>
                                              <p:pRg st="2" end="2"/>
                                            </p:txEl>
                                          </p:spTgt>
                                        </p:tgtEl>
                                        <p:attrNameLst>
                                          <p:attrName>style.visibility</p:attrName>
                                        </p:attrNameLst>
                                      </p:cBhvr>
                                      <p:to>
                                        <p:strVal val="visible"/>
                                      </p:to>
                                    </p:set>
                                    <p:anim calcmode="lin" valueType="num">
                                      <p:cBhvr>
                                        <p:cTn id="21" dur="500" fill="hold"/>
                                        <p:tgtEl>
                                          <p:spTgt spid="19251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9251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925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92515">
                                            <p:txEl>
                                              <p:pRg st="3" end="3"/>
                                            </p:txEl>
                                          </p:spTgt>
                                        </p:tgtEl>
                                        <p:attrNameLst>
                                          <p:attrName>style.visibility</p:attrName>
                                        </p:attrNameLst>
                                      </p:cBhvr>
                                      <p:to>
                                        <p:strVal val="visible"/>
                                      </p:to>
                                    </p:set>
                                    <p:anim calcmode="lin" valueType="num">
                                      <p:cBhvr>
                                        <p:cTn id="28" dur="500" fill="hold"/>
                                        <p:tgtEl>
                                          <p:spTgt spid="19251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9251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9251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92515">
                                            <p:txEl>
                                              <p:pRg st="4" end="4"/>
                                            </p:txEl>
                                          </p:spTgt>
                                        </p:tgtEl>
                                        <p:attrNameLst>
                                          <p:attrName>style.visibility</p:attrName>
                                        </p:attrNameLst>
                                      </p:cBhvr>
                                      <p:to>
                                        <p:strVal val="visible"/>
                                      </p:to>
                                    </p:set>
                                    <p:anim calcmode="lin" valueType="num">
                                      <p:cBhvr>
                                        <p:cTn id="35" dur="500" fill="hold"/>
                                        <p:tgtEl>
                                          <p:spTgt spid="19251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9251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925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470025"/>
          </a:xfrm>
        </p:spPr>
        <p:txBody>
          <a:bodyPr/>
          <a:lstStyle/>
          <a:p>
            <a:pPr eaLnBrk="1" hangingPunct="1">
              <a:defRPr/>
            </a:pPr>
            <a:r>
              <a:rPr lang="en-US" sz="3600" b="1" dirty="0">
                <a:solidFill>
                  <a:srgbClr val="FF0000"/>
                </a:solidFill>
                <a:effectLst>
                  <a:outerShdw blurRad="63500" dist="50800" dir="2700000" algn="tl" rotWithShape="0">
                    <a:schemeClr val="tx1"/>
                  </a:outerShdw>
                </a:effectLst>
              </a:rPr>
              <a:t>The New Testament Contrasts and Compares Some of the Major Covenants</a:t>
            </a:r>
          </a:p>
        </p:txBody>
      </p:sp>
      <p:sp>
        <p:nvSpPr>
          <p:cNvPr id="3" name="Content Placeholder 2"/>
          <p:cNvSpPr>
            <a:spLocks noGrp="1"/>
          </p:cNvSpPr>
          <p:nvPr>
            <p:ph type="subTitle" idx="1"/>
          </p:nvPr>
        </p:nvSpPr>
        <p:spPr>
          <a:xfrm>
            <a:off x="381000" y="1524000"/>
            <a:ext cx="8305800" cy="5334000"/>
          </a:xfrm>
        </p:spPr>
        <p:txBody>
          <a:bodyPr/>
          <a:lstStyle/>
          <a:p>
            <a:pPr marL="341313" indent="-341313" algn="l">
              <a:buFont typeface="Arial" pitchFamily="34" charset="0"/>
              <a:buChar char="•"/>
            </a:pPr>
            <a:r>
              <a:rPr lang="en-US" b="1" dirty="0">
                <a:solidFill>
                  <a:schemeClr val="accent4">
                    <a:lumMod val="50000"/>
                  </a:schemeClr>
                </a:solidFill>
                <a:effectLst>
                  <a:outerShdw blurRad="63500" dist="50800" dir="2700000" algn="tl" rotWithShape="0">
                    <a:schemeClr val="tx1"/>
                  </a:outerShdw>
                </a:effectLst>
              </a:rPr>
              <a:t>By far, the most common comparison and contrast of covenants made in the NT is between:</a:t>
            </a:r>
          </a:p>
          <a:p>
            <a:pPr marL="1084263" lvl="1" indent="-341313">
              <a:buFont typeface="Arial" pitchFamily="34" charset="0"/>
              <a:buChar char="•"/>
            </a:pPr>
            <a:r>
              <a:rPr lang="en-US" b="1" dirty="0">
                <a:solidFill>
                  <a:schemeClr val="accent4">
                    <a:lumMod val="50000"/>
                  </a:schemeClr>
                </a:solidFill>
                <a:effectLst>
                  <a:outerShdw blurRad="63500" dist="50800" dir="2700000" algn="tl" rotWithShape="0">
                    <a:schemeClr val="tx1"/>
                  </a:outerShdw>
                </a:effectLst>
              </a:rPr>
              <a:t>The Old (or Mosaic) Covenant</a:t>
            </a:r>
          </a:p>
          <a:p>
            <a:pPr marL="1084263" lvl="1" indent="-341313">
              <a:buFont typeface="Arial" pitchFamily="34" charset="0"/>
              <a:buChar char="•"/>
            </a:pPr>
            <a:r>
              <a:rPr lang="en-US" b="1" dirty="0">
                <a:solidFill>
                  <a:schemeClr val="accent4">
                    <a:lumMod val="50000"/>
                  </a:schemeClr>
                </a:solidFill>
                <a:effectLst>
                  <a:outerShdw blurRad="63500" dist="50800" dir="2700000" algn="tl" rotWithShape="0">
                    <a:schemeClr val="tx1"/>
                  </a:outerShdw>
                </a:effectLst>
              </a:rPr>
              <a:t>The New Covenant</a:t>
            </a:r>
          </a:p>
          <a:p>
            <a:pPr marL="341313" indent="-341313" algn="l">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In Galatians 3:15-25 a Comparison is made between:</a:t>
            </a:r>
          </a:p>
          <a:p>
            <a:pPr marL="1084263" lvl="1" indent="-341313">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The Abrahamic Covenant</a:t>
            </a:r>
          </a:p>
          <a:p>
            <a:pPr marL="1084263" lvl="1" indent="-341313">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The Old Covenant</a:t>
            </a:r>
          </a:p>
          <a:p>
            <a:pPr marL="1084263" lvl="1" indent="-341313">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The New Covenant  </a:t>
            </a:r>
          </a:p>
          <a:p>
            <a:pPr marL="1084263" lvl="1" indent="-341313">
              <a:buFont typeface="Arial" pitchFamily="34" charset="0"/>
              <a:buChar char="•"/>
            </a:pPr>
            <a:endParaRPr lang="en-US" b="1" dirty="0">
              <a:solidFill>
                <a:schemeClr val="accent4">
                  <a:lumMod val="10000"/>
                </a:schemeClr>
              </a:solidFill>
              <a:effectLst>
                <a:outerShdw blurRad="63500" dist="50800" dir="2700000" algn="tl" rotWithShape="0">
                  <a:schemeClr val="tx1"/>
                </a:outerShdw>
              </a:effectLst>
            </a:endParaRPr>
          </a:p>
          <a:p>
            <a:endParaRPr lang="en-US" dirty="0"/>
          </a:p>
        </p:txBody>
      </p:sp>
    </p:spTree>
    <p:extLst>
      <p:ext uri="{BB962C8B-B14F-4D97-AF65-F5344CB8AC3E}">
        <p14:creationId xmlns:p14="http://schemas.microsoft.com/office/powerpoint/2010/main" val="1426954039"/>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p:cTn id="1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pPr lvl="0" rtl="0"/>
            <a:r>
              <a:rPr lang="en-US" sz="3600" dirty="0"/>
              <a:t>Promise and Law - Galatians 3:15-25</a:t>
            </a:r>
          </a:p>
        </p:txBody>
      </p:sp>
      <p:sp>
        <p:nvSpPr>
          <p:cNvPr id="1026" name="AutoShape 2"/>
          <p:cNvSpPr>
            <a:spLocks noChangeArrowheads="1"/>
          </p:cNvSpPr>
          <p:nvPr/>
        </p:nvSpPr>
        <p:spPr bwMode="auto">
          <a:xfrm flipH="1">
            <a:off x="914400" y="990600"/>
            <a:ext cx="7696200" cy="5867400"/>
          </a:xfrm>
          <a:prstGeom prst="homePlate">
            <a:avLst>
              <a:gd name="adj" fmla="val 11053"/>
            </a:avLst>
          </a:prstGeom>
          <a:solidFill>
            <a:srgbClr val="00CC99"/>
          </a:solidFill>
          <a:ln w="9525">
            <a:solidFill>
              <a:srgbClr val="00CC99"/>
            </a:solidFill>
            <a:miter lim="800000"/>
            <a:headEnd/>
            <a:tailEnd/>
          </a:ln>
        </p:spPr>
        <p:txBody>
          <a:bodyPr vert="horz" wrap="square" lIns="91440" tIns="45720" rIns="91440" bIns="45720" numCol="1" anchor="ctr" anchorCtr="0" compatLnSpc="1">
            <a:prstTxWarp prst="textNoShape">
              <a:avLst/>
            </a:prstTxWarp>
          </a:bodyPr>
          <a:lstStyle/>
          <a:p>
            <a:pPr algn="ctr"/>
            <a:endParaRPr lang="en-US" dirty="0">
              <a:solidFill>
                <a:prstClr val="black"/>
              </a:solidFill>
              <a:cs typeface="Arial" pitchFamily="34" charset="0"/>
            </a:endParaRPr>
          </a:p>
        </p:txBody>
      </p:sp>
      <p:sp>
        <p:nvSpPr>
          <p:cNvPr id="1049" name="Rectangle 25"/>
          <p:cNvSpPr>
            <a:spLocks noChangeArrowheads="1"/>
          </p:cNvSpPr>
          <p:nvPr/>
        </p:nvSpPr>
        <p:spPr bwMode="auto">
          <a:xfrm>
            <a:off x="3124200" y="1371600"/>
            <a:ext cx="3505200" cy="4876800"/>
          </a:xfrm>
          <a:prstGeom prst="rect">
            <a:avLst/>
          </a:prstGeom>
          <a:solidFill>
            <a:srgbClr val="CCCCFF"/>
          </a:solidFill>
          <a:ln w="9525">
            <a:solidFill>
              <a:srgbClr val="CCCCFF"/>
            </a:solidFill>
            <a:miter lim="800000"/>
            <a:headEnd/>
            <a:tailEnd/>
          </a:ln>
        </p:spPr>
        <p:txBody>
          <a:bodyPr vert="horz" wrap="square" lIns="91440" tIns="45720" rIns="91440" bIns="45720" numCol="1" anchor="ctr" anchorCtr="0" compatLnSpc="1">
            <a:prstTxWarp prst="textNoShape">
              <a:avLst/>
            </a:prstTxWarp>
          </a:bodyPr>
          <a:lstStyle/>
          <a:p>
            <a:pPr algn="ctr"/>
            <a:endParaRPr lang="en-US">
              <a:solidFill>
                <a:prstClr val="black"/>
              </a:solidFill>
              <a:cs typeface="Arial" pitchFamily="34" charset="0"/>
            </a:endParaRPr>
          </a:p>
        </p:txBody>
      </p:sp>
      <p:sp>
        <p:nvSpPr>
          <p:cNvPr id="1028" name="Text Box 4"/>
          <p:cNvSpPr txBox="1">
            <a:spLocks noChangeArrowheads="1"/>
          </p:cNvSpPr>
          <p:nvPr/>
        </p:nvSpPr>
        <p:spPr bwMode="auto">
          <a:xfrm>
            <a:off x="3200400" y="1371600"/>
            <a:ext cx="3352800" cy="33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Aft>
                <a:spcPts val="1000"/>
              </a:spcAft>
            </a:pPr>
            <a:r>
              <a:rPr lang="en-US" sz="1600" b="1" dirty="0">
                <a:solidFill>
                  <a:srgbClr val="000000"/>
                </a:solidFill>
                <a:cs typeface="Arial" pitchFamily="34" charset="0"/>
              </a:rPr>
              <a:t>The Law of Moses</a:t>
            </a:r>
            <a:endParaRPr lang="en-US" dirty="0">
              <a:solidFill>
                <a:prstClr val="black"/>
              </a:solidFill>
              <a:cs typeface="Arial" pitchFamily="34" charset="0"/>
            </a:endParaRPr>
          </a:p>
        </p:txBody>
      </p:sp>
      <p:sp>
        <p:nvSpPr>
          <p:cNvPr id="1029" name="AutoShape 5"/>
          <p:cNvSpPr>
            <a:spLocks noChangeArrowheads="1"/>
          </p:cNvSpPr>
          <p:nvPr/>
        </p:nvSpPr>
        <p:spPr bwMode="auto">
          <a:xfrm>
            <a:off x="6629400" y="1066800"/>
            <a:ext cx="2286000" cy="5105400"/>
          </a:xfrm>
          <a:prstGeom prst="homePlate">
            <a:avLst>
              <a:gd name="adj" fmla="val 14199"/>
            </a:avLst>
          </a:prstGeom>
          <a:solidFill>
            <a:srgbClr val="00CC99"/>
          </a:solidFill>
          <a:ln w="9525">
            <a:solidFill>
              <a:srgbClr val="00CC99"/>
            </a:solidFill>
            <a:miter lim="800000"/>
            <a:headEnd/>
            <a:tailEnd/>
          </a:ln>
        </p:spPr>
        <p:txBody>
          <a:bodyPr vert="horz" wrap="square" lIns="91440" tIns="45720" rIns="91440" bIns="45720" numCol="1" anchor="ctr" anchorCtr="0" compatLnSpc="1">
            <a:prstTxWarp prst="textNoShape">
              <a:avLst/>
            </a:prstTxWarp>
          </a:bodyPr>
          <a:lstStyle/>
          <a:p>
            <a:pPr algn="ctr"/>
            <a:endParaRPr lang="en-US">
              <a:solidFill>
                <a:prstClr val="black"/>
              </a:solidFill>
              <a:cs typeface="Arial" pitchFamily="34" charset="0"/>
            </a:endParaRPr>
          </a:p>
        </p:txBody>
      </p:sp>
      <p:sp>
        <p:nvSpPr>
          <p:cNvPr id="1030" name="Text Box 6"/>
          <p:cNvSpPr txBox="1">
            <a:spLocks noChangeArrowheads="1"/>
          </p:cNvSpPr>
          <p:nvPr/>
        </p:nvSpPr>
        <p:spPr bwMode="auto">
          <a:xfrm>
            <a:off x="1524000" y="1066800"/>
            <a:ext cx="1524000" cy="33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Aft>
                <a:spcPts val="1000"/>
              </a:spcAft>
            </a:pPr>
            <a:r>
              <a:rPr lang="en-US" sz="1600" b="1" dirty="0">
                <a:solidFill>
                  <a:srgbClr val="000000"/>
                </a:solidFill>
                <a:cs typeface="Arial" pitchFamily="34" charset="0"/>
              </a:rPr>
              <a:t>Promise(s)</a:t>
            </a:r>
            <a:endParaRPr lang="en-US" dirty="0">
              <a:solidFill>
                <a:prstClr val="black"/>
              </a:solidFill>
              <a:cs typeface="Arial" pitchFamily="34" charset="0"/>
            </a:endParaRPr>
          </a:p>
        </p:txBody>
      </p:sp>
      <p:sp>
        <p:nvSpPr>
          <p:cNvPr id="1031" name="Line 7"/>
          <p:cNvSpPr>
            <a:spLocks noChangeShapeType="1"/>
          </p:cNvSpPr>
          <p:nvPr/>
        </p:nvSpPr>
        <p:spPr bwMode="auto">
          <a:xfrm>
            <a:off x="685800" y="685800"/>
            <a:ext cx="8001000" cy="0"/>
          </a:xfrm>
          <a:prstGeom prst="line">
            <a:avLst/>
          </a:prstGeom>
          <a:noFill/>
          <a:ln w="28575">
            <a:solidFill>
              <a:srgbClr val="FF6600"/>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grpSp>
        <p:nvGrpSpPr>
          <p:cNvPr id="2" name="Group 13"/>
          <p:cNvGrpSpPr>
            <a:grpSpLocks/>
          </p:cNvGrpSpPr>
          <p:nvPr/>
        </p:nvGrpSpPr>
        <p:grpSpPr bwMode="auto">
          <a:xfrm>
            <a:off x="6409267" y="3469440"/>
            <a:ext cx="457200" cy="762000"/>
            <a:chOff x="3840" y="1728"/>
            <a:chExt cx="432" cy="720"/>
          </a:xfrm>
        </p:grpSpPr>
        <p:sp>
          <p:nvSpPr>
            <p:cNvPr id="1038" name="AutoShape 14"/>
            <p:cNvSpPr>
              <a:spLocks noChangeArrowheads="1"/>
            </p:cNvSpPr>
            <p:nvPr/>
          </p:nvSpPr>
          <p:spPr bwMode="auto">
            <a:xfrm>
              <a:off x="3840" y="1728"/>
              <a:ext cx="432" cy="432"/>
            </a:xfrm>
            <a:prstGeom prst="plus">
              <a:avLst>
                <a:gd name="adj" fmla="val 44644"/>
              </a:avLst>
            </a:prstGeom>
            <a:solidFill>
              <a:srgbClr val="00000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1039" name="Rectangle 15"/>
            <p:cNvSpPr>
              <a:spLocks noChangeArrowheads="1"/>
            </p:cNvSpPr>
            <p:nvPr/>
          </p:nvSpPr>
          <p:spPr bwMode="auto">
            <a:xfrm flipH="1">
              <a:off x="4032" y="1968"/>
              <a:ext cx="48" cy="480"/>
            </a:xfrm>
            <a:prstGeom prst="rect">
              <a:avLst/>
            </a:prstGeom>
            <a:solidFill>
              <a:srgbClr val="00000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grpSp>
      <p:sp>
        <p:nvSpPr>
          <p:cNvPr id="1043" name="Text Box 19"/>
          <p:cNvSpPr txBox="1">
            <a:spLocks noChangeArrowheads="1"/>
          </p:cNvSpPr>
          <p:nvPr/>
        </p:nvSpPr>
        <p:spPr bwMode="auto">
          <a:xfrm>
            <a:off x="6781800" y="1752600"/>
            <a:ext cx="1905000" cy="180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1000"/>
              </a:spcAft>
            </a:pPr>
            <a:r>
              <a:rPr lang="en-US" sz="1600" b="1" dirty="0">
                <a:solidFill>
                  <a:srgbClr val="000000"/>
                </a:solidFill>
                <a:latin typeface="Calibri" pitchFamily="34" charset="0"/>
                <a:cs typeface="Arial" pitchFamily="34" charset="0"/>
              </a:rPr>
              <a:t>Now that [the New Covenant era of] faith has come, we are no longer under the guardianship of the Law (Gal.3:25)</a:t>
            </a:r>
            <a:endParaRPr lang="en-US" dirty="0">
              <a:solidFill>
                <a:prstClr val="black"/>
              </a:solidFill>
              <a:cs typeface="Arial" pitchFamily="34" charset="0"/>
            </a:endParaRPr>
          </a:p>
        </p:txBody>
      </p:sp>
      <p:sp>
        <p:nvSpPr>
          <p:cNvPr id="1045" name="Text Box 21"/>
          <p:cNvSpPr txBox="1">
            <a:spLocks noChangeArrowheads="1"/>
          </p:cNvSpPr>
          <p:nvPr/>
        </p:nvSpPr>
        <p:spPr bwMode="auto">
          <a:xfrm>
            <a:off x="1371600" y="1752600"/>
            <a:ext cx="1539875" cy="17525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buSzPts val="1600"/>
            </a:pPr>
            <a:r>
              <a:rPr lang="en-US" sz="1600" b="1" dirty="0">
                <a:solidFill>
                  <a:srgbClr val="000000"/>
                </a:solidFill>
                <a:latin typeface="Calibri" pitchFamily="34" charset="0"/>
                <a:cs typeface="Arial" pitchFamily="34" charset="0"/>
              </a:rPr>
              <a:t>In the Abrahamic Covenant, God promised Abraham an “offspring” (3:15-17)</a:t>
            </a:r>
          </a:p>
        </p:txBody>
      </p:sp>
      <p:grpSp>
        <p:nvGrpSpPr>
          <p:cNvPr id="3" name="Group 30"/>
          <p:cNvGrpSpPr/>
          <p:nvPr/>
        </p:nvGrpSpPr>
        <p:grpSpPr>
          <a:xfrm>
            <a:off x="0" y="1066800"/>
            <a:ext cx="1371600" cy="2859840"/>
            <a:chOff x="0" y="1066800"/>
            <a:chExt cx="1371600" cy="2546350"/>
          </a:xfrm>
        </p:grpSpPr>
        <p:sp>
          <p:nvSpPr>
            <p:cNvPr id="1027" name="Text Box 3"/>
            <p:cNvSpPr txBox="1">
              <a:spLocks noChangeArrowheads="1"/>
            </p:cNvSpPr>
            <p:nvPr/>
          </p:nvSpPr>
          <p:spPr bwMode="auto">
            <a:xfrm>
              <a:off x="0" y="1066800"/>
              <a:ext cx="1371600" cy="1069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sz="1600" b="1" dirty="0">
                  <a:solidFill>
                    <a:srgbClr val="000000"/>
                  </a:solidFill>
                  <a:latin typeface="Calibri" pitchFamily="34" charset="0"/>
                  <a:cs typeface="Arial" pitchFamily="34" charset="0"/>
                </a:rPr>
                <a:t>The Call</a:t>
              </a:r>
            </a:p>
            <a:p>
              <a:pPr algn="ctr"/>
              <a:r>
                <a:rPr lang="en-US" sz="1600" b="1" dirty="0">
                  <a:solidFill>
                    <a:srgbClr val="000000"/>
                  </a:solidFill>
                  <a:latin typeface="Calibri" pitchFamily="34" charset="0"/>
                  <a:cs typeface="Arial" pitchFamily="34" charset="0"/>
                </a:rPr>
                <a:t>of</a:t>
              </a:r>
            </a:p>
            <a:p>
              <a:pPr algn="ctr"/>
              <a:r>
                <a:rPr lang="en-US" sz="1600" b="1" dirty="0">
                  <a:solidFill>
                    <a:srgbClr val="000000"/>
                  </a:solidFill>
                  <a:latin typeface="Calibri" pitchFamily="34" charset="0"/>
                  <a:cs typeface="Arial" pitchFamily="34" charset="0"/>
                </a:rPr>
                <a:t>Abraham</a:t>
              </a:r>
            </a:p>
            <a:p>
              <a:pPr algn="ctr">
                <a:spcAft>
                  <a:spcPts val="1000"/>
                </a:spcAft>
              </a:pPr>
              <a:r>
                <a:rPr lang="en-US" sz="1600" b="1" dirty="0">
                  <a:solidFill>
                    <a:srgbClr val="000000"/>
                  </a:solidFill>
                  <a:latin typeface="Calibri" pitchFamily="34" charset="0"/>
                  <a:cs typeface="Arial" pitchFamily="34" charset="0"/>
                </a:rPr>
                <a:t>(Gen. 12:1-3)</a:t>
              </a:r>
              <a:endParaRPr lang="en-US" dirty="0">
                <a:solidFill>
                  <a:prstClr val="black"/>
                </a:solidFill>
                <a:cs typeface="Arial" pitchFamily="34" charset="0"/>
              </a:endParaRPr>
            </a:p>
          </p:txBody>
        </p:sp>
        <p:cxnSp>
          <p:nvCxnSpPr>
            <p:cNvPr id="1050" name="AutoShape 26"/>
            <p:cNvCxnSpPr>
              <a:cxnSpLocks noChangeShapeType="1"/>
            </p:cNvCxnSpPr>
            <p:nvPr/>
          </p:nvCxnSpPr>
          <p:spPr bwMode="auto">
            <a:xfrm rot="16200000" flipH="1">
              <a:off x="98425" y="2797175"/>
              <a:ext cx="1479550" cy="152400"/>
            </a:xfrm>
            <a:prstGeom prst="bentConnector2">
              <a:avLst/>
            </a:prstGeom>
            <a:noFill/>
            <a:ln w="9525">
              <a:solidFill>
                <a:srgbClr val="000000"/>
              </a:solidFill>
              <a:miter lim="800000"/>
              <a:headEnd/>
              <a:tailEnd type="triangle" w="med" len="med"/>
            </a:ln>
          </p:spPr>
        </p:cxnSp>
      </p:grpSp>
      <p:pic>
        <p:nvPicPr>
          <p:cNvPr id="1056" name="Picture 32" descr="http://t3.gstatic.com/images?q=tbn:ANd9GcS28ngyA8yAyXB54cnHLrIoR-kCpl6SSb5JvZztP94mAq9jTUI&amp;t=1&amp;usg=__FnwRV5hJ_KayHfR4b9LlQre14EE="/>
          <p:cNvPicPr>
            <a:picLocks noChangeAspect="1" noChangeArrowheads="1"/>
          </p:cNvPicPr>
          <p:nvPr/>
        </p:nvPicPr>
        <p:blipFill>
          <a:blip r:embed="rId2" cstate="print"/>
          <a:srcRect/>
          <a:stretch>
            <a:fillRect/>
          </a:stretch>
        </p:blipFill>
        <p:spPr bwMode="auto">
          <a:xfrm>
            <a:off x="2717800" y="3428999"/>
            <a:ext cx="877077" cy="914400"/>
          </a:xfrm>
          <a:prstGeom prst="rect">
            <a:avLst/>
          </a:prstGeom>
          <a:noFill/>
        </p:spPr>
      </p:pic>
      <p:sp>
        <p:nvSpPr>
          <p:cNvPr id="1054" name="Text Box 30"/>
          <p:cNvSpPr txBox="1">
            <a:spLocks noChangeArrowheads="1"/>
          </p:cNvSpPr>
          <p:nvPr/>
        </p:nvSpPr>
        <p:spPr bwMode="auto">
          <a:xfrm>
            <a:off x="6705600" y="1066800"/>
            <a:ext cx="1828800" cy="33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Aft>
                <a:spcPts val="1000"/>
              </a:spcAft>
            </a:pPr>
            <a:r>
              <a:rPr lang="en-US" sz="1600" b="1" dirty="0">
                <a:solidFill>
                  <a:srgbClr val="000000"/>
                </a:solidFill>
                <a:cs typeface="Arial" pitchFamily="34" charset="0"/>
              </a:rPr>
              <a:t>Fulfillment</a:t>
            </a:r>
            <a:endParaRPr lang="en-US" dirty="0">
              <a:solidFill>
                <a:prstClr val="black"/>
              </a:solidFill>
              <a:cs typeface="Arial" pitchFamily="34" charset="0"/>
            </a:endParaRPr>
          </a:p>
        </p:txBody>
      </p:sp>
      <p:sp>
        <p:nvSpPr>
          <p:cNvPr id="1033" name="AutoShape 9"/>
          <p:cNvSpPr>
            <a:spLocks noChangeArrowheads="1"/>
          </p:cNvSpPr>
          <p:nvPr/>
        </p:nvSpPr>
        <p:spPr bwMode="auto">
          <a:xfrm>
            <a:off x="914400" y="3428999"/>
            <a:ext cx="2209800" cy="990600"/>
          </a:xfrm>
          <a:prstGeom prst="leftRightArrow">
            <a:avLst>
              <a:gd name="adj1" fmla="val 50000"/>
              <a:gd name="adj2" fmla="val 36923"/>
            </a:avLst>
          </a:prstGeom>
          <a:no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a:spcAft>
                <a:spcPts val="1000"/>
              </a:spcAft>
            </a:pPr>
            <a:r>
              <a:rPr lang="en-US" sz="1600" b="1" dirty="0">
                <a:solidFill>
                  <a:srgbClr val="000000"/>
                </a:solidFill>
                <a:cs typeface="Arial" pitchFamily="34" charset="0"/>
              </a:rPr>
              <a:t>430 years later</a:t>
            </a:r>
            <a:endParaRPr lang="en-US" dirty="0">
              <a:solidFill>
                <a:prstClr val="black"/>
              </a:solidFill>
              <a:cs typeface="Arial" pitchFamily="34" charset="0"/>
            </a:endParaRPr>
          </a:p>
        </p:txBody>
      </p:sp>
      <p:grpSp>
        <p:nvGrpSpPr>
          <p:cNvPr id="5" name="Group 32"/>
          <p:cNvGrpSpPr/>
          <p:nvPr/>
        </p:nvGrpSpPr>
        <p:grpSpPr>
          <a:xfrm>
            <a:off x="3124200" y="3194050"/>
            <a:ext cx="3581399" cy="1447800"/>
            <a:chOff x="3124200" y="2895600"/>
            <a:chExt cx="3495099" cy="1447800"/>
          </a:xfrm>
        </p:grpSpPr>
        <p:sp>
          <p:nvSpPr>
            <p:cNvPr id="1053" name="Text Box 29"/>
            <p:cNvSpPr txBox="1">
              <a:spLocks noChangeArrowheads="1"/>
            </p:cNvSpPr>
            <p:nvPr/>
          </p:nvSpPr>
          <p:spPr bwMode="auto">
            <a:xfrm>
              <a:off x="4892039" y="3200400"/>
              <a:ext cx="1727260" cy="107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b="1" dirty="0">
                  <a:solidFill>
                    <a:srgbClr val="000000"/>
                  </a:solidFill>
                  <a:latin typeface="Calibri" pitchFamily="34" charset="0"/>
                  <a:cs typeface="Arial" pitchFamily="34" charset="0"/>
                </a:rPr>
                <a:t>Jesus Christ,</a:t>
              </a:r>
            </a:p>
            <a:p>
              <a:r>
                <a:rPr lang="en-US" sz="1600" b="1" dirty="0">
                  <a:solidFill>
                    <a:srgbClr val="000000"/>
                  </a:solidFill>
                  <a:latin typeface="Calibri" pitchFamily="34" charset="0"/>
                  <a:cs typeface="Arial" pitchFamily="34" charset="0"/>
                </a:rPr>
                <a:t>the Promised Offspring Came</a:t>
              </a:r>
            </a:p>
          </p:txBody>
        </p:sp>
        <p:sp>
          <p:nvSpPr>
            <p:cNvPr id="1051" name="Text Box 27"/>
            <p:cNvSpPr txBox="1">
              <a:spLocks noChangeArrowheads="1"/>
            </p:cNvSpPr>
            <p:nvPr/>
          </p:nvSpPr>
          <p:spPr bwMode="auto">
            <a:xfrm>
              <a:off x="3348037" y="3200400"/>
              <a:ext cx="1909763" cy="33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1000"/>
                </a:spcAft>
              </a:pPr>
              <a:r>
                <a:rPr lang="en-US" sz="1600" b="1" dirty="0">
                  <a:solidFill>
                    <a:srgbClr val="000000"/>
                  </a:solidFill>
                  <a:latin typeface="Calibri" pitchFamily="34" charset="0"/>
                  <a:cs typeface="Arial" pitchFamily="34" charset="0"/>
                </a:rPr>
                <a:t>Law Added UNTIL</a:t>
              </a:r>
              <a:endParaRPr lang="en-US" dirty="0">
                <a:solidFill>
                  <a:prstClr val="black"/>
                </a:solidFill>
                <a:cs typeface="Arial" pitchFamily="34" charset="0"/>
              </a:endParaRPr>
            </a:p>
          </p:txBody>
        </p:sp>
        <p:sp>
          <p:nvSpPr>
            <p:cNvPr id="1048" name="AutoShape 24"/>
            <p:cNvSpPr>
              <a:spLocks noChangeArrowheads="1"/>
            </p:cNvSpPr>
            <p:nvPr/>
          </p:nvSpPr>
          <p:spPr bwMode="auto">
            <a:xfrm>
              <a:off x="3124200" y="2895600"/>
              <a:ext cx="3429000" cy="1447800"/>
            </a:xfrm>
            <a:prstGeom prst="leftRightArrow">
              <a:avLst>
                <a:gd name="adj1" fmla="val 50000"/>
                <a:gd name="adj2" fmla="val 47368"/>
              </a:avLst>
            </a:prstGeom>
            <a:no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grpSp>
      <p:cxnSp>
        <p:nvCxnSpPr>
          <p:cNvPr id="29" name="Straight Arrow Connector 28"/>
          <p:cNvCxnSpPr/>
          <p:nvPr/>
        </p:nvCxnSpPr>
        <p:spPr>
          <a:xfrm>
            <a:off x="2743200" y="1235075"/>
            <a:ext cx="4191000" cy="1588"/>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0" name="Text Box 18"/>
          <p:cNvSpPr txBox="1">
            <a:spLocks noChangeArrowheads="1"/>
          </p:cNvSpPr>
          <p:nvPr/>
        </p:nvSpPr>
        <p:spPr bwMode="auto">
          <a:xfrm>
            <a:off x="3200400" y="1686983"/>
            <a:ext cx="3368675"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12713" indent="-112713">
              <a:buSzPts val="1600"/>
              <a:buFont typeface="Wingdings" pitchFamily="2" charset="2"/>
              <a:buChar char="§"/>
            </a:pPr>
            <a:r>
              <a:rPr lang="en-US" sz="1600" b="1" dirty="0">
                <a:solidFill>
                  <a:srgbClr val="000000"/>
                </a:solidFill>
                <a:latin typeface="Calibri" pitchFamily="34" charset="0"/>
                <a:cs typeface="Arial" pitchFamily="34" charset="0"/>
              </a:rPr>
              <a:t>Did </a:t>
            </a:r>
            <a:r>
              <a:rPr lang="en-US" sz="1600" b="1" i="1" dirty="0">
                <a:solidFill>
                  <a:srgbClr val="000000"/>
                </a:solidFill>
                <a:latin typeface="Calibri" pitchFamily="34" charset="0"/>
                <a:cs typeface="Arial" pitchFamily="34" charset="0"/>
              </a:rPr>
              <a:t>not</a:t>
            </a:r>
            <a:r>
              <a:rPr lang="en-US" sz="1600" b="1" dirty="0">
                <a:solidFill>
                  <a:srgbClr val="000000"/>
                </a:solidFill>
                <a:latin typeface="Calibri" pitchFamily="34" charset="0"/>
                <a:cs typeface="Arial" pitchFamily="34" charset="0"/>
              </a:rPr>
              <a:t> set aside the promise to Abraham (Gal. 3:17-18)</a:t>
            </a:r>
          </a:p>
          <a:p>
            <a:pPr marL="112713" indent="-112713">
              <a:buSzPts val="1600"/>
              <a:buFont typeface="Wingdings" pitchFamily="2" charset="2"/>
              <a:buChar char="§"/>
            </a:pPr>
            <a:r>
              <a:rPr lang="en-US" sz="1600" b="1" dirty="0">
                <a:solidFill>
                  <a:srgbClr val="000000"/>
                </a:solidFill>
                <a:latin typeface="Calibri" pitchFamily="34" charset="0"/>
                <a:cs typeface="Arial" pitchFamily="34" charset="0"/>
              </a:rPr>
              <a:t>Was added “because of [i.e. to increase] transgressions” (Gal. 3:19) </a:t>
            </a:r>
          </a:p>
          <a:p>
            <a:pPr marL="112713" indent="-112713">
              <a:buSzPts val="1600"/>
              <a:buFont typeface="Wingdings" pitchFamily="2" charset="2"/>
              <a:buChar char="§"/>
            </a:pPr>
            <a:r>
              <a:rPr lang="en-US" sz="1600" b="1" dirty="0">
                <a:solidFill>
                  <a:srgbClr val="000000"/>
                </a:solidFill>
                <a:latin typeface="Calibri" pitchFamily="34" charset="0"/>
                <a:cs typeface="Arial" pitchFamily="34" charset="0"/>
              </a:rPr>
              <a:t>Was to remain in force only </a:t>
            </a:r>
            <a:r>
              <a:rPr lang="en-US" sz="1600" b="1" i="1" dirty="0">
                <a:solidFill>
                  <a:srgbClr val="000000"/>
                </a:solidFill>
                <a:latin typeface="Calibri" pitchFamily="34" charset="0"/>
                <a:cs typeface="Arial" pitchFamily="34" charset="0"/>
              </a:rPr>
              <a:t>until</a:t>
            </a:r>
            <a:r>
              <a:rPr lang="en-US" sz="1600" b="1" dirty="0">
                <a:solidFill>
                  <a:srgbClr val="000000"/>
                </a:solidFill>
                <a:latin typeface="Calibri" pitchFamily="34" charset="0"/>
                <a:cs typeface="Arial" pitchFamily="34" charset="0"/>
              </a:rPr>
              <a:t> Christ came (Gal 3:19a, 24) </a:t>
            </a:r>
          </a:p>
          <a:p>
            <a:pPr marL="112713" indent="-112713">
              <a:buSzPts val="1600"/>
              <a:buFont typeface="Wingdings" pitchFamily="2" charset="2"/>
              <a:buChar char="§"/>
            </a:pPr>
            <a:endParaRPr lang="en-US" sz="1600" b="1" dirty="0">
              <a:solidFill>
                <a:srgbClr val="000000"/>
              </a:solidFill>
              <a:latin typeface="Calibri" pitchFamily="34" charset="0"/>
              <a:cs typeface="Arial" pitchFamily="34" charset="0"/>
            </a:endParaRPr>
          </a:p>
        </p:txBody>
      </p:sp>
    </p:spTree>
    <p:extLst>
      <p:ext uri="{BB962C8B-B14F-4D97-AF65-F5344CB8AC3E}">
        <p14:creationId xmlns:p14="http://schemas.microsoft.com/office/powerpoint/2010/main" val="3115420303"/>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030"/>
                                        </p:tgtEl>
                                        <p:attrNameLst>
                                          <p:attrName>style.visibility</p:attrName>
                                        </p:attrNameLst>
                                      </p:cBhvr>
                                      <p:to>
                                        <p:strVal val="visible"/>
                                      </p:to>
                                    </p:set>
                                    <p:anim calcmode="lin" valueType="num">
                                      <p:cBhvr>
                                        <p:cTn id="12" dur="500" fill="hold"/>
                                        <p:tgtEl>
                                          <p:spTgt spid="1030"/>
                                        </p:tgtEl>
                                        <p:attrNameLst>
                                          <p:attrName>ppt_w</p:attrName>
                                        </p:attrNameLst>
                                      </p:cBhvr>
                                      <p:tavLst>
                                        <p:tav tm="0">
                                          <p:val>
                                            <p:fltVal val="0"/>
                                          </p:val>
                                        </p:tav>
                                        <p:tav tm="100000">
                                          <p:val>
                                            <p:strVal val="#ppt_w"/>
                                          </p:val>
                                        </p:tav>
                                      </p:tavLst>
                                    </p:anim>
                                    <p:anim calcmode="lin" valueType="num">
                                      <p:cBhvr>
                                        <p:cTn id="13" dur="500" fill="hold"/>
                                        <p:tgtEl>
                                          <p:spTgt spid="1030"/>
                                        </p:tgtEl>
                                        <p:attrNameLst>
                                          <p:attrName>ppt_h</p:attrName>
                                        </p:attrNameLst>
                                      </p:cBhvr>
                                      <p:tavLst>
                                        <p:tav tm="0">
                                          <p:val>
                                            <p:fltVal val="0"/>
                                          </p:val>
                                        </p:tav>
                                        <p:tav tm="100000">
                                          <p:val>
                                            <p:strVal val="#ppt_h"/>
                                          </p:val>
                                        </p:tav>
                                      </p:tavLst>
                                    </p:anim>
                                    <p:animEffect transition="in" filter="fade">
                                      <p:cBhvr>
                                        <p:cTn id="14" dur="500"/>
                                        <p:tgtEl>
                                          <p:spTgt spid="103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045">
                                            <p:txEl>
                                              <p:pRg st="0" end="0"/>
                                            </p:txEl>
                                          </p:spTgt>
                                        </p:tgtEl>
                                        <p:attrNameLst>
                                          <p:attrName>style.visibility</p:attrName>
                                        </p:attrNameLst>
                                      </p:cBhvr>
                                      <p:to>
                                        <p:strVal val="visible"/>
                                      </p:to>
                                    </p:set>
                                    <p:anim calcmode="lin" valueType="num">
                                      <p:cBhvr>
                                        <p:cTn id="19" dur="500" fill="hold"/>
                                        <p:tgtEl>
                                          <p:spTgt spid="1045">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1045">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104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1033"/>
                                        </p:tgtEl>
                                        <p:attrNameLst>
                                          <p:attrName>style.visibility</p:attrName>
                                        </p:attrNameLst>
                                      </p:cBhvr>
                                      <p:to>
                                        <p:strVal val="visible"/>
                                      </p:to>
                                    </p:set>
                                    <p:anim calcmode="lin" valueType="num">
                                      <p:cBhvr>
                                        <p:cTn id="26" dur="500" fill="hold"/>
                                        <p:tgtEl>
                                          <p:spTgt spid="1033"/>
                                        </p:tgtEl>
                                        <p:attrNameLst>
                                          <p:attrName>ppt_w</p:attrName>
                                        </p:attrNameLst>
                                      </p:cBhvr>
                                      <p:tavLst>
                                        <p:tav tm="0">
                                          <p:val>
                                            <p:fltVal val="0"/>
                                          </p:val>
                                        </p:tav>
                                        <p:tav tm="100000">
                                          <p:val>
                                            <p:strVal val="#ppt_w"/>
                                          </p:val>
                                        </p:tav>
                                      </p:tavLst>
                                    </p:anim>
                                    <p:anim calcmode="lin" valueType="num">
                                      <p:cBhvr>
                                        <p:cTn id="27" dur="500" fill="hold"/>
                                        <p:tgtEl>
                                          <p:spTgt spid="1033"/>
                                        </p:tgtEl>
                                        <p:attrNameLst>
                                          <p:attrName>ppt_h</p:attrName>
                                        </p:attrNameLst>
                                      </p:cBhvr>
                                      <p:tavLst>
                                        <p:tav tm="0">
                                          <p:val>
                                            <p:strVal val="#ppt_h"/>
                                          </p:val>
                                        </p:tav>
                                        <p:tav tm="100000">
                                          <p:val>
                                            <p:strVal val="#ppt_h"/>
                                          </p:val>
                                        </p:tav>
                                      </p:tavLst>
                                    </p:anim>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1056"/>
                                        </p:tgtEl>
                                        <p:attrNameLst>
                                          <p:attrName>style.visibility</p:attrName>
                                        </p:attrNameLst>
                                      </p:cBhvr>
                                      <p:to>
                                        <p:strVal val="visible"/>
                                      </p:to>
                                    </p:set>
                                    <p:animEffect transition="in" filter="dissolve">
                                      <p:cBhvr>
                                        <p:cTn id="31" dur="500"/>
                                        <p:tgtEl>
                                          <p:spTgt spid="1056"/>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1028"/>
                                        </p:tgtEl>
                                        <p:attrNameLst>
                                          <p:attrName>style.visibility</p:attrName>
                                        </p:attrNameLst>
                                      </p:cBhvr>
                                      <p:to>
                                        <p:strVal val="visible"/>
                                      </p:to>
                                    </p:set>
                                    <p:anim calcmode="lin" valueType="num">
                                      <p:cBhvr>
                                        <p:cTn id="34" dur="500" fill="hold"/>
                                        <p:tgtEl>
                                          <p:spTgt spid="1028"/>
                                        </p:tgtEl>
                                        <p:attrNameLst>
                                          <p:attrName>ppt_w</p:attrName>
                                        </p:attrNameLst>
                                      </p:cBhvr>
                                      <p:tavLst>
                                        <p:tav tm="0">
                                          <p:val>
                                            <p:fltVal val="0"/>
                                          </p:val>
                                        </p:tav>
                                        <p:tav tm="100000">
                                          <p:val>
                                            <p:strVal val="#ppt_w"/>
                                          </p:val>
                                        </p:tav>
                                      </p:tavLst>
                                    </p:anim>
                                    <p:anim calcmode="lin" valueType="num">
                                      <p:cBhvr>
                                        <p:cTn id="35" dur="500" fill="hold"/>
                                        <p:tgtEl>
                                          <p:spTgt spid="1028"/>
                                        </p:tgtEl>
                                        <p:attrNameLst>
                                          <p:attrName>ppt_h</p:attrName>
                                        </p:attrNameLst>
                                      </p:cBhvr>
                                      <p:tavLst>
                                        <p:tav tm="0">
                                          <p:val>
                                            <p:fltVal val="0"/>
                                          </p:val>
                                        </p:tav>
                                        <p:tav tm="100000">
                                          <p:val>
                                            <p:strVal val="#ppt_h"/>
                                          </p:val>
                                        </p:tav>
                                      </p:tavLst>
                                    </p:anim>
                                    <p:animEffect transition="in" filter="fade">
                                      <p:cBhvr>
                                        <p:cTn id="36" dur="500"/>
                                        <p:tgtEl>
                                          <p:spTgt spid="1028"/>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049"/>
                                        </p:tgtEl>
                                        <p:attrNameLst>
                                          <p:attrName>style.visibility</p:attrName>
                                        </p:attrNameLst>
                                      </p:cBhvr>
                                      <p:to>
                                        <p:strVal val="visible"/>
                                      </p:to>
                                    </p:set>
                                    <p:anim calcmode="lin" valueType="num">
                                      <p:cBhvr>
                                        <p:cTn id="39" dur="500" fill="hold"/>
                                        <p:tgtEl>
                                          <p:spTgt spid="1049"/>
                                        </p:tgtEl>
                                        <p:attrNameLst>
                                          <p:attrName>ppt_w</p:attrName>
                                        </p:attrNameLst>
                                      </p:cBhvr>
                                      <p:tavLst>
                                        <p:tav tm="0">
                                          <p:val>
                                            <p:fltVal val="0"/>
                                          </p:val>
                                        </p:tav>
                                        <p:tav tm="100000">
                                          <p:val>
                                            <p:strVal val="#ppt_w"/>
                                          </p:val>
                                        </p:tav>
                                      </p:tavLst>
                                    </p:anim>
                                    <p:anim calcmode="lin" valueType="num">
                                      <p:cBhvr>
                                        <p:cTn id="40" dur="500" fill="hold"/>
                                        <p:tgtEl>
                                          <p:spTgt spid="1049"/>
                                        </p:tgtEl>
                                        <p:attrNameLst>
                                          <p:attrName>ppt_h</p:attrName>
                                        </p:attrNameLst>
                                      </p:cBhvr>
                                      <p:tavLst>
                                        <p:tav tm="0">
                                          <p:val>
                                            <p:fltVal val="0"/>
                                          </p:val>
                                        </p:tav>
                                        <p:tav tm="100000">
                                          <p:val>
                                            <p:strVal val="#ppt_h"/>
                                          </p:val>
                                        </p:tav>
                                      </p:tavLst>
                                    </p:anim>
                                    <p:animEffect transition="in" filter="fade">
                                      <p:cBhvr>
                                        <p:cTn id="41" dur="500"/>
                                        <p:tgtEl>
                                          <p:spTgt spid="1049"/>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nodeType="clickEffect">
                                  <p:stCondLst>
                                    <p:cond delay="0"/>
                                  </p:stCondLst>
                                  <p:childTnLst>
                                    <p:set>
                                      <p:cBhvr>
                                        <p:cTn id="45" dur="1" fill="hold">
                                          <p:stCondLst>
                                            <p:cond delay="0"/>
                                          </p:stCondLst>
                                        </p:cTn>
                                        <p:tgtEl>
                                          <p:spTgt spid="30">
                                            <p:txEl>
                                              <p:pRg st="0" end="0"/>
                                            </p:txEl>
                                          </p:spTgt>
                                        </p:tgtEl>
                                        <p:attrNameLst>
                                          <p:attrName>style.visibility</p:attrName>
                                        </p:attrNameLst>
                                      </p:cBhvr>
                                      <p:to>
                                        <p:strVal val="visible"/>
                                      </p:to>
                                    </p:set>
                                    <p:anim calcmode="lin" valueType="num">
                                      <p:cBhvr>
                                        <p:cTn id="46"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47"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48" dur="500"/>
                                        <p:tgtEl>
                                          <p:spTgt spid="30">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nodeType="clickEffect">
                                  <p:stCondLst>
                                    <p:cond delay="0"/>
                                  </p:stCondLst>
                                  <p:childTnLst>
                                    <p:set>
                                      <p:cBhvr>
                                        <p:cTn id="52" dur="1" fill="hold">
                                          <p:stCondLst>
                                            <p:cond delay="0"/>
                                          </p:stCondLst>
                                        </p:cTn>
                                        <p:tgtEl>
                                          <p:spTgt spid="30">
                                            <p:txEl>
                                              <p:pRg st="1" end="1"/>
                                            </p:txEl>
                                          </p:spTgt>
                                        </p:tgtEl>
                                        <p:attrNameLst>
                                          <p:attrName>style.visibility</p:attrName>
                                        </p:attrNameLst>
                                      </p:cBhvr>
                                      <p:to>
                                        <p:strVal val="visible"/>
                                      </p:to>
                                    </p:set>
                                    <p:anim calcmode="lin" valueType="num">
                                      <p:cBhvr>
                                        <p:cTn id="53" dur="500" fill="hold"/>
                                        <p:tgtEl>
                                          <p:spTgt spid="30">
                                            <p:txEl>
                                              <p:pRg st="1" end="1"/>
                                            </p:txEl>
                                          </p:spTgt>
                                        </p:tgtEl>
                                        <p:attrNameLst>
                                          <p:attrName>ppt_w</p:attrName>
                                        </p:attrNameLst>
                                      </p:cBhvr>
                                      <p:tavLst>
                                        <p:tav tm="0">
                                          <p:val>
                                            <p:fltVal val="0"/>
                                          </p:val>
                                        </p:tav>
                                        <p:tav tm="100000">
                                          <p:val>
                                            <p:strVal val="#ppt_w"/>
                                          </p:val>
                                        </p:tav>
                                      </p:tavLst>
                                    </p:anim>
                                    <p:anim calcmode="lin" valueType="num">
                                      <p:cBhvr>
                                        <p:cTn id="54" dur="500" fill="hold"/>
                                        <p:tgtEl>
                                          <p:spTgt spid="30">
                                            <p:txEl>
                                              <p:pRg st="1" end="1"/>
                                            </p:txEl>
                                          </p:spTgt>
                                        </p:tgtEl>
                                        <p:attrNameLst>
                                          <p:attrName>ppt_h</p:attrName>
                                        </p:attrNameLst>
                                      </p:cBhvr>
                                      <p:tavLst>
                                        <p:tav tm="0">
                                          <p:val>
                                            <p:fltVal val="0"/>
                                          </p:val>
                                        </p:tav>
                                        <p:tav tm="100000">
                                          <p:val>
                                            <p:strVal val="#ppt_h"/>
                                          </p:val>
                                        </p:tav>
                                      </p:tavLst>
                                    </p:anim>
                                    <p:animEffect transition="in" filter="fade">
                                      <p:cBhvr>
                                        <p:cTn id="55" dur="500"/>
                                        <p:tgtEl>
                                          <p:spTgt spid="30">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nodeType="clickEffect">
                                  <p:stCondLst>
                                    <p:cond delay="0"/>
                                  </p:stCondLst>
                                  <p:childTnLst>
                                    <p:set>
                                      <p:cBhvr>
                                        <p:cTn id="59" dur="1" fill="hold">
                                          <p:stCondLst>
                                            <p:cond delay="0"/>
                                          </p:stCondLst>
                                        </p:cTn>
                                        <p:tgtEl>
                                          <p:spTgt spid="30">
                                            <p:txEl>
                                              <p:pRg st="2" end="2"/>
                                            </p:txEl>
                                          </p:spTgt>
                                        </p:tgtEl>
                                        <p:attrNameLst>
                                          <p:attrName>style.visibility</p:attrName>
                                        </p:attrNameLst>
                                      </p:cBhvr>
                                      <p:to>
                                        <p:strVal val="visible"/>
                                      </p:to>
                                    </p:set>
                                    <p:anim calcmode="lin" valueType="num">
                                      <p:cBhvr>
                                        <p:cTn id="60" dur="500" fill="hold"/>
                                        <p:tgtEl>
                                          <p:spTgt spid="30">
                                            <p:txEl>
                                              <p:pRg st="2" end="2"/>
                                            </p:txEl>
                                          </p:spTgt>
                                        </p:tgtEl>
                                        <p:attrNameLst>
                                          <p:attrName>ppt_w</p:attrName>
                                        </p:attrNameLst>
                                      </p:cBhvr>
                                      <p:tavLst>
                                        <p:tav tm="0">
                                          <p:val>
                                            <p:fltVal val="0"/>
                                          </p:val>
                                        </p:tav>
                                        <p:tav tm="100000">
                                          <p:val>
                                            <p:strVal val="#ppt_w"/>
                                          </p:val>
                                        </p:tav>
                                      </p:tavLst>
                                    </p:anim>
                                    <p:anim calcmode="lin" valueType="num">
                                      <p:cBhvr>
                                        <p:cTn id="61" dur="500" fill="hold"/>
                                        <p:tgtEl>
                                          <p:spTgt spid="30">
                                            <p:txEl>
                                              <p:pRg st="2" end="2"/>
                                            </p:txEl>
                                          </p:spTgt>
                                        </p:tgtEl>
                                        <p:attrNameLst>
                                          <p:attrName>ppt_h</p:attrName>
                                        </p:attrNameLst>
                                      </p:cBhvr>
                                      <p:tavLst>
                                        <p:tav tm="0">
                                          <p:val>
                                            <p:fltVal val="0"/>
                                          </p:val>
                                        </p:tav>
                                        <p:tav tm="100000">
                                          <p:val>
                                            <p:strVal val="#ppt_h"/>
                                          </p:val>
                                        </p:tav>
                                      </p:tavLst>
                                    </p:anim>
                                    <p:animEffect transition="in" filter="fade">
                                      <p:cBhvr>
                                        <p:cTn id="62" dur="500"/>
                                        <p:tgtEl>
                                          <p:spTgt spid="30">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7" presetClass="entr" presetSubtype="10"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p:cTn id="67" dur="500" fill="hold"/>
                                        <p:tgtEl>
                                          <p:spTgt spid="5"/>
                                        </p:tgtEl>
                                        <p:attrNameLst>
                                          <p:attrName>ppt_w</p:attrName>
                                        </p:attrNameLst>
                                      </p:cBhvr>
                                      <p:tavLst>
                                        <p:tav tm="0">
                                          <p:val>
                                            <p:fltVal val="0"/>
                                          </p:val>
                                        </p:tav>
                                        <p:tav tm="100000">
                                          <p:val>
                                            <p:strVal val="#ppt_w"/>
                                          </p:val>
                                        </p:tav>
                                      </p:tavLst>
                                    </p:anim>
                                    <p:anim calcmode="lin" valueType="num">
                                      <p:cBhvr>
                                        <p:cTn id="68" dur="500" fill="hold"/>
                                        <p:tgtEl>
                                          <p:spTgt spid="5"/>
                                        </p:tgtEl>
                                        <p:attrNameLst>
                                          <p:attrName>ppt_h</p:attrName>
                                        </p:attrNameLst>
                                      </p:cBhvr>
                                      <p:tavLst>
                                        <p:tav tm="0">
                                          <p:val>
                                            <p:strVal val="#ppt_h"/>
                                          </p:val>
                                        </p:tav>
                                        <p:tav tm="100000">
                                          <p:val>
                                            <p:strVal val="#ppt_h"/>
                                          </p:val>
                                        </p:tav>
                                      </p:tavLst>
                                    </p:anim>
                                  </p:childTnLst>
                                </p:cTn>
                              </p:par>
                            </p:childTnLst>
                          </p:cTn>
                        </p:par>
                        <p:par>
                          <p:cTn id="69" fill="hold">
                            <p:stCondLst>
                              <p:cond delay="500"/>
                            </p:stCondLst>
                            <p:childTnLst>
                              <p:par>
                                <p:cTn id="70" presetID="9" presetClass="entr" presetSubtype="0" fill="hold" nodeType="after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dissolve">
                                      <p:cBhvr>
                                        <p:cTn id="72" dur="500"/>
                                        <p:tgtEl>
                                          <p:spTgt spid="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ipe(left)">
                                      <p:cBhvr>
                                        <p:cTn id="77" dur="500"/>
                                        <p:tgtEl>
                                          <p:spTgt spid="29"/>
                                        </p:tgtEl>
                                      </p:cBhvr>
                                    </p:animEffect>
                                  </p:childTnLst>
                                </p:cTn>
                              </p:par>
                            </p:childTnLst>
                          </p:cTn>
                        </p:par>
                        <p:par>
                          <p:cTn id="78" fill="hold">
                            <p:stCondLst>
                              <p:cond delay="500"/>
                            </p:stCondLst>
                            <p:childTnLst>
                              <p:par>
                                <p:cTn id="79" presetID="53" presetClass="entr" presetSubtype="0" fill="hold" nodeType="afterEffect">
                                  <p:stCondLst>
                                    <p:cond delay="0"/>
                                  </p:stCondLst>
                                  <p:childTnLst>
                                    <p:set>
                                      <p:cBhvr>
                                        <p:cTn id="80" dur="1" fill="hold">
                                          <p:stCondLst>
                                            <p:cond delay="0"/>
                                          </p:stCondLst>
                                        </p:cTn>
                                        <p:tgtEl>
                                          <p:spTgt spid="1054"/>
                                        </p:tgtEl>
                                        <p:attrNameLst>
                                          <p:attrName>style.visibility</p:attrName>
                                        </p:attrNameLst>
                                      </p:cBhvr>
                                      <p:to>
                                        <p:strVal val="visible"/>
                                      </p:to>
                                    </p:set>
                                    <p:anim calcmode="lin" valueType="num">
                                      <p:cBhvr>
                                        <p:cTn id="81" dur="500" fill="hold"/>
                                        <p:tgtEl>
                                          <p:spTgt spid="1054"/>
                                        </p:tgtEl>
                                        <p:attrNameLst>
                                          <p:attrName>ppt_w</p:attrName>
                                        </p:attrNameLst>
                                      </p:cBhvr>
                                      <p:tavLst>
                                        <p:tav tm="0">
                                          <p:val>
                                            <p:fltVal val="0"/>
                                          </p:val>
                                        </p:tav>
                                        <p:tav tm="100000">
                                          <p:val>
                                            <p:strVal val="#ppt_w"/>
                                          </p:val>
                                        </p:tav>
                                      </p:tavLst>
                                    </p:anim>
                                    <p:anim calcmode="lin" valueType="num">
                                      <p:cBhvr>
                                        <p:cTn id="82" dur="500" fill="hold"/>
                                        <p:tgtEl>
                                          <p:spTgt spid="1054"/>
                                        </p:tgtEl>
                                        <p:attrNameLst>
                                          <p:attrName>ppt_h</p:attrName>
                                        </p:attrNameLst>
                                      </p:cBhvr>
                                      <p:tavLst>
                                        <p:tav tm="0">
                                          <p:val>
                                            <p:fltVal val="0"/>
                                          </p:val>
                                        </p:tav>
                                        <p:tav tm="100000">
                                          <p:val>
                                            <p:strVal val="#ppt_h"/>
                                          </p:val>
                                        </p:tav>
                                      </p:tavLst>
                                    </p:anim>
                                    <p:animEffect transition="in" filter="fade">
                                      <p:cBhvr>
                                        <p:cTn id="83" dur="500"/>
                                        <p:tgtEl>
                                          <p:spTgt spid="1054"/>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0" fill="hold" nodeType="clickEffect">
                                  <p:stCondLst>
                                    <p:cond delay="0"/>
                                  </p:stCondLst>
                                  <p:childTnLst>
                                    <p:set>
                                      <p:cBhvr>
                                        <p:cTn id="87" dur="1" fill="hold">
                                          <p:stCondLst>
                                            <p:cond delay="0"/>
                                          </p:stCondLst>
                                        </p:cTn>
                                        <p:tgtEl>
                                          <p:spTgt spid="1043">
                                            <p:txEl>
                                              <p:pRg st="0" end="0"/>
                                            </p:txEl>
                                          </p:spTgt>
                                        </p:tgtEl>
                                        <p:attrNameLst>
                                          <p:attrName>style.visibility</p:attrName>
                                        </p:attrNameLst>
                                      </p:cBhvr>
                                      <p:to>
                                        <p:strVal val="visible"/>
                                      </p:to>
                                    </p:set>
                                    <p:anim calcmode="lin" valueType="num">
                                      <p:cBhvr>
                                        <p:cTn id="88" dur="500" fill="hold"/>
                                        <p:tgtEl>
                                          <p:spTgt spid="1043">
                                            <p:txEl>
                                              <p:pRg st="0" end="0"/>
                                            </p:txEl>
                                          </p:spTgt>
                                        </p:tgtEl>
                                        <p:attrNameLst>
                                          <p:attrName>ppt_w</p:attrName>
                                        </p:attrNameLst>
                                      </p:cBhvr>
                                      <p:tavLst>
                                        <p:tav tm="0">
                                          <p:val>
                                            <p:fltVal val="0"/>
                                          </p:val>
                                        </p:tav>
                                        <p:tav tm="100000">
                                          <p:val>
                                            <p:strVal val="#ppt_w"/>
                                          </p:val>
                                        </p:tav>
                                      </p:tavLst>
                                    </p:anim>
                                    <p:anim calcmode="lin" valueType="num">
                                      <p:cBhvr>
                                        <p:cTn id="89" dur="500" fill="hold"/>
                                        <p:tgtEl>
                                          <p:spTgt spid="1043">
                                            <p:txEl>
                                              <p:pRg st="0" end="0"/>
                                            </p:txEl>
                                          </p:spTgt>
                                        </p:tgtEl>
                                        <p:attrNameLst>
                                          <p:attrName>ppt_h</p:attrName>
                                        </p:attrNameLst>
                                      </p:cBhvr>
                                      <p:tavLst>
                                        <p:tav tm="0">
                                          <p:val>
                                            <p:fltVal val="0"/>
                                          </p:val>
                                        </p:tav>
                                        <p:tav tm="100000">
                                          <p:val>
                                            <p:strVal val="#ppt_h"/>
                                          </p:val>
                                        </p:tav>
                                      </p:tavLst>
                                    </p:anim>
                                    <p:animEffect transition="in" filter="fade">
                                      <p:cBhvr>
                                        <p:cTn id="90" dur="500"/>
                                        <p:tgtEl>
                                          <p:spTgt spid="10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9" grpId="0" animBg="1"/>
      <p:bldP spid="1028" grpId="0"/>
      <p:bldP spid="1030" grpId="0"/>
      <p:bldP spid="10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p>
        </p:txBody>
      </p:sp>
    </p:spTree>
    <p:extLst>
      <p:ext uri="{BB962C8B-B14F-4D97-AF65-F5344CB8AC3E}">
        <p14:creationId xmlns:p14="http://schemas.microsoft.com/office/powerpoint/2010/main" val="34996146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p>
        </p:txBody>
      </p:sp>
      <p:sp>
        <p:nvSpPr>
          <p:cNvPr id="2" name="Content Placeholder 1"/>
          <p:cNvSpPr>
            <a:spLocks noGrp="1"/>
          </p:cNvSpPr>
          <p:nvPr>
            <p:ph idx="1"/>
          </p:nvPr>
        </p:nvSpPr>
        <p:spPr>
          <a:xfrm>
            <a:off x="457200" y="1600200"/>
            <a:ext cx="8229600" cy="5029200"/>
          </a:xfrm>
        </p:spPr>
        <p:txBody>
          <a:bodyPr>
            <a:normAutofit fontScale="92500" lnSpcReduction="20000"/>
          </a:bodyPr>
          <a:lstStyle/>
          <a:p>
            <a:r>
              <a:rPr lang="en-US" dirty="0"/>
              <a:t>Are the laws and commandments given in the Old Testament binding on New Covenant Christians today?</a:t>
            </a:r>
          </a:p>
          <a:p>
            <a:r>
              <a:rPr lang="en-US" dirty="0"/>
              <a:t>What about keeping the Sabbath?</a:t>
            </a:r>
          </a:p>
          <a:p>
            <a:pPr lvl="1"/>
            <a:r>
              <a:rPr lang="en-US" dirty="0"/>
              <a:t>What does/did it mean to keep the Sabbath? </a:t>
            </a:r>
          </a:p>
          <a:p>
            <a:pPr lvl="1"/>
            <a:r>
              <a:rPr lang="en-US" dirty="0"/>
              <a:t>Are Christians today obligated to keep the Sabbath?</a:t>
            </a:r>
          </a:p>
          <a:p>
            <a:r>
              <a:rPr lang="en-US" dirty="0"/>
              <a:t>What about Tithing?</a:t>
            </a:r>
          </a:p>
          <a:p>
            <a:r>
              <a:rPr lang="en-US" dirty="0"/>
              <a:t>What are the competing theological systems to New Covenant Theology? </a:t>
            </a:r>
          </a:p>
          <a:p>
            <a:r>
              <a:rPr lang="en-US" dirty="0"/>
              <a:t>What questions do these competing views raise that we need to evaluate and consider?</a:t>
            </a:r>
          </a:p>
          <a:p>
            <a:endParaRPr lang="en-US" dirty="0"/>
          </a:p>
        </p:txBody>
      </p:sp>
    </p:spTree>
    <p:extLst>
      <p:ext uri="{BB962C8B-B14F-4D97-AF65-F5344CB8AC3E}">
        <p14:creationId xmlns:p14="http://schemas.microsoft.com/office/powerpoint/2010/main" val="39101755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6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36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660400"/>
            <a:ext cx="8534400" cy="6197600"/>
          </a:xfrm>
        </p:spPr>
        <p:txBody>
          <a:bodyPr>
            <a:normAutofit fontScale="85000" lnSpcReduction="20000"/>
          </a:bodyPr>
          <a:lstStyle/>
          <a:p>
            <a:r>
              <a:rPr lang="en-US" dirty="0">
                <a:effectLst>
                  <a:glow rad="228600">
                    <a:schemeClr val="accent3">
                      <a:satMod val="175000"/>
                      <a:alpha val="40000"/>
                    </a:schemeClr>
                  </a:glow>
                </a:effectLst>
                <a:latin typeface="Calibri" pitchFamily="34" charset="0"/>
                <a:cs typeface="Calibri" pitchFamily="34" charset="0"/>
              </a:rPr>
              <a:t>We spent several weeks looking at the first question that I raised concerning New Covenant Theology: Are OT laws binding on Christians today?</a:t>
            </a:r>
          </a:p>
          <a:p>
            <a:r>
              <a:rPr lang="en-US" dirty="0">
                <a:effectLst>
                  <a:glow rad="228600">
                    <a:schemeClr val="accent3">
                      <a:satMod val="175000"/>
                      <a:alpha val="40000"/>
                    </a:schemeClr>
                  </a:glow>
                </a:effectLst>
                <a:latin typeface="Calibri" pitchFamily="34" charset="0"/>
                <a:cs typeface="Calibri" pitchFamily="34" charset="0"/>
              </a:rPr>
              <a:t>To summarize our answer:</a:t>
            </a:r>
          </a:p>
          <a:p>
            <a:pPr lvl="1"/>
            <a:r>
              <a:rPr lang="en-US" dirty="0">
                <a:effectLst>
                  <a:glow rad="228600">
                    <a:schemeClr val="accent3">
                      <a:satMod val="175000"/>
                      <a:alpha val="40000"/>
                    </a:schemeClr>
                  </a:glow>
                </a:effectLst>
                <a:latin typeface="Calibri" pitchFamily="34" charset="0"/>
                <a:cs typeface="Calibri" pitchFamily="34" charset="0"/>
              </a:rPr>
              <a:t>A number of NT passages clearly teach that we are no longer under the Law of Moses, but are now under the Law of Christ. In that sense, we no longer bound by OT Law (Hebrews 8:6-13 cf. Hebrews 7:12;  Galatians 3:15-25; Ephesians 2:14-16) .</a:t>
            </a:r>
          </a:p>
          <a:p>
            <a:pPr lvl="1"/>
            <a:r>
              <a:rPr lang="en-US" dirty="0">
                <a:effectLst>
                  <a:glow rad="228600">
                    <a:schemeClr val="accent3">
                      <a:satMod val="175000"/>
                      <a:alpha val="40000"/>
                    </a:schemeClr>
                  </a:glow>
                </a:effectLst>
                <a:latin typeface="Calibri" pitchFamily="34" charset="0"/>
                <a:cs typeface="Calibri" pitchFamily="34" charset="0"/>
              </a:rPr>
              <a:t>However, there are many timeless moral principles which bind men of all ages – even those whom God has not given an external revelation of his laws (Rom 2:11-16). </a:t>
            </a:r>
          </a:p>
          <a:p>
            <a:pPr lvl="1"/>
            <a:r>
              <a:rPr lang="en-US" dirty="0">
                <a:effectLst>
                  <a:glow rad="228600">
                    <a:schemeClr val="accent3">
                      <a:satMod val="175000"/>
                      <a:alpha val="40000"/>
                    </a:schemeClr>
                  </a:glow>
                </a:effectLst>
                <a:latin typeface="Calibri" pitchFamily="34" charset="0"/>
                <a:cs typeface="Calibri" pitchFamily="34" charset="0"/>
              </a:rPr>
              <a:t>Therefore we (along with the NT writers) can still look at OT texts that teach these timeless moral principles and learn from them (e.g.. Eph. 6:1-3; 1Cor. 14:33b-34).</a:t>
            </a:r>
          </a:p>
          <a:p>
            <a:pPr lvl="1"/>
            <a:r>
              <a:rPr lang="en-US" dirty="0">
                <a:effectLst>
                  <a:glow rad="228600">
                    <a:schemeClr val="accent3">
                      <a:satMod val="175000"/>
                      <a:alpha val="40000"/>
                    </a:schemeClr>
                  </a:glow>
                </a:effectLst>
                <a:latin typeface="Calibri" pitchFamily="34" charset="0"/>
                <a:cs typeface="Calibri" pitchFamily="34" charset="0"/>
              </a:rPr>
              <a:t>Furthermore, Jesus and the NT writers teach us that by obeying what Jesus teaches us in the NT, we are </a:t>
            </a:r>
            <a:r>
              <a:rPr lang="en-US" b="1" i="1" dirty="0">
                <a:effectLst>
                  <a:glow rad="228600">
                    <a:schemeClr val="accent3">
                      <a:satMod val="175000"/>
                      <a:alpha val="40000"/>
                    </a:schemeClr>
                  </a:glow>
                </a:effectLst>
                <a:latin typeface="Calibri" pitchFamily="34" charset="0"/>
                <a:cs typeface="Calibri" pitchFamily="34" charset="0"/>
              </a:rPr>
              <a:t>fulfilling</a:t>
            </a:r>
            <a:r>
              <a:rPr lang="en-US" dirty="0">
                <a:effectLst>
                  <a:glow rad="228600">
                    <a:schemeClr val="accent3">
                      <a:satMod val="175000"/>
                      <a:alpha val="40000"/>
                    </a:schemeClr>
                  </a:glow>
                </a:effectLst>
                <a:latin typeface="Calibri" pitchFamily="34" charset="0"/>
                <a:cs typeface="Calibri" pitchFamily="34" charset="0"/>
              </a:rPr>
              <a:t> all that the OT law pointed to (Mat. 5:17-48, Rom. 13:8-10).</a:t>
            </a:r>
          </a:p>
          <a:p>
            <a:endParaRPr lang="en-US" sz="3400"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3801302984"/>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lstStyle/>
          <a:p>
            <a:r>
              <a:rPr lang="en-US" sz="3200" b="1" dirty="0"/>
              <a:t>An Examination of Reformed Baptist Arguments Against New Covenant Theology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15335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32257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To Review Any of the Materials Covered in Class…</a:t>
            </a:r>
          </a:p>
        </p:txBody>
      </p:sp>
      <p:sp>
        <p:nvSpPr>
          <p:cNvPr id="3" name="Content Placeholder 2"/>
          <p:cNvSpPr>
            <a:spLocks noGrp="1"/>
          </p:cNvSpPr>
          <p:nvPr>
            <p:ph idx="1"/>
          </p:nvPr>
        </p:nvSpPr>
        <p:spPr>
          <a:xfrm>
            <a:off x="228600" y="762000"/>
            <a:ext cx="8534400" cy="609600"/>
          </a:xfrm>
        </p:spPr>
        <p:txBody>
          <a:bodyPr>
            <a:normAutofit/>
          </a:bodyPr>
          <a:lstStyle/>
          <a:p>
            <a:r>
              <a:rPr lang="en-US" sz="2800" dirty="0">
                <a:effectLst>
                  <a:glow rad="228600">
                    <a:schemeClr val="accent3">
                      <a:satMod val="175000"/>
                      <a:alpha val="40000"/>
                    </a:schemeClr>
                  </a:glow>
                </a:effectLst>
                <a:latin typeface="Calibri" panose="020F0502020204030204" pitchFamily="34" charset="0"/>
                <a:cs typeface="Calibri" pitchFamily="34" charset="0"/>
              </a:rPr>
              <a:t>Go to: </a:t>
            </a:r>
            <a:r>
              <a:rPr lang="en-US" sz="2800" dirty="0">
                <a:effectLst>
                  <a:glow rad="228600">
                    <a:schemeClr val="accent3">
                      <a:satMod val="175000"/>
                      <a:alpha val="40000"/>
                    </a:schemeClr>
                  </a:glow>
                </a:effectLst>
                <a:latin typeface="Calibri" panose="020F0502020204030204" pitchFamily="34" charset="0"/>
                <a:cs typeface="Calibri" pitchFamily="34" charset="0"/>
                <a:hlinkClick r:id="rId2"/>
              </a:rPr>
              <a:t>http://www.purifiedbyfaith.com/</a:t>
            </a:r>
            <a:endParaRPr lang="en-US" sz="2800" dirty="0">
              <a:effectLst>
                <a:glow rad="228600">
                  <a:schemeClr val="accent3">
                    <a:satMod val="175000"/>
                    <a:alpha val="40000"/>
                  </a:schemeClr>
                </a:glow>
              </a:effectLst>
              <a:latin typeface="Calibri" panose="020F0502020204030204" pitchFamily="34" charset="0"/>
              <a:cs typeface="Calibri" pitchFamily="34" charset="0"/>
            </a:endParaRPr>
          </a:p>
          <a:p>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371600"/>
            <a:ext cx="2931583" cy="3796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Line Callout 1 3"/>
          <p:cNvSpPr/>
          <p:nvPr/>
        </p:nvSpPr>
        <p:spPr>
          <a:xfrm>
            <a:off x="3886200" y="2057400"/>
            <a:ext cx="1828800" cy="457200"/>
          </a:xfrm>
          <a:prstGeom prst="borderCallout1">
            <a:avLst>
              <a:gd name="adj1" fmla="val 378009"/>
              <a:gd name="adj2" fmla="val -175926"/>
              <a:gd name="adj3" fmla="val 47685"/>
              <a:gd name="adj4" fmla="val 556"/>
            </a:avLst>
          </a:prstGeom>
          <a:noFill/>
          <a:ln>
            <a:solidFill>
              <a:srgbClr val="FF0000"/>
            </a:solidFill>
            <a:head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Calibri" panose="020F0502020204030204" pitchFamily="34" charset="0"/>
                <a:cs typeface="Calibri" panose="020F0502020204030204" pitchFamily="34" charset="0"/>
              </a:rPr>
              <a:t>Click Here</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562600"/>
            <a:ext cx="3581400" cy="1189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Line Callout 1 6"/>
          <p:cNvSpPr/>
          <p:nvPr/>
        </p:nvSpPr>
        <p:spPr>
          <a:xfrm>
            <a:off x="5867400" y="3200400"/>
            <a:ext cx="1828800" cy="457200"/>
          </a:xfrm>
          <a:prstGeom prst="borderCallout1">
            <a:avLst>
              <a:gd name="adj1" fmla="val 570601"/>
              <a:gd name="adj2" fmla="val -163889"/>
              <a:gd name="adj3" fmla="val 47685"/>
              <a:gd name="adj4" fmla="val 556"/>
            </a:avLst>
          </a:prstGeom>
          <a:noFill/>
          <a:ln>
            <a:solidFill>
              <a:srgbClr val="FF0000"/>
            </a:solidFill>
            <a:head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Calibri" panose="020F0502020204030204" pitchFamily="34" charset="0"/>
                <a:cs typeface="Calibri" panose="020F0502020204030204" pitchFamily="34" charset="0"/>
              </a:rPr>
              <a:t>Then Here</a:t>
            </a:r>
          </a:p>
        </p:txBody>
      </p:sp>
    </p:spTree>
    <p:extLst>
      <p:ext uri="{BB962C8B-B14F-4D97-AF65-F5344CB8AC3E}">
        <p14:creationId xmlns:p14="http://schemas.microsoft.com/office/powerpoint/2010/main" val="342493768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animEffect transition="in" filter="fade">
                                      <p:cBhvr>
                                        <p:cTn id="16" dur="5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027"/>
                                        </p:tgtEl>
                                        <p:attrNameLst>
                                          <p:attrName>style.visibility</p:attrName>
                                        </p:attrNameLst>
                                      </p:cBhvr>
                                      <p:to>
                                        <p:strVal val="visible"/>
                                      </p:to>
                                    </p:set>
                                    <p:anim calcmode="lin" valueType="num">
                                      <p:cBhvr>
                                        <p:cTn id="28" dur="500" fill="hold"/>
                                        <p:tgtEl>
                                          <p:spTgt spid="1027"/>
                                        </p:tgtEl>
                                        <p:attrNameLst>
                                          <p:attrName>ppt_w</p:attrName>
                                        </p:attrNameLst>
                                      </p:cBhvr>
                                      <p:tavLst>
                                        <p:tav tm="0">
                                          <p:val>
                                            <p:fltVal val="0"/>
                                          </p:val>
                                        </p:tav>
                                        <p:tav tm="100000">
                                          <p:val>
                                            <p:strVal val="#ppt_w"/>
                                          </p:val>
                                        </p:tav>
                                      </p:tavLst>
                                    </p:anim>
                                    <p:anim calcmode="lin" valueType="num">
                                      <p:cBhvr>
                                        <p:cTn id="29" dur="500" fill="hold"/>
                                        <p:tgtEl>
                                          <p:spTgt spid="1027"/>
                                        </p:tgtEl>
                                        <p:attrNameLst>
                                          <p:attrName>ppt_h</p:attrName>
                                        </p:attrNameLst>
                                      </p:cBhvr>
                                      <p:tavLst>
                                        <p:tav tm="0">
                                          <p:val>
                                            <p:fltVal val="0"/>
                                          </p:val>
                                        </p:tav>
                                        <p:tav tm="100000">
                                          <p:val>
                                            <p:strVal val="#ppt_h"/>
                                          </p:val>
                                        </p:tav>
                                      </p:tavLst>
                                    </p:anim>
                                    <p:animEffect transition="in" filter="fade">
                                      <p:cBhvr>
                                        <p:cTn id="30" dur="500"/>
                                        <p:tgtEl>
                                          <p:spTgt spid="102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Preview of Things to Come…</a:t>
            </a:r>
          </a:p>
        </p:txBody>
      </p:sp>
      <p:sp>
        <p:nvSpPr>
          <p:cNvPr id="3" name="Content Placeholder 2"/>
          <p:cNvSpPr>
            <a:spLocks noGrp="1"/>
          </p:cNvSpPr>
          <p:nvPr>
            <p:ph idx="1"/>
          </p:nvPr>
        </p:nvSpPr>
        <p:spPr>
          <a:xfrm>
            <a:off x="304800" y="533400"/>
            <a:ext cx="8534400" cy="63246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Next week, Stephen is going to give me a short break and teach a series on the “one another” passages of scripture.</a:t>
            </a:r>
          </a:p>
          <a:p>
            <a:r>
              <a:rPr lang="en-US" dirty="0">
                <a:effectLst>
                  <a:glow rad="228600">
                    <a:schemeClr val="accent3">
                      <a:satMod val="175000"/>
                      <a:alpha val="40000"/>
                    </a:schemeClr>
                  </a:glow>
                </a:effectLst>
                <a:latin typeface="Calibri" panose="020F0502020204030204" pitchFamily="34" charset="0"/>
                <a:cs typeface="Calibri" pitchFamily="34" charset="0"/>
              </a:rPr>
              <a:t>After that I plan to start a new series on Church History.</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04087564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Other Questions?</a:t>
            </a:r>
          </a:p>
        </p:txBody>
      </p:sp>
    </p:spTree>
    <p:extLst>
      <p:ext uri="{BB962C8B-B14F-4D97-AF65-F5344CB8AC3E}">
        <p14:creationId xmlns:p14="http://schemas.microsoft.com/office/powerpoint/2010/main" val="1780754843"/>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4000" b="1" dirty="0">
                <a:solidFill>
                  <a:srgbClr val="FF0000"/>
                </a:solidFill>
                <a:effectLst>
                  <a:outerShdw blurRad="63500" dist="50800" dir="2700000" algn="tl" rotWithShape="0">
                    <a:schemeClr val="tx1"/>
                  </a:outerShdw>
                </a:effectLst>
              </a:rPr>
              <a:t>Why We Did a Series on</a:t>
            </a:r>
            <a:br>
              <a:rPr lang="en-US" sz="4000" b="1" dirty="0">
                <a:solidFill>
                  <a:srgbClr val="FF0000"/>
                </a:solidFill>
                <a:effectLst>
                  <a:outerShdw blurRad="63500" dist="50800" dir="2700000" algn="tl" rotWithShape="0">
                    <a:schemeClr val="tx1"/>
                  </a:outerShdw>
                </a:effectLst>
              </a:rPr>
            </a:br>
            <a:r>
              <a:rPr lang="en-US" sz="4000" b="1" dirty="0">
                <a:solidFill>
                  <a:srgbClr val="FF0000"/>
                </a:solidFill>
                <a:effectLst>
                  <a:outerShdw blurRad="63500" dist="50800" dir="2700000" algn="tl" rotWithShape="0">
                    <a:schemeClr val="tx1"/>
                  </a:outerShdw>
                </a:effectLst>
              </a:rPr>
              <a:t>New Covenant Theology (NCT)</a:t>
            </a:r>
          </a:p>
        </p:txBody>
      </p:sp>
      <p:sp>
        <p:nvSpPr>
          <p:cNvPr id="3" name="Content Placeholder 2"/>
          <p:cNvSpPr>
            <a:spLocks noGrp="1"/>
          </p:cNvSpPr>
          <p:nvPr>
            <p:ph type="subTitle" idx="1"/>
          </p:nvPr>
        </p:nvSpPr>
        <p:spPr>
          <a:xfrm>
            <a:off x="457200" y="1371600"/>
            <a:ext cx="8305800" cy="5486400"/>
          </a:xfrm>
        </p:spPr>
        <p:txBody>
          <a:bodyPr/>
          <a:lstStyle/>
          <a:p>
            <a:pPr marL="341313" indent="-341313" algn="l">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The Bible explicitly refers to the “New Covenant” in a number of passages and builds theology and application on it.</a:t>
            </a:r>
          </a:p>
          <a:p>
            <a:pPr marL="341313" indent="-341313" algn="l">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NCT helps us rightly understand and apply the Word of God.</a:t>
            </a:r>
          </a:p>
          <a:p>
            <a:pPr marL="341313" indent="-341313" algn="l">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NCT helps us appreciate and make sense of the unfolding of God’s sovereign plan of redemption as it was progressively revealed in the scriptures. </a:t>
            </a:r>
            <a:endParaRPr lang="en-US" b="1" dirty="0">
              <a:solidFill>
                <a:srgbClr val="FF0000"/>
              </a:solidFill>
              <a:effectLst>
                <a:outerShdw blurRad="63500" dist="50800" dir="2700000" algn="tl" rotWithShape="0">
                  <a:schemeClr val="tx1"/>
                </a:outerShdw>
              </a:effectLst>
            </a:endParaRPr>
          </a:p>
          <a:p>
            <a:endParaRPr lang="en-US" dirty="0"/>
          </a:p>
        </p:txBody>
      </p:sp>
    </p:spTree>
    <p:extLst>
      <p:ext uri="{BB962C8B-B14F-4D97-AF65-F5344CB8AC3E}">
        <p14:creationId xmlns:p14="http://schemas.microsoft.com/office/powerpoint/2010/main" val="2709408075"/>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470025"/>
          </a:xfrm>
        </p:spPr>
        <p:txBody>
          <a:bodyPr/>
          <a:lstStyle/>
          <a:p>
            <a:pPr eaLnBrk="1" hangingPunct="1">
              <a:defRPr/>
            </a:pPr>
            <a:r>
              <a:rPr lang="en-US" b="1" dirty="0">
                <a:solidFill>
                  <a:srgbClr val="FF0000"/>
                </a:solidFill>
                <a:effectLst>
                  <a:outerShdw blurRad="63500" dist="50800" dir="2700000" algn="tl" rotWithShape="0">
                    <a:schemeClr val="tx1"/>
                  </a:outerShdw>
                </a:effectLst>
              </a:rPr>
              <a:t>There Are Five Major Covenants Explicitly Taught in the Bible</a:t>
            </a:r>
          </a:p>
        </p:txBody>
      </p:sp>
      <p:sp>
        <p:nvSpPr>
          <p:cNvPr id="3" name="Content Placeholder 2"/>
          <p:cNvSpPr>
            <a:spLocks noGrp="1"/>
          </p:cNvSpPr>
          <p:nvPr>
            <p:ph type="subTitle" idx="1"/>
          </p:nvPr>
        </p:nvSpPr>
        <p:spPr>
          <a:xfrm>
            <a:off x="457200" y="1676400"/>
            <a:ext cx="8305800" cy="5181600"/>
          </a:xfrm>
        </p:spPr>
        <p:txBody>
          <a:bodyPr/>
          <a:lstStyle/>
          <a:p>
            <a:pPr marL="341313" indent="-341313" algn="l">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Can you name them?</a:t>
            </a:r>
          </a:p>
          <a:p>
            <a:pPr marL="1084263" lvl="1" indent="-341313">
              <a:buFont typeface="Arial" pitchFamily="34" charset="0"/>
              <a:buChar char="•"/>
            </a:pPr>
            <a:r>
              <a:rPr lang="en-US" b="1" dirty="0" err="1">
                <a:solidFill>
                  <a:schemeClr val="accent4">
                    <a:lumMod val="10000"/>
                  </a:schemeClr>
                </a:solidFill>
                <a:effectLst>
                  <a:outerShdw blurRad="63500" dist="50800" dir="2700000" algn="tl" rotWithShape="0">
                    <a:schemeClr val="tx1"/>
                  </a:outerShdw>
                </a:effectLst>
              </a:rPr>
              <a:t>Noahic</a:t>
            </a:r>
            <a:r>
              <a:rPr lang="en-US" b="1" dirty="0">
                <a:solidFill>
                  <a:schemeClr val="accent4">
                    <a:lumMod val="10000"/>
                  </a:schemeClr>
                </a:solidFill>
                <a:effectLst>
                  <a:outerShdw blurRad="63500" dist="50800" dir="2700000" algn="tl" rotWithShape="0">
                    <a:schemeClr val="tx1"/>
                  </a:outerShdw>
                </a:effectLst>
              </a:rPr>
              <a:t> (Genesis 9:8-17)</a:t>
            </a:r>
          </a:p>
          <a:p>
            <a:pPr marL="1084263" lvl="1" indent="-341313">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Abrahamic (Genesis 12-17)</a:t>
            </a:r>
          </a:p>
          <a:p>
            <a:pPr marL="1084263" lvl="1" indent="-341313">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Mosaic or “Old” (Exodus 19-24)</a:t>
            </a:r>
          </a:p>
          <a:p>
            <a:pPr marL="1084263" lvl="1" indent="-341313">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Davidic (2Samuel 23:5, Psalm 89:3)</a:t>
            </a:r>
          </a:p>
          <a:p>
            <a:pPr marL="1084263" lvl="1" indent="-341313">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New (Jer.31:31-34 ; Heb.7-13; 2Cor.3:6-18)</a:t>
            </a:r>
          </a:p>
          <a:p>
            <a:pPr marL="341313" indent="-341313" algn="l">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The first four major covenants all pointed to and were ultimately fulfilled in the New Covenant</a:t>
            </a:r>
          </a:p>
          <a:p>
            <a:pPr marL="1084263" lvl="1" indent="-341313">
              <a:buFont typeface="Arial" pitchFamily="34" charset="0"/>
              <a:buChar char="•"/>
            </a:pPr>
            <a:endParaRPr lang="en-US" b="1" dirty="0">
              <a:solidFill>
                <a:srgbClr val="FF0000"/>
              </a:solidFill>
              <a:effectLst>
                <a:outerShdw blurRad="63500" dist="50800" dir="2700000" algn="tl" rotWithShape="0">
                  <a:schemeClr val="tx1"/>
                </a:outerShdw>
              </a:effectLst>
            </a:endParaRPr>
          </a:p>
          <a:p>
            <a:endParaRPr lang="en-US" dirty="0"/>
          </a:p>
        </p:txBody>
      </p:sp>
    </p:spTree>
    <p:extLst>
      <p:ext uri="{BB962C8B-B14F-4D97-AF65-F5344CB8AC3E}">
        <p14:creationId xmlns:p14="http://schemas.microsoft.com/office/powerpoint/2010/main" val="1837883260"/>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685800" y="1676400"/>
            <a:ext cx="8305800" cy="4114800"/>
            <a:chOff x="432" y="1056"/>
            <a:chExt cx="4752" cy="2592"/>
          </a:xfrm>
        </p:grpSpPr>
        <p:grpSp>
          <p:nvGrpSpPr>
            <p:cNvPr id="57422" name="Group 3"/>
            <p:cNvGrpSpPr>
              <a:grpSpLocks/>
            </p:cNvGrpSpPr>
            <p:nvPr/>
          </p:nvGrpSpPr>
          <p:grpSpPr bwMode="auto">
            <a:xfrm>
              <a:off x="432" y="1056"/>
              <a:ext cx="4752" cy="2592"/>
              <a:chOff x="432" y="1056"/>
              <a:chExt cx="4752" cy="2592"/>
            </a:xfrm>
          </p:grpSpPr>
          <p:sp>
            <p:nvSpPr>
              <p:cNvPr id="57425" name="AutoShape 4"/>
              <p:cNvSpPr>
                <a:spLocks noChangeArrowheads="1"/>
              </p:cNvSpPr>
              <p:nvPr/>
            </p:nvSpPr>
            <p:spPr bwMode="auto">
              <a:xfrm flipH="1">
                <a:off x="576" y="1056"/>
                <a:ext cx="4608" cy="2592"/>
              </a:xfrm>
              <a:prstGeom prst="homePlate">
                <a:avLst>
                  <a:gd name="adj" fmla="val 16938"/>
                </a:avLst>
              </a:prstGeom>
              <a:solidFill>
                <a:srgbClr val="FFFF00"/>
              </a:solidFill>
              <a:ln w="9525">
                <a:solidFill>
                  <a:schemeClr val="tx1"/>
                </a:solidFill>
                <a:miter lim="800000"/>
                <a:headEnd/>
                <a:tailEnd/>
              </a:ln>
            </p:spPr>
            <p:txBody>
              <a:bodyPr wrap="none" anchor="ctr"/>
              <a:lstStyle/>
              <a:p>
                <a:endParaRPr lang="en-US">
                  <a:solidFill>
                    <a:srgbClr val="000000"/>
                  </a:solidFill>
                </a:endParaRPr>
              </a:p>
            </p:txBody>
          </p:sp>
          <p:sp>
            <p:nvSpPr>
              <p:cNvPr id="57426" name="Rectangle 5"/>
              <p:cNvSpPr>
                <a:spLocks noChangeArrowheads="1"/>
              </p:cNvSpPr>
              <p:nvPr/>
            </p:nvSpPr>
            <p:spPr bwMode="auto">
              <a:xfrm>
                <a:off x="432" y="2304"/>
                <a:ext cx="336" cy="96"/>
              </a:xfrm>
              <a:prstGeom prst="rect">
                <a:avLst/>
              </a:prstGeom>
              <a:solidFill>
                <a:srgbClr val="FFFF00"/>
              </a:solidFill>
              <a:ln w="9525">
                <a:noFill/>
                <a:miter lim="800000"/>
                <a:headEnd/>
                <a:tailEnd/>
              </a:ln>
            </p:spPr>
            <p:txBody>
              <a:bodyPr wrap="none" anchor="ctr"/>
              <a:lstStyle/>
              <a:p>
                <a:endParaRPr lang="en-US">
                  <a:solidFill>
                    <a:srgbClr val="000000"/>
                  </a:solidFill>
                </a:endParaRPr>
              </a:p>
            </p:txBody>
          </p:sp>
        </p:grpSp>
        <p:sp>
          <p:nvSpPr>
            <p:cNvPr id="57423" name="Text Box 6"/>
            <p:cNvSpPr txBox="1">
              <a:spLocks noChangeArrowheads="1"/>
            </p:cNvSpPr>
            <p:nvPr/>
          </p:nvSpPr>
          <p:spPr bwMode="auto">
            <a:xfrm>
              <a:off x="960" y="1056"/>
              <a:ext cx="1566"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Gentiles (The Nations of the World)</a:t>
              </a:r>
            </a:p>
          </p:txBody>
        </p:sp>
        <p:sp>
          <p:nvSpPr>
            <p:cNvPr id="57424" name="Text Box 7"/>
            <p:cNvSpPr txBox="1">
              <a:spLocks noChangeArrowheads="1"/>
            </p:cNvSpPr>
            <p:nvPr/>
          </p:nvSpPr>
          <p:spPr bwMode="auto">
            <a:xfrm>
              <a:off x="960" y="3456"/>
              <a:ext cx="1566"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Gentiles (The Nations of the World)</a:t>
              </a:r>
            </a:p>
          </p:txBody>
        </p:sp>
      </p:grpSp>
      <p:grpSp>
        <p:nvGrpSpPr>
          <p:cNvPr id="4" name="Group 8"/>
          <p:cNvGrpSpPr>
            <a:grpSpLocks/>
          </p:cNvGrpSpPr>
          <p:nvPr/>
        </p:nvGrpSpPr>
        <p:grpSpPr bwMode="auto">
          <a:xfrm>
            <a:off x="1143000" y="2057400"/>
            <a:ext cx="7848600" cy="3352800"/>
            <a:chOff x="720" y="1296"/>
            <a:chExt cx="4944" cy="2112"/>
          </a:xfrm>
        </p:grpSpPr>
        <p:sp>
          <p:nvSpPr>
            <p:cNvPr id="57419" name="AutoShape 9"/>
            <p:cNvSpPr>
              <a:spLocks noChangeArrowheads="1"/>
            </p:cNvSpPr>
            <p:nvPr/>
          </p:nvSpPr>
          <p:spPr bwMode="auto">
            <a:xfrm flipH="1">
              <a:off x="720" y="1296"/>
              <a:ext cx="4944" cy="2112"/>
            </a:xfrm>
            <a:prstGeom prst="homePlate">
              <a:avLst>
                <a:gd name="adj" fmla="val 22304"/>
              </a:avLst>
            </a:prstGeom>
            <a:solidFill>
              <a:srgbClr val="FFCC00"/>
            </a:solidFill>
            <a:ln w="9525">
              <a:solidFill>
                <a:schemeClr val="tx1"/>
              </a:solidFill>
              <a:miter lim="800000"/>
              <a:headEnd/>
              <a:tailEnd/>
            </a:ln>
          </p:spPr>
          <p:txBody>
            <a:bodyPr wrap="none" anchor="ctr"/>
            <a:lstStyle/>
            <a:p>
              <a:endParaRPr lang="en-US">
                <a:solidFill>
                  <a:srgbClr val="000000"/>
                </a:solidFill>
              </a:endParaRPr>
            </a:p>
          </p:txBody>
        </p:sp>
        <p:sp>
          <p:nvSpPr>
            <p:cNvPr id="57420" name="Text Box 10"/>
            <p:cNvSpPr txBox="1">
              <a:spLocks noChangeArrowheads="1"/>
            </p:cNvSpPr>
            <p:nvPr/>
          </p:nvSpPr>
          <p:spPr bwMode="auto">
            <a:xfrm>
              <a:off x="1152" y="3216"/>
              <a:ext cx="1333"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Jews (The Nation of Israel)</a:t>
              </a:r>
            </a:p>
          </p:txBody>
        </p:sp>
        <p:sp>
          <p:nvSpPr>
            <p:cNvPr id="57421" name="Text Box 11"/>
            <p:cNvSpPr txBox="1">
              <a:spLocks noChangeArrowheads="1"/>
            </p:cNvSpPr>
            <p:nvPr/>
          </p:nvSpPr>
          <p:spPr bwMode="auto">
            <a:xfrm>
              <a:off x="1104" y="1296"/>
              <a:ext cx="1333"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Jews (The Nation of Israel)</a:t>
              </a:r>
            </a:p>
          </p:txBody>
        </p:sp>
      </p:grpSp>
      <p:grpSp>
        <p:nvGrpSpPr>
          <p:cNvPr id="5" name="Group 12"/>
          <p:cNvGrpSpPr>
            <a:grpSpLocks/>
          </p:cNvGrpSpPr>
          <p:nvPr/>
        </p:nvGrpSpPr>
        <p:grpSpPr bwMode="auto">
          <a:xfrm>
            <a:off x="5410200" y="2057400"/>
            <a:ext cx="3581400" cy="3352800"/>
            <a:chOff x="3408" y="1296"/>
            <a:chExt cx="2256" cy="2112"/>
          </a:xfrm>
        </p:grpSpPr>
        <p:sp>
          <p:nvSpPr>
            <p:cNvPr id="57417" name="AutoShape 13"/>
            <p:cNvSpPr>
              <a:spLocks noChangeArrowheads="1"/>
            </p:cNvSpPr>
            <p:nvPr/>
          </p:nvSpPr>
          <p:spPr bwMode="auto">
            <a:xfrm flipH="1">
              <a:off x="3408" y="1296"/>
              <a:ext cx="2256" cy="2112"/>
            </a:xfrm>
            <a:prstGeom prst="homePlate">
              <a:avLst>
                <a:gd name="adj" fmla="val 10177"/>
              </a:avLst>
            </a:prstGeom>
            <a:solidFill>
              <a:srgbClr val="66FF33"/>
            </a:solidFill>
            <a:ln w="9525">
              <a:solidFill>
                <a:schemeClr val="tx1"/>
              </a:solidFill>
              <a:miter lim="800000"/>
              <a:headEnd/>
              <a:tailEnd/>
            </a:ln>
          </p:spPr>
          <p:txBody>
            <a:bodyPr wrap="none" anchor="ctr"/>
            <a:lstStyle/>
            <a:p>
              <a:endParaRPr lang="en-US">
                <a:solidFill>
                  <a:srgbClr val="000000"/>
                </a:solidFill>
              </a:endParaRPr>
            </a:p>
          </p:txBody>
        </p:sp>
        <p:sp>
          <p:nvSpPr>
            <p:cNvPr id="57418" name="Text Box 14"/>
            <p:cNvSpPr txBox="1">
              <a:spLocks noChangeArrowheads="1"/>
            </p:cNvSpPr>
            <p:nvPr/>
          </p:nvSpPr>
          <p:spPr bwMode="auto">
            <a:xfrm>
              <a:off x="4032" y="1344"/>
              <a:ext cx="1365" cy="518"/>
            </a:xfrm>
            <a:prstGeom prst="rect">
              <a:avLst/>
            </a:prstGeom>
            <a:noFill/>
            <a:ln w="9525">
              <a:noFill/>
              <a:miter lim="800000"/>
              <a:headEnd/>
              <a:tailEnd/>
            </a:ln>
          </p:spPr>
          <p:txBody>
            <a:bodyPr wrap="none">
              <a:spAutoFit/>
            </a:bodyPr>
            <a:lstStyle/>
            <a:p>
              <a:pPr algn="ctr" eaLnBrk="0" hangingPunct="0"/>
              <a:r>
                <a:rPr lang="en-US" sz="1200" b="1">
                  <a:solidFill>
                    <a:srgbClr val="000000"/>
                  </a:solidFill>
                </a:rPr>
                <a:t>The Church (Christ’s Body)</a:t>
              </a:r>
            </a:p>
            <a:p>
              <a:pPr algn="ctr" eaLnBrk="0" hangingPunct="0"/>
              <a:r>
                <a:rPr lang="en-US" sz="1200" b="1">
                  <a:solidFill>
                    <a:srgbClr val="000000"/>
                  </a:solidFill>
                </a:rPr>
                <a:t>Composed of Believing</a:t>
              </a:r>
            </a:p>
            <a:p>
              <a:pPr algn="ctr" eaLnBrk="0" hangingPunct="0"/>
              <a:r>
                <a:rPr lang="en-US" sz="1200" b="1">
                  <a:solidFill>
                    <a:srgbClr val="000000"/>
                  </a:solidFill>
                </a:rPr>
                <a:t>Jews and Gentiles</a:t>
              </a:r>
            </a:p>
            <a:p>
              <a:pPr algn="ctr" eaLnBrk="0" hangingPunct="0"/>
              <a:r>
                <a:rPr lang="en-US" sz="1200" b="1">
                  <a:solidFill>
                    <a:srgbClr val="000000"/>
                  </a:solidFill>
                </a:rPr>
                <a:t>“Christians”</a:t>
              </a:r>
            </a:p>
          </p:txBody>
        </p:sp>
      </p:grpSp>
      <p:sp>
        <p:nvSpPr>
          <p:cNvPr id="57349" name="Text Box 15"/>
          <p:cNvSpPr txBox="1">
            <a:spLocks noChangeArrowheads="1"/>
          </p:cNvSpPr>
          <p:nvPr/>
        </p:nvSpPr>
        <p:spPr bwMode="auto">
          <a:xfrm>
            <a:off x="2438400" y="0"/>
            <a:ext cx="4476750" cy="519113"/>
          </a:xfrm>
          <a:prstGeom prst="rect">
            <a:avLst/>
          </a:prstGeom>
          <a:noFill/>
          <a:ln w="9525">
            <a:noFill/>
            <a:miter lim="800000"/>
            <a:headEnd/>
            <a:tailEnd/>
          </a:ln>
        </p:spPr>
        <p:txBody>
          <a:bodyPr wrap="none">
            <a:spAutoFit/>
          </a:bodyPr>
          <a:lstStyle/>
          <a:p>
            <a:pPr algn="ctr" eaLnBrk="0" hangingPunct="0"/>
            <a:r>
              <a:rPr lang="en-US" b="1">
                <a:solidFill>
                  <a:srgbClr val="000000"/>
                </a:solidFill>
              </a:rPr>
              <a:t>The Structure and Message of the Bible</a:t>
            </a:r>
          </a:p>
          <a:p>
            <a:pPr algn="ctr" eaLnBrk="0" hangingPunct="0"/>
            <a:r>
              <a:rPr lang="en-US" sz="1000" b="1">
                <a:solidFill>
                  <a:srgbClr val="000000"/>
                </a:solidFill>
              </a:rPr>
              <a:t>Based on a Chart Originally Developed by David N. Steele</a:t>
            </a:r>
            <a:endParaRPr lang="en-US" sz="1400">
              <a:solidFill>
                <a:srgbClr val="000000"/>
              </a:solidFill>
            </a:endParaRPr>
          </a:p>
        </p:txBody>
      </p:sp>
      <p:sp>
        <p:nvSpPr>
          <p:cNvPr id="37904" name="Text Box 16"/>
          <p:cNvSpPr txBox="1">
            <a:spLocks noChangeArrowheads="1"/>
          </p:cNvSpPr>
          <p:nvPr/>
        </p:nvSpPr>
        <p:spPr bwMode="auto">
          <a:xfrm>
            <a:off x="365125" y="468313"/>
            <a:ext cx="2378075" cy="942975"/>
          </a:xfrm>
          <a:prstGeom prst="rect">
            <a:avLst/>
          </a:prstGeom>
          <a:noFill/>
          <a:ln w="9525">
            <a:noFill/>
            <a:miter lim="800000"/>
            <a:headEnd/>
            <a:tailEnd/>
          </a:ln>
        </p:spPr>
        <p:txBody>
          <a:bodyPr wrap="none">
            <a:spAutoFit/>
          </a:bodyPr>
          <a:lstStyle/>
          <a:p>
            <a:pPr eaLnBrk="0" hangingPunct="0"/>
            <a:r>
              <a:rPr lang="en-US" sz="1400" b="1">
                <a:solidFill>
                  <a:srgbClr val="000000"/>
                </a:solidFill>
              </a:rPr>
              <a:t>The Triune God</a:t>
            </a:r>
          </a:p>
          <a:p>
            <a:pPr eaLnBrk="0" hangingPunct="0"/>
            <a:r>
              <a:rPr lang="en-US" sz="1400" b="1">
                <a:solidFill>
                  <a:srgbClr val="990099"/>
                </a:solidFill>
              </a:rPr>
              <a:t>(1) The Father</a:t>
            </a:r>
          </a:p>
          <a:p>
            <a:pPr eaLnBrk="0" hangingPunct="0"/>
            <a:r>
              <a:rPr lang="en-US" sz="1400" b="1">
                <a:solidFill>
                  <a:srgbClr val="009900"/>
                </a:solidFill>
              </a:rPr>
              <a:t>(2) The Son (Jesus Christ)</a:t>
            </a:r>
          </a:p>
          <a:p>
            <a:pPr eaLnBrk="0" hangingPunct="0"/>
            <a:r>
              <a:rPr lang="en-US" sz="1400" b="1">
                <a:solidFill>
                  <a:srgbClr val="FF6600"/>
                </a:solidFill>
              </a:rPr>
              <a:t>(3) The Holy Spirit</a:t>
            </a:r>
            <a:endParaRPr lang="en-US" sz="2400">
              <a:solidFill>
                <a:srgbClr val="FF6600"/>
              </a:solidFill>
            </a:endParaRPr>
          </a:p>
        </p:txBody>
      </p:sp>
      <p:sp>
        <p:nvSpPr>
          <p:cNvPr id="37905" name="AutoShape 17"/>
          <p:cNvSpPr>
            <a:spLocks noChangeArrowheads="1"/>
          </p:cNvSpPr>
          <p:nvPr/>
        </p:nvSpPr>
        <p:spPr bwMode="auto">
          <a:xfrm flipH="1">
            <a:off x="304800" y="3200400"/>
            <a:ext cx="533400" cy="1066800"/>
          </a:xfrm>
          <a:prstGeom prst="homePlate">
            <a:avLst>
              <a:gd name="adj" fmla="val 100000"/>
            </a:avLst>
          </a:prstGeom>
          <a:solidFill>
            <a:srgbClr val="FFFF00"/>
          </a:solidFill>
          <a:ln w="9525">
            <a:solidFill>
              <a:schemeClr val="tx1"/>
            </a:solidFill>
            <a:miter lim="800000"/>
            <a:headEnd/>
            <a:tailEnd/>
          </a:ln>
        </p:spPr>
        <p:txBody>
          <a:bodyPr wrap="none" anchor="ctr"/>
          <a:lstStyle/>
          <a:p>
            <a:endParaRPr lang="en-US">
              <a:solidFill>
                <a:srgbClr val="000000"/>
              </a:solidFill>
            </a:endParaRPr>
          </a:p>
        </p:txBody>
      </p:sp>
      <p:sp>
        <p:nvSpPr>
          <p:cNvPr id="37906" name="Text Box 18"/>
          <p:cNvSpPr txBox="1">
            <a:spLocks noChangeArrowheads="1"/>
          </p:cNvSpPr>
          <p:nvPr/>
        </p:nvSpPr>
        <p:spPr bwMode="auto">
          <a:xfrm rot="-5400000">
            <a:off x="-369093" y="3505993"/>
            <a:ext cx="1111250" cy="366713"/>
          </a:xfrm>
          <a:prstGeom prst="rect">
            <a:avLst/>
          </a:prstGeom>
          <a:noFill/>
          <a:ln w="9525">
            <a:noFill/>
            <a:miter lim="800000"/>
            <a:headEnd/>
            <a:tailEnd/>
          </a:ln>
        </p:spPr>
        <p:txBody>
          <a:bodyPr wrap="none">
            <a:spAutoFit/>
          </a:bodyPr>
          <a:lstStyle/>
          <a:p>
            <a:pPr eaLnBrk="0" hangingPunct="0"/>
            <a:r>
              <a:rPr lang="en-US" b="1">
                <a:solidFill>
                  <a:srgbClr val="000000"/>
                </a:solidFill>
              </a:rPr>
              <a:t>Creation</a:t>
            </a:r>
            <a:endParaRPr lang="en-US" sz="2400">
              <a:solidFill>
                <a:srgbClr val="000000"/>
              </a:solidFill>
            </a:endParaRPr>
          </a:p>
        </p:txBody>
      </p:sp>
      <p:grpSp>
        <p:nvGrpSpPr>
          <p:cNvPr id="6" name="Group 19"/>
          <p:cNvGrpSpPr>
            <a:grpSpLocks/>
          </p:cNvGrpSpPr>
          <p:nvPr/>
        </p:nvGrpSpPr>
        <p:grpSpPr bwMode="auto">
          <a:xfrm>
            <a:off x="0" y="3733800"/>
            <a:ext cx="708025" cy="1401763"/>
            <a:chOff x="0" y="2352"/>
            <a:chExt cx="446" cy="883"/>
          </a:xfrm>
        </p:grpSpPr>
        <p:sp>
          <p:nvSpPr>
            <p:cNvPr id="57415" name="Line 20"/>
            <p:cNvSpPr>
              <a:spLocks noChangeShapeType="1"/>
            </p:cNvSpPr>
            <p:nvPr/>
          </p:nvSpPr>
          <p:spPr bwMode="auto">
            <a:xfrm>
              <a:off x="240" y="2352"/>
              <a:ext cx="0" cy="528"/>
            </a:xfrm>
            <a:prstGeom prst="line">
              <a:avLst/>
            </a:prstGeom>
            <a:noFill/>
            <a:ln w="9525">
              <a:solidFill>
                <a:schemeClr val="tx1"/>
              </a:solidFill>
              <a:round/>
              <a:headEnd/>
              <a:tailEnd type="triangle" w="med" len="med"/>
            </a:ln>
          </p:spPr>
          <p:txBody>
            <a:bodyPr wrap="none" anchor="ctr"/>
            <a:lstStyle/>
            <a:p>
              <a:endParaRPr lang="en-US">
                <a:solidFill>
                  <a:srgbClr val="000000"/>
                </a:solidFill>
              </a:endParaRPr>
            </a:p>
          </p:txBody>
        </p:sp>
        <p:sp>
          <p:nvSpPr>
            <p:cNvPr id="57416" name="Text Box 21"/>
            <p:cNvSpPr txBox="1">
              <a:spLocks noChangeArrowheads="1"/>
            </p:cNvSpPr>
            <p:nvPr/>
          </p:nvSpPr>
          <p:spPr bwMode="auto">
            <a:xfrm>
              <a:off x="0" y="2832"/>
              <a:ext cx="446" cy="403"/>
            </a:xfrm>
            <a:prstGeom prst="rect">
              <a:avLst/>
            </a:prstGeom>
            <a:noFill/>
            <a:ln w="9525">
              <a:noFill/>
              <a:miter lim="800000"/>
              <a:headEnd/>
              <a:tailEnd/>
            </a:ln>
          </p:spPr>
          <p:txBody>
            <a:bodyPr wrap="none">
              <a:spAutoFit/>
            </a:bodyPr>
            <a:lstStyle/>
            <a:p>
              <a:pPr algn="ctr" eaLnBrk="0" hangingPunct="0"/>
              <a:r>
                <a:rPr lang="en-US" sz="1200" b="1">
                  <a:solidFill>
                    <a:srgbClr val="000000"/>
                  </a:solidFill>
                </a:rPr>
                <a:t>The </a:t>
              </a:r>
            </a:p>
            <a:p>
              <a:pPr algn="ctr" eaLnBrk="0" hangingPunct="0"/>
              <a:r>
                <a:rPr lang="en-US" sz="1200" b="1">
                  <a:solidFill>
                    <a:srgbClr val="000000"/>
                  </a:solidFill>
                </a:rPr>
                <a:t>Fall </a:t>
              </a:r>
            </a:p>
            <a:p>
              <a:pPr algn="ctr" eaLnBrk="0" hangingPunct="0"/>
              <a:r>
                <a:rPr lang="en-US" sz="1200" b="1">
                  <a:solidFill>
                    <a:srgbClr val="000000"/>
                  </a:solidFill>
                </a:rPr>
                <a:t>(Adam)</a:t>
              </a:r>
              <a:endParaRPr lang="en-US" sz="2400">
                <a:solidFill>
                  <a:srgbClr val="000000"/>
                </a:solidFill>
              </a:endParaRPr>
            </a:p>
          </p:txBody>
        </p:sp>
      </p:grpSp>
      <p:grpSp>
        <p:nvGrpSpPr>
          <p:cNvPr id="7" name="Group 22"/>
          <p:cNvGrpSpPr>
            <a:grpSpLocks/>
          </p:cNvGrpSpPr>
          <p:nvPr/>
        </p:nvGrpSpPr>
        <p:grpSpPr bwMode="auto">
          <a:xfrm>
            <a:off x="533400" y="3124200"/>
            <a:ext cx="666750" cy="2468563"/>
            <a:chOff x="336" y="1968"/>
            <a:chExt cx="420" cy="1555"/>
          </a:xfrm>
        </p:grpSpPr>
        <p:sp>
          <p:nvSpPr>
            <p:cNvPr id="57412" name="WordArt 23"/>
            <p:cNvSpPr>
              <a:spLocks noChangeArrowheads="1" noChangeShapeType="1" noTextEdit="1"/>
            </p:cNvSpPr>
            <p:nvPr/>
          </p:nvSpPr>
          <p:spPr bwMode="auto">
            <a:xfrm rot="5400000">
              <a:off x="111" y="2289"/>
              <a:ext cx="786" cy="144"/>
            </a:xfrm>
            <a:prstGeom prst="rect">
              <a:avLst/>
            </a:prstGeom>
          </p:spPr>
          <p:txBody>
            <a:bodyPr vert="wordArtVert" wrap="none" fromWordArt="1">
              <a:prstTxWarp prst="textPlain">
                <a:avLst>
                  <a:gd name="adj" fmla="val 50000"/>
                </a:avLst>
              </a:prstTxWarp>
            </a:bodyPr>
            <a:lstStyle/>
            <a:p>
              <a:pPr algn="ctr" fontAlgn="auto"/>
              <a:r>
                <a:rPr lang="en-US" sz="1600" kern="10">
                  <a:ln w="12700">
                    <a:solidFill>
                      <a:srgbClr val="C4B596"/>
                    </a:solidFill>
                    <a:round/>
                    <a:headEnd/>
                    <a:tailEnd/>
                  </a:ln>
                  <a:solidFill>
                    <a:srgbClr val="0000FF"/>
                  </a:solidFill>
                  <a:effectLst>
                    <a:outerShdw dist="53882" dir="2700000" algn="ctr" rotWithShape="0">
                      <a:srgbClr val="CBCBCB"/>
                    </a:outerShdw>
                  </a:effectLst>
                  <a:latin typeface="Times New Roman"/>
                  <a:cs typeface="Times New Roman"/>
                </a:rPr>
                <a:t>)()()()()(</a:t>
              </a:r>
            </a:p>
          </p:txBody>
        </p:sp>
        <p:sp>
          <p:nvSpPr>
            <p:cNvPr id="57413" name="Line 24"/>
            <p:cNvSpPr>
              <a:spLocks noChangeShapeType="1"/>
            </p:cNvSpPr>
            <p:nvPr/>
          </p:nvSpPr>
          <p:spPr bwMode="auto">
            <a:xfrm>
              <a:off x="528" y="2640"/>
              <a:ext cx="0" cy="528"/>
            </a:xfrm>
            <a:prstGeom prst="line">
              <a:avLst/>
            </a:prstGeom>
            <a:noFill/>
            <a:ln w="9525">
              <a:solidFill>
                <a:schemeClr val="tx1"/>
              </a:solidFill>
              <a:round/>
              <a:headEnd/>
              <a:tailEnd type="triangle" w="med" len="med"/>
            </a:ln>
          </p:spPr>
          <p:txBody>
            <a:bodyPr wrap="none" anchor="ctr"/>
            <a:lstStyle/>
            <a:p>
              <a:endParaRPr lang="en-US">
                <a:solidFill>
                  <a:srgbClr val="000000"/>
                </a:solidFill>
              </a:endParaRPr>
            </a:p>
          </p:txBody>
        </p:sp>
        <p:sp>
          <p:nvSpPr>
            <p:cNvPr id="57414" name="Text Box 25"/>
            <p:cNvSpPr txBox="1">
              <a:spLocks noChangeArrowheads="1"/>
            </p:cNvSpPr>
            <p:nvPr/>
          </p:nvSpPr>
          <p:spPr bwMode="auto">
            <a:xfrm>
              <a:off x="336" y="3120"/>
              <a:ext cx="420" cy="403"/>
            </a:xfrm>
            <a:prstGeom prst="rect">
              <a:avLst/>
            </a:prstGeom>
            <a:noFill/>
            <a:ln w="9525">
              <a:noFill/>
              <a:miter lim="800000"/>
              <a:headEnd/>
              <a:tailEnd/>
            </a:ln>
          </p:spPr>
          <p:txBody>
            <a:bodyPr wrap="none">
              <a:spAutoFit/>
            </a:bodyPr>
            <a:lstStyle/>
            <a:p>
              <a:pPr algn="ctr" eaLnBrk="0" hangingPunct="0"/>
              <a:r>
                <a:rPr lang="en-US" sz="1200" b="1">
                  <a:solidFill>
                    <a:srgbClr val="000000"/>
                  </a:solidFill>
                </a:rPr>
                <a:t>The </a:t>
              </a:r>
            </a:p>
            <a:p>
              <a:pPr algn="ctr" eaLnBrk="0" hangingPunct="0"/>
              <a:r>
                <a:rPr lang="en-US" sz="1200" b="1">
                  <a:solidFill>
                    <a:srgbClr val="000000"/>
                  </a:solidFill>
                </a:rPr>
                <a:t>Flood </a:t>
              </a:r>
            </a:p>
            <a:p>
              <a:pPr algn="ctr" eaLnBrk="0" hangingPunct="0"/>
              <a:r>
                <a:rPr lang="en-US" sz="1200" b="1">
                  <a:solidFill>
                    <a:srgbClr val="000000"/>
                  </a:solidFill>
                </a:rPr>
                <a:t>(Noah)</a:t>
              </a:r>
              <a:endParaRPr lang="en-US" sz="2400">
                <a:solidFill>
                  <a:srgbClr val="000000"/>
                </a:solidFill>
              </a:endParaRPr>
            </a:p>
          </p:txBody>
        </p:sp>
      </p:grpSp>
      <p:sp>
        <p:nvSpPr>
          <p:cNvPr id="57355" name="Text Box 26"/>
          <p:cNvSpPr txBox="1">
            <a:spLocks noChangeArrowheads="1"/>
          </p:cNvSpPr>
          <p:nvPr/>
        </p:nvSpPr>
        <p:spPr bwMode="auto">
          <a:xfrm>
            <a:off x="76200" y="5791200"/>
            <a:ext cx="520700" cy="274638"/>
          </a:xfrm>
          <a:prstGeom prst="rect">
            <a:avLst/>
          </a:prstGeom>
          <a:noFill/>
          <a:ln w="9525">
            <a:noFill/>
            <a:miter lim="800000"/>
            <a:headEnd/>
            <a:tailEnd/>
          </a:ln>
        </p:spPr>
        <p:txBody>
          <a:bodyPr wrap="none">
            <a:spAutoFit/>
          </a:bodyPr>
          <a:lstStyle/>
          <a:p>
            <a:pPr eaLnBrk="0" hangingPunct="0"/>
            <a:r>
              <a:rPr lang="en-US" sz="1200" b="1">
                <a:solidFill>
                  <a:srgbClr val="000000"/>
                </a:solidFill>
              </a:rPr>
              <a:t>4000</a:t>
            </a:r>
            <a:endParaRPr lang="en-US" sz="2400">
              <a:solidFill>
                <a:srgbClr val="000000"/>
              </a:solidFill>
            </a:endParaRPr>
          </a:p>
        </p:txBody>
      </p:sp>
      <p:sp>
        <p:nvSpPr>
          <p:cNvPr id="57356" name="Text Box 27"/>
          <p:cNvSpPr txBox="1">
            <a:spLocks noChangeArrowheads="1"/>
          </p:cNvSpPr>
          <p:nvPr/>
        </p:nvSpPr>
        <p:spPr bwMode="auto">
          <a:xfrm>
            <a:off x="609600" y="5791200"/>
            <a:ext cx="520700" cy="274638"/>
          </a:xfrm>
          <a:prstGeom prst="rect">
            <a:avLst/>
          </a:prstGeom>
          <a:noFill/>
          <a:ln w="9525">
            <a:noFill/>
            <a:miter lim="800000"/>
            <a:headEnd/>
            <a:tailEnd/>
          </a:ln>
        </p:spPr>
        <p:txBody>
          <a:bodyPr wrap="none">
            <a:spAutoFit/>
          </a:bodyPr>
          <a:lstStyle/>
          <a:p>
            <a:pPr eaLnBrk="0" hangingPunct="0"/>
            <a:r>
              <a:rPr lang="en-US" sz="1200" b="1">
                <a:solidFill>
                  <a:srgbClr val="000000"/>
                </a:solidFill>
              </a:rPr>
              <a:t>2300</a:t>
            </a:r>
            <a:endParaRPr lang="en-US" sz="2400">
              <a:solidFill>
                <a:srgbClr val="000000"/>
              </a:solidFill>
            </a:endParaRPr>
          </a:p>
        </p:txBody>
      </p:sp>
      <p:sp>
        <p:nvSpPr>
          <p:cNvPr id="37916" name="Text Box 28"/>
          <p:cNvSpPr txBox="1">
            <a:spLocks noChangeArrowheads="1"/>
          </p:cNvSpPr>
          <p:nvPr/>
        </p:nvSpPr>
        <p:spPr bwMode="auto">
          <a:xfrm>
            <a:off x="1066800" y="3581400"/>
            <a:ext cx="842963" cy="274638"/>
          </a:xfrm>
          <a:prstGeom prst="rect">
            <a:avLst/>
          </a:prstGeom>
          <a:noFill/>
          <a:ln w="9525">
            <a:noFill/>
            <a:miter lim="800000"/>
            <a:headEnd/>
            <a:tailEnd/>
          </a:ln>
        </p:spPr>
        <p:txBody>
          <a:bodyPr wrap="none">
            <a:spAutoFit/>
          </a:bodyPr>
          <a:lstStyle/>
          <a:p>
            <a:pPr eaLnBrk="0" hangingPunct="0"/>
            <a:r>
              <a:rPr lang="en-US" sz="1200" b="1">
                <a:solidFill>
                  <a:srgbClr val="000000"/>
                </a:solidFill>
              </a:rPr>
              <a:t>Abraham</a:t>
            </a:r>
            <a:endParaRPr lang="en-US" sz="2400">
              <a:solidFill>
                <a:srgbClr val="000000"/>
              </a:solidFill>
            </a:endParaRPr>
          </a:p>
        </p:txBody>
      </p:sp>
      <p:grpSp>
        <p:nvGrpSpPr>
          <p:cNvPr id="8" name="Group 29"/>
          <p:cNvGrpSpPr>
            <a:grpSpLocks/>
          </p:cNvGrpSpPr>
          <p:nvPr/>
        </p:nvGrpSpPr>
        <p:grpSpPr bwMode="auto">
          <a:xfrm>
            <a:off x="1219200" y="3810000"/>
            <a:ext cx="1895475" cy="762000"/>
            <a:chOff x="624" y="2352"/>
            <a:chExt cx="1194" cy="480"/>
          </a:xfrm>
        </p:grpSpPr>
        <p:sp>
          <p:nvSpPr>
            <p:cNvPr id="57410" name="Line 30"/>
            <p:cNvSpPr>
              <a:spLocks noChangeShapeType="1"/>
            </p:cNvSpPr>
            <p:nvPr/>
          </p:nvSpPr>
          <p:spPr bwMode="auto">
            <a:xfrm>
              <a:off x="720" y="2352"/>
              <a:ext cx="0" cy="240"/>
            </a:xfrm>
            <a:prstGeom prst="line">
              <a:avLst/>
            </a:prstGeom>
            <a:noFill/>
            <a:ln w="9525">
              <a:solidFill>
                <a:schemeClr val="tx1"/>
              </a:solidFill>
              <a:round/>
              <a:headEnd/>
              <a:tailEnd type="triangle" w="med" len="med"/>
            </a:ln>
          </p:spPr>
          <p:txBody>
            <a:bodyPr wrap="none" anchor="ctr"/>
            <a:lstStyle/>
            <a:p>
              <a:endParaRPr lang="en-US">
                <a:solidFill>
                  <a:srgbClr val="000000"/>
                </a:solidFill>
              </a:endParaRPr>
            </a:p>
          </p:txBody>
        </p:sp>
        <p:sp>
          <p:nvSpPr>
            <p:cNvPr id="57411" name="Text Box 31"/>
            <p:cNvSpPr txBox="1">
              <a:spLocks noChangeArrowheads="1"/>
            </p:cNvSpPr>
            <p:nvPr/>
          </p:nvSpPr>
          <p:spPr bwMode="auto">
            <a:xfrm>
              <a:off x="624" y="2544"/>
              <a:ext cx="1194" cy="288"/>
            </a:xfrm>
            <a:prstGeom prst="rect">
              <a:avLst/>
            </a:prstGeom>
            <a:noFill/>
            <a:ln w="9525">
              <a:noFill/>
              <a:miter lim="800000"/>
              <a:headEnd/>
              <a:tailEnd/>
            </a:ln>
          </p:spPr>
          <p:txBody>
            <a:bodyPr wrap="none">
              <a:spAutoFit/>
            </a:bodyPr>
            <a:lstStyle/>
            <a:p>
              <a:pPr eaLnBrk="0" hangingPunct="0"/>
              <a:r>
                <a:rPr lang="en-US" sz="1200" b="1">
                  <a:solidFill>
                    <a:srgbClr val="000000"/>
                  </a:solidFill>
                </a:rPr>
                <a:t>The Call of Abraham</a:t>
              </a:r>
            </a:p>
            <a:p>
              <a:pPr eaLnBrk="0" hangingPunct="0"/>
              <a:r>
                <a:rPr lang="en-US" sz="1200" b="1">
                  <a:solidFill>
                    <a:srgbClr val="000000"/>
                  </a:solidFill>
                </a:rPr>
                <a:t>(the Father of the Jews)</a:t>
              </a:r>
              <a:endParaRPr lang="en-US" sz="2400">
                <a:solidFill>
                  <a:srgbClr val="000000"/>
                </a:solidFill>
              </a:endParaRPr>
            </a:p>
          </p:txBody>
        </p:sp>
      </p:grpSp>
      <p:sp>
        <p:nvSpPr>
          <p:cNvPr id="57359" name="Text Box 32"/>
          <p:cNvSpPr txBox="1">
            <a:spLocks noChangeArrowheads="1"/>
          </p:cNvSpPr>
          <p:nvPr/>
        </p:nvSpPr>
        <p:spPr bwMode="auto">
          <a:xfrm>
            <a:off x="1066800" y="5791200"/>
            <a:ext cx="520700" cy="274638"/>
          </a:xfrm>
          <a:prstGeom prst="rect">
            <a:avLst/>
          </a:prstGeom>
          <a:noFill/>
          <a:ln w="9525">
            <a:noFill/>
            <a:miter lim="800000"/>
            <a:headEnd/>
            <a:tailEnd/>
          </a:ln>
        </p:spPr>
        <p:txBody>
          <a:bodyPr wrap="none">
            <a:spAutoFit/>
          </a:bodyPr>
          <a:lstStyle/>
          <a:p>
            <a:pPr eaLnBrk="0" hangingPunct="0"/>
            <a:r>
              <a:rPr lang="en-US" sz="1200" b="1">
                <a:solidFill>
                  <a:srgbClr val="000000"/>
                </a:solidFill>
              </a:rPr>
              <a:t>2000</a:t>
            </a:r>
            <a:endParaRPr lang="en-US" sz="2400">
              <a:solidFill>
                <a:srgbClr val="000000"/>
              </a:solidFill>
            </a:endParaRPr>
          </a:p>
        </p:txBody>
      </p:sp>
      <p:sp>
        <p:nvSpPr>
          <p:cNvPr id="37921" name="Line 33"/>
          <p:cNvSpPr>
            <a:spLocks noChangeShapeType="1"/>
          </p:cNvSpPr>
          <p:nvPr/>
        </p:nvSpPr>
        <p:spPr bwMode="auto">
          <a:xfrm>
            <a:off x="1676400" y="838200"/>
            <a:ext cx="7086600" cy="0"/>
          </a:xfrm>
          <a:prstGeom prst="line">
            <a:avLst/>
          </a:prstGeom>
          <a:noFill/>
          <a:ln w="63500">
            <a:solidFill>
              <a:srgbClr val="990099"/>
            </a:solidFill>
            <a:round/>
            <a:headEnd/>
            <a:tailEnd/>
          </a:ln>
        </p:spPr>
        <p:txBody>
          <a:bodyPr wrap="none" anchor="ctr"/>
          <a:lstStyle/>
          <a:p>
            <a:endParaRPr lang="en-US">
              <a:solidFill>
                <a:srgbClr val="000000"/>
              </a:solidFill>
            </a:endParaRPr>
          </a:p>
        </p:txBody>
      </p:sp>
      <p:sp>
        <p:nvSpPr>
          <p:cNvPr id="37922" name="Rectangle 34"/>
          <p:cNvSpPr>
            <a:spLocks noChangeArrowheads="1"/>
          </p:cNvSpPr>
          <p:nvPr/>
        </p:nvSpPr>
        <p:spPr bwMode="auto">
          <a:xfrm>
            <a:off x="4191000" y="3581400"/>
            <a:ext cx="1752600" cy="2286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b="1">
                <a:solidFill>
                  <a:srgbClr val="009900"/>
                </a:solidFill>
              </a:rPr>
              <a:t>Jesus Christ</a:t>
            </a:r>
            <a:endParaRPr lang="en-US" sz="1200">
              <a:solidFill>
                <a:srgbClr val="000000"/>
              </a:solidFill>
            </a:endParaRPr>
          </a:p>
        </p:txBody>
      </p:sp>
      <p:sp>
        <p:nvSpPr>
          <p:cNvPr id="37923" name="Rectangle 35"/>
          <p:cNvSpPr>
            <a:spLocks noChangeArrowheads="1"/>
          </p:cNvSpPr>
          <p:nvPr/>
        </p:nvSpPr>
        <p:spPr bwMode="auto">
          <a:xfrm>
            <a:off x="4191000" y="3810000"/>
            <a:ext cx="1752600" cy="2286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b="1">
                <a:solidFill>
                  <a:srgbClr val="000000"/>
                </a:solidFill>
              </a:rPr>
              <a:t>The Four Gospels</a:t>
            </a:r>
            <a:endParaRPr lang="en-US" sz="2400">
              <a:solidFill>
                <a:srgbClr val="000000"/>
              </a:solidFill>
            </a:endParaRPr>
          </a:p>
        </p:txBody>
      </p:sp>
      <p:grpSp>
        <p:nvGrpSpPr>
          <p:cNvPr id="9" name="Group 36"/>
          <p:cNvGrpSpPr>
            <a:grpSpLocks/>
          </p:cNvGrpSpPr>
          <p:nvPr/>
        </p:nvGrpSpPr>
        <p:grpSpPr bwMode="auto">
          <a:xfrm>
            <a:off x="2667000" y="1066800"/>
            <a:ext cx="2235200" cy="2286000"/>
            <a:chOff x="1680" y="672"/>
            <a:chExt cx="1408" cy="1440"/>
          </a:xfrm>
        </p:grpSpPr>
        <p:sp>
          <p:nvSpPr>
            <p:cNvPr id="57407" name="Text Box 37"/>
            <p:cNvSpPr txBox="1">
              <a:spLocks noChangeArrowheads="1"/>
            </p:cNvSpPr>
            <p:nvPr/>
          </p:nvSpPr>
          <p:spPr bwMode="auto">
            <a:xfrm>
              <a:off x="2256" y="1488"/>
              <a:ext cx="832" cy="288"/>
            </a:xfrm>
            <a:prstGeom prst="rect">
              <a:avLst/>
            </a:prstGeom>
            <a:noFill/>
            <a:ln w="9525">
              <a:noFill/>
              <a:miter lim="800000"/>
              <a:headEnd/>
              <a:tailEnd/>
            </a:ln>
          </p:spPr>
          <p:txBody>
            <a:bodyPr wrap="none">
              <a:spAutoFit/>
            </a:bodyPr>
            <a:lstStyle/>
            <a:p>
              <a:pPr algn="ctr" eaLnBrk="0" hangingPunct="0"/>
              <a:r>
                <a:rPr lang="en-US" sz="1200" b="1">
                  <a:solidFill>
                    <a:srgbClr val="000000"/>
                  </a:solidFill>
                </a:rPr>
                <a:t>The Incarnation</a:t>
              </a:r>
            </a:p>
            <a:p>
              <a:pPr algn="ctr" eaLnBrk="0" hangingPunct="0"/>
              <a:r>
                <a:rPr lang="en-US" sz="1200" b="1">
                  <a:solidFill>
                    <a:srgbClr val="000000"/>
                  </a:solidFill>
                </a:rPr>
                <a:t>(John 1:1-3,14)</a:t>
              </a:r>
              <a:endParaRPr lang="en-US" sz="2400">
                <a:solidFill>
                  <a:srgbClr val="000000"/>
                </a:solidFill>
              </a:endParaRPr>
            </a:p>
          </p:txBody>
        </p:sp>
        <p:cxnSp>
          <p:nvCxnSpPr>
            <p:cNvPr id="57408" name="AutoShape 38"/>
            <p:cNvCxnSpPr>
              <a:cxnSpLocks noChangeShapeType="1"/>
            </p:cNvCxnSpPr>
            <p:nvPr/>
          </p:nvCxnSpPr>
          <p:spPr bwMode="auto">
            <a:xfrm>
              <a:off x="1680" y="672"/>
              <a:ext cx="992" cy="816"/>
            </a:xfrm>
            <a:prstGeom prst="bentConnector2">
              <a:avLst/>
            </a:prstGeom>
            <a:noFill/>
            <a:ln w="63500">
              <a:solidFill>
                <a:srgbClr val="009900"/>
              </a:solidFill>
              <a:miter lim="800000"/>
              <a:headEnd/>
              <a:tailEnd/>
            </a:ln>
          </p:spPr>
        </p:cxnSp>
        <p:sp>
          <p:nvSpPr>
            <p:cNvPr id="57409" name="Line 39"/>
            <p:cNvSpPr>
              <a:spLocks noChangeShapeType="1"/>
            </p:cNvSpPr>
            <p:nvPr/>
          </p:nvSpPr>
          <p:spPr bwMode="auto">
            <a:xfrm>
              <a:off x="2688" y="1776"/>
              <a:ext cx="0" cy="336"/>
            </a:xfrm>
            <a:prstGeom prst="line">
              <a:avLst/>
            </a:prstGeom>
            <a:noFill/>
            <a:ln w="63500">
              <a:solidFill>
                <a:srgbClr val="009900"/>
              </a:solidFill>
              <a:round/>
              <a:headEnd/>
              <a:tailEnd type="triangle" w="med" len="med"/>
            </a:ln>
          </p:spPr>
          <p:txBody>
            <a:bodyPr wrap="none" anchor="ctr"/>
            <a:lstStyle/>
            <a:p>
              <a:endParaRPr lang="en-US">
                <a:solidFill>
                  <a:srgbClr val="000000"/>
                </a:solidFill>
              </a:endParaRPr>
            </a:p>
          </p:txBody>
        </p:sp>
      </p:grpSp>
      <p:grpSp>
        <p:nvGrpSpPr>
          <p:cNvPr id="10" name="Group 40"/>
          <p:cNvGrpSpPr>
            <a:grpSpLocks/>
          </p:cNvGrpSpPr>
          <p:nvPr/>
        </p:nvGrpSpPr>
        <p:grpSpPr bwMode="auto">
          <a:xfrm>
            <a:off x="4114800" y="3352800"/>
            <a:ext cx="844550" cy="960438"/>
            <a:chOff x="2592" y="2112"/>
            <a:chExt cx="532" cy="605"/>
          </a:xfrm>
        </p:grpSpPr>
        <p:sp>
          <p:nvSpPr>
            <p:cNvPr id="57405" name="Text Box 41"/>
            <p:cNvSpPr txBox="1">
              <a:spLocks noChangeArrowheads="1"/>
            </p:cNvSpPr>
            <p:nvPr/>
          </p:nvSpPr>
          <p:spPr bwMode="auto">
            <a:xfrm>
              <a:off x="2592" y="2112"/>
              <a:ext cx="233"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(1)</a:t>
              </a:r>
              <a:endParaRPr lang="en-US" sz="1200">
                <a:solidFill>
                  <a:srgbClr val="000000"/>
                </a:solidFill>
              </a:endParaRPr>
            </a:p>
          </p:txBody>
        </p:sp>
        <p:sp>
          <p:nvSpPr>
            <p:cNvPr id="57406" name="Text Box 42"/>
            <p:cNvSpPr txBox="1">
              <a:spLocks noChangeArrowheads="1"/>
            </p:cNvSpPr>
            <p:nvPr/>
          </p:nvSpPr>
          <p:spPr bwMode="auto">
            <a:xfrm>
              <a:off x="2640" y="2544"/>
              <a:ext cx="484"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(1) Birth</a:t>
              </a:r>
              <a:endParaRPr lang="en-US" sz="1200">
                <a:solidFill>
                  <a:srgbClr val="000000"/>
                </a:solidFill>
              </a:endParaRPr>
            </a:p>
          </p:txBody>
        </p:sp>
      </p:grpSp>
      <p:grpSp>
        <p:nvGrpSpPr>
          <p:cNvPr id="11" name="Group 43"/>
          <p:cNvGrpSpPr>
            <a:grpSpLocks/>
          </p:cNvGrpSpPr>
          <p:nvPr/>
        </p:nvGrpSpPr>
        <p:grpSpPr bwMode="auto">
          <a:xfrm>
            <a:off x="4191000" y="3352800"/>
            <a:ext cx="1012825" cy="1189038"/>
            <a:chOff x="2640" y="2112"/>
            <a:chExt cx="638" cy="749"/>
          </a:xfrm>
        </p:grpSpPr>
        <p:sp>
          <p:nvSpPr>
            <p:cNvPr id="57403" name="Text Box 44"/>
            <p:cNvSpPr txBox="1">
              <a:spLocks noChangeArrowheads="1"/>
            </p:cNvSpPr>
            <p:nvPr/>
          </p:nvSpPr>
          <p:spPr bwMode="auto">
            <a:xfrm>
              <a:off x="2832" y="2112"/>
              <a:ext cx="233"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(2)</a:t>
              </a:r>
              <a:endParaRPr lang="en-US" sz="1200">
                <a:solidFill>
                  <a:srgbClr val="000000"/>
                </a:solidFill>
              </a:endParaRPr>
            </a:p>
          </p:txBody>
        </p:sp>
        <p:sp>
          <p:nvSpPr>
            <p:cNvPr id="57404" name="Text Box 45"/>
            <p:cNvSpPr txBox="1">
              <a:spLocks noChangeArrowheads="1"/>
            </p:cNvSpPr>
            <p:nvPr/>
          </p:nvSpPr>
          <p:spPr bwMode="auto">
            <a:xfrm>
              <a:off x="2640" y="2688"/>
              <a:ext cx="638"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(2) Baptism</a:t>
              </a:r>
              <a:endParaRPr lang="en-US" sz="1200">
                <a:solidFill>
                  <a:srgbClr val="000000"/>
                </a:solidFill>
              </a:endParaRPr>
            </a:p>
          </p:txBody>
        </p:sp>
      </p:grpSp>
      <p:grpSp>
        <p:nvGrpSpPr>
          <p:cNvPr id="12" name="Group 46"/>
          <p:cNvGrpSpPr>
            <a:grpSpLocks/>
          </p:cNvGrpSpPr>
          <p:nvPr/>
        </p:nvGrpSpPr>
        <p:grpSpPr bwMode="auto">
          <a:xfrm>
            <a:off x="4191000" y="3352800"/>
            <a:ext cx="1498600" cy="1417638"/>
            <a:chOff x="2640" y="2112"/>
            <a:chExt cx="944" cy="893"/>
          </a:xfrm>
        </p:grpSpPr>
        <p:sp>
          <p:nvSpPr>
            <p:cNvPr id="57401" name="Text Box 47"/>
            <p:cNvSpPr txBox="1">
              <a:spLocks noChangeArrowheads="1"/>
            </p:cNvSpPr>
            <p:nvPr/>
          </p:nvSpPr>
          <p:spPr bwMode="auto">
            <a:xfrm>
              <a:off x="2976" y="2112"/>
              <a:ext cx="395"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   3   )</a:t>
              </a:r>
              <a:endParaRPr lang="en-US" sz="1200">
                <a:solidFill>
                  <a:srgbClr val="000000"/>
                </a:solidFill>
              </a:endParaRPr>
            </a:p>
          </p:txBody>
        </p:sp>
        <p:sp>
          <p:nvSpPr>
            <p:cNvPr id="57402" name="Text Box 48"/>
            <p:cNvSpPr txBox="1">
              <a:spLocks noChangeArrowheads="1"/>
            </p:cNvSpPr>
            <p:nvPr/>
          </p:nvSpPr>
          <p:spPr bwMode="auto">
            <a:xfrm>
              <a:off x="2640" y="2832"/>
              <a:ext cx="944"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(3) Public Ministry</a:t>
              </a:r>
              <a:endParaRPr lang="en-US" sz="1200">
                <a:solidFill>
                  <a:srgbClr val="000000"/>
                </a:solidFill>
              </a:endParaRPr>
            </a:p>
          </p:txBody>
        </p:sp>
      </p:grpSp>
      <p:grpSp>
        <p:nvGrpSpPr>
          <p:cNvPr id="13" name="Group 49"/>
          <p:cNvGrpSpPr>
            <a:grpSpLocks/>
          </p:cNvGrpSpPr>
          <p:nvPr/>
        </p:nvGrpSpPr>
        <p:grpSpPr bwMode="auto">
          <a:xfrm>
            <a:off x="4114800" y="3200400"/>
            <a:ext cx="1516063" cy="1966913"/>
            <a:chOff x="2592" y="2016"/>
            <a:chExt cx="955" cy="1239"/>
          </a:xfrm>
        </p:grpSpPr>
        <p:sp>
          <p:nvSpPr>
            <p:cNvPr id="57398" name="Text Box 50"/>
            <p:cNvSpPr txBox="1">
              <a:spLocks noChangeArrowheads="1"/>
            </p:cNvSpPr>
            <p:nvPr/>
          </p:nvSpPr>
          <p:spPr bwMode="auto">
            <a:xfrm>
              <a:off x="3264" y="2016"/>
              <a:ext cx="283" cy="327"/>
            </a:xfrm>
            <a:prstGeom prst="rect">
              <a:avLst/>
            </a:prstGeom>
            <a:noFill/>
            <a:ln w="9525">
              <a:noFill/>
              <a:miter lim="800000"/>
              <a:headEnd/>
              <a:tailEnd/>
            </a:ln>
          </p:spPr>
          <p:txBody>
            <a:bodyPr wrap="none">
              <a:spAutoFit/>
            </a:bodyPr>
            <a:lstStyle/>
            <a:p>
              <a:pPr eaLnBrk="0" hangingPunct="0"/>
              <a:r>
                <a:rPr lang="en-US" sz="2800" b="1">
                  <a:solidFill>
                    <a:srgbClr val="000000"/>
                  </a:solidFill>
                  <a:sym typeface="Wingdings" pitchFamily="2" charset="2"/>
                </a:rPr>
                <a:t></a:t>
              </a:r>
              <a:endParaRPr lang="en-US" sz="2800">
                <a:solidFill>
                  <a:srgbClr val="000000"/>
                </a:solidFill>
              </a:endParaRPr>
            </a:p>
          </p:txBody>
        </p:sp>
        <p:sp>
          <p:nvSpPr>
            <p:cNvPr id="57399" name="Text Box 51"/>
            <p:cNvSpPr txBox="1">
              <a:spLocks noChangeArrowheads="1"/>
            </p:cNvSpPr>
            <p:nvPr/>
          </p:nvSpPr>
          <p:spPr bwMode="auto">
            <a:xfrm>
              <a:off x="2592" y="2928"/>
              <a:ext cx="283" cy="327"/>
            </a:xfrm>
            <a:prstGeom prst="rect">
              <a:avLst/>
            </a:prstGeom>
            <a:noFill/>
            <a:ln w="9525">
              <a:noFill/>
              <a:miter lim="800000"/>
              <a:headEnd/>
              <a:tailEnd/>
            </a:ln>
          </p:spPr>
          <p:txBody>
            <a:bodyPr wrap="none">
              <a:spAutoFit/>
            </a:bodyPr>
            <a:lstStyle/>
            <a:p>
              <a:pPr eaLnBrk="0" hangingPunct="0"/>
              <a:r>
                <a:rPr lang="en-US" sz="2800" b="1">
                  <a:solidFill>
                    <a:srgbClr val="000000"/>
                  </a:solidFill>
                  <a:sym typeface="Wingdings" pitchFamily="2" charset="2"/>
                </a:rPr>
                <a:t></a:t>
              </a:r>
              <a:endParaRPr lang="en-US" sz="2800">
                <a:solidFill>
                  <a:srgbClr val="000000"/>
                </a:solidFill>
              </a:endParaRPr>
            </a:p>
          </p:txBody>
        </p:sp>
        <p:sp>
          <p:nvSpPr>
            <p:cNvPr id="57400" name="Text Box 52"/>
            <p:cNvSpPr txBox="1">
              <a:spLocks noChangeArrowheads="1"/>
            </p:cNvSpPr>
            <p:nvPr/>
          </p:nvSpPr>
          <p:spPr bwMode="auto">
            <a:xfrm>
              <a:off x="2784" y="2976"/>
              <a:ext cx="701"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 Crucifixion</a:t>
              </a:r>
              <a:endParaRPr lang="en-US" sz="1200">
                <a:solidFill>
                  <a:srgbClr val="000000"/>
                </a:solidFill>
              </a:endParaRPr>
            </a:p>
          </p:txBody>
        </p:sp>
      </p:grpSp>
      <p:grpSp>
        <p:nvGrpSpPr>
          <p:cNvPr id="14" name="Group 53"/>
          <p:cNvGrpSpPr>
            <a:grpSpLocks/>
          </p:cNvGrpSpPr>
          <p:nvPr/>
        </p:nvGrpSpPr>
        <p:grpSpPr bwMode="auto">
          <a:xfrm>
            <a:off x="4114800" y="3352800"/>
            <a:ext cx="1817688" cy="1951038"/>
            <a:chOff x="2592" y="2112"/>
            <a:chExt cx="1145" cy="1229"/>
          </a:xfrm>
        </p:grpSpPr>
        <p:sp>
          <p:nvSpPr>
            <p:cNvPr id="57396" name="Text Box 54"/>
            <p:cNvSpPr txBox="1">
              <a:spLocks noChangeArrowheads="1"/>
            </p:cNvSpPr>
            <p:nvPr/>
          </p:nvSpPr>
          <p:spPr bwMode="auto">
            <a:xfrm>
              <a:off x="3456" y="2112"/>
              <a:ext cx="281"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“R”</a:t>
              </a:r>
              <a:endParaRPr lang="en-US" sz="1200">
                <a:solidFill>
                  <a:srgbClr val="000000"/>
                </a:solidFill>
              </a:endParaRPr>
            </a:p>
          </p:txBody>
        </p:sp>
        <p:sp>
          <p:nvSpPr>
            <p:cNvPr id="57397" name="Text Box 55"/>
            <p:cNvSpPr txBox="1">
              <a:spLocks noChangeArrowheads="1"/>
            </p:cNvSpPr>
            <p:nvPr/>
          </p:nvSpPr>
          <p:spPr bwMode="auto">
            <a:xfrm>
              <a:off x="2592" y="3168"/>
              <a:ext cx="982"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“R” = Resurrection</a:t>
              </a:r>
              <a:endParaRPr lang="en-US" sz="1200">
                <a:solidFill>
                  <a:srgbClr val="000000"/>
                </a:solidFill>
              </a:endParaRPr>
            </a:p>
          </p:txBody>
        </p:sp>
      </p:grpSp>
      <p:sp>
        <p:nvSpPr>
          <p:cNvPr id="37944" name="Rectangle 56"/>
          <p:cNvSpPr>
            <a:spLocks noChangeArrowheads="1"/>
          </p:cNvSpPr>
          <p:nvPr/>
        </p:nvSpPr>
        <p:spPr bwMode="auto">
          <a:xfrm>
            <a:off x="5943600" y="3810000"/>
            <a:ext cx="2743200" cy="609600"/>
          </a:xfrm>
          <a:prstGeom prst="rect">
            <a:avLst/>
          </a:prstGeom>
          <a:solidFill>
            <a:schemeClr val="bg1"/>
          </a:solidFill>
          <a:ln w="9525">
            <a:solidFill>
              <a:schemeClr val="tx1"/>
            </a:solidFill>
            <a:miter lim="800000"/>
            <a:headEnd/>
            <a:tailEnd/>
          </a:ln>
        </p:spPr>
        <p:txBody>
          <a:bodyPr wrap="none" anchor="ctr"/>
          <a:lstStyle/>
          <a:p>
            <a:pPr eaLnBrk="0" hangingPunct="0"/>
            <a:r>
              <a:rPr lang="en-US" sz="1200" b="1">
                <a:solidFill>
                  <a:srgbClr val="000000"/>
                </a:solidFill>
              </a:rPr>
              <a:t>The Book of Acts</a:t>
            </a:r>
          </a:p>
          <a:p>
            <a:pPr eaLnBrk="0" hangingPunct="0"/>
            <a:r>
              <a:rPr lang="en-US" sz="1200" b="1">
                <a:solidFill>
                  <a:srgbClr val="000000"/>
                </a:solidFill>
              </a:rPr>
              <a:t>Chs. 1-12 Peter (Jews) AD 30-44</a:t>
            </a:r>
          </a:p>
          <a:p>
            <a:pPr eaLnBrk="0" hangingPunct="0"/>
            <a:r>
              <a:rPr lang="en-US" sz="1200" b="1">
                <a:solidFill>
                  <a:srgbClr val="000000"/>
                </a:solidFill>
              </a:rPr>
              <a:t>Chs. 13-28 Paul (Gentiles) AD 44-60</a:t>
            </a:r>
            <a:endParaRPr lang="en-US" sz="2400">
              <a:solidFill>
                <a:srgbClr val="000000"/>
              </a:solidFill>
            </a:endParaRPr>
          </a:p>
        </p:txBody>
      </p:sp>
      <p:sp>
        <p:nvSpPr>
          <p:cNvPr id="37945" name="Text Box 57"/>
          <p:cNvSpPr txBox="1">
            <a:spLocks noChangeArrowheads="1"/>
          </p:cNvSpPr>
          <p:nvPr/>
        </p:nvSpPr>
        <p:spPr bwMode="auto">
          <a:xfrm>
            <a:off x="1981200" y="3581400"/>
            <a:ext cx="1184275" cy="457200"/>
          </a:xfrm>
          <a:prstGeom prst="rect">
            <a:avLst/>
          </a:prstGeom>
          <a:noFill/>
          <a:ln w="9525">
            <a:noFill/>
            <a:miter lim="800000"/>
            <a:headEnd/>
            <a:tailEnd/>
          </a:ln>
        </p:spPr>
        <p:txBody>
          <a:bodyPr wrap="none">
            <a:spAutoFit/>
          </a:bodyPr>
          <a:lstStyle/>
          <a:p>
            <a:pPr eaLnBrk="0" hangingPunct="0"/>
            <a:r>
              <a:rPr lang="en-US" sz="1200" b="1">
                <a:solidFill>
                  <a:srgbClr val="000000"/>
                </a:solidFill>
              </a:rPr>
              <a:t>Moses</a:t>
            </a:r>
          </a:p>
          <a:p>
            <a:pPr eaLnBrk="0" hangingPunct="0"/>
            <a:r>
              <a:rPr lang="en-US" sz="1200" b="1">
                <a:solidFill>
                  <a:srgbClr val="000000"/>
                </a:solidFill>
              </a:rPr>
              <a:t>the Law Giver</a:t>
            </a:r>
            <a:endParaRPr lang="en-US" sz="2400">
              <a:solidFill>
                <a:srgbClr val="000000"/>
              </a:solidFill>
            </a:endParaRPr>
          </a:p>
        </p:txBody>
      </p:sp>
      <p:sp>
        <p:nvSpPr>
          <p:cNvPr id="37946" name="Text Box 58"/>
          <p:cNvSpPr txBox="1">
            <a:spLocks noChangeArrowheads="1"/>
          </p:cNvSpPr>
          <p:nvPr/>
        </p:nvSpPr>
        <p:spPr bwMode="auto">
          <a:xfrm>
            <a:off x="3048000" y="3581400"/>
            <a:ext cx="981075" cy="274638"/>
          </a:xfrm>
          <a:prstGeom prst="rect">
            <a:avLst/>
          </a:prstGeom>
          <a:noFill/>
          <a:ln w="9525">
            <a:noFill/>
            <a:miter lim="800000"/>
            <a:headEnd/>
            <a:tailEnd/>
          </a:ln>
        </p:spPr>
        <p:txBody>
          <a:bodyPr wrap="none">
            <a:spAutoFit/>
          </a:bodyPr>
          <a:lstStyle/>
          <a:p>
            <a:pPr eaLnBrk="0" hangingPunct="0"/>
            <a:r>
              <a:rPr lang="en-US" sz="1200" b="1">
                <a:solidFill>
                  <a:srgbClr val="000000"/>
                </a:solidFill>
              </a:rPr>
              <a:t>King David</a:t>
            </a:r>
            <a:endParaRPr lang="en-US" sz="2400">
              <a:solidFill>
                <a:srgbClr val="000000"/>
              </a:solidFill>
            </a:endParaRPr>
          </a:p>
        </p:txBody>
      </p:sp>
      <p:sp>
        <p:nvSpPr>
          <p:cNvPr id="57372" name="Text Box 59"/>
          <p:cNvSpPr txBox="1">
            <a:spLocks noChangeArrowheads="1"/>
          </p:cNvSpPr>
          <p:nvPr/>
        </p:nvSpPr>
        <p:spPr bwMode="auto">
          <a:xfrm>
            <a:off x="1981200" y="5791200"/>
            <a:ext cx="520700" cy="274638"/>
          </a:xfrm>
          <a:prstGeom prst="rect">
            <a:avLst/>
          </a:prstGeom>
          <a:noFill/>
          <a:ln w="9525">
            <a:noFill/>
            <a:miter lim="800000"/>
            <a:headEnd/>
            <a:tailEnd/>
          </a:ln>
        </p:spPr>
        <p:txBody>
          <a:bodyPr wrap="none">
            <a:spAutoFit/>
          </a:bodyPr>
          <a:lstStyle/>
          <a:p>
            <a:pPr eaLnBrk="0" hangingPunct="0"/>
            <a:r>
              <a:rPr lang="en-US" sz="1200" b="1">
                <a:solidFill>
                  <a:srgbClr val="000000"/>
                </a:solidFill>
              </a:rPr>
              <a:t>1400</a:t>
            </a:r>
            <a:endParaRPr lang="en-US" sz="2400">
              <a:solidFill>
                <a:srgbClr val="000000"/>
              </a:solidFill>
            </a:endParaRPr>
          </a:p>
        </p:txBody>
      </p:sp>
      <p:sp>
        <p:nvSpPr>
          <p:cNvPr id="57373" name="Text Box 60"/>
          <p:cNvSpPr txBox="1">
            <a:spLocks noChangeArrowheads="1"/>
          </p:cNvSpPr>
          <p:nvPr/>
        </p:nvSpPr>
        <p:spPr bwMode="auto">
          <a:xfrm>
            <a:off x="3048000" y="5791200"/>
            <a:ext cx="520700" cy="274638"/>
          </a:xfrm>
          <a:prstGeom prst="rect">
            <a:avLst/>
          </a:prstGeom>
          <a:noFill/>
          <a:ln w="9525">
            <a:noFill/>
            <a:miter lim="800000"/>
            <a:headEnd/>
            <a:tailEnd/>
          </a:ln>
        </p:spPr>
        <p:txBody>
          <a:bodyPr wrap="none">
            <a:spAutoFit/>
          </a:bodyPr>
          <a:lstStyle/>
          <a:p>
            <a:pPr eaLnBrk="0" hangingPunct="0"/>
            <a:r>
              <a:rPr lang="en-US" sz="1200" b="1">
                <a:solidFill>
                  <a:srgbClr val="000000"/>
                </a:solidFill>
              </a:rPr>
              <a:t>1000</a:t>
            </a:r>
            <a:endParaRPr lang="en-US" sz="2400">
              <a:solidFill>
                <a:srgbClr val="000000"/>
              </a:solidFill>
            </a:endParaRPr>
          </a:p>
        </p:txBody>
      </p:sp>
      <p:sp>
        <p:nvSpPr>
          <p:cNvPr id="37949" name="Rectangle 61"/>
          <p:cNvSpPr>
            <a:spLocks noChangeArrowheads="1"/>
          </p:cNvSpPr>
          <p:nvPr/>
        </p:nvSpPr>
        <p:spPr bwMode="auto">
          <a:xfrm>
            <a:off x="6096000" y="4495800"/>
            <a:ext cx="2590800" cy="457200"/>
          </a:xfrm>
          <a:prstGeom prst="rect">
            <a:avLst/>
          </a:prstGeom>
          <a:solidFill>
            <a:schemeClr val="bg1"/>
          </a:solidFill>
          <a:ln w="9525">
            <a:solidFill>
              <a:schemeClr val="tx1"/>
            </a:solidFill>
            <a:miter lim="800000"/>
            <a:headEnd/>
            <a:tailEnd/>
          </a:ln>
        </p:spPr>
        <p:txBody>
          <a:bodyPr wrap="none" anchor="ctr"/>
          <a:lstStyle/>
          <a:p>
            <a:pPr eaLnBrk="0" hangingPunct="0"/>
            <a:r>
              <a:rPr lang="en-US" sz="1200" b="1">
                <a:solidFill>
                  <a:srgbClr val="000000"/>
                </a:solidFill>
              </a:rPr>
              <a:t>Letters to Churches and</a:t>
            </a:r>
          </a:p>
          <a:p>
            <a:pPr eaLnBrk="0" hangingPunct="0"/>
            <a:r>
              <a:rPr lang="en-US" sz="1200" b="1">
                <a:solidFill>
                  <a:srgbClr val="000000"/>
                </a:solidFill>
              </a:rPr>
              <a:t>Individual Christians - Revelation</a:t>
            </a:r>
            <a:endParaRPr lang="en-US" sz="2400">
              <a:solidFill>
                <a:srgbClr val="000000"/>
              </a:solidFill>
            </a:endParaRPr>
          </a:p>
        </p:txBody>
      </p:sp>
      <p:grpSp>
        <p:nvGrpSpPr>
          <p:cNvPr id="15" name="Group 62"/>
          <p:cNvGrpSpPr>
            <a:grpSpLocks/>
          </p:cNvGrpSpPr>
          <p:nvPr/>
        </p:nvGrpSpPr>
        <p:grpSpPr bwMode="auto">
          <a:xfrm>
            <a:off x="5181600" y="1066800"/>
            <a:ext cx="3546475" cy="2438400"/>
            <a:chOff x="3270" y="672"/>
            <a:chExt cx="2234" cy="1536"/>
          </a:xfrm>
        </p:grpSpPr>
        <p:sp>
          <p:nvSpPr>
            <p:cNvPr id="57393" name="Line 63"/>
            <p:cNvSpPr>
              <a:spLocks noChangeShapeType="1"/>
            </p:cNvSpPr>
            <p:nvPr/>
          </p:nvSpPr>
          <p:spPr bwMode="auto">
            <a:xfrm>
              <a:off x="3744" y="1776"/>
              <a:ext cx="0" cy="432"/>
            </a:xfrm>
            <a:prstGeom prst="line">
              <a:avLst/>
            </a:prstGeom>
            <a:noFill/>
            <a:ln w="63500">
              <a:solidFill>
                <a:srgbClr val="009900"/>
              </a:solidFill>
              <a:round/>
              <a:headEnd type="triangle" w="med" len="med"/>
              <a:tailEnd/>
            </a:ln>
          </p:spPr>
          <p:txBody>
            <a:bodyPr wrap="none" anchor="ctr"/>
            <a:lstStyle/>
            <a:p>
              <a:endParaRPr lang="en-US">
                <a:solidFill>
                  <a:srgbClr val="000000"/>
                </a:solidFill>
              </a:endParaRPr>
            </a:p>
          </p:txBody>
        </p:sp>
        <p:sp>
          <p:nvSpPr>
            <p:cNvPr id="57394" name="Text Box 64"/>
            <p:cNvSpPr txBox="1">
              <a:spLocks noChangeArrowheads="1"/>
            </p:cNvSpPr>
            <p:nvPr/>
          </p:nvSpPr>
          <p:spPr bwMode="auto">
            <a:xfrm>
              <a:off x="3270" y="1488"/>
              <a:ext cx="883" cy="288"/>
            </a:xfrm>
            <a:prstGeom prst="rect">
              <a:avLst/>
            </a:prstGeom>
            <a:noFill/>
            <a:ln w="9525">
              <a:noFill/>
              <a:miter lim="800000"/>
              <a:headEnd/>
              <a:tailEnd/>
            </a:ln>
          </p:spPr>
          <p:txBody>
            <a:bodyPr wrap="none">
              <a:spAutoFit/>
            </a:bodyPr>
            <a:lstStyle/>
            <a:p>
              <a:pPr algn="ctr" eaLnBrk="0" hangingPunct="0"/>
              <a:r>
                <a:rPr lang="en-US" sz="1200" b="1">
                  <a:solidFill>
                    <a:srgbClr val="000000"/>
                  </a:solidFill>
                </a:rPr>
                <a:t>Ascension</a:t>
              </a:r>
            </a:p>
            <a:p>
              <a:pPr algn="ctr" eaLnBrk="0" hangingPunct="0"/>
              <a:r>
                <a:rPr lang="en-US" sz="1200" b="1">
                  <a:solidFill>
                    <a:srgbClr val="000000"/>
                  </a:solidFill>
                </a:rPr>
                <a:t>(Luke 24; Acts 1)</a:t>
              </a:r>
              <a:endParaRPr lang="en-US" sz="2400">
                <a:solidFill>
                  <a:srgbClr val="000000"/>
                </a:solidFill>
              </a:endParaRPr>
            </a:p>
          </p:txBody>
        </p:sp>
        <p:cxnSp>
          <p:nvCxnSpPr>
            <p:cNvPr id="57395" name="AutoShape 65"/>
            <p:cNvCxnSpPr>
              <a:cxnSpLocks noChangeShapeType="1"/>
            </p:cNvCxnSpPr>
            <p:nvPr/>
          </p:nvCxnSpPr>
          <p:spPr bwMode="auto">
            <a:xfrm rot="-5400000">
              <a:off x="4216" y="200"/>
              <a:ext cx="816" cy="1760"/>
            </a:xfrm>
            <a:prstGeom prst="bentConnector2">
              <a:avLst/>
            </a:prstGeom>
            <a:noFill/>
            <a:ln w="63500">
              <a:solidFill>
                <a:srgbClr val="009900"/>
              </a:solidFill>
              <a:miter lim="800000"/>
              <a:headEnd/>
              <a:tailEnd/>
            </a:ln>
          </p:spPr>
        </p:cxnSp>
      </p:grpSp>
      <p:grpSp>
        <p:nvGrpSpPr>
          <p:cNvPr id="16" name="Group 66"/>
          <p:cNvGrpSpPr>
            <a:grpSpLocks/>
          </p:cNvGrpSpPr>
          <p:nvPr/>
        </p:nvGrpSpPr>
        <p:grpSpPr bwMode="auto">
          <a:xfrm>
            <a:off x="2057400" y="1295400"/>
            <a:ext cx="4800600" cy="2514600"/>
            <a:chOff x="1296" y="816"/>
            <a:chExt cx="3024" cy="1584"/>
          </a:xfrm>
        </p:grpSpPr>
        <p:sp>
          <p:nvSpPr>
            <p:cNvPr id="57391" name="Rectangle 67"/>
            <p:cNvSpPr>
              <a:spLocks noChangeArrowheads="1"/>
            </p:cNvSpPr>
            <p:nvPr/>
          </p:nvSpPr>
          <p:spPr bwMode="auto">
            <a:xfrm>
              <a:off x="3744" y="2256"/>
              <a:ext cx="576" cy="144"/>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b="1">
                  <a:solidFill>
                    <a:srgbClr val="FF6600"/>
                  </a:solidFill>
                </a:rPr>
                <a:t>Holy Spirit</a:t>
              </a:r>
              <a:endParaRPr lang="en-US" sz="1200">
                <a:solidFill>
                  <a:srgbClr val="FF6600"/>
                </a:solidFill>
              </a:endParaRPr>
            </a:p>
          </p:txBody>
        </p:sp>
        <p:cxnSp>
          <p:nvCxnSpPr>
            <p:cNvPr id="57392" name="AutoShape 68"/>
            <p:cNvCxnSpPr>
              <a:cxnSpLocks noChangeShapeType="1"/>
            </p:cNvCxnSpPr>
            <p:nvPr/>
          </p:nvCxnSpPr>
          <p:spPr bwMode="auto">
            <a:xfrm rot="10800000" flipH="1" flipV="1">
              <a:off x="1296" y="816"/>
              <a:ext cx="2664" cy="1392"/>
            </a:xfrm>
            <a:prstGeom prst="bentConnector4">
              <a:avLst>
                <a:gd name="adj1" fmla="val 99810"/>
                <a:gd name="adj2" fmla="val 80384"/>
              </a:avLst>
            </a:prstGeom>
            <a:noFill/>
            <a:ln w="63500">
              <a:solidFill>
                <a:srgbClr val="FF9900"/>
              </a:solidFill>
              <a:miter lim="800000"/>
              <a:headEnd/>
              <a:tailEnd type="triangle" w="med" len="med"/>
            </a:ln>
          </p:spPr>
        </p:cxnSp>
      </p:grpSp>
      <p:grpSp>
        <p:nvGrpSpPr>
          <p:cNvPr id="17" name="Group 69"/>
          <p:cNvGrpSpPr>
            <a:grpSpLocks/>
          </p:cNvGrpSpPr>
          <p:nvPr/>
        </p:nvGrpSpPr>
        <p:grpSpPr bwMode="auto">
          <a:xfrm>
            <a:off x="5562600" y="1752600"/>
            <a:ext cx="3489325" cy="3932238"/>
            <a:chOff x="3504" y="1104"/>
            <a:chExt cx="2198" cy="2477"/>
          </a:xfrm>
        </p:grpSpPr>
        <p:sp>
          <p:nvSpPr>
            <p:cNvPr id="57387" name="AutoShape 70"/>
            <p:cNvSpPr>
              <a:spLocks noChangeArrowheads="1"/>
            </p:cNvSpPr>
            <p:nvPr/>
          </p:nvSpPr>
          <p:spPr bwMode="auto">
            <a:xfrm>
              <a:off x="3552" y="1152"/>
              <a:ext cx="672" cy="144"/>
            </a:xfrm>
            <a:custGeom>
              <a:avLst/>
              <a:gdLst>
                <a:gd name="T0" fmla="*/ 15 w 21600"/>
                <a:gd name="T1" fmla="*/ 0 h 21600"/>
                <a:gd name="T2" fmla="*/ 15 w 21600"/>
                <a:gd name="T3" fmla="*/ 1 h 21600"/>
                <a:gd name="T4" fmla="*/ 3 w 21600"/>
                <a:gd name="T5" fmla="*/ 1 h 21600"/>
                <a:gd name="T6" fmla="*/ 21 w 21600"/>
                <a:gd name="T7" fmla="*/ 0 h 21600"/>
                <a:gd name="T8" fmla="*/ 17694720 60000 65536"/>
                <a:gd name="T9" fmla="*/ 5898240 60000 65536"/>
                <a:gd name="T10" fmla="*/ 5898240 60000 65536"/>
                <a:gd name="T11" fmla="*/ 0 60000 65536"/>
                <a:gd name="T12" fmla="*/ 12439 w 21600"/>
                <a:gd name="T13" fmla="*/ 2850 h 21600"/>
                <a:gd name="T14" fmla="*/ 18225 w 21600"/>
                <a:gd name="T15" fmla="*/ 930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1"/>
            </a:solidFill>
            <a:ln w="9525">
              <a:solidFill>
                <a:schemeClr val="tx1"/>
              </a:solidFill>
              <a:miter lim="800000"/>
              <a:headEnd/>
              <a:tailEnd/>
            </a:ln>
          </p:spPr>
          <p:txBody>
            <a:bodyPr wrap="none" anchor="ctr"/>
            <a:lstStyle/>
            <a:p>
              <a:endParaRPr lang="en-US">
                <a:solidFill>
                  <a:srgbClr val="000000"/>
                </a:solidFill>
              </a:endParaRPr>
            </a:p>
          </p:txBody>
        </p:sp>
        <p:sp>
          <p:nvSpPr>
            <p:cNvPr id="57388" name="Text Box 71"/>
            <p:cNvSpPr txBox="1">
              <a:spLocks noChangeArrowheads="1"/>
            </p:cNvSpPr>
            <p:nvPr/>
          </p:nvSpPr>
          <p:spPr bwMode="auto">
            <a:xfrm>
              <a:off x="4176" y="1104"/>
              <a:ext cx="1526"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Unbelieving Jews and Gentiles</a:t>
              </a:r>
            </a:p>
          </p:txBody>
        </p:sp>
        <p:sp>
          <p:nvSpPr>
            <p:cNvPr id="57389" name="AutoShape 72"/>
            <p:cNvSpPr>
              <a:spLocks noChangeArrowheads="1"/>
            </p:cNvSpPr>
            <p:nvPr/>
          </p:nvSpPr>
          <p:spPr bwMode="auto">
            <a:xfrm flipV="1">
              <a:off x="3504" y="3408"/>
              <a:ext cx="672" cy="144"/>
            </a:xfrm>
            <a:custGeom>
              <a:avLst/>
              <a:gdLst>
                <a:gd name="T0" fmla="*/ 15 w 21600"/>
                <a:gd name="T1" fmla="*/ 0 h 21600"/>
                <a:gd name="T2" fmla="*/ 15 w 21600"/>
                <a:gd name="T3" fmla="*/ 1 h 21600"/>
                <a:gd name="T4" fmla="*/ 3 w 21600"/>
                <a:gd name="T5" fmla="*/ 1 h 21600"/>
                <a:gd name="T6" fmla="*/ 21 w 21600"/>
                <a:gd name="T7" fmla="*/ 0 h 21600"/>
                <a:gd name="T8" fmla="*/ 17694720 60000 65536"/>
                <a:gd name="T9" fmla="*/ 5898240 60000 65536"/>
                <a:gd name="T10" fmla="*/ 5898240 60000 65536"/>
                <a:gd name="T11" fmla="*/ 0 60000 65536"/>
                <a:gd name="T12" fmla="*/ 12439 w 21600"/>
                <a:gd name="T13" fmla="*/ 2850 h 21600"/>
                <a:gd name="T14" fmla="*/ 18225 w 21600"/>
                <a:gd name="T15" fmla="*/ 930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1"/>
            </a:solidFill>
            <a:ln w="9525">
              <a:solidFill>
                <a:schemeClr val="tx1"/>
              </a:solidFill>
              <a:miter lim="800000"/>
              <a:headEnd/>
              <a:tailEnd/>
            </a:ln>
          </p:spPr>
          <p:txBody>
            <a:bodyPr wrap="none" anchor="ctr"/>
            <a:lstStyle/>
            <a:p>
              <a:endParaRPr lang="en-US">
                <a:solidFill>
                  <a:srgbClr val="000000"/>
                </a:solidFill>
              </a:endParaRPr>
            </a:p>
          </p:txBody>
        </p:sp>
        <p:sp>
          <p:nvSpPr>
            <p:cNvPr id="57390" name="Text Box 73"/>
            <p:cNvSpPr txBox="1">
              <a:spLocks noChangeArrowheads="1"/>
            </p:cNvSpPr>
            <p:nvPr/>
          </p:nvSpPr>
          <p:spPr bwMode="auto">
            <a:xfrm>
              <a:off x="4176" y="3408"/>
              <a:ext cx="1526" cy="173"/>
            </a:xfrm>
            <a:prstGeom prst="rect">
              <a:avLst/>
            </a:prstGeom>
            <a:noFill/>
            <a:ln w="9525">
              <a:noFill/>
              <a:miter lim="800000"/>
              <a:headEnd/>
              <a:tailEnd/>
            </a:ln>
          </p:spPr>
          <p:txBody>
            <a:bodyPr wrap="none">
              <a:spAutoFit/>
            </a:bodyPr>
            <a:lstStyle/>
            <a:p>
              <a:pPr eaLnBrk="0" hangingPunct="0"/>
              <a:r>
                <a:rPr lang="en-US" sz="1200" b="1">
                  <a:solidFill>
                    <a:srgbClr val="000000"/>
                  </a:solidFill>
                </a:rPr>
                <a:t>Unbelieving Jews and Gentiles</a:t>
              </a:r>
            </a:p>
          </p:txBody>
        </p:sp>
      </p:grpSp>
      <p:sp>
        <p:nvSpPr>
          <p:cNvPr id="57378" name="Text Box 74"/>
          <p:cNvSpPr txBox="1">
            <a:spLocks noChangeArrowheads="1"/>
          </p:cNvSpPr>
          <p:nvPr/>
        </p:nvSpPr>
        <p:spPr bwMode="auto">
          <a:xfrm>
            <a:off x="4114800" y="5791200"/>
            <a:ext cx="487363" cy="274638"/>
          </a:xfrm>
          <a:prstGeom prst="rect">
            <a:avLst/>
          </a:prstGeom>
          <a:noFill/>
          <a:ln w="9525">
            <a:noFill/>
            <a:miter lim="800000"/>
            <a:headEnd/>
            <a:tailEnd/>
          </a:ln>
        </p:spPr>
        <p:txBody>
          <a:bodyPr wrap="none">
            <a:spAutoFit/>
          </a:bodyPr>
          <a:lstStyle/>
          <a:p>
            <a:pPr eaLnBrk="0" hangingPunct="0"/>
            <a:r>
              <a:rPr lang="en-US" sz="1200" b="1">
                <a:solidFill>
                  <a:srgbClr val="000000"/>
                </a:solidFill>
              </a:rPr>
              <a:t>5BC</a:t>
            </a:r>
            <a:endParaRPr lang="en-US" sz="2400">
              <a:solidFill>
                <a:srgbClr val="000000"/>
              </a:solidFill>
            </a:endParaRPr>
          </a:p>
        </p:txBody>
      </p:sp>
      <p:sp>
        <p:nvSpPr>
          <p:cNvPr id="57379" name="Text Box 75"/>
          <p:cNvSpPr txBox="1">
            <a:spLocks noChangeArrowheads="1"/>
          </p:cNvSpPr>
          <p:nvPr/>
        </p:nvSpPr>
        <p:spPr bwMode="auto">
          <a:xfrm>
            <a:off x="5257800" y="5791200"/>
            <a:ext cx="619080" cy="276999"/>
          </a:xfrm>
          <a:prstGeom prst="rect">
            <a:avLst/>
          </a:prstGeom>
          <a:noFill/>
          <a:ln w="9525">
            <a:noFill/>
            <a:miter lim="800000"/>
            <a:headEnd/>
            <a:tailEnd/>
          </a:ln>
        </p:spPr>
        <p:txBody>
          <a:bodyPr wrap="none">
            <a:spAutoFit/>
          </a:bodyPr>
          <a:lstStyle/>
          <a:p>
            <a:pPr eaLnBrk="0" hangingPunct="0"/>
            <a:r>
              <a:rPr lang="en-US" sz="1200" b="1" dirty="0">
                <a:solidFill>
                  <a:srgbClr val="000000"/>
                </a:solidFill>
              </a:rPr>
              <a:t>AD 28</a:t>
            </a:r>
            <a:endParaRPr lang="en-US" sz="2400" dirty="0">
              <a:solidFill>
                <a:srgbClr val="000000"/>
              </a:solidFill>
            </a:endParaRPr>
          </a:p>
        </p:txBody>
      </p:sp>
      <p:sp>
        <p:nvSpPr>
          <p:cNvPr id="57380" name="Text Box 76"/>
          <p:cNvSpPr txBox="1">
            <a:spLocks noChangeArrowheads="1"/>
          </p:cNvSpPr>
          <p:nvPr/>
        </p:nvSpPr>
        <p:spPr bwMode="auto">
          <a:xfrm>
            <a:off x="6172200" y="5791200"/>
            <a:ext cx="352425" cy="274638"/>
          </a:xfrm>
          <a:prstGeom prst="rect">
            <a:avLst/>
          </a:prstGeom>
          <a:noFill/>
          <a:ln w="9525">
            <a:noFill/>
            <a:miter lim="800000"/>
            <a:headEnd/>
            <a:tailEnd/>
          </a:ln>
        </p:spPr>
        <p:txBody>
          <a:bodyPr wrap="none">
            <a:spAutoFit/>
          </a:bodyPr>
          <a:lstStyle/>
          <a:p>
            <a:pPr eaLnBrk="0" hangingPunct="0"/>
            <a:r>
              <a:rPr lang="en-US" sz="1200" b="1">
                <a:solidFill>
                  <a:srgbClr val="000000"/>
                </a:solidFill>
              </a:rPr>
              <a:t>44</a:t>
            </a:r>
            <a:endParaRPr lang="en-US" sz="2400">
              <a:solidFill>
                <a:srgbClr val="000000"/>
              </a:solidFill>
            </a:endParaRPr>
          </a:p>
        </p:txBody>
      </p:sp>
      <p:sp>
        <p:nvSpPr>
          <p:cNvPr id="57381" name="Text Box 77"/>
          <p:cNvSpPr txBox="1">
            <a:spLocks noChangeArrowheads="1"/>
          </p:cNvSpPr>
          <p:nvPr/>
        </p:nvSpPr>
        <p:spPr bwMode="auto">
          <a:xfrm>
            <a:off x="8382000" y="5791200"/>
            <a:ext cx="352425" cy="274638"/>
          </a:xfrm>
          <a:prstGeom prst="rect">
            <a:avLst/>
          </a:prstGeom>
          <a:noFill/>
          <a:ln w="9525">
            <a:noFill/>
            <a:miter lim="800000"/>
            <a:headEnd/>
            <a:tailEnd/>
          </a:ln>
        </p:spPr>
        <p:txBody>
          <a:bodyPr wrap="none">
            <a:spAutoFit/>
          </a:bodyPr>
          <a:lstStyle/>
          <a:p>
            <a:pPr eaLnBrk="0" hangingPunct="0"/>
            <a:r>
              <a:rPr lang="en-US" sz="1200" b="1">
                <a:solidFill>
                  <a:srgbClr val="000000"/>
                </a:solidFill>
              </a:rPr>
              <a:t>95</a:t>
            </a:r>
            <a:endParaRPr lang="en-US" sz="2400">
              <a:solidFill>
                <a:srgbClr val="000000"/>
              </a:solidFill>
            </a:endParaRPr>
          </a:p>
        </p:txBody>
      </p:sp>
      <p:sp>
        <p:nvSpPr>
          <p:cNvPr id="57382" name="Text Box 78"/>
          <p:cNvSpPr txBox="1">
            <a:spLocks noChangeArrowheads="1"/>
          </p:cNvSpPr>
          <p:nvPr/>
        </p:nvSpPr>
        <p:spPr bwMode="auto">
          <a:xfrm>
            <a:off x="152400" y="6096000"/>
            <a:ext cx="3733800" cy="639763"/>
          </a:xfrm>
          <a:prstGeom prst="rect">
            <a:avLst/>
          </a:prstGeom>
          <a:noFill/>
          <a:ln w="9525">
            <a:noFill/>
            <a:miter lim="800000"/>
            <a:headEnd/>
            <a:tailEnd/>
          </a:ln>
        </p:spPr>
        <p:txBody>
          <a:bodyPr>
            <a:spAutoFit/>
          </a:bodyPr>
          <a:lstStyle/>
          <a:p>
            <a:pPr algn="ctr" eaLnBrk="0" hangingPunct="0"/>
            <a:r>
              <a:rPr lang="en-US" sz="1200" b="1">
                <a:solidFill>
                  <a:srgbClr val="FF6600"/>
                </a:solidFill>
              </a:rPr>
              <a:t>The Old Testament</a:t>
            </a:r>
            <a:r>
              <a:rPr lang="en-US" sz="1200" b="1">
                <a:solidFill>
                  <a:srgbClr val="000000"/>
                </a:solidFill>
              </a:rPr>
              <a:t> (39 Books)</a:t>
            </a:r>
          </a:p>
          <a:p>
            <a:pPr algn="ctr" eaLnBrk="0" hangingPunct="0"/>
            <a:r>
              <a:rPr lang="en-US" sz="1200" b="1">
                <a:solidFill>
                  <a:srgbClr val="000000"/>
                </a:solidFill>
              </a:rPr>
              <a:t>Written in Hebrew</a:t>
            </a:r>
          </a:p>
          <a:p>
            <a:pPr algn="ctr" eaLnBrk="0" hangingPunct="0"/>
            <a:r>
              <a:rPr lang="en-US" sz="1200" b="1">
                <a:solidFill>
                  <a:srgbClr val="000000"/>
                </a:solidFill>
              </a:rPr>
              <a:t>Genesis --- (</a:t>
            </a:r>
            <a:r>
              <a:rPr lang="en-US" sz="1200" b="1">
                <a:solidFill>
                  <a:srgbClr val="FF6600"/>
                </a:solidFill>
              </a:rPr>
              <a:t>Promises -- Prophecy</a:t>
            </a:r>
            <a:r>
              <a:rPr lang="en-US" sz="1200" b="1">
                <a:solidFill>
                  <a:srgbClr val="000000"/>
                </a:solidFill>
              </a:rPr>
              <a:t>) --- Malachi</a:t>
            </a:r>
          </a:p>
        </p:txBody>
      </p:sp>
      <p:sp>
        <p:nvSpPr>
          <p:cNvPr id="57383" name="AutoShape 79"/>
          <p:cNvSpPr>
            <a:spLocks noChangeArrowheads="1"/>
          </p:cNvSpPr>
          <p:nvPr/>
        </p:nvSpPr>
        <p:spPr bwMode="auto">
          <a:xfrm>
            <a:off x="228600" y="6096000"/>
            <a:ext cx="3581400" cy="609600"/>
          </a:xfrm>
          <a:prstGeom prst="bracketPair">
            <a:avLst>
              <a:gd name="adj" fmla="val 16667"/>
            </a:avLst>
          </a:prstGeom>
          <a:noFill/>
          <a:ln w="9525">
            <a:solidFill>
              <a:schemeClr val="tx1"/>
            </a:solidFill>
            <a:round/>
            <a:headEnd/>
            <a:tailEnd/>
          </a:ln>
        </p:spPr>
        <p:txBody>
          <a:bodyPr wrap="none" anchor="ctr"/>
          <a:lstStyle/>
          <a:p>
            <a:endParaRPr lang="en-US">
              <a:solidFill>
                <a:srgbClr val="000000"/>
              </a:solidFill>
            </a:endParaRPr>
          </a:p>
        </p:txBody>
      </p:sp>
      <p:sp>
        <p:nvSpPr>
          <p:cNvPr id="57384" name="Text Box 80"/>
          <p:cNvSpPr txBox="1">
            <a:spLocks noChangeArrowheads="1"/>
          </p:cNvSpPr>
          <p:nvPr/>
        </p:nvSpPr>
        <p:spPr bwMode="auto">
          <a:xfrm>
            <a:off x="4419600" y="6096000"/>
            <a:ext cx="4191000" cy="639763"/>
          </a:xfrm>
          <a:prstGeom prst="rect">
            <a:avLst/>
          </a:prstGeom>
          <a:noFill/>
          <a:ln w="9525">
            <a:noFill/>
            <a:miter lim="800000"/>
            <a:headEnd/>
            <a:tailEnd/>
          </a:ln>
        </p:spPr>
        <p:txBody>
          <a:bodyPr>
            <a:spAutoFit/>
          </a:bodyPr>
          <a:lstStyle/>
          <a:p>
            <a:pPr algn="ctr" eaLnBrk="0" hangingPunct="0"/>
            <a:r>
              <a:rPr lang="en-US" sz="1200" b="1">
                <a:solidFill>
                  <a:srgbClr val="000000"/>
                </a:solidFill>
              </a:rPr>
              <a:t>The </a:t>
            </a:r>
            <a:r>
              <a:rPr lang="en-US" sz="1200" b="1">
                <a:solidFill>
                  <a:srgbClr val="009900"/>
                </a:solidFill>
              </a:rPr>
              <a:t>New Testament</a:t>
            </a:r>
            <a:r>
              <a:rPr lang="en-US" sz="1200" b="1">
                <a:solidFill>
                  <a:srgbClr val="000000"/>
                </a:solidFill>
              </a:rPr>
              <a:t> (27 Books &amp; Letters)</a:t>
            </a:r>
          </a:p>
          <a:p>
            <a:pPr algn="ctr" eaLnBrk="0" hangingPunct="0"/>
            <a:r>
              <a:rPr lang="en-US" sz="1200" b="1">
                <a:solidFill>
                  <a:srgbClr val="000000"/>
                </a:solidFill>
              </a:rPr>
              <a:t>Written in Greek</a:t>
            </a:r>
          </a:p>
          <a:p>
            <a:pPr algn="ctr" eaLnBrk="0" hangingPunct="0"/>
            <a:r>
              <a:rPr lang="en-US" sz="1200" b="1">
                <a:solidFill>
                  <a:srgbClr val="000000"/>
                </a:solidFill>
              </a:rPr>
              <a:t>Matthew ----- (</a:t>
            </a:r>
            <a:r>
              <a:rPr lang="en-US" sz="1200" b="1">
                <a:solidFill>
                  <a:srgbClr val="009900"/>
                </a:solidFill>
              </a:rPr>
              <a:t>Fulfillment</a:t>
            </a:r>
            <a:r>
              <a:rPr lang="en-US" sz="1200" b="1">
                <a:solidFill>
                  <a:srgbClr val="000000"/>
                </a:solidFill>
              </a:rPr>
              <a:t>) ------ Revelation</a:t>
            </a:r>
          </a:p>
        </p:txBody>
      </p:sp>
      <p:sp>
        <p:nvSpPr>
          <p:cNvPr id="57385" name="AutoShape 81"/>
          <p:cNvSpPr>
            <a:spLocks noChangeArrowheads="1"/>
          </p:cNvSpPr>
          <p:nvPr/>
        </p:nvSpPr>
        <p:spPr bwMode="auto">
          <a:xfrm>
            <a:off x="4267200" y="6096000"/>
            <a:ext cx="4419600" cy="609600"/>
          </a:xfrm>
          <a:prstGeom prst="bracketPair">
            <a:avLst>
              <a:gd name="adj" fmla="val 16667"/>
            </a:avLst>
          </a:prstGeom>
          <a:noFill/>
          <a:ln w="9525">
            <a:solidFill>
              <a:schemeClr val="tx1"/>
            </a:solidFill>
            <a:round/>
            <a:headEnd/>
            <a:tailEnd/>
          </a:ln>
        </p:spPr>
        <p:txBody>
          <a:bodyPr wrap="none" anchor="ctr"/>
          <a:lstStyle/>
          <a:p>
            <a:endParaRPr lang="en-US">
              <a:solidFill>
                <a:srgbClr val="000000"/>
              </a:solidFill>
            </a:endParaRPr>
          </a:p>
        </p:txBody>
      </p:sp>
      <p:sp>
        <p:nvSpPr>
          <p:cNvPr id="57386" name="Text Box 82"/>
          <p:cNvSpPr txBox="1">
            <a:spLocks noChangeArrowheads="1"/>
          </p:cNvSpPr>
          <p:nvPr/>
        </p:nvSpPr>
        <p:spPr bwMode="auto">
          <a:xfrm>
            <a:off x="3733800" y="6172200"/>
            <a:ext cx="596900" cy="457200"/>
          </a:xfrm>
          <a:prstGeom prst="rect">
            <a:avLst/>
          </a:prstGeom>
          <a:noFill/>
          <a:ln w="9525">
            <a:noFill/>
            <a:miter lim="800000"/>
            <a:headEnd/>
            <a:tailEnd/>
          </a:ln>
        </p:spPr>
        <p:txBody>
          <a:bodyPr wrap="none">
            <a:spAutoFit/>
          </a:bodyPr>
          <a:lstStyle/>
          <a:p>
            <a:pPr algn="ctr" eaLnBrk="0" hangingPunct="0"/>
            <a:r>
              <a:rPr lang="en-US" sz="1200" b="1">
                <a:solidFill>
                  <a:srgbClr val="000000"/>
                </a:solidFill>
              </a:rPr>
              <a:t>400 </a:t>
            </a:r>
          </a:p>
          <a:p>
            <a:pPr algn="ctr" eaLnBrk="0" hangingPunct="0"/>
            <a:r>
              <a:rPr lang="en-US" sz="1200" b="1">
                <a:solidFill>
                  <a:srgbClr val="000000"/>
                </a:solidFill>
              </a:rPr>
              <a:t>Years</a:t>
            </a:r>
            <a:endParaRPr lang="en-US" sz="2400">
              <a:solidFill>
                <a:srgbClr val="000000"/>
              </a:solidFill>
            </a:endParaRPr>
          </a:p>
        </p:txBody>
      </p:sp>
    </p:spTree>
    <p:extLst>
      <p:ext uri="{BB962C8B-B14F-4D97-AF65-F5344CB8AC3E}">
        <p14:creationId xmlns:p14="http://schemas.microsoft.com/office/powerpoint/2010/main" val="2794230943"/>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7904"/>
                                        </p:tgtEl>
                                        <p:attrNameLst>
                                          <p:attrName>style.visibility</p:attrName>
                                        </p:attrNameLst>
                                      </p:cBhvr>
                                      <p:to>
                                        <p:strVal val="visible"/>
                                      </p:to>
                                    </p:set>
                                    <p:anim calcmode="lin" valueType="num">
                                      <p:cBhvr>
                                        <p:cTn id="7" dur="1000" fill="hold"/>
                                        <p:tgtEl>
                                          <p:spTgt spid="37904"/>
                                        </p:tgtEl>
                                        <p:attrNameLst>
                                          <p:attrName>ppt_w</p:attrName>
                                        </p:attrNameLst>
                                      </p:cBhvr>
                                      <p:tavLst>
                                        <p:tav tm="0">
                                          <p:val>
                                            <p:fltVal val="0"/>
                                          </p:val>
                                        </p:tav>
                                        <p:tav tm="100000">
                                          <p:val>
                                            <p:strVal val="#ppt_w"/>
                                          </p:val>
                                        </p:tav>
                                      </p:tavLst>
                                    </p:anim>
                                    <p:anim calcmode="lin" valueType="num">
                                      <p:cBhvr>
                                        <p:cTn id="8" dur="1000" fill="hold"/>
                                        <p:tgtEl>
                                          <p:spTgt spid="37904"/>
                                        </p:tgtEl>
                                        <p:attrNameLst>
                                          <p:attrName>ppt_h</p:attrName>
                                        </p:attrNameLst>
                                      </p:cBhvr>
                                      <p:tavLst>
                                        <p:tav tm="0">
                                          <p:val>
                                            <p:fltVal val="0"/>
                                          </p:val>
                                        </p:tav>
                                        <p:tav tm="100000">
                                          <p:val>
                                            <p:strVal val="#ppt_h"/>
                                          </p:val>
                                        </p:tav>
                                      </p:tavLst>
                                    </p:anim>
                                    <p:anim calcmode="lin" valueType="num">
                                      <p:cBhvr>
                                        <p:cTn id="9" dur="1000" fill="hold"/>
                                        <p:tgtEl>
                                          <p:spTgt spid="3790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790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7906"/>
                                        </p:tgtEl>
                                        <p:attrNameLst>
                                          <p:attrName>style.visibility</p:attrName>
                                        </p:attrNameLst>
                                      </p:cBhvr>
                                      <p:to>
                                        <p:strVal val="visible"/>
                                      </p:to>
                                    </p:set>
                                    <p:animEffect transition="in" filter="dissolve">
                                      <p:cBhvr>
                                        <p:cTn id="15" dur="500"/>
                                        <p:tgtEl>
                                          <p:spTgt spid="3790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7905"/>
                                        </p:tgtEl>
                                        <p:attrNameLst>
                                          <p:attrName>style.visibility</p:attrName>
                                        </p:attrNameLst>
                                      </p:cBhvr>
                                      <p:to>
                                        <p:strVal val="visible"/>
                                      </p:to>
                                    </p:set>
                                    <p:animEffect transition="in" filter="wipe(left)">
                                      <p:cBhvr>
                                        <p:cTn id="25" dur="500"/>
                                        <p:tgtEl>
                                          <p:spTgt spid="3790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up)">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left)">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7916"/>
                                        </p:tgtEl>
                                        <p:attrNameLst>
                                          <p:attrName>style.visibility</p:attrName>
                                        </p:attrNameLst>
                                      </p:cBhvr>
                                      <p:to>
                                        <p:strVal val="visible"/>
                                      </p:to>
                                    </p:set>
                                    <p:animEffect transition="in" filter="dissolve">
                                      <p:cBhvr>
                                        <p:cTn id="40" dur="500"/>
                                        <p:tgtEl>
                                          <p:spTgt spid="3791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up)">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500"/>
                                        <p:tgtEl>
                                          <p:spTgt spid="4"/>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37945"/>
                                        </p:tgtEl>
                                        <p:attrNameLst>
                                          <p:attrName>style.visibility</p:attrName>
                                        </p:attrNameLst>
                                      </p:cBhvr>
                                      <p:to>
                                        <p:strVal val="visible"/>
                                      </p:to>
                                    </p:set>
                                    <p:animEffect transition="in" filter="dissolve">
                                      <p:cBhvr>
                                        <p:cTn id="55" dur="500"/>
                                        <p:tgtEl>
                                          <p:spTgt spid="37945"/>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7946"/>
                                        </p:tgtEl>
                                        <p:attrNameLst>
                                          <p:attrName>style.visibility</p:attrName>
                                        </p:attrNameLst>
                                      </p:cBhvr>
                                      <p:to>
                                        <p:strVal val="visible"/>
                                      </p:to>
                                    </p:set>
                                    <p:animEffect transition="in" filter="dissolve">
                                      <p:cBhvr>
                                        <p:cTn id="60" dur="500"/>
                                        <p:tgtEl>
                                          <p:spTgt spid="3794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37921"/>
                                        </p:tgtEl>
                                        <p:attrNameLst>
                                          <p:attrName>style.visibility</p:attrName>
                                        </p:attrNameLst>
                                      </p:cBhvr>
                                      <p:to>
                                        <p:strVal val="visible"/>
                                      </p:to>
                                    </p:set>
                                    <p:animEffect transition="in" filter="wipe(left)">
                                      <p:cBhvr>
                                        <p:cTn id="65" dur="500"/>
                                        <p:tgtEl>
                                          <p:spTgt spid="37921"/>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up)">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37922"/>
                                        </p:tgtEl>
                                        <p:attrNameLst>
                                          <p:attrName>style.visibility</p:attrName>
                                        </p:attrNameLst>
                                      </p:cBhvr>
                                      <p:to>
                                        <p:strVal val="visible"/>
                                      </p:to>
                                    </p:set>
                                    <p:animEffect transition="in" filter="dissolve">
                                      <p:cBhvr>
                                        <p:cTn id="75" dur="500"/>
                                        <p:tgtEl>
                                          <p:spTgt spid="37922"/>
                                        </p:tgtEl>
                                      </p:cBhvr>
                                    </p:animEffec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37923"/>
                                        </p:tgtEl>
                                        <p:attrNameLst>
                                          <p:attrName>style.visibility</p:attrName>
                                        </p:attrNameLst>
                                      </p:cBhvr>
                                      <p:to>
                                        <p:strVal val="visible"/>
                                      </p:to>
                                    </p:set>
                                    <p:animEffect transition="in" filter="dissolve">
                                      <p:cBhvr>
                                        <p:cTn id="80" dur="500"/>
                                        <p:tgtEl>
                                          <p:spTgt spid="37923"/>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additive="base">
                                        <p:cTn id="85" dur="500" fill="hold"/>
                                        <p:tgtEl>
                                          <p:spTgt spid="10"/>
                                        </p:tgtEl>
                                        <p:attrNameLst>
                                          <p:attrName>ppt_x</p:attrName>
                                        </p:attrNameLst>
                                      </p:cBhvr>
                                      <p:tavLst>
                                        <p:tav tm="0">
                                          <p:val>
                                            <p:strVal val="0-#ppt_w/2"/>
                                          </p:val>
                                        </p:tav>
                                        <p:tav tm="100000">
                                          <p:val>
                                            <p:strVal val="#ppt_x"/>
                                          </p:val>
                                        </p:tav>
                                      </p:tavLst>
                                    </p:anim>
                                    <p:anim calcmode="lin" valueType="num">
                                      <p:cBhvr additive="base">
                                        <p:cTn id="8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additive="base">
                                        <p:cTn id="91" dur="500" fill="hold"/>
                                        <p:tgtEl>
                                          <p:spTgt spid="11"/>
                                        </p:tgtEl>
                                        <p:attrNameLst>
                                          <p:attrName>ppt_x</p:attrName>
                                        </p:attrNameLst>
                                      </p:cBhvr>
                                      <p:tavLst>
                                        <p:tav tm="0">
                                          <p:val>
                                            <p:strVal val="0-#ppt_w/2"/>
                                          </p:val>
                                        </p:tav>
                                        <p:tav tm="100000">
                                          <p:val>
                                            <p:strVal val="#ppt_x"/>
                                          </p:val>
                                        </p:tav>
                                      </p:tavLst>
                                    </p:anim>
                                    <p:anim calcmode="lin" valueType="num">
                                      <p:cBhvr additive="base">
                                        <p:cTn id="9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12"/>
                                        </p:tgtEl>
                                        <p:attrNameLst>
                                          <p:attrName>style.visibility</p:attrName>
                                        </p:attrNameLst>
                                      </p:cBhvr>
                                      <p:to>
                                        <p:strVal val="visible"/>
                                      </p:to>
                                    </p:set>
                                    <p:anim calcmode="lin" valueType="num">
                                      <p:cBhvr additive="base">
                                        <p:cTn id="97" dur="500" fill="hold"/>
                                        <p:tgtEl>
                                          <p:spTgt spid="12"/>
                                        </p:tgtEl>
                                        <p:attrNameLst>
                                          <p:attrName>ppt_x</p:attrName>
                                        </p:attrNameLst>
                                      </p:cBhvr>
                                      <p:tavLst>
                                        <p:tav tm="0">
                                          <p:val>
                                            <p:strVal val="0-#ppt_w/2"/>
                                          </p:val>
                                        </p:tav>
                                        <p:tav tm="100000">
                                          <p:val>
                                            <p:strVal val="#ppt_x"/>
                                          </p:val>
                                        </p:tav>
                                      </p:tavLst>
                                    </p:anim>
                                    <p:anim calcmode="lin" valueType="num">
                                      <p:cBhvr additive="base">
                                        <p:cTn id="9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nodeType="clickEffect">
                                  <p:stCondLst>
                                    <p:cond delay="0"/>
                                  </p:stCondLst>
                                  <p:childTnLst>
                                    <p:set>
                                      <p:cBhvr>
                                        <p:cTn id="102" dur="1" fill="hold">
                                          <p:stCondLst>
                                            <p:cond delay="0"/>
                                          </p:stCondLst>
                                        </p:cTn>
                                        <p:tgtEl>
                                          <p:spTgt spid="13"/>
                                        </p:tgtEl>
                                        <p:attrNameLst>
                                          <p:attrName>style.visibility</p:attrName>
                                        </p:attrNameLst>
                                      </p:cBhvr>
                                      <p:to>
                                        <p:strVal val="visible"/>
                                      </p:to>
                                    </p:set>
                                    <p:anim calcmode="lin" valueType="num">
                                      <p:cBhvr additive="base">
                                        <p:cTn id="103" dur="500" fill="hold"/>
                                        <p:tgtEl>
                                          <p:spTgt spid="13"/>
                                        </p:tgtEl>
                                        <p:attrNameLst>
                                          <p:attrName>ppt_x</p:attrName>
                                        </p:attrNameLst>
                                      </p:cBhvr>
                                      <p:tavLst>
                                        <p:tav tm="0">
                                          <p:val>
                                            <p:strVal val="0-#ppt_w/2"/>
                                          </p:val>
                                        </p:tav>
                                        <p:tav tm="100000">
                                          <p:val>
                                            <p:strVal val="#ppt_x"/>
                                          </p:val>
                                        </p:tav>
                                      </p:tavLst>
                                    </p:anim>
                                    <p:anim calcmode="lin" valueType="num">
                                      <p:cBhvr additive="base">
                                        <p:cTn id="10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nodeType="clickEffect">
                                  <p:stCondLst>
                                    <p:cond delay="0"/>
                                  </p:stCondLst>
                                  <p:childTnLst>
                                    <p:set>
                                      <p:cBhvr>
                                        <p:cTn id="108" dur="1" fill="hold">
                                          <p:stCondLst>
                                            <p:cond delay="0"/>
                                          </p:stCondLst>
                                        </p:cTn>
                                        <p:tgtEl>
                                          <p:spTgt spid="14"/>
                                        </p:tgtEl>
                                        <p:attrNameLst>
                                          <p:attrName>style.visibility</p:attrName>
                                        </p:attrNameLst>
                                      </p:cBhvr>
                                      <p:to>
                                        <p:strVal val="visible"/>
                                      </p:to>
                                    </p:set>
                                    <p:anim calcmode="lin" valueType="num">
                                      <p:cBhvr additive="base">
                                        <p:cTn id="109" dur="500" fill="hold"/>
                                        <p:tgtEl>
                                          <p:spTgt spid="14"/>
                                        </p:tgtEl>
                                        <p:attrNameLst>
                                          <p:attrName>ppt_x</p:attrName>
                                        </p:attrNameLst>
                                      </p:cBhvr>
                                      <p:tavLst>
                                        <p:tav tm="0">
                                          <p:val>
                                            <p:strVal val="0-#ppt_w/2"/>
                                          </p:val>
                                        </p:tav>
                                        <p:tav tm="100000">
                                          <p:val>
                                            <p:strVal val="#ppt_x"/>
                                          </p:val>
                                        </p:tav>
                                      </p:tavLst>
                                    </p:anim>
                                    <p:anim calcmode="lin" valueType="num">
                                      <p:cBhvr additive="base">
                                        <p:cTn id="11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nodeType="clickEffect">
                                  <p:stCondLst>
                                    <p:cond delay="0"/>
                                  </p:stCondLst>
                                  <p:childTnLst>
                                    <p:set>
                                      <p:cBhvr>
                                        <p:cTn id="114" dur="1" fill="hold">
                                          <p:stCondLst>
                                            <p:cond delay="0"/>
                                          </p:stCondLst>
                                        </p:cTn>
                                        <p:tgtEl>
                                          <p:spTgt spid="15"/>
                                        </p:tgtEl>
                                        <p:attrNameLst>
                                          <p:attrName>style.visibility</p:attrName>
                                        </p:attrNameLst>
                                      </p:cBhvr>
                                      <p:to>
                                        <p:strVal val="visible"/>
                                      </p:to>
                                    </p:set>
                                    <p:animEffect transition="in" filter="wipe(down)">
                                      <p:cBhvr>
                                        <p:cTn id="115" dur="500"/>
                                        <p:tgtEl>
                                          <p:spTgt spid="15"/>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nodeType="clickEffect">
                                  <p:stCondLst>
                                    <p:cond delay="0"/>
                                  </p:stCondLst>
                                  <p:childTnLst>
                                    <p:set>
                                      <p:cBhvr>
                                        <p:cTn id="119" dur="1" fill="hold">
                                          <p:stCondLst>
                                            <p:cond delay="0"/>
                                          </p:stCondLst>
                                        </p:cTn>
                                        <p:tgtEl>
                                          <p:spTgt spid="5"/>
                                        </p:tgtEl>
                                        <p:attrNameLst>
                                          <p:attrName>style.visibility</p:attrName>
                                        </p:attrNameLst>
                                      </p:cBhvr>
                                      <p:to>
                                        <p:strVal val="visible"/>
                                      </p:to>
                                    </p:set>
                                    <p:animEffect transition="in" filter="wipe(left)">
                                      <p:cBhvr>
                                        <p:cTn id="120" dur="500"/>
                                        <p:tgtEl>
                                          <p:spTgt spid="5"/>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nodeType="clickEffect">
                                  <p:stCondLst>
                                    <p:cond delay="0"/>
                                  </p:stCondLst>
                                  <p:childTnLst>
                                    <p:set>
                                      <p:cBhvr>
                                        <p:cTn id="124" dur="1" fill="hold">
                                          <p:stCondLst>
                                            <p:cond delay="0"/>
                                          </p:stCondLst>
                                        </p:cTn>
                                        <p:tgtEl>
                                          <p:spTgt spid="17"/>
                                        </p:tgtEl>
                                        <p:attrNameLst>
                                          <p:attrName>style.visibility</p:attrName>
                                        </p:attrNameLst>
                                      </p:cBhvr>
                                      <p:to>
                                        <p:strVal val="visible"/>
                                      </p:to>
                                    </p:set>
                                    <p:animEffect transition="in" filter="wipe(left)">
                                      <p:cBhvr>
                                        <p:cTn id="125" dur="500"/>
                                        <p:tgtEl>
                                          <p:spTgt spid="17"/>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1" fill="hold" nodeType="clickEffect">
                                  <p:stCondLst>
                                    <p:cond delay="0"/>
                                  </p:stCondLst>
                                  <p:childTnLst>
                                    <p:set>
                                      <p:cBhvr>
                                        <p:cTn id="129" dur="1" fill="hold">
                                          <p:stCondLst>
                                            <p:cond delay="0"/>
                                          </p:stCondLst>
                                        </p:cTn>
                                        <p:tgtEl>
                                          <p:spTgt spid="16"/>
                                        </p:tgtEl>
                                        <p:attrNameLst>
                                          <p:attrName>style.visibility</p:attrName>
                                        </p:attrNameLst>
                                      </p:cBhvr>
                                      <p:to>
                                        <p:strVal val="visible"/>
                                      </p:to>
                                    </p:set>
                                    <p:animEffect transition="in" filter="wipe(up)">
                                      <p:cBhvr>
                                        <p:cTn id="130" dur="500"/>
                                        <p:tgtEl>
                                          <p:spTgt spid="16"/>
                                        </p:tgtEl>
                                      </p:cBhvr>
                                    </p:animEffect>
                                  </p:childTnLst>
                                </p:cTn>
                              </p:par>
                            </p:childTnLst>
                          </p:cTn>
                        </p:par>
                      </p:childTnLst>
                    </p:cTn>
                  </p:par>
                  <p:par>
                    <p:cTn id="131" fill="hold">
                      <p:stCondLst>
                        <p:cond delay="indefinite"/>
                      </p:stCondLst>
                      <p:childTnLst>
                        <p:par>
                          <p:cTn id="132" fill="hold">
                            <p:stCondLst>
                              <p:cond delay="0"/>
                            </p:stCondLst>
                            <p:childTnLst>
                              <p:par>
                                <p:cTn id="133" presetID="9" presetClass="entr" presetSubtype="0" fill="hold" grpId="0" nodeType="clickEffect">
                                  <p:stCondLst>
                                    <p:cond delay="0"/>
                                  </p:stCondLst>
                                  <p:childTnLst>
                                    <p:set>
                                      <p:cBhvr>
                                        <p:cTn id="134" dur="1" fill="hold">
                                          <p:stCondLst>
                                            <p:cond delay="0"/>
                                          </p:stCondLst>
                                        </p:cTn>
                                        <p:tgtEl>
                                          <p:spTgt spid="37944"/>
                                        </p:tgtEl>
                                        <p:attrNameLst>
                                          <p:attrName>style.visibility</p:attrName>
                                        </p:attrNameLst>
                                      </p:cBhvr>
                                      <p:to>
                                        <p:strVal val="visible"/>
                                      </p:to>
                                    </p:set>
                                    <p:animEffect transition="in" filter="dissolve">
                                      <p:cBhvr>
                                        <p:cTn id="135" dur="500"/>
                                        <p:tgtEl>
                                          <p:spTgt spid="37944"/>
                                        </p:tgtEl>
                                      </p:cBhvr>
                                    </p:animEffect>
                                  </p:childTnLst>
                                </p:cTn>
                              </p:par>
                            </p:childTnLst>
                          </p:cTn>
                        </p:par>
                      </p:childTnLst>
                    </p:cTn>
                  </p:par>
                  <p:par>
                    <p:cTn id="136" fill="hold">
                      <p:stCondLst>
                        <p:cond delay="indefinite"/>
                      </p:stCondLst>
                      <p:childTnLst>
                        <p:par>
                          <p:cTn id="137" fill="hold">
                            <p:stCondLst>
                              <p:cond delay="0"/>
                            </p:stCondLst>
                            <p:childTnLst>
                              <p:par>
                                <p:cTn id="138" presetID="9" presetClass="entr" presetSubtype="0" fill="hold" grpId="0" nodeType="clickEffect">
                                  <p:stCondLst>
                                    <p:cond delay="0"/>
                                  </p:stCondLst>
                                  <p:childTnLst>
                                    <p:set>
                                      <p:cBhvr>
                                        <p:cTn id="139" dur="1" fill="hold">
                                          <p:stCondLst>
                                            <p:cond delay="0"/>
                                          </p:stCondLst>
                                        </p:cTn>
                                        <p:tgtEl>
                                          <p:spTgt spid="37949"/>
                                        </p:tgtEl>
                                        <p:attrNameLst>
                                          <p:attrName>style.visibility</p:attrName>
                                        </p:attrNameLst>
                                      </p:cBhvr>
                                      <p:to>
                                        <p:strVal val="visible"/>
                                      </p:to>
                                    </p:set>
                                    <p:animEffect transition="in" filter="dissolve">
                                      <p:cBhvr>
                                        <p:cTn id="140" dur="500"/>
                                        <p:tgtEl>
                                          <p:spTgt spid="37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4" grpId="0" autoUpdateAnimBg="0"/>
      <p:bldP spid="37905" grpId="0" animBg="1"/>
      <p:bldP spid="37906" grpId="0" autoUpdateAnimBg="0"/>
      <p:bldP spid="37916" grpId="0" autoUpdateAnimBg="0"/>
      <p:bldP spid="37921" grpId="0" animBg="1"/>
      <p:bldP spid="37922" grpId="0" animBg="1" autoUpdateAnimBg="0"/>
      <p:bldP spid="37923" grpId="0" animBg="1" autoUpdateAnimBg="0"/>
      <p:bldP spid="37944" grpId="0" animBg="1" autoUpdateAnimBg="0"/>
      <p:bldP spid="37945" grpId="0" autoUpdateAnimBg="0"/>
      <p:bldP spid="37946" grpId="0" autoUpdateAnimBg="0"/>
      <p:bldP spid="3794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470025"/>
          </a:xfrm>
        </p:spPr>
        <p:txBody>
          <a:bodyPr/>
          <a:lstStyle/>
          <a:p>
            <a:pPr eaLnBrk="1" hangingPunct="1">
              <a:defRPr/>
            </a:pPr>
            <a:r>
              <a:rPr lang="en-US" sz="3600" b="1" dirty="0">
                <a:solidFill>
                  <a:srgbClr val="FF0000"/>
                </a:solidFill>
                <a:effectLst>
                  <a:outerShdw blurRad="63500" dist="50800" dir="2700000" algn="tl" rotWithShape="0">
                    <a:schemeClr val="tx1"/>
                  </a:outerShdw>
                </a:effectLst>
              </a:rPr>
              <a:t>The New Testament Contrasts and Compares Some of the Major Covenants</a:t>
            </a:r>
          </a:p>
        </p:txBody>
      </p:sp>
      <p:sp>
        <p:nvSpPr>
          <p:cNvPr id="3" name="Content Placeholder 2"/>
          <p:cNvSpPr>
            <a:spLocks noGrp="1"/>
          </p:cNvSpPr>
          <p:nvPr>
            <p:ph type="subTitle" idx="1"/>
          </p:nvPr>
        </p:nvSpPr>
        <p:spPr>
          <a:xfrm>
            <a:off x="381000" y="1676400"/>
            <a:ext cx="8305800" cy="5181600"/>
          </a:xfrm>
        </p:spPr>
        <p:txBody>
          <a:bodyPr/>
          <a:lstStyle/>
          <a:p>
            <a:pPr marL="341313" indent="-341313" algn="l">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By far, the most common comparison and contrast of covenants made in the NT is between:</a:t>
            </a:r>
          </a:p>
          <a:p>
            <a:pPr marL="1084263" lvl="1" indent="-341313">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The Old (or Mosaic) Covenant</a:t>
            </a:r>
          </a:p>
          <a:p>
            <a:pPr marL="1084263" lvl="1" indent="-341313">
              <a:buFont typeface="Arial" pitchFamily="34" charset="0"/>
              <a:buChar char="•"/>
            </a:pPr>
            <a:r>
              <a:rPr lang="en-US" b="1" dirty="0">
                <a:solidFill>
                  <a:schemeClr val="accent4">
                    <a:lumMod val="10000"/>
                  </a:schemeClr>
                </a:solidFill>
                <a:effectLst>
                  <a:outerShdw blurRad="63500" dist="50800" dir="2700000" algn="tl" rotWithShape="0">
                    <a:schemeClr val="tx1"/>
                  </a:outerShdw>
                </a:effectLst>
              </a:rPr>
              <a:t>The New Covenant</a:t>
            </a:r>
          </a:p>
        </p:txBody>
      </p:sp>
    </p:spTree>
    <p:extLst>
      <p:ext uri="{BB962C8B-B14F-4D97-AF65-F5344CB8AC3E}">
        <p14:creationId xmlns:p14="http://schemas.microsoft.com/office/powerpoint/2010/main" val="3057555873"/>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4000" dirty="0"/>
              <a:t>A Comparison of the Old and New Covenants</a:t>
            </a:r>
          </a:p>
        </p:txBody>
      </p:sp>
      <p:sp>
        <p:nvSpPr>
          <p:cNvPr id="100356" name="Rectangle 4"/>
          <p:cNvSpPr>
            <a:spLocks noChangeArrowheads="1"/>
          </p:cNvSpPr>
          <p:nvPr/>
        </p:nvSpPr>
        <p:spPr bwMode="auto">
          <a:xfrm>
            <a:off x="304800" y="1295400"/>
            <a:ext cx="2286000" cy="5334000"/>
          </a:xfrm>
          <a:prstGeom prst="rect">
            <a:avLst/>
          </a:prstGeom>
          <a:solidFill>
            <a:srgbClr val="FFCC00"/>
          </a:solidFill>
          <a:ln w="9525">
            <a:solidFill>
              <a:schemeClr val="tx1"/>
            </a:solidFill>
            <a:miter lim="800000"/>
            <a:headEnd/>
            <a:tailEnd/>
          </a:ln>
        </p:spPr>
        <p:txBody>
          <a:bodyPr anchor="ctr"/>
          <a:lstStyle/>
          <a:p>
            <a:pPr algn="ctr"/>
            <a:r>
              <a:rPr lang="en-US" sz="3600" b="1">
                <a:solidFill>
                  <a:srgbClr val="000000"/>
                </a:solidFill>
              </a:rPr>
              <a:t>The </a:t>
            </a:r>
          </a:p>
          <a:p>
            <a:pPr algn="ctr"/>
            <a:r>
              <a:rPr lang="en-US" sz="3600" b="1">
                <a:solidFill>
                  <a:srgbClr val="000000"/>
                </a:solidFill>
              </a:rPr>
              <a:t>Old Covenant</a:t>
            </a:r>
          </a:p>
        </p:txBody>
      </p:sp>
      <p:sp>
        <p:nvSpPr>
          <p:cNvPr id="100357" name="Rectangle 5"/>
          <p:cNvSpPr>
            <a:spLocks noChangeArrowheads="1"/>
          </p:cNvSpPr>
          <p:nvPr/>
        </p:nvSpPr>
        <p:spPr bwMode="auto">
          <a:xfrm>
            <a:off x="6553200" y="1295400"/>
            <a:ext cx="2362200" cy="5334000"/>
          </a:xfrm>
          <a:prstGeom prst="rect">
            <a:avLst/>
          </a:prstGeom>
          <a:solidFill>
            <a:srgbClr val="66FF33"/>
          </a:solidFill>
          <a:ln w="9525">
            <a:solidFill>
              <a:schemeClr val="tx1"/>
            </a:solidFill>
            <a:miter lim="800000"/>
            <a:headEnd/>
            <a:tailEnd/>
          </a:ln>
        </p:spPr>
        <p:txBody>
          <a:bodyPr anchor="ctr"/>
          <a:lstStyle/>
          <a:p>
            <a:pPr algn="ctr"/>
            <a:r>
              <a:rPr lang="en-US" sz="3600" b="1">
                <a:solidFill>
                  <a:srgbClr val="000000"/>
                </a:solidFill>
              </a:rPr>
              <a:t>The </a:t>
            </a:r>
          </a:p>
          <a:p>
            <a:pPr algn="ctr"/>
            <a:r>
              <a:rPr lang="en-US" sz="3600" b="1">
                <a:solidFill>
                  <a:srgbClr val="000000"/>
                </a:solidFill>
              </a:rPr>
              <a:t>New Covenant</a:t>
            </a:r>
          </a:p>
        </p:txBody>
      </p:sp>
      <p:sp>
        <p:nvSpPr>
          <p:cNvPr id="100358" name="AutoShape 6"/>
          <p:cNvSpPr>
            <a:spLocks noChangeArrowheads="1"/>
          </p:cNvSpPr>
          <p:nvPr/>
        </p:nvSpPr>
        <p:spPr bwMode="auto">
          <a:xfrm>
            <a:off x="2590800" y="14478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Fundamentally Different</a:t>
            </a:r>
          </a:p>
        </p:txBody>
      </p:sp>
      <p:sp>
        <p:nvSpPr>
          <p:cNvPr id="100360" name="AutoShape 8"/>
          <p:cNvSpPr>
            <a:spLocks noChangeArrowheads="1"/>
          </p:cNvSpPr>
          <p:nvPr/>
        </p:nvSpPr>
        <p:spPr bwMode="auto">
          <a:xfrm>
            <a:off x="2590800" y="28956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Superior</a:t>
            </a:r>
          </a:p>
        </p:txBody>
      </p:sp>
      <p:sp>
        <p:nvSpPr>
          <p:cNvPr id="100361" name="AutoShape 9"/>
          <p:cNvSpPr>
            <a:spLocks noChangeArrowheads="1"/>
          </p:cNvSpPr>
          <p:nvPr/>
        </p:nvSpPr>
        <p:spPr bwMode="auto">
          <a:xfrm>
            <a:off x="2590800" y="42672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Fulfills</a:t>
            </a:r>
          </a:p>
        </p:txBody>
      </p:sp>
      <p:sp>
        <p:nvSpPr>
          <p:cNvPr id="100362" name="AutoShape 10"/>
          <p:cNvSpPr>
            <a:spLocks noChangeArrowheads="1"/>
          </p:cNvSpPr>
          <p:nvPr/>
        </p:nvSpPr>
        <p:spPr bwMode="auto">
          <a:xfrm>
            <a:off x="2590800" y="56388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Replaces</a:t>
            </a:r>
          </a:p>
        </p:txBody>
      </p:sp>
    </p:spTree>
    <p:extLst>
      <p:ext uri="{BB962C8B-B14F-4D97-AF65-F5344CB8AC3E}">
        <p14:creationId xmlns:p14="http://schemas.microsoft.com/office/powerpoint/2010/main" val="2986762609"/>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dissolve">
                                      <p:cBhvr>
                                        <p:cTn id="7" dur="500"/>
                                        <p:tgtEl>
                                          <p:spTgt spid="10035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0357"/>
                                        </p:tgtEl>
                                        <p:attrNameLst>
                                          <p:attrName>style.visibility</p:attrName>
                                        </p:attrNameLst>
                                      </p:cBhvr>
                                      <p:to>
                                        <p:strVal val="visible"/>
                                      </p:to>
                                    </p:set>
                                    <p:animEffect transition="in" filter="dissolve">
                                      <p:cBhvr>
                                        <p:cTn id="12" dur="500"/>
                                        <p:tgtEl>
                                          <p:spTgt spid="100357"/>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2" fill="hold" grpId="0" nodeType="clickEffect">
                                  <p:stCondLst>
                                    <p:cond delay="0"/>
                                  </p:stCondLst>
                                  <p:childTnLst>
                                    <p:set>
                                      <p:cBhvr>
                                        <p:cTn id="16" dur="1" fill="hold">
                                          <p:stCondLst>
                                            <p:cond delay="0"/>
                                          </p:stCondLst>
                                        </p:cTn>
                                        <p:tgtEl>
                                          <p:spTgt spid="100358"/>
                                        </p:tgtEl>
                                        <p:attrNameLst>
                                          <p:attrName>style.visibility</p:attrName>
                                        </p:attrNameLst>
                                      </p:cBhvr>
                                      <p:to>
                                        <p:strVal val="visible"/>
                                      </p:to>
                                    </p:set>
                                    <p:anim calcmode="lin" valueType="num">
                                      <p:cBhvr>
                                        <p:cTn id="17" dur="500" fill="hold"/>
                                        <p:tgtEl>
                                          <p:spTgt spid="100358"/>
                                        </p:tgtEl>
                                        <p:attrNameLst>
                                          <p:attrName>ppt_x</p:attrName>
                                        </p:attrNameLst>
                                      </p:cBhvr>
                                      <p:tavLst>
                                        <p:tav tm="0">
                                          <p:val>
                                            <p:strVal val="#ppt_x+#ppt_w/2"/>
                                          </p:val>
                                        </p:tav>
                                        <p:tav tm="100000">
                                          <p:val>
                                            <p:strVal val="#ppt_x"/>
                                          </p:val>
                                        </p:tav>
                                      </p:tavLst>
                                    </p:anim>
                                    <p:anim calcmode="lin" valueType="num">
                                      <p:cBhvr>
                                        <p:cTn id="18" dur="500" fill="hold"/>
                                        <p:tgtEl>
                                          <p:spTgt spid="100358"/>
                                        </p:tgtEl>
                                        <p:attrNameLst>
                                          <p:attrName>ppt_y</p:attrName>
                                        </p:attrNameLst>
                                      </p:cBhvr>
                                      <p:tavLst>
                                        <p:tav tm="0">
                                          <p:val>
                                            <p:strVal val="#ppt_y"/>
                                          </p:val>
                                        </p:tav>
                                        <p:tav tm="100000">
                                          <p:val>
                                            <p:strVal val="#ppt_y"/>
                                          </p:val>
                                        </p:tav>
                                      </p:tavLst>
                                    </p:anim>
                                    <p:anim calcmode="lin" valueType="num">
                                      <p:cBhvr>
                                        <p:cTn id="19" dur="500" fill="hold"/>
                                        <p:tgtEl>
                                          <p:spTgt spid="100358"/>
                                        </p:tgtEl>
                                        <p:attrNameLst>
                                          <p:attrName>ppt_w</p:attrName>
                                        </p:attrNameLst>
                                      </p:cBhvr>
                                      <p:tavLst>
                                        <p:tav tm="0">
                                          <p:val>
                                            <p:fltVal val="0"/>
                                          </p:val>
                                        </p:tav>
                                        <p:tav tm="100000">
                                          <p:val>
                                            <p:strVal val="#ppt_w"/>
                                          </p:val>
                                        </p:tav>
                                      </p:tavLst>
                                    </p:anim>
                                    <p:anim calcmode="lin" valueType="num">
                                      <p:cBhvr>
                                        <p:cTn id="20" dur="500" fill="hold"/>
                                        <p:tgtEl>
                                          <p:spTgt spid="100358"/>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2" fill="hold" grpId="0" nodeType="clickEffect">
                                  <p:stCondLst>
                                    <p:cond delay="0"/>
                                  </p:stCondLst>
                                  <p:childTnLst>
                                    <p:set>
                                      <p:cBhvr>
                                        <p:cTn id="24" dur="1" fill="hold">
                                          <p:stCondLst>
                                            <p:cond delay="0"/>
                                          </p:stCondLst>
                                        </p:cTn>
                                        <p:tgtEl>
                                          <p:spTgt spid="100360"/>
                                        </p:tgtEl>
                                        <p:attrNameLst>
                                          <p:attrName>style.visibility</p:attrName>
                                        </p:attrNameLst>
                                      </p:cBhvr>
                                      <p:to>
                                        <p:strVal val="visible"/>
                                      </p:to>
                                    </p:set>
                                    <p:anim calcmode="lin" valueType="num">
                                      <p:cBhvr>
                                        <p:cTn id="25" dur="500" fill="hold"/>
                                        <p:tgtEl>
                                          <p:spTgt spid="100360"/>
                                        </p:tgtEl>
                                        <p:attrNameLst>
                                          <p:attrName>ppt_x</p:attrName>
                                        </p:attrNameLst>
                                      </p:cBhvr>
                                      <p:tavLst>
                                        <p:tav tm="0">
                                          <p:val>
                                            <p:strVal val="#ppt_x+#ppt_w/2"/>
                                          </p:val>
                                        </p:tav>
                                        <p:tav tm="100000">
                                          <p:val>
                                            <p:strVal val="#ppt_x"/>
                                          </p:val>
                                        </p:tav>
                                      </p:tavLst>
                                    </p:anim>
                                    <p:anim calcmode="lin" valueType="num">
                                      <p:cBhvr>
                                        <p:cTn id="26" dur="500" fill="hold"/>
                                        <p:tgtEl>
                                          <p:spTgt spid="100360"/>
                                        </p:tgtEl>
                                        <p:attrNameLst>
                                          <p:attrName>ppt_y</p:attrName>
                                        </p:attrNameLst>
                                      </p:cBhvr>
                                      <p:tavLst>
                                        <p:tav tm="0">
                                          <p:val>
                                            <p:strVal val="#ppt_y"/>
                                          </p:val>
                                        </p:tav>
                                        <p:tav tm="100000">
                                          <p:val>
                                            <p:strVal val="#ppt_y"/>
                                          </p:val>
                                        </p:tav>
                                      </p:tavLst>
                                    </p:anim>
                                    <p:anim calcmode="lin" valueType="num">
                                      <p:cBhvr>
                                        <p:cTn id="27" dur="500" fill="hold"/>
                                        <p:tgtEl>
                                          <p:spTgt spid="100360"/>
                                        </p:tgtEl>
                                        <p:attrNameLst>
                                          <p:attrName>ppt_w</p:attrName>
                                        </p:attrNameLst>
                                      </p:cBhvr>
                                      <p:tavLst>
                                        <p:tav tm="0">
                                          <p:val>
                                            <p:fltVal val="0"/>
                                          </p:val>
                                        </p:tav>
                                        <p:tav tm="100000">
                                          <p:val>
                                            <p:strVal val="#ppt_w"/>
                                          </p:val>
                                        </p:tav>
                                      </p:tavLst>
                                    </p:anim>
                                    <p:anim calcmode="lin" valueType="num">
                                      <p:cBhvr>
                                        <p:cTn id="28" dur="500" fill="hold"/>
                                        <p:tgtEl>
                                          <p:spTgt spid="100360"/>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2" fill="hold" grpId="0" nodeType="clickEffect">
                                  <p:stCondLst>
                                    <p:cond delay="0"/>
                                  </p:stCondLst>
                                  <p:childTnLst>
                                    <p:set>
                                      <p:cBhvr>
                                        <p:cTn id="32" dur="1" fill="hold">
                                          <p:stCondLst>
                                            <p:cond delay="0"/>
                                          </p:stCondLst>
                                        </p:cTn>
                                        <p:tgtEl>
                                          <p:spTgt spid="100361"/>
                                        </p:tgtEl>
                                        <p:attrNameLst>
                                          <p:attrName>style.visibility</p:attrName>
                                        </p:attrNameLst>
                                      </p:cBhvr>
                                      <p:to>
                                        <p:strVal val="visible"/>
                                      </p:to>
                                    </p:set>
                                    <p:anim calcmode="lin" valueType="num">
                                      <p:cBhvr>
                                        <p:cTn id="33" dur="500" fill="hold"/>
                                        <p:tgtEl>
                                          <p:spTgt spid="100361"/>
                                        </p:tgtEl>
                                        <p:attrNameLst>
                                          <p:attrName>ppt_x</p:attrName>
                                        </p:attrNameLst>
                                      </p:cBhvr>
                                      <p:tavLst>
                                        <p:tav tm="0">
                                          <p:val>
                                            <p:strVal val="#ppt_x+#ppt_w/2"/>
                                          </p:val>
                                        </p:tav>
                                        <p:tav tm="100000">
                                          <p:val>
                                            <p:strVal val="#ppt_x"/>
                                          </p:val>
                                        </p:tav>
                                      </p:tavLst>
                                    </p:anim>
                                    <p:anim calcmode="lin" valueType="num">
                                      <p:cBhvr>
                                        <p:cTn id="34" dur="500" fill="hold"/>
                                        <p:tgtEl>
                                          <p:spTgt spid="100361"/>
                                        </p:tgtEl>
                                        <p:attrNameLst>
                                          <p:attrName>ppt_y</p:attrName>
                                        </p:attrNameLst>
                                      </p:cBhvr>
                                      <p:tavLst>
                                        <p:tav tm="0">
                                          <p:val>
                                            <p:strVal val="#ppt_y"/>
                                          </p:val>
                                        </p:tav>
                                        <p:tav tm="100000">
                                          <p:val>
                                            <p:strVal val="#ppt_y"/>
                                          </p:val>
                                        </p:tav>
                                      </p:tavLst>
                                    </p:anim>
                                    <p:anim calcmode="lin" valueType="num">
                                      <p:cBhvr>
                                        <p:cTn id="35" dur="500" fill="hold"/>
                                        <p:tgtEl>
                                          <p:spTgt spid="100361"/>
                                        </p:tgtEl>
                                        <p:attrNameLst>
                                          <p:attrName>ppt_w</p:attrName>
                                        </p:attrNameLst>
                                      </p:cBhvr>
                                      <p:tavLst>
                                        <p:tav tm="0">
                                          <p:val>
                                            <p:fltVal val="0"/>
                                          </p:val>
                                        </p:tav>
                                        <p:tav tm="100000">
                                          <p:val>
                                            <p:strVal val="#ppt_w"/>
                                          </p:val>
                                        </p:tav>
                                      </p:tavLst>
                                    </p:anim>
                                    <p:anim calcmode="lin" valueType="num">
                                      <p:cBhvr>
                                        <p:cTn id="36" dur="500" fill="hold"/>
                                        <p:tgtEl>
                                          <p:spTgt spid="100361"/>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2" fill="hold" grpId="0" nodeType="clickEffect">
                                  <p:stCondLst>
                                    <p:cond delay="0"/>
                                  </p:stCondLst>
                                  <p:childTnLst>
                                    <p:set>
                                      <p:cBhvr>
                                        <p:cTn id="40" dur="1" fill="hold">
                                          <p:stCondLst>
                                            <p:cond delay="0"/>
                                          </p:stCondLst>
                                        </p:cTn>
                                        <p:tgtEl>
                                          <p:spTgt spid="100362"/>
                                        </p:tgtEl>
                                        <p:attrNameLst>
                                          <p:attrName>style.visibility</p:attrName>
                                        </p:attrNameLst>
                                      </p:cBhvr>
                                      <p:to>
                                        <p:strVal val="visible"/>
                                      </p:to>
                                    </p:set>
                                    <p:anim calcmode="lin" valueType="num">
                                      <p:cBhvr>
                                        <p:cTn id="41" dur="500" fill="hold"/>
                                        <p:tgtEl>
                                          <p:spTgt spid="100362"/>
                                        </p:tgtEl>
                                        <p:attrNameLst>
                                          <p:attrName>ppt_x</p:attrName>
                                        </p:attrNameLst>
                                      </p:cBhvr>
                                      <p:tavLst>
                                        <p:tav tm="0">
                                          <p:val>
                                            <p:strVal val="#ppt_x+#ppt_w/2"/>
                                          </p:val>
                                        </p:tav>
                                        <p:tav tm="100000">
                                          <p:val>
                                            <p:strVal val="#ppt_x"/>
                                          </p:val>
                                        </p:tav>
                                      </p:tavLst>
                                    </p:anim>
                                    <p:anim calcmode="lin" valueType="num">
                                      <p:cBhvr>
                                        <p:cTn id="42" dur="500" fill="hold"/>
                                        <p:tgtEl>
                                          <p:spTgt spid="100362"/>
                                        </p:tgtEl>
                                        <p:attrNameLst>
                                          <p:attrName>ppt_y</p:attrName>
                                        </p:attrNameLst>
                                      </p:cBhvr>
                                      <p:tavLst>
                                        <p:tav tm="0">
                                          <p:val>
                                            <p:strVal val="#ppt_y"/>
                                          </p:val>
                                        </p:tav>
                                        <p:tav tm="100000">
                                          <p:val>
                                            <p:strVal val="#ppt_y"/>
                                          </p:val>
                                        </p:tav>
                                      </p:tavLst>
                                    </p:anim>
                                    <p:anim calcmode="lin" valueType="num">
                                      <p:cBhvr>
                                        <p:cTn id="43" dur="500" fill="hold"/>
                                        <p:tgtEl>
                                          <p:spTgt spid="100362"/>
                                        </p:tgtEl>
                                        <p:attrNameLst>
                                          <p:attrName>ppt_w</p:attrName>
                                        </p:attrNameLst>
                                      </p:cBhvr>
                                      <p:tavLst>
                                        <p:tav tm="0">
                                          <p:val>
                                            <p:fltVal val="0"/>
                                          </p:val>
                                        </p:tav>
                                        <p:tav tm="100000">
                                          <p:val>
                                            <p:strVal val="#ppt_w"/>
                                          </p:val>
                                        </p:tav>
                                      </p:tavLst>
                                    </p:anim>
                                    <p:anim calcmode="lin" valueType="num">
                                      <p:cBhvr>
                                        <p:cTn id="44" dur="500" fill="hold"/>
                                        <p:tgtEl>
                                          <p:spTgt spid="1003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nimBg="1"/>
      <p:bldP spid="100357" grpId="0" animBg="1"/>
      <p:bldP spid="100358" grpId="0" animBg="1"/>
      <p:bldP spid="100360" grpId="0" animBg="1"/>
      <p:bldP spid="100361" grpId="0" animBg="1"/>
      <p:bldP spid="10036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z="3600"/>
              <a:t>The New Covenant Is </a:t>
            </a:r>
            <a:r>
              <a:rPr lang="en-US" sz="3600" b="1" i="1"/>
              <a:t>Fundamentally Different</a:t>
            </a:r>
            <a:r>
              <a:rPr lang="en-US" sz="3600"/>
              <a:t> From the Old Covenant</a:t>
            </a:r>
          </a:p>
        </p:txBody>
      </p:sp>
      <p:sp>
        <p:nvSpPr>
          <p:cNvPr id="93189" name="Rectangle 5"/>
          <p:cNvSpPr>
            <a:spLocks noChangeArrowheads="1"/>
          </p:cNvSpPr>
          <p:nvPr/>
        </p:nvSpPr>
        <p:spPr bwMode="auto">
          <a:xfrm>
            <a:off x="609600" y="1752600"/>
            <a:ext cx="3962400" cy="457200"/>
          </a:xfrm>
          <a:prstGeom prst="rect">
            <a:avLst/>
          </a:prstGeom>
          <a:solidFill>
            <a:srgbClr val="FFCC00"/>
          </a:solidFill>
          <a:ln w="9525">
            <a:solidFill>
              <a:schemeClr val="tx1"/>
            </a:solidFill>
            <a:miter lim="800000"/>
            <a:headEnd/>
            <a:tailEnd/>
          </a:ln>
        </p:spPr>
        <p:txBody>
          <a:bodyPr wrap="none" anchor="ctr"/>
          <a:lstStyle/>
          <a:p>
            <a:pPr algn="ctr"/>
            <a:r>
              <a:rPr lang="en-US" sz="2400" b="1">
                <a:solidFill>
                  <a:srgbClr val="000000"/>
                </a:solidFill>
              </a:rPr>
              <a:t>The Old Covenant</a:t>
            </a:r>
          </a:p>
        </p:txBody>
      </p:sp>
      <p:sp>
        <p:nvSpPr>
          <p:cNvPr id="93191" name="Rectangle 7"/>
          <p:cNvSpPr>
            <a:spLocks noChangeArrowheads="1"/>
          </p:cNvSpPr>
          <p:nvPr/>
        </p:nvSpPr>
        <p:spPr bwMode="auto">
          <a:xfrm>
            <a:off x="4572000" y="1752600"/>
            <a:ext cx="3962400" cy="457200"/>
          </a:xfrm>
          <a:prstGeom prst="rect">
            <a:avLst/>
          </a:prstGeom>
          <a:solidFill>
            <a:srgbClr val="66FF33"/>
          </a:solidFill>
          <a:ln w="9525">
            <a:solidFill>
              <a:schemeClr val="tx1"/>
            </a:solidFill>
            <a:miter lim="800000"/>
            <a:headEnd/>
            <a:tailEnd/>
          </a:ln>
        </p:spPr>
        <p:txBody>
          <a:bodyPr wrap="none" anchor="ctr"/>
          <a:lstStyle/>
          <a:p>
            <a:pPr algn="ctr"/>
            <a:r>
              <a:rPr lang="en-US" sz="2400" b="1">
                <a:solidFill>
                  <a:srgbClr val="000000"/>
                </a:solidFill>
              </a:rPr>
              <a:t>The New Covenant</a:t>
            </a:r>
          </a:p>
        </p:txBody>
      </p:sp>
      <p:sp>
        <p:nvSpPr>
          <p:cNvPr id="93192" name="Rectangle 8"/>
          <p:cNvSpPr>
            <a:spLocks noChangeArrowheads="1"/>
          </p:cNvSpPr>
          <p:nvPr/>
        </p:nvSpPr>
        <p:spPr bwMode="auto">
          <a:xfrm>
            <a:off x="609600" y="2209800"/>
            <a:ext cx="3962400" cy="457200"/>
          </a:xfrm>
          <a:prstGeom prst="rect">
            <a:avLst/>
          </a:prstGeom>
          <a:solidFill>
            <a:srgbClr val="FFCC00"/>
          </a:solidFill>
          <a:ln w="9525">
            <a:solidFill>
              <a:schemeClr val="tx1"/>
            </a:solidFill>
            <a:miter lim="800000"/>
            <a:headEnd/>
            <a:tailEnd/>
          </a:ln>
        </p:spPr>
        <p:txBody>
          <a:bodyPr wrap="none" anchor="ctr"/>
          <a:lstStyle/>
          <a:p>
            <a:r>
              <a:rPr lang="en-US">
                <a:solidFill>
                  <a:srgbClr val="000000"/>
                </a:solidFill>
              </a:rPr>
              <a:t>Made with </a:t>
            </a:r>
            <a:r>
              <a:rPr lang="en-US" b="1">
                <a:solidFill>
                  <a:srgbClr val="000000"/>
                </a:solidFill>
              </a:rPr>
              <a:t>One</a:t>
            </a:r>
            <a:r>
              <a:rPr lang="en-US">
                <a:solidFill>
                  <a:srgbClr val="000000"/>
                </a:solidFill>
              </a:rPr>
              <a:t> Nation </a:t>
            </a:r>
          </a:p>
        </p:txBody>
      </p:sp>
      <p:sp>
        <p:nvSpPr>
          <p:cNvPr id="93193" name="Rectangle 9"/>
          <p:cNvSpPr>
            <a:spLocks noChangeArrowheads="1"/>
          </p:cNvSpPr>
          <p:nvPr/>
        </p:nvSpPr>
        <p:spPr bwMode="auto">
          <a:xfrm>
            <a:off x="4572000" y="2209800"/>
            <a:ext cx="3962400" cy="457200"/>
          </a:xfrm>
          <a:prstGeom prst="rect">
            <a:avLst/>
          </a:prstGeom>
          <a:solidFill>
            <a:srgbClr val="66FF33"/>
          </a:solidFill>
          <a:ln w="9525">
            <a:solidFill>
              <a:schemeClr val="tx1"/>
            </a:solidFill>
            <a:miter lim="800000"/>
            <a:headEnd/>
            <a:tailEnd/>
          </a:ln>
        </p:spPr>
        <p:txBody>
          <a:bodyPr wrap="none" anchor="ctr"/>
          <a:lstStyle/>
          <a:p>
            <a:r>
              <a:rPr lang="en-US">
                <a:solidFill>
                  <a:srgbClr val="000000"/>
                </a:solidFill>
              </a:rPr>
              <a:t>Includes </a:t>
            </a:r>
            <a:r>
              <a:rPr lang="en-US" b="1">
                <a:solidFill>
                  <a:srgbClr val="000000"/>
                </a:solidFill>
              </a:rPr>
              <a:t>Many</a:t>
            </a:r>
            <a:r>
              <a:rPr lang="en-US">
                <a:solidFill>
                  <a:srgbClr val="000000"/>
                </a:solidFill>
              </a:rPr>
              <a:t> Nations</a:t>
            </a:r>
          </a:p>
        </p:txBody>
      </p:sp>
      <p:sp>
        <p:nvSpPr>
          <p:cNvPr id="93194" name="Rectangle 10"/>
          <p:cNvSpPr>
            <a:spLocks noChangeArrowheads="1"/>
          </p:cNvSpPr>
          <p:nvPr/>
        </p:nvSpPr>
        <p:spPr bwMode="auto">
          <a:xfrm>
            <a:off x="609600" y="2667000"/>
            <a:ext cx="3962400" cy="457200"/>
          </a:xfrm>
          <a:prstGeom prst="rect">
            <a:avLst/>
          </a:prstGeom>
          <a:solidFill>
            <a:srgbClr val="FFCC00"/>
          </a:solidFill>
          <a:ln w="9525">
            <a:solidFill>
              <a:schemeClr val="tx1"/>
            </a:solidFill>
            <a:miter lim="800000"/>
            <a:headEnd/>
            <a:tailEnd/>
          </a:ln>
        </p:spPr>
        <p:txBody>
          <a:bodyPr wrap="none" anchor="ctr"/>
          <a:lstStyle/>
          <a:p>
            <a:r>
              <a:rPr lang="en-US">
                <a:solidFill>
                  <a:srgbClr val="000000"/>
                </a:solidFill>
              </a:rPr>
              <a:t>Included </a:t>
            </a:r>
            <a:r>
              <a:rPr lang="en-US" b="1">
                <a:solidFill>
                  <a:srgbClr val="000000"/>
                </a:solidFill>
              </a:rPr>
              <a:t>Believers and Unbelievers</a:t>
            </a:r>
            <a:r>
              <a:rPr lang="en-US">
                <a:solidFill>
                  <a:srgbClr val="000000"/>
                </a:solidFill>
              </a:rPr>
              <a:t> </a:t>
            </a:r>
          </a:p>
        </p:txBody>
      </p:sp>
      <p:sp>
        <p:nvSpPr>
          <p:cNvPr id="93195" name="Rectangle 11"/>
          <p:cNvSpPr>
            <a:spLocks noChangeArrowheads="1"/>
          </p:cNvSpPr>
          <p:nvPr/>
        </p:nvSpPr>
        <p:spPr bwMode="auto">
          <a:xfrm>
            <a:off x="4572000" y="2667000"/>
            <a:ext cx="3962400" cy="457200"/>
          </a:xfrm>
          <a:prstGeom prst="rect">
            <a:avLst/>
          </a:prstGeom>
          <a:solidFill>
            <a:srgbClr val="66FF33"/>
          </a:solidFill>
          <a:ln w="9525">
            <a:solidFill>
              <a:schemeClr val="tx1"/>
            </a:solidFill>
            <a:miter lim="800000"/>
            <a:headEnd/>
            <a:tailEnd/>
          </a:ln>
        </p:spPr>
        <p:txBody>
          <a:bodyPr wrap="none" anchor="ctr"/>
          <a:lstStyle/>
          <a:p>
            <a:r>
              <a:rPr lang="en-US">
                <a:solidFill>
                  <a:srgbClr val="000000"/>
                </a:solidFill>
              </a:rPr>
              <a:t>Includes </a:t>
            </a:r>
            <a:r>
              <a:rPr lang="en-US" b="1">
                <a:solidFill>
                  <a:srgbClr val="000000"/>
                </a:solidFill>
              </a:rPr>
              <a:t>Believers Only</a:t>
            </a:r>
          </a:p>
        </p:txBody>
      </p:sp>
      <p:sp>
        <p:nvSpPr>
          <p:cNvPr id="93196" name="Rectangle 12"/>
          <p:cNvSpPr>
            <a:spLocks noChangeArrowheads="1"/>
          </p:cNvSpPr>
          <p:nvPr/>
        </p:nvSpPr>
        <p:spPr bwMode="auto">
          <a:xfrm>
            <a:off x="609600" y="3124200"/>
            <a:ext cx="3962400" cy="1676400"/>
          </a:xfrm>
          <a:prstGeom prst="rect">
            <a:avLst/>
          </a:prstGeom>
          <a:solidFill>
            <a:srgbClr val="FFCC00"/>
          </a:solidFill>
          <a:ln w="9525">
            <a:solidFill>
              <a:schemeClr val="tx1"/>
            </a:solidFill>
            <a:miter lim="800000"/>
            <a:headEnd/>
            <a:tailEnd/>
          </a:ln>
        </p:spPr>
        <p:txBody>
          <a:bodyPr wrap="none" anchor="ctr"/>
          <a:lstStyle/>
          <a:p>
            <a:r>
              <a:rPr lang="en-US">
                <a:solidFill>
                  <a:srgbClr val="000000"/>
                </a:solidFill>
              </a:rPr>
              <a:t>Focused on </a:t>
            </a:r>
            <a:r>
              <a:rPr lang="en-US" b="1">
                <a:solidFill>
                  <a:srgbClr val="000000"/>
                </a:solidFill>
              </a:rPr>
              <a:t>Physical</a:t>
            </a:r>
            <a:r>
              <a:rPr lang="en-US">
                <a:solidFill>
                  <a:srgbClr val="000000"/>
                </a:solidFill>
              </a:rPr>
              <a:t> Blessings</a:t>
            </a:r>
          </a:p>
          <a:p>
            <a:pPr lvl="1">
              <a:buFontTx/>
              <a:buChar char="•"/>
            </a:pPr>
            <a:r>
              <a:rPr lang="en-US">
                <a:solidFill>
                  <a:srgbClr val="000000"/>
                </a:solidFill>
              </a:rPr>
              <a:t>Physical Health</a:t>
            </a:r>
          </a:p>
          <a:p>
            <a:pPr lvl="1">
              <a:buFontTx/>
              <a:buChar char="•"/>
            </a:pPr>
            <a:r>
              <a:rPr lang="en-US">
                <a:solidFill>
                  <a:srgbClr val="000000"/>
                </a:solidFill>
              </a:rPr>
              <a:t>Physical Wealth</a:t>
            </a:r>
          </a:p>
          <a:p>
            <a:pPr lvl="1">
              <a:buFontTx/>
              <a:buChar char="•"/>
            </a:pPr>
            <a:r>
              <a:rPr lang="en-US">
                <a:solidFill>
                  <a:srgbClr val="000000"/>
                </a:solidFill>
              </a:rPr>
              <a:t>Military Victory</a:t>
            </a:r>
          </a:p>
          <a:p>
            <a:pPr>
              <a:buFontTx/>
              <a:buChar char="•"/>
            </a:pPr>
            <a:endParaRPr lang="en-US">
              <a:solidFill>
                <a:srgbClr val="000000"/>
              </a:solidFill>
            </a:endParaRPr>
          </a:p>
          <a:p>
            <a:r>
              <a:rPr lang="en-US">
                <a:solidFill>
                  <a:srgbClr val="000000"/>
                </a:solidFill>
              </a:rPr>
              <a:t> </a:t>
            </a:r>
          </a:p>
        </p:txBody>
      </p:sp>
      <p:sp>
        <p:nvSpPr>
          <p:cNvPr id="93198" name="Rectangle 14"/>
          <p:cNvSpPr>
            <a:spLocks noChangeArrowheads="1"/>
          </p:cNvSpPr>
          <p:nvPr/>
        </p:nvSpPr>
        <p:spPr bwMode="auto">
          <a:xfrm>
            <a:off x="4572000" y="3124200"/>
            <a:ext cx="3962400" cy="1676400"/>
          </a:xfrm>
          <a:prstGeom prst="rect">
            <a:avLst/>
          </a:prstGeom>
          <a:solidFill>
            <a:srgbClr val="66FF33"/>
          </a:solidFill>
          <a:ln w="9525">
            <a:solidFill>
              <a:schemeClr val="tx1"/>
            </a:solidFill>
            <a:miter lim="800000"/>
            <a:headEnd/>
            <a:tailEnd/>
          </a:ln>
        </p:spPr>
        <p:txBody>
          <a:bodyPr wrap="none" anchor="ctr"/>
          <a:lstStyle/>
          <a:p>
            <a:r>
              <a:rPr lang="en-US">
                <a:solidFill>
                  <a:srgbClr val="000000"/>
                </a:solidFill>
              </a:rPr>
              <a:t>Focuses on </a:t>
            </a:r>
            <a:r>
              <a:rPr lang="en-US" b="1">
                <a:solidFill>
                  <a:srgbClr val="000000"/>
                </a:solidFill>
              </a:rPr>
              <a:t>Spiritual</a:t>
            </a:r>
            <a:r>
              <a:rPr lang="en-US">
                <a:solidFill>
                  <a:srgbClr val="000000"/>
                </a:solidFill>
              </a:rPr>
              <a:t> Blessings</a:t>
            </a:r>
          </a:p>
          <a:p>
            <a:pPr lvl="1">
              <a:buFontTx/>
              <a:buChar char="•"/>
            </a:pPr>
            <a:r>
              <a:rPr lang="en-US">
                <a:solidFill>
                  <a:srgbClr val="000000"/>
                </a:solidFill>
              </a:rPr>
              <a:t>Spiritual Health</a:t>
            </a:r>
          </a:p>
          <a:p>
            <a:pPr lvl="1">
              <a:buFontTx/>
              <a:buChar char="•"/>
            </a:pPr>
            <a:r>
              <a:rPr lang="en-US">
                <a:solidFill>
                  <a:srgbClr val="000000"/>
                </a:solidFill>
              </a:rPr>
              <a:t>Spiritual Wealth</a:t>
            </a:r>
          </a:p>
          <a:p>
            <a:pPr lvl="1">
              <a:buFontTx/>
              <a:buChar char="•"/>
            </a:pPr>
            <a:r>
              <a:rPr lang="en-US">
                <a:solidFill>
                  <a:srgbClr val="000000"/>
                </a:solidFill>
              </a:rPr>
              <a:t>Spiritual Victory</a:t>
            </a:r>
          </a:p>
          <a:p>
            <a:pPr>
              <a:buFontTx/>
              <a:buChar char="•"/>
            </a:pPr>
            <a:endParaRPr lang="en-US">
              <a:solidFill>
                <a:srgbClr val="000000"/>
              </a:solidFill>
            </a:endParaRPr>
          </a:p>
          <a:p>
            <a:r>
              <a:rPr lang="en-US">
                <a:solidFill>
                  <a:srgbClr val="000000"/>
                </a:solidFill>
              </a:rPr>
              <a:t> </a:t>
            </a:r>
          </a:p>
        </p:txBody>
      </p:sp>
    </p:spTree>
    <p:extLst>
      <p:ext uri="{BB962C8B-B14F-4D97-AF65-F5344CB8AC3E}">
        <p14:creationId xmlns:p14="http://schemas.microsoft.com/office/powerpoint/2010/main" val="825769933"/>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3189"/>
                                        </p:tgtEl>
                                        <p:attrNameLst>
                                          <p:attrName>style.visibility</p:attrName>
                                        </p:attrNameLst>
                                      </p:cBhvr>
                                      <p:to>
                                        <p:strVal val="visible"/>
                                      </p:to>
                                    </p:set>
                                    <p:animEffect transition="in" filter="dissolve">
                                      <p:cBhvr>
                                        <p:cTn id="7" dur="500"/>
                                        <p:tgtEl>
                                          <p:spTgt spid="9318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3191"/>
                                        </p:tgtEl>
                                        <p:attrNameLst>
                                          <p:attrName>style.visibility</p:attrName>
                                        </p:attrNameLst>
                                      </p:cBhvr>
                                      <p:to>
                                        <p:strVal val="visible"/>
                                      </p:to>
                                    </p:set>
                                    <p:animEffect transition="in" filter="dissolve">
                                      <p:cBhvr>
                                        <p:cTn id="12" dur="500"/>
                                        <p:tgtEl>
                                          <p:spTgt spid="9319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3192"/>
                                        </p:tgtEl>
                                        <p:attrNameLst>
                                          <p:attrName>style.visibility</p:attrName>
                                        </p:attrNameLst>
                                      </p:cBhvr>
                                      <p:to>
                                        <p:strVal val="visible"/>
                                      </p:to>
                                    </p:set>
                                    <p:animEffect transition="in" filter="dissolve">
                                      <p:cBhvr>
                                        <p:cTn id="17" dur="500"/>
                                        <p:tgtEl>
                                          <p:spTgt spid="9319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3193"/>
                                        </p:tgtEl>
                                        <p:attrNameLst>
                                          <p:attrName>style.visibility</p:attrName>
                                        </p:attrNameLst>
                                      </p:cBhvr>
                                      <p:to>
                                        <p:strVal val="visible"/>
                                      </p:to>
                                    </p:set>
                                    <p:animEffect transition="in" filter="dissolve">
                                      <p:cBhvr>
                                        <p:cTn id="22" dur="500"/>
                                        <p:tgtEl>
                                          <p:spTgt spid="9319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3194"/>
                                        </p:tgtEl>
                                        <p:attrNameLst>
                                          <p:attrName>style.visibility</p:attrName>
                                        </p:attrNameLst>
                                      </p:cBhvr>
                                      <p:to>
                                        <p:strVal val="visible"/>
                                      </p:to>
                                    </p:set>
                                    <p:animEffect transition="in" filter="dissolve">
                                      <p:cBhvr>
                                        <p:cTn id="27" dur="500"/>
                                        <p:tgtEl>
                                          <p:spTgt spid="9319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3195"/>
                                        </p:tgtEl>
                                        <p:attrNameLst>
                                          <p:attrName>style.visibility</p:attrName>
                                        </p:attrNameLst>
                                      </p:cBhvr>
                                      <p:to>
                                        <p:strVal val="visible"/>
                                      </p:to>
                                    </p:set>
                                    <p:animEffect transition="in" filter="dissolve">
                                      <p:cBhvr>
                                        <p:cTn id="32" dur="500"/>
                                        <p:tgtEl>
                                          <p:spTgt spid="9319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3196"/>
                                        </p:tgtEl>
                                        <p:attrNameLst>
                                          <p:attrName>style.visibility</p:attrName>
                                        </p:attrNameLst>
                                      </p:cBhvr>
                                      <p:to>
                                        <p:strVal val="visible"/>
                                      </p:to>
                                    </p:set>
                                    <p:animEffect transition="in" filter="dissolve">
                                      <p:cBhvr>
                                        <p:cTn id="37" dur="500"/>
                                        <p:tgtEl>
                                          <p:spTgt spid="9319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3198"/>
                                        </p:tgtEl>
                                        <p:attrNameLst>
                                          <p:attrName>style.visibility</p:attrName>
                                        </p:attrNameLst>
                                      </p:cBhvr>
                                      <p:to>
                                        <p:strVal val="visible"/>
                                      </p:to>
                                    </p:set>
                                    <p:animEffect transition="in" filter="dissolve">
                                      <p:cBhvr>
                                        <p:cTn id="42" dur="500"/>
                                        <p:tgtEl>
                                          <p:spTgt spid="93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9" grpId="0" animBg="1"/>
      <p:bldP spid="93191" grpId="0" animBg="1"/>
      <p:bldP spid="93192" grpId="0" animBg="1"/>
      <p:bldP spid="93193" grpId="0" animBg="1"/>
      <p:bldP spid="93194" grpId="0" animBg="1"/>
      <p:bldP spid="93195" grpId="0" animBg="1"/>
      <p:bldP spid="93196" grpId="0" animBg="1"/>
      <p:bldP spid="9319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0"/>
            <a:ext cx="8229600" cy="487363"/>
          </a:xfrm>
        </p:spPr>
        <p:txBody>
          <a:bodyPr/>
          <a:lstStyle/>
          <a:p>
            <a:pPr eaLnBrk="1" hangingPunct="1"/>
            <a:r>
              <a:rPr lang="en-US" sz="2400" b="1" dirty="0"/>
              <a:t>The New Covenant is </a:t>
            </a:r>
            <a:r>
              <a:rPr lang="en-US" sz="2400" b="1" i="1" dirty="0"/>
              <a:t>Superior</a:t>
            </a:r>
            <a:r>
              <a:rPr lang="en-US" sz="2400" b="1" dirty="0"/>
              <a:t> to the Old Covenant </a:t>
            </a:r>
          </a:p>
        </p:txBody>
      </p:sp>
      <p:sp>
        <p:nvSpPr>
          <p:cNvPr id="78853" name="Rectangle 5"/>
          <p:cNvSpPr>
            <a:spLocks noChangeArrowheads="1"/>
          </p:cNvSpPr>
          <p:nvPr/>
        </p:nvSpPr>
        <p:spPr bwMode="auto">
          <a:xfrm>
            <a:off x="228600" y="495300"/>
            <a:ext cx="2971800" cy="533400"/>
          </a:xfrm>
          <a:prstGeom prst="rect">
            <a:avLst/>
          </a:prstGeom>
          <a:solidFill>
            <a:srgbClr val="FFCC00"/>
          </a:solidFill>
          <a:ln w="9525">
            <a:solidFill>
              <a:schemeClr val="tx1"/>
            </a:solidFill>
            <a:miter lim="800000"/>
            <a:headEnd/>
            <a:tailEnd/>
          </a:ln>
        </p:spPr>
        <p:txBody>
          <a:bodyPr wrap="none" anchor="ctr"/>
          <a:lstStyle/>
          <a:p>
            <a:r>
              <a:rPr lang="en-US" b="1" dirty="0">
                <a:solidFill>
                  <a:srgbClr val="000000"/>
                </a:solidFill>
              </a:rPr>
              <a:t>Old Covenant </a:t>
            </a:r>
            <a:endParaRPr lang="en-US" dirty="0">
              <a:solidFill>
                <a:srgbClr val="000000"/>
              </a:solidFill>
            </a:endParaRPr>
          </a:p>
        </p:txBody>
      </p:sp>
      <p:sp>
        <p:nvSpPr>
          <p:cNvPr id="78860" name="Rectangle 12"/>
          <p:cNvSpPr>
            <a:spLocks noChangeArrowheads="1"/>
          </p:cNvSpPr>
          <p:nvPr/>
        </p:nvSpPr>
        <p:spPr bwMode="auto">
          <a:xfrm>
            <a:off x="5969000" y="533400"/>
            <a:ext cx="2946400" cy="533400"/>
          </a:xfrm>
          <a:prstGeom prst="rect">
            <a:avLst/>
          </a:prstGeom>
          <a:solidFill>
            <a:srgbClr val="66FF33"/>
          </a:solidFill>
          <a:ln w="9525">
            <a:solidFill>
              <a:schemeClr val="tx1"/>
            </a:solidFill>
            <a:miter lim="800000"/>
            <a:headEnd/>
            <a:tailEnd/>
          </a:ln>
        </p:spPr>
        <p:txBody>
          <a:bodyPr wrap="none" anchor="ctr"/>
          <a:lstStyle/>
          <a:p>
            <a:r>
              <a:rPr lang="en-US" b="1" dirty="0">
                <a:solidFill>
                  <a:srgbClr val="000000"/>
                </a:solidFill>
              </a:rPr>
              <a:t>New Covenant</a:t>
            </a:r>
            <a:endParaRPr lang="en-US" dirty="0">
              <a:solidFill>
                <a:srgbClr val="000000"/>
              </a:solidFill>
            </a:endParaRPr>
          </a:p>
        </p:txBody>
      </p:sp>
      <p:sp>
        <p:nvSpPr>
          <p:cNvPr id="78863" name="Rectangle 15"/>
          <p:cNvSpPr>
            <a:spLocks noChangeArrowheads="1"/>
          </p:cNvSpPr>
          <p:nvPr/>
        </p:nvSpPr>
        <p:spPr bwMode="auto">
          <a:xfrm>
            <a:off x="228600" y="1587500"/>
            <a:ext cx="2971800" cy="533400"/>
          </a:xfrm>
          <a:prstGeom prst="rect">
            <a:avLst/>
          </a:prstGeom>
          <a:solidFill>
            <a:srgbClr val="FFCC00"/>
          </a:solidFill>
          <a:ln w="9525">
            <a:solidFill>
              <a:schemeClr val="tx1"/>
            </a:solidFill>
            <a:miter lim="800000"/>
            <a:headEnd/>
            <a:tailEnd/>
          </a:ln>
        </p:spPr>
        <p:txBody>
          <a:bodyPr wrap="none" anchor="ctr"/>
          <a:lstStyle/>
          <a:p>
            <a:r>
              <a:rPr lang="en-US" dirty="0">
                <a:solidFill>
                  <a:srgbClr val="000000"/>
                </a:solidFill>
              </a:rPr>
              <a:t>Mediator, Moses (Jn. 1:17) </a:t>
            </a:r>
          </a:p>
        </p:txBody>
      </p:sp>
      <p:sp>
        <p:nvSpPr>
          <p:cNvPr id="78865" name="Rectangle 17"/>
          <p:cNvSpPr>
            <a:spLocks noChangeArrowheads="1"/>
          </p:cNvSpPr>
          <p:nvPr/>
        </p:nvSpPr>
        <p:spPr bwMode="auto">
          <a:xfrm>
            <a:off x="5969000" y="1587500"/>
            <a:ext cx="2946400" cy="533400"/>
          </a:xfrm>
          <a:prstGeom prst="rect">
            <a:avLst/>
          </a:prstGeom>
          <a:solidFill>
            <a:srgbClr val="66FF33"/>
          </a:solidFill>
          <a:ln w="9525">
            <a:solidFill>
              <a:schemeClr val="tx1"/>
            </a:solidFill>
            <a:miter lim="800000"/>
            <a:headEnd/>
            <a:tailEnd/>
          </a:ln>
        </p:spPr>
        <p:txBody>
          <a:bodyPr wrap="none" anchor="ctr"/>
          <a:lstStyle/>
          <a:p>
            <a:r>
              <a:rPr lang="en-US" dirty="0">
                <a:solidFill>
                  <a:srgbClr val="000000"/>
                </a:solidFill>
              </a:rPr>
              <a:t>Mediator, Christ (Jn. 1:17) </a:t>
            </a:r>
          </a:p>
        </p:txBody>
      </p:sp>
      <p:sp>
        <p:nvSpPr>
          <p:cNvPr id="78866" name="Rectangle 18"/>
          <p:cNvSpPr>
            <a:spLocks noChangeArrowheads="1"/>
          </p:cNvSpPr>
          <p:nvPr/>
        </p:nvSpPr>
        <p:spPr bwMode="auto">
          <a:xfrm>
            <a:off x="228600" y="2120900"/>
            <a:ext cx="2971800" cy="533400"/>
          </a:xfrm>
          <a:prstGeom prst="rect">
            <a:avLst/>
          </a:prstGeom>
          <a:solidFill>
            <a:srgbClr val="FFCC00"/>
          </a:solidFill>
          <a:ln w="9525">
            <a:solidFill>
              <a:schemeClr val="tx1"/>
            </a:solidFill>
            <a:miter lim="800000"/>
            <a:headEnd/>
            <a:tailEnd/>
          </a:ln>
        </p:spPr>
        <p:txBody>
          <a:bodyPr wrap="none" anchor="ctr"/>
          <a:lstStyle/>
          <a:p>
            <a:r>
              <a:rPr lang="en-US" dirty="0">
                <a:solidFill>
                  <a:srgbClr val="000000"/>
                </a:solidFill>
              </a:rPr>
              <a:t>Law of Moses (1Cor 9:20) </a:t>
            </a:r>
          </a:p>
        </p:txBody>
      </p:sp>
      <p:sp>
        <p:nvSpPr>
          <p:cNvPr id="78868" name="Rectangle 20"/>
          <p:cNvSpPr>
            <a:spLocks noChangeArrowheads="1"/>
          </p:cNvSpPr>
          <p:nvPr/>
        </p:nvSpPr>
        <p:spPr bwMode="auto">
          <a:xfrm>
            <a:off x="5969000" y="2120900"/>
            <a:ext cx="2946400" cy="533400"/>
          </a:xfrm>
          <a:prstGeom prst="rect">
            <a:avLst/>
          </a:prstGeom>
          <a:solidFill>
            <a:srgbClr val="66FF33"/>
          </a:solidFill>
          <a:ln w="9525">
            <a:solidFill>
              <a:schemeClr val="tx1"/>
            </a:solidFill>
            <a:miter lim="800000"/>
            <a:headEnd/>
            <a:tailEnd/>
          </a:ln>
        </p:spPr>
        <p:txBody>
          <a:bodyPr wrap="none" anchor="ctr"/>
          <a:lstStyle/>
          <a:p>
            <a:r>
              <a:rPr lang="en-US" dirty="0">
                <a:solidFill>
                  <a:srgbClr val="000000"/>
                </a:solidFill>
              </a:rPr>
              <a:t>Law of Christ (1Cor. 9:21) </a:t>
            </a:r>
          </a:p>
        </p:txBody>
      </p:sp>
      <p:sp>
        <p:nvSpPr>
          <p:cNvPr id="78869" name="Rectangle 21"/>
          <p:cNvSpPr>
            <a:spLocks noChangeArrowheads="1"/>
          </p:cNvSpPr>
          <p:nvPr/>
        </p:nvSpPr>
        <p:spPr bwMode="auto">
          <a:xfrm>
            <a:off x="228600" y="2654300"/>
            <a:ext cx="2971800" cy="533400"/>
          </a:xfrm>
          <a:prstGeom prst="rect">
            <a:avLst/>
          </a:prstGeom>
          <a:solidFill>
            <a:srgbClr val="FFCC00"/>
          </a:solidFill>
          <a:ln w="9525">
            <a:solidFill>
              <a:schemeClr val="tx1"/>
            </a:solidFill>
            <a:miter lim="800000"/>
            <a:headEnd/>
            <a:tailEnd/>
          </a:ln>
        </p:spPr>
        <p:txBody>
          <a:bodyPr wrap="none" anchor="ctr"/>
          <a:lstStyle/>
          <a:p>
            <a:r>
              <a:rPr lang="en-US" dirty="0">
                <a:solidFill>
                  <a:srgbClr val="000000"/>
                </a:solidFill>
              </a:rPr>
              <a:t>Ministry of Death (2Cor 3:7) </a:t>
            </a:r>
          </a:p>
        </p:txBody>
      </p:sp>
      <p:sp>
        <p:nvSpPr>
          <p:cNvPr id="78874" name="Rectangle 26"/>
          <p:cNvSpPr>
            <a:spLocks noChangeArrowheads="1"/>
          </p:cNvSpPr>
          <p:nvPr/>
        </p:nvSpPr>
        <p:spPr bwMode="auto">
          <a:xfrm>
            <a:off x="5969000" y="2654300"/>
            <a:ext cx="2946400" cy="533400"/>
          </a:xfrm>
          <a:prstGeom prst="rect">
            <a:avLst/>
          </a:prstGeom>
          <a:solidFill>
            <a:srgbClr val="66FF33"/>
          </a:solidFill>
          <a:ln w="9525">
            <a:solidFill>
              <a:schemeClr val="tx1"/>
            </a:solidFill>
            <a:miter lim="800000"/>
            <a:headEnd/>
            <a:tailEnd/>
          </a:ln>
        </p:spPr>
        <p:txBody>
          <a:bodyPr wrap="none" anchor="ctr"/>
          <a:lstStyle/>
          <a:p>
            <a:r>
              <a:rPr lang="en-US" dirty="0">
                <a:solidFill>
                  <a:srgbClr val="000000"/>
                </a:solidFill>
              </a:rPr>
              <a:t>Ministry of Spirit (2Cor. 3:8) </a:t>
            </a:r>
          </a:p>
        </p:txBody>
      </p:sp>
      <p:sp>
        <p:nvSpPr>
          <p:cNvPr id="78875" name="Rectangle 27"/>
          <p:cNvSpPr>
            <a:spLocks noChangeArrowheads="1"/>
          </p:cNvSpPr>
          <p:nvPr/>
        </p:nvSpPr>
        <p:spPr bwMode="auto">
          <a:xfrm>
            <a:off x="228600" y="3187700"/>
            <a:ext cx="2971800" cy="533400"/>
          </a:xfrm>
          <a:prstGeom prst="rect">
            <a:avLst/>
          </a:prstGeom>
          <a:solidFill>
            <a:srgbClr val="FFCC00"/>
          </a:solidFill>
          <a:ln w="9525">
            <a:solidFill>
              <a:schemeClr val="tx1"/>
            </a:solidFill>
            <a:miter lim="800000"/>
            <a:headEnd/>
            <a:tailEnd/>
          </a:ln>
        </p:spPr>
        <p:txBody>
          <a:bodyPr wrap="none" anchor="ctr"/>
          <a:lstStyle/>
          <a:p>
            <a:r>
              <a:rPr lang="en-US" dirty="0">
                <a:solidFill>
                  <a:srgbClr val="000000"/>
                </a:solidFill>
              </a:rPr>
              <a:t>Writing on Stones (2Cor 3:3) </a:t>
            </a:r>
          </a:p>
        </p:txBody>
      </p:sp>
      <p:sp>
        <p:nvSpPr>
          <p:cNvPr id="78877" name="Rectangle 29"/>
          <p:cNvSpPr>
            <a:spLocks noChangeArrowheads="1"/>
          </p:cNvSpPr>
          <p:nvPr/>
        </p:nvSpPr>
        <p:spPr bwMode="auto">
          <a:xfrm>
            <a:off x="5969000" y="3187700"/>
            <a:ext cx="2946400" cy="533400"/>
          </a:xfrm>
          <a:prstGeom prst="rect">
            <a:avLst/>
          </a:prstGeom>
          <a:solidFill>
            <a:srgbClr val="66FF33"/>
          </a:solidFill>
          <a:ln w="9525">
            <a:solidFill>
              <a:schemeClr val="tx1"/>
            </a:solidFill>
            <a:miter lim="800000"/>
            <a:headEnd/>
            <a:tailEnd/>
          </a:ln>
        </p:spPr>
        <p:txBody>
          <a:bodyPr wrap="none" anchor="ctr"/>
          <a:lstStyle/>
          <a:p>
            <a:r>
              <a:rPr lang="en-US" dirty="0">
                <a:solidFill>
                  <a:srgbClr val="000000"/>
                </a:solidFill>
              </a:rPr>
              <a:t>Writing on Hearts (2Cor 3:3) </a:t>
            </a:r>
          </a:p>
        </p:txBody>
      </p:sp>
      <p:sp>
        <p:nvSpPr>
          <p:cNvPr id="78878" name="Rectangle 30"/>
          <p:cNvSpPr>
            <a:spLocks noChangeArrowheads="1"/>
          </p:cNvSpPr>
          <p:nvPr/>
        </p:nvSpPr>
        <p:spPr bwMode="auto">
          <a:xfrm>
            <a:off x="228600" y="3721100"/>
            <a:ext cx="2971800" cy="533400"/>
          </a:xfrm>
          <a:prstGeom prst="rect">
            <a:avLst/>
          </a:prstGeom>
          <a:solidFill>
            <a:srgbClr val="FFCC00"/>
          </a:solidFill>
          <a:ln w="9525">
            <a:solidFill>
              <a:schemeClr val="tx1"/>
            </a:solidFill>
            <a:miter lim="800000"/>
            <a:headEnd/>
            <a:tailEnd/>
          </a:ln>
        </p:spPr>
        <p:txBody>
          <a:bodyPr wrap="none" anchor="ctr"/>
          <a:lstStyle/>
          <a:p>
            <a:r>
              <a:rPr lang="en-US" dirty="0">
                <a:solidFill>
                  <a:srgbClr val="000000"/>
                </a:solidFill>
              </a:rPr>
              <a:t>Fading Glory (2Cor 3:10) </a:t>
            </a:r>
          </a:p>
        </p:txBody>
      </p:sp>
      <p:sp>
        <p:nvSpPr>
          <p:cNvPr id="78880" name="Rectangle 32"/>
          <p:cNvSpPr>
            <a:spLocks noChangeArrowheads="1"/>
          </p:cNvSpPr>
          <p:nvPr/>
        </p:nvSpPr>
        <p:spPr bwMode="auto">
          <a:xfrm>
            <a:off x="5969000" y="3721100"/>
            <a:ext cx="2946400" cy="533400"/>
          </a:xfrm>
          <a:prstGeom prst="rect">
            <a:avLst/>
          </a:prstGeom>
          <a:solidFill>
            <a:srgbClr val="66FF33"/>
          </a:solidFill>
          <a:ln w="9525">
            <a:solidFill>
              <a:schemeClr val="tx1"/>
            </a:solidFill>
            <a:miter lim="800000"/>
            <a:headEnd/>
            <a:tailEnd/>
          </a:ln>
        </p:spPr>
        <p:txBody>
          <a:bodyPr wrap="none" anchor="ctr"/>
          <a:lstStyle/>
          <a:p>
            <a:r>
              <a:rPr lang="en-US" dirty="0">
                <a:solidFill>
                  <a:srgbClr val="000000"/>
                </a:solidFill>
              </a:rPr>
              <a:t>Abiding Glory (2Cor 3:11) </a:t>
            </a:r>
          </a:p>
        </p:txBody>
      </p:sp>
      <p:sp>
        <p:nvSpPr>
          <p:cNvPr id="78881" name="Rectangle 33"/>
          <p:cNvSpPr>
            <a:spLocks noChangeArrowheads="1"/>
          </p:cNvSpPr>
          <p:nvPr/>
        </p:nvSpPr>
        <p:spPr bwMode="auto">
          <a:xfrm>
            <a:off x="228600" y="4254500"/>
            <a:ext cx="2971800" cy="647700"/>
          </a:xfrm>
          <a:prstGeom prst="rect">
            <a:avLst/>
          </a:prstGeom>
          <a:solidFill>
            <a:srgbClr val="FFCC00"/>
          </a:solidFill>
          <a:ln w="9525">
            <a:solidFill>
              <a:schemeClr val="tx1"/>
            </a:solidFill>
            <a:miter lim="800000"/>
            <a:headEnd/>
            <a:tailEnd/>
          </a:ln>
        </p:spPr>
        <p:txBody>
          <a:bodyPr wrap="none" anchor="ctr"/>
          <a:lstStyle/>
          <a:p>
            <a:r>
              <a:rPr lang="en-US" dirty="0">
                <a:solidFill>
                  <a:srgbClr val="000000"/>
                </a:solidFill>
              </a:rPr>
              <a:t>Ministry of Condemnation</a:t>
            </a:r>
          </a:p>
          <a:p>
            <a:r>
              <a:rPr lang="en-US" dirty="0">
                <a:solidFill>
                  <a:srgbClr val="000000"/>
                </a:solidFill>
              </a:rPr>
              <a:t>(2Cor 3:9) </a:t>
            </a:r>
          </a:p>
        </p:txBody>
      </p:sp>
      <p:sp>
        <p:nvSpPr>
          <p:cNvPr id="78883" name="Rectangle 35"/>
          <p:cNvSpPr>
            <a:spLocks noChangeArrowheads="1"/>
          </p:cNvSpPr>
          <p:nvPr/>
        </p:nvSpPr>
        <p:spPr bwMode="auto">
          <a:xfrm>
            <a:off x="5969000" y="4254500"/>
            <a:ext cx="2946400" cy="647700"/>
          </a:xfrm>
          <a:prstGeom prst="rect">
            <a:avLst/>
          </a:prstGeom>
          <a:solidFill>
            <a:srgbClr val="66FF33"/>
          </a:solidFill>
          <a:ln w="9525">
            <a:solidFill>
              <a:schemeClr val="tx1"/>
            </a:solidFill>
            <a:miter lim="800000"/>
            <a:headEnd/>
            <a:tailEnd/>
          </a:ln>
        </p:spPr>
        <p:txBody>
          <a:bodyPr wrap="none" anchor="ctr"/>
          <a:lstStyle/>
          <a:p>
            <a:r>
              <a:rPr lang="en-US" dirty="0">
                <a:solidFill>
                  <a:srgbClr val="000000"/>
                </a:solidFill>
              </a:rPr>
              <a:t>Ministry of Righteousness</a:t>
            </a:r>
          </a:p>
          <a:p>
            <a:r>
              <a:rPr lang="en-US" dirty="0">
                <a:solidFill>
                  <a:srgbClr val="000000"/>
                </a:solidFill>
              </a:rPr>
              <a:t>(2Cor 3:9)  </a:t>
            </a:r>
          </a:p>
        </p:txBody>
      </p:sp>
      <p:sp>
        <p:nvSpPr>
          <p:cNvPr id="78884" name="Rectangle 36"/>
          <p:cNvSpPr>
            <a:spLocks noChangeArrowheads="1"/>
          </p:cNvSpPr>
          <p:nvPr/>
        </p:nvSpPr>
        <p:spPr bwMode="auto">
          <a:xfrm>
            <a:off x="228600" y="4902200"/>
            <a:ext cx="2971800" cy="533400"/>
          </a:xfrm>
          <a:prstGeom prst="rect">
            <a:avLst/>
          </a:prstGeom>
          <a:solidFill>
            <a:srgbClr val="FFCC00"/>
          </a:solidFill>
          <a:ln w="9525">
            <a:solidFill>
              <a:schemeClr val="tx1"/>
            </a:solidFill>
            <a:miter lim="800000"/>
            <a:headEnd/>
            <a:tailEnd/>
          </a:ln>
        </p:spPr>
        <p:txBody>
          <a:bodyPr wrap="none" anchor="ctr"/>
          <a:lstStyle/>
          <a:p>
            <a:r>
              <a:rPr lang="en-US" dirty="0">
                <a:solidFill>
                  <a:srgbClr val="000000"/>
                </a:solidFill>
              </a:rPr>
              <a:t>Disobedient People</a:t>
            </a:r>
            <a:br>
              <a:rPr lang="en-US" dirty="0">
                <a:solidFill>
                  <a:srgbClr val="000000"/>
                </a:solidFill>
              </a:rPr>
            </a:br>
            <a:r>
              <a:rPr lang="en-US" dirty="0">
                <a:solidFill>
                  <a:srgbClr val="000000"/>
                </a:solidFill>
              </a:rPr>
              <a:t>(Heb.8:9) </a:t>
            </a:r>
          </a:p>
        </p:txBody>
      </p:sp>
      <p:sp>
        <p:nvSpPr>
          <p:cNvPr id="78886" name="Rectangle 38"/>
          <p:cNvSpPr>
            <a:spLocks noChangeArrowheads="1"/>
          </p:cNvSpPr>
          <p:nvPr/>
        </p:nvSpPr>
        <p:spPr bwMode="auto">
          <a:xfrm>
            <a:off x="5969000" y="4902200"/>
            <a:ext cx="2946400" cy="533400"/>
          </a:xfrm>
          <a:prstGeom prst="rect">
            <a:avLst/>
          </a:prstGeom>
          <a:solidFill>
            <a:srgbClr val="66FF33"/>
          </a:solidFill>
          <a:ln w="9525">
            <a:solidFill>
              <a:schemeClr val="tx1"/>
            </a:solidFill>
            <a:miter lim="800000"/>
            <a:headEnd/>
            <a:tailEnd/>
          </a:ln>
        </p:spPr>
        <p:txBody>
          <a:bodyPr wrap="none" anchor="ctr"/>
          <a:lstStyle/>
          <a:p>
            <a:r>
              <a:rPr lang="en-US" dirty="0">
                <a:solidFill>
                  <a:srgbClr val="000000"/>
                </a:solidFill>
              </a:rPr>
              <a:t>Obedient People</a:t>
            </a:r>
            <a:br>
              <a:rPr lang="en-US" dirty="0">
                <a:solidFill>
                  <a:srgbClr val="000000"/>
                </a:solidFill>
              </a:rPr>
            </a:br>
            <a:r>
              <a:rPr lang="en-US" dirty="0">
                <a:solidFill>
                  <a:srgbClr val="000000"/>
                </a:solidFill>
              </a:rPr>
              <a:t>(Heb.8:10) </a:t>
            </a:r>
          </a:p>
        </p:txBody>
      </p:sp>
      <p:sp>
        <p:nvSpPr>
          <p:cNvPr id="78887" name="Rectangle 39"/>
          <p:cNvSpPr>
            <a:spLocks noChangeArrowheads="1"/>
          </p:cNvSpPr>
          <p:nvPr/>
        </p:nvSpPr>
        <p:spPr bwMode="auto">
          <a:xfrm>
            <a:off x="228600" y="5435600"/>
            <a:ext cx="2971800" cy="1066800"/>
          </a:xfrm>
          <a:prstGeom prst="rect">
            <a:avLst/>
          </a:prstGeom>
          <a:solidFill>
            <a:srgbClr val="FFCC00"/>
          </a:solidFill>
          <a:ln w="9525">
            <a:solidFill>
              <a:schemeClr val="tx1"/>
            </a:solidFill>
            <a:miter lim="800000"/>
            <a:headEnd/>
            <a:tailEnd/>
          </a:ln>
        </p:spPr>
        <p:txBody>
          <a:bodyPr wrap="none" anchor="ctr"/>
          <a:lstStyle/>
          <a:p>
            <a:r>
              <a:rPr lang="en-US" dirty="0">
                <a:solidFill>
                  <a:srgbClr val="000000"/>
                </a:solidFill>
              </a:rPr>
              <a:t>People Who Do </a:t>
            </a:r>
            <a:r>
              <a:rPr lang="en-US" u="sng" dirty="0">
                <a:solidFill>
                  <a:srgbClr val="000000"/>
                </a:solidFill>
              </a:rPr>
              <a:t>Not</a:t>
            </a:r>
            <a:br>
              <a:rPr lang="en-US" dirty="0">
                <a:solidFill>
                  <a:srgbClr val="000000"/>
                </a:solidFill>
              </a:rPr>
            </a:br>
            <a:r>
              <a:rPr lang="en-US" dirty="0">
                <a:solidFill>
                  <a:srgbClr val="000000"/>
                </a:solidFill>
              </a:rPr>
              <a:t>"Know the Lord"</a:t>
            </a:r>
            <a:br>
              <a:rPr lang="en-US" dirty="0">
                <a:solidFill>
                  <a:srgbClr val="000000"/>
                </a:solidFill>
              </a:rPr>
            </a:br>
            <a:r>
              <a:rPr lang="en-US" dirty="0">
                <a:solidFill>
                  <a:srgbClr val="000000"/>
                </a:solidFill>
              </a:rPr>
              <a:t>(Jer.2:8; 4:22; 9:3) </a:t>
            </a:r>
          </a:p>
        </p:txBody>
      </p:sp>
      <p:sp>
        <p:nvSpPr>
          <p:cNvPr id="78889" name="Rectangle 41"/>
          <p:cNvSpPr>
            <a:spLocks noChangeArrowheads="1"/>
          </p:cNvSpPr>
          <p:nvPr/>
        </p:nvSpPr>
        <p:spPr bwMode="auto">
          <a:xfrm>
            <a:off x="5969000" y="5435600"/>
            <a:ext cx="2946400" cy="1066800"/>
          </a:xfrm>
          <a:prstGeom prst="rect">
            <a:avLst/>
          </a:prstGeom>
          <a:solidFill>
            <a:srgbClr val="66FF33"/>
          </a:solidFill>
          <a:ln w="9525">
            <a:solidFill>
              <a:schemeClr val="tx1"/>
            </a:solidFill>
            <a:miter lim="800000"/>
            <a:headEnd/>
            <a:tailEnd/>
          </a:ln>
        </p:spPr>
        <p:txBody>
          <a:bodyPr wrap="none" anchor="ctr"/>
          <a:lstStyle/>
          <a:p>
            <a:r>
              <a:rPr lang="en-US" dirty="0">
                <a:solidFill>
                  <a:srgbClr val="000000"/>
                </a:solidFill>
              </a:rPr>
              <a:t>People Who </a:t>
            </a:r>
            <a:br>
              <a:rPr lang="en-US" dirty="0">
                <a:solidFill>
                  <a:srgbClr val="000000"/>
                </a:solidFill>
              </a:rPr>
            </a:br>
            <a:r>
              <a:rPr lang="en-US" dirty="0">
                <a:solidFill>
                  <a:srgbClr val="000000"/>
                </a:solidFill>
              </a:rPr>
              <a:t>"Know the Lord"</a:t>
            </a:r>
            <a:br>
              <a:rPr lang="en-US" dirty="0">
                <a:solidFill>
                  <a:srgbClr val="000000"/>
                </a:solidFill>
              </a:rPr>
            </a:br>
            <a:r>
              <a:rPr lang="en-US" dirty="0">
                <a:solidFill>
                  <a:srgbClr val="000000"/>
                </a:solidFill>
              </a:rPr>
              <a:t>(Jer. 31:34; 24:7) </a:t>
            </a:r>
          </a:p>
        </p:txBody>
      </p:sp>
      <p:sp>
        <p:nvSpPr>
          <p:cNvPr id="78891" name="AutoShape 43"/>
          <p:cNvSpPr>
            <a:spLocks noChangeArrowheads="1"/>
          </p:cNvSpPr>
          <p:nvPr/>
        </p:nvSpPr>
        <p:spPr bwMode="auto">
          <a:xfrm>
            <a:off x="3200400" y="5334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solidFill>
                  <a:srgbClr val="000000"/>
                </a:solidFill>
              </a:rPr>
              <a:t>Gives Way To</a:t>
            </a:r>
          </a:p>
        </p:txBody>
      </p:sp>
      <p:sp>
        <p:nvSpPr>
          <p:cNvPr id="78893" name="AutoShape 45"/>
          <p:cNvSpPr>
            <a:spLocks noChangeArrowheads="1"/>
          </p:cNvSpPr>
          <p:nvPr/>
        </p:nvSpPr>
        <p:spPr bwMode="auto">
          <a:xfrm>
            <a:off x="3200400" y="10668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dirty="0">
                <a:solidFill>
                  <a:srgbClr val="000000"/>
                </a:solidFill>
              </a:rPr>
              <a:t>Gives Way To</a:t>
            </a:r>
          </a:p>
        </p:txBody>
      </p:sp>
      <p:sp>
        <p:nvSpPr>
          <p:cNvPr id="78894" name="AutoShape 46"/>
          <p:cNvSpPr>
            <a:spLocks noChangeArrowheads="1"/>
          </p:cNvSpPr>
          <p:nvPr/>
        </p:nvSpPr>
        <p:spPr bwMode="auto">
          <a:xfrm>
            <a:off x="3200400" y="16002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dirty="0">
                <a:solidFill>
                  <a:srgbClr val="000000"/>
                </a:solidFill>
              </a:rPr>
              <a:t>Gives Way To</a:t>
            </a:r>
          </a:p>
        </p:txBody>
      </p:sp>
      <p:sp>
        <p:nvSpPr>
          <p:cNvPr id="78895" name="AutoShape 47"/>
          <p:cNvSpPr>
            <a:spLocks noChangeArrowheads="1"/>
          </p:cNvSpPr>
          <p:nvPr/>
        </p:nvSpPr>
        <p:spPr bwMode="auto">
          <a:xfrm>
            <a:off x="3200400" y="21336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dirty="0">
                <a:solidFill>
                  <a:srgbClr val="000000"/>
                </a:solidFill>
              </a:rPr>
              <a:t>Gives Way To</a:t>
            </a:r>
          </a:p>
        </p:txBody>
      </p:sp>
      <p:sp>
        <p:nvSpPr>
          <p:cNvPr id="78896" name="AutoShape 48"/>
          <p:cNvSpPr>
            <a:spLocks noChangeArrowheads="1"/>
          </p:cNvSpPr>
          <p:nvPr/>
        </p:nvSpPr>
        <p:spPr bwMode="auto">
          <a:xfrm>
            <a:off x="3200400" y="26670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solidFill>
                  <a:srgbClr val="000000"/>
                </a:solidFill>
              </a:rPr>
              <a:t>Gives Way To</a:t>
            </a:r>
          </a:p>
        </p:txBody>
      </p:sp>
      <p:sp>
        <p:nvSpPr>
          <p:cNvPr id="78897" name="AutoShape 49"/>
          <p:cNvSpPr>
            <a:spLocks noChangeArrowheads="1"/>
          </p:cNvSpPr>
          <p:nvPr/>
        </p:nvSpPr>
        <p:spPr bwMode="auto">
          <a:xfrm>
            <a:off x="3200400" y="32004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solidFill>
                  <a:srgbClr val="000000"/>
                </a:solidFill>
              </a:rPr>
              <a:t>Gives Way To</a:t>
            </a:r>
          </a:p>
        </p:txBody>
      </p:sp>
      <p:sp>
        <p:nvSpPr>
          <p:cNvPr id="78898" name="AutoShape 50"/>
          <p:cNvSpPr>
            <a:spLocks noChangeArrowheads="1"/>
          </p:cNvSpPr>
          <p:nvPr/>
        </p:nvSpPr>
        <p:spPr bwMode="auto">
          <a:xfrm>
            <a:off x="3200400" y="37338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solidFill>
                  <a:srgbClr val="000000"/>
                </a:solidFill>
              </a:rPr>
              <a:t>Gives Way To</a:t>
            </a:r>
          </a:p>
        </p:txBody>
      </p:sp>
      <p:sp>
        <p:nvSpPr>
          <p:cNvPr id="78899" name="AutoShape 51"/>
          <p:cNvSpPr>
            <a:spLocks noChangeArrowheads="1"/>
          </p:cNvSpPr>
          <p:nvPr/>
        </p:nvSpPr>
        <p:spPr bwMode="auto">
          <a:xfrm>
            <a:off x="3200400" y="42672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solidFill>
                  <a:srgbClr val="000000"/>
                </a:solidFill>
              </a:rPr>
              <a:t>Gives Way To</a:t>
            </a:r>
          </a:p>
        </p:txBody>
      </p:sp>
      <p:sp>
        <p:nvSpPr>
          <p:cNvPr id="78900" name="AutoShape 52"/>
          <p:cNvSpPr>
            <a:spLocks noChangeArrowheads="1"/>
          </p:cNvSpPr>
          <p:nvPr/>
        </p:nvSpPr>
        <p:spPr bwMode="auto">
          <a:xfrm>
            <a:off x="3200400" y="49149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solidFill>
                  <a:srgbClr val="000000"/>
                </a:solidFill>
              </a:rPr>
              <a:t>Gives Way To</a:t>
            </a:r>
          </a:p>
        </p:txBody>
      </p:sp>
      <p:sp>
        <p:nvSpPr>
          <p:cNvPr id="78901" name="AutoShape 53"/>
          <p:cNvSpPr>
            <a:spLocks noChangeArrowheads="1"/>
          </p:cNvSpPr>
          <p:nvPr/>
        </p:nvSpPr>
        <p:spPr bwMode="auto">
          <a:xfrm>
            <a:off x="3200400" y="56769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solidFill>
                  <a:srgbClr val="000000"/>
                </a:solidFill>
              </a:rPr>
              <a:t>Gives Way To</a:t>
            </a:r>
          </a:p>
        </p:txBody>
      </p:sp>
      <p:sp>
        <p:nvSpPr>
          <p:cNvPr id="34" name="Rectangle 12"/>
          <p:cNvSpPr>
            <a:spLocks noChangeArrowheads="1"/>
          </p:cNvSpPr>
          <p:nvPr/>
        </p:nvSpPr>
        <p:spPr bwMode="auto">
          <a:xfrm>
            <a:off x="5969000" y="1058333"/>
            <a:ext cx="2946400" cy="533400"/>
          </a:xfrm>
          <a:prstGeom prst="rect">
            <a:avLst/>
          </a:prstGeom>
          <a:solidFill>
            <a:srgbClr val="66FF33"/>
          </a:solidFill>
          <a:ln w="9525">
            <a:solidFill>
              <a:schemeClr val="tx1"/>
            </a:solidFill>
            <a:miter lim="800000"/>
            <a:headEnd/>
            <a:tailEnd/>
          </a:ln>
        </p:spPr>
        <p:txBody>
          <a:bodyPr wrap="none" anchor="ctr"/>
          <a:lstStyle/>
          <a:p>
            <a:r>
              <a:rPr lang="en-US" dirty="0">
                <a:solidFill>
                  <a:srgbClr val="000000"/>
                </a:solidFill>
              </a:rPr>
              <a:t>Freedom (Gal. 5:1)</a:t>
            </a:r>
          </a:p>
        </p:txBody>
      </p:sp>
      <p:sp>
        <p:nvSpPr>
          <p:cNvPr id="36" name="Rectangle 15"/>
          <p:cNvSpPr>
            <a:spLocks noChangeArrowheads="1"/>
          </p:cNvSpPr>
          <p:nvPr/>
        </p:nvSpPr>
        <p:spPr bwMode="auto">
          <a:xfrm>
            <a:off x="228600" y="1041400"/>
            <a:ext cx="2971800" cy="533400"/>
          </a:xfrm>
          <a:prstGeom prst="rect">
            <a:avLst/>
          </a:prstGeom>
          <a:solidFill>
            <a:srgbClr val="FFCC00"/>
          </a:solidFill>
          <a:ln w="9525">
            <a:solidFill>
              <a:schemeClr val="tx1"/>
            </a:solidFill>
            <a:miter lim="800000"/>
            <a:headEnd/>
            <a:tailEnd/>
          </a:ln>
        </p:spPr>
        <p:txBody>
          <a:bodyPr wrap="none" anchor="ctr"/>
          <a:lstStyle/>
          <a:p>
            <a:r>
              <a:rPr lang="en-US" dirty="0">
                <a:solidFill>
                  <a:srgbClr val="000000"/>
                </a:solidFill>
              </a:rPr>
              <a:t>Slavery (Gal. 5:1) </a:t>
            </a:r>
          </a:p>
        </p:txBody>
      </p:sp>
    </p:spTree>
    <p:extLst>
      <p:ext uri="{BB962C8B-B14F-4D97-AF65-F5344CB8AC3E}">
        <p14:creationId xmlns:p14="http://schemas.microsoft.com/office/powerpoint/2010/main" val="2243329732"/>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53"/>
                                        </p:tgtEl>
                                        <p:attrNameLst>
                                          <p:attrName>style.visibility</p:attrName>
                                        </p:attrNameLst>
                                      </p:cBhvr>
                                      <p:to>
                                        <p:strVal val="visible"/>
                                      </p:to>
                                    </p:set>
                                    <p:animEffect transition="in" filter="dissolve">
                                      <p:cBhvr>
                                        <p:cTn id="7" dur="500"/>
                                        <p:tgtEl>
                                          <p:spTgt spid="7885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891"/>
                                        </p:tgtEl>
                                        <p:attrNameLst>
                                          <p:attrName>style.visibility</p:attrName>
                                        </p:attrNameLst>
                                      </p:cBhvr>
                                      <p:to>
                                        <p:strVal val="visible"/>
                                      </p:to>
                                    </p:set>
                                    <p:animEffect transition="in" filter="wipe(left)">
                                      <p:cBhvr>
                                        <p:cTn id="12" dur="500"/>
                                        <p:tgtEl>
                                          <p:spTgt spid="78891"/>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78860"/>
                                        </p:tgtEl>
                                        <p:attrNameLst>
                                          <p:attrName>style.visibility</p:attrName>
                                        </p:attrNameLst>
                                      </p:cBhvr>
                                      <p:to>
                                        <p:strVal val="visible"/>
                                      </p:to>
                                    </p:set>
                                    <p:animEffect transition="in" filter="dissolve">
                                      <p:cBhvr>
                                        <p:cTn id="16" dur="500"/>
                                        <p:tgtEl>
                                          <p:spTgt spid="78860"/>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dissolve">
                                      <p:cBhvr>
                                        <p:cTn id="21" dur="500"/>
                                        <p:tgtEl>
                                          <p:spTgt spid="3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8893"/>
                                        </p:tgtEl>
                                        <p:attrNameLst>
                                          <p:attrName>style.visibility</p:attrName>
                                        </p:attrNameLst>
                                      </p:cBhvr>
                                      <p:to>
                                        <p:strVal val="visible"/>
                                      </p:to>
                                    </p:set>
                                    <p:animEffect transition="in" filter="wipe(left)">
                                      <p:cBhvr>
                                        <p:cTn id="26" dur="500"/>
                                        <p:tgtEl>
                                          <p:spTgt spid="78893"/>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dissolve">
                                      <p:cBhvr>
                                        <p:cTn id="30" dur="500"/>
                                        <p:tgtEl>
                                          <p:spTgt spid="3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78863"/>
                                        </p:tgtEl>
                                        <p:attrNameLst>
                                          <p:attrName>style.visibility</p:attrName>
                                        </p:attrNameLst>
                                      </p:cBhvr>
                                      <p:to>
                                        <p:strVal val="visible"/>
                                      </p:to>
                                    </p:set>
                                    <p:animEffect transition="in" filter="dissolve">
                                      <p:cBhvr>
                                        <p:cTn id="35" dur="500"/>
                                        <p:tgtEl>
                                          <p:spTgt spid="7886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8894"/>
                                        </p:tgtEl>
                                        <p:attrNameLst>
                                          <p:attrName>style.visibility</p:attrName>
                                        </p:attrNameLst>
                                      </p:cBhvr>
                                      <p:to>
                                        <p:strVal val="visible"/>
                                      </p:to>
                                    </p:set>
                                    <p:animEffect transition="in" filter="wipe(left)">
                                      <p:cBhvr>
                                        <p:cTn id="40" dur="500"/>
                                        <p:tgtEl>
                                          <p:spTgt spid="78894"/>
                                        </p:tgtEl>
                                      </p:cBhvr>
                                    </p:animEffect>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78865"/>
                                        </p:tgtEl>
                                        <p:attrNameLst>
                                          <p:attrName>style.visibility</p:attrName>
                                        </p:attrNameLst>
                                      </p:cBhvr>
                                      <p:to>
                                        <p:strVal val="visible"/>
                                      </p:to>
                                    </p:set>
                                    <p:animEffect transition="in" filter="dissolve">
                                      <p:cBhvr>
                                        <p:cTn id="44" dur="500"/>
                                        <p:tgtEl>
                                          <p:spTgt spid="78865"/>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78866"/>
                                        </p:tgtEl>
                                        <p:attrNameLst>
                                          <p:attrName>style.visibility</p:attrName>
                                        </p:attrNameLst>
                                      </p:cBhvr>
                                      <p:to>
                                        <p:strVal val="visible"/>
                                      </p:to>
                                    </p:set>
                                    <p:animEffect transition="in" filter="dissolve">
                                      <p:cBhvr>
                                        <p:cTn id="49" dur="500"/>
                                        <p:tgtEl>
                                          <p:spTgt spid="7886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78895"/>
                                        </p:tgtEl>
                                        <p:attrNameLst>
                                          <p:attrName>style.visibility</p:attrName>
                                        </p:attrNameLst>
                                      </p:cBhvr>
                                      <p:to>
                                        <p:strVal val="visible"/>
                                      </p:to>
                                    </p:set>
                                    <p:animEffect transition="in" filter="wipe(left)">
                                      <p:cBhvr>
                                        <p:cTn id="54" dur="500"/>
                                        <p:tgtEl>
                                          <p:spTgt spid="78895"/>
                                        </p:tgtEl>
                                      </p:cBhvr>
                                    </p:animEffect>
                                  </p:childTnLst>
                                </p:cTn>
                              </p:par>
                            </p:childTnLst>
                          </p:cTn>
                        </p:par>
                        <p:par>
                          <p:cTn id="55" fill="hold">
                            <p:stCondLst>
                              <p:cond delay="500"/>
                            </p:stCondLst>
                            <p:childTnLst>
                              <p:par>
                                <p:cTn id="56" presetID="9" presetClass="entr" presetSubtype="0" fill="hold" grpId="0" nodeType="afterEffect">
                                  <p:stCondLst>
                                    <p:cond delay="0"/>
                                  </p:stCondLst>
                                  <p:childTnLst>
                                    <p:set>
                                      <p:cBhvr>
                                        <p:cTn id="57" dur="1" fill="hold">
                                          <p:stCondLst>
                                            <p:cond delay="0"/>
                                          </p:stCondLst>
                                        </p:cTn>
                                        <p:tgtEl>
                                          <p:spTgt spid="78868"/>
                                        </p:tgtEl>
                                        <p:attrNameLst>
                                          <p:attrName>style.visibility</p:attrName>
                                        </p:attrNameLst>
                                      </p:cBhvr>
                                      <p:to>
                                        <p:strVal val="visible"/>
                                      </p:to>
                                    </p:set>
                                    <p:animEffect transition="in" filter="dissolve">
                                      <p:cBhvr>
                                        <p:cTn id="58" dur="500"/>
                                        <p:tgtEl>
                                          <p:spTgt spid="78868"/>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78869"/>
                                        </p:tgtEl>
                                        <p:attrNameLst>
                                          <p:attrName>style.visibility</p:attrName>
                                        </p:attrNameLst>
                                      </p:cBhvr>
                                      <p:to>
                                        <p:strVal val="visible"/>
                                      </p:to>
                                    </p:set>
                                    <p:animEffect transition="in" filter="dissolve">
                                      <p:cBhvr>
                                        <p:cTn id="63" dur="500"/>
                                        <p:tgtEl>
                                          <p:spTgt spid="7886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78896"/>
                                        </p:tgtEl>
                                        <p:attrNameLst>
                                          <p:attrName>style.visibility</p:attrName>
                                        </p:attrNameLst>
                                      </p:cBhvr>
                                      <p:to>
                                        <p:strVal val="visible"/>
                                      </p:to>
                                    </p:set>
                                    <p:animEffect transition="in" filter="wipe(left)">
                                      <p:cBhvr>
                                        <p:cTn id="68" dur="500"/>
                                        <p:tgtEl>
                                          <p:spTgt spid="78896"/>
                                        </p:tgtEl>
                                      </p:cBhvr>
                                    </p:animEffect>
                                  </p:childTnLst>
                                </p:cTn>
                              </p:par>
                            </p:childTnLst>
                          </p:cTn>
                        </p:par>
                        <p:par>
                          <p:cTn id="69" fill="hold">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78874"/>
                                        </p:tgtEl>
                                        <p:attrNameLst>
                                          <p:attrName>style.visibility</p:attrName>
                                        </p:attrNameLst>
                                      </p:cBhvr>
                                      <p:to>
                                        <p:strVal val="visible"/>
                                      </p:to>
                                    </p:set>
                                    <p:animEffect transition="in" filter="dissolve">
                                      <p:cBhvr>
                                        <p:cTn id="72" dur="500"/>
                                        <p:tgtEl>
                                          <p:spTgt spid="78874"/>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78875"/>
                                        </p:tgtEl>
                                        <p:attrNameLst>
                                          <p:attrName>style.visibility</p:attrName>
                                        </p:attrNameLst>
                                      </p:cBhvr>
                                      <p:to>
                                        <p:strVal val="visible"/>
                                      </p:to>
                                    </p:set>
                                    <p:animEffect transition="in" filter="dissolve">
                                      <p:cBhvr>
                                        <p:cTn id="77" dur="500"/>
                                        <p:tgtEl>
                                          <p:spTgt spid="7887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78897"/>
                                        </p:tgtEl>
                                        <p:attrNameLst>
                                          <p:attrName>style.visibility</p:attrName>
                                        </p:attrNameLst>
                                      </p:cBhvr>
                                      <p:to>
                                        <p:strVal val="visible"/>
                                      </p:to>
                                    </p:set>
                                    <p:animEffect transition="in" filter="wipe(left)">
                                      <p:cBhvr>
                                        <p:cTn id="82" dur="500"/>
                                        <p:tgtEl>
                                          <p:spTgt spid="78897"/>
                                        </p:tgtEl>
                                      </p:cBhvr>
                                    </p:animEffect>
                                  </p:childTnLst>
                                </p:cTn>
                              </p:par>
                            </p:childTnLst>
                          </p:cTn>
                        </p:par>
                        <p:par>
                          <p:cTn id="83" fill="hold">
                            <p:stCondLst>
                              <p:cond delay="500"/>
                            </p:stCondLst>
                            <p:childTnLst>
                              <p:par>
                                <p:cTn id="84" presetID="9" presetClass="entr" presetSubtype="0" fill="hold" grpId="0" nodeType="afterEffect">
                                  <p:stCondLst>
                                    <p:cond delay="0"/>
                                  </p:stCondLst>
                                  <p:childTnLst>
                                    <p:set>
                                      <p:cBhvr>
                                        <p:cTn id="85" dur="1" fill="hold">
                                          <p:stCondLst>
                                            <p:cond delay="0"/>
                                          </p:stCondLst>
                                        </p:cTn>
                                        <p:tgtEl>
                                          <p:spTgt spid="78877"/>
                                        </p:tgtEl>
                                        <p:attrNameLst>
                                          <p:attrName>style.visibility</p:attrName>
                                        </p:attrNameLst>
                                      </p:cBhvr>
                                      <p:to>
                                        <p:strVal val="visible"/>
                                      </p:to>
                                    </p:set>
                                    <p:animEffect transition="in" filter="dissolve">
                                      <p:cBhvr>
                                        <p:cTn id="86" dur="500"/>
                                        <p:tgtEl>
                                          <p:spTgt spid="78877"/>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grpId="0" nodeType="clickEffect">
                                  <p:stCondLst>
                                    <p:cond delay="0"/>
                                  </p:stCondLst>
                                  <p:childTnLst>
                                    <p:set>
                                      <p:cBhvr>
                                        <p:cTn id="90" dur="1" fill="hold">
                                          <p:stCondLst>
                                            <p:cond delay="0"/>
                                          </p:stCondLst>
                                        </p:cTn>
                                        <p:tgtEl>
                                          <p:spTgt spid="78878"/>
                                        </p:tgtEl>
                                        <p:attrNameLst>
                                          <p:attrName>style.visibility</p:attrName>
                                        </p:attrNameLst>
                                      </p:cBhvr>
                                      <p:to>
                                        <p:strVal val="visible"/>
                                      </p:to>
                                    </p:set>
                                    <p:animEffect transition="in" filter="dissolve">
                                      <p:cBhvr>
                                        <p:cTn id="91" dur="500"/>
                                        <p:tgtEl>
                                          <p:spTgt spid="78878"/>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78898"/>
                                        </p:tgtEl>
                                        <p:attrNameLst>
                                          <p:attrName>style.visibility</p:attrName>
                                        </p:attrNameLst>
                                      </p:cBhvr>
                                      <p:to>
                                        <p:strVal val="visible"/>
                                      </p:to>
                                    </p:set>
                                    <p:animEffect transition="in" filter="wipe(left)">
                                      <p:cBhvr>
                                        <p:cTn id="96" dur="500"/>
                                        <p:tgtEl>
                                          <p:spTgt spid="78898"/>
                                        </p:tgtEl>
                                      </p:cBhvr>
                                    </p:animEffect>
                                  </p:childTnLst>
                                </p:cTn>
                              </p:par>
                            </p:childTnLst>
                          </p:cTn>
                        </p:par>
                        <p:par>
                          <p:cTn id="97" fill="hold">
                            <p:stCondLst>
                              <p:cond delay="500"/>
                            </p:stCondLst>
                            <p:childTnLst>
                              <p:par>
                                <p:cTn id="98" presetID="9" presetClass="entr" presetSubtype="0" fill="hold" grpId="0" nodeType="afterEffect">
                                  <p:stCondLst>
                                    <p:cond delay="0"/>
                                  </p:stCondLst>
                                  <p:childTnLst>
                                    <p:set>
                                      <p:cBhvr>
                                        <p:cTn id="99" dur="1" fill="hold">
                                          <p:stCondLst>
                                            <p:cond delay="0"/>
                                          </p:stCondLst>
                                        </p:cTn>
                                        <p:tgtEl>
                                          <p:spTgt spid="78880"/>
                                        </p:tgtEl>
                                        <p:attrNameLst>
                                          <p:attrName>style.visibility</p:attrName>
                                        </p:attrNameLst>
                                      </p:cBhvr>
                                      <p:to>
                                        <p:strVal val="visible"/>
                                      </p:to>
                                    </p:set>
                                    <p:animEffect transition="in" filter="dissolve">
                                      <p:cBhvr>
                                        <p:cTn id="100" dur="500"/>
                                        <p:tgtEl>
                                          <p:spTgt spid="78880"/>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grpId="0" nodeType="clickEffect">
                                  <p:stCondLst>
                                    <p:cond delay="0"/>
                                  </p:stCondLst>
                                  <p:childTnLst>
                                    <p:set>
                                      <p:cBhvr>
                                        <p:cTn id="104" dur="1" fill="hold">
                                          <p:stCondLst>
                                            <p:cond delay="0"/>
                                          </p:stCondLst>
                                        </p:cTn>
                                        <p:tgtEl>
                                          <p:spTgt spid="78881"/>
                                        </p:tgtEl>
                                        <p:attrNameLst>
                                          <p:attrName>style.visibility</p:attrName>
                                        </p:attrNameLst>
                                      </p:cBhvr>
                                      <p:to>
                                        <p:strVal val="visible"/>
                                      </p:to>
                                    </p:set>
                                    <p:animEffect transition="in" filter="dissolve">
                                      <p:cBhvr>
                                        <p:cTn id="105" dur="500"/>
                                        <p:tgtEl>
                                          <p:spTgt spid="78881"/>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78899"/>
                                        </p:tgtEl>
                                        <p:attrNameLst>
                                          <p:attrName>style.visibility</p:attrName>
                                        </p:attrNameLst>
                                      </p:cBhvr>
                                      <p:to>
                                        <p:strVal val="visible"/>
                                      </p:to>
                                    </p:set>
                                    <p:animEffect transition="in" filter="wipe(left)">
                                      <p:cBhvr>
                                        <p:cTn id="110" dur="500"/>
                                        <p:tgtEl>
                                          <p:spTgt spid="78899"/>
                                        </p:tgtEl>
                                      </p:cBhvr>
                                    </p:animEffect>
                                  </p:childTnLst>
                                </p:cTn>
                              </p:par>
                            </p:childTnLst>
                          </p:cTn>
                        </p:par>
                        <p:par>
                          <p:cTn id="111" fill="hold">
                            <p:stCondLst>
                              <p:cond delay="500"/>
                            </p:stCondLst>
                            <p:childTnLst>
                              <p:par>
                                <p:cTn id="112" presetID="9" presetClass="entr" presetSubtype="0" fill="hold" grpId="0" nodeType="afterEffect">
                                  <p:stCondLst>
                                    <p:cond delay="0"/>
                                  </p:stCondLst>
                                  <p:childTnLst>
                                    <p:set>
                                      <p:cBhvr>
                                        <p:cTn id="113" dur="1" fill="hold">
                                          <p:stCondLst>
                                            <p:cond delay="0"/>
                                          </p:stCondLst>
                                        </p:cTn>
                                        <p:tgtEl>
                                          <p:spTgt spid="78883"/>
                                        </p:tgtEl>
                                        <p:attrNameLst>
                                          <p:attrName>style.visibility</p:attrName>
                                        </p:attrNameLst>
                                      </p:cBhvr>
                                      <p:to>
                                        <p:strVal val="visible"/>
                                      </p:to>
                                    </p:set>
                                    <p:animEffect transition="in" filter="dissolve">
                                      <p:cBhvr>
                                        <p:cTn id="114" dur="500"/>
                                        <p:tgtEl>
                                          <p:spTgt spid="78883"/>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grpId="0" nodeType="clickEffect">
                                  <p:stCondLst>
                                    <p:cond delay="0"/>
                                  </p:stCondLst>
                                  <p:childTnLst>
                                    <p:set>
                                      <p:cBhvr>
                                        <p:cTn id="118" dur="1" fill="hold">
                                          <p:stCondLst>
                                            <p:cond delay="0"/>
                                          </p:stCondLst>
                                        </p:cTn>
                                        <p:tgtEl>
                                          <p:spTgt spid="78884"/>
                                        </p:tgtEl>
                                        <p:attrNameLst>
                                          <p:attrName>style.visibility</p:attrName>
                                        </p:attrNameLst>
                                      </p:cBhvr>
                                      <p:to>
                                        <p:strVal val="visible"/>
                                      </p:to>
                                    </p:set>
                                    <p:animEffect transition="in" filter="dissolve">
                                      <p:cBhvr>
                                        <p:cTn id="119" dur="500"/>
                                        <p:tgtEl>
                                          <p:spTgt spid="78884"/>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78900"/>
                                        </p:tgtEl>
                                        <p:attrNameLst>
                                          <p:attrName>style.visibility</p:attrName>
                                        </p:attrNameLst>
                                      </p:cBhvr>
                                      <p:to>
                                        <p:strVal val="visible"/>
                                      </p:to>
                                    </p:set>
                                    <p:animEffect transition="in" filter="wipe(left)">
                                      <p:cBhvr>
                                        <p:cTn id="124" dur="500"/>
                                        <p:tgtEl>
                                          <p:spTgt spid="78900"/>
                                        </p:tgtEl>
                                      </p:cBhvr>
                                    </p:animEffect>
                                  </p:childTnLst>
                                </p:cTn>
                              </p:par>
                            </p:childTnLst>
                          </p:cTn>
                        </p:par>
                        <p:par>
                          <p:cTn id="125" fill="hold">
                            <p:stCondLst>
                              <p:cond delay="500"/>
                            </p:stCondLst>
                            <p:childTnLst>
                              <p:par>
                                <p:cTn id="126" presetID="9" presetClass="entr" presetSubtype="0" fill="hold" grpId="0" nodeType="afterEffect">
                                  <p:stCondLst>
                                    <p:cond delay="0"/>
                                  </p:stCondLst>
                                  <p:childTnLst>
                                    <p:set>
                                      <p:cBhvr>
                                        <p:cTn id="127" dur="1" fill="hold">
                                          <p:stCondLst>
                                            <p:cond delay="0"/>
                                          </p:stCondLst>
                                        </p:cTn>
                                        <p:tgtEl>
                                          <p:spTgt spid="78886"/>
                                        </p:tgtEl>
                                        <p:attrNameLst>
                                          <p:attrName>style.visibility</p:attrName>
                                        </p:attrNameLst>
                                      </p:cBhvr>
                                      <p:to>
                                        <p:strVal val="visible"/>
                                      </p:to>
                                    </p:set>
                                    <p:animEffect transition="in" filter="dissolve">
                                      <p:cBhvr>
                                        <p:cTn id="128" dur="500"/>
                                        <p:tgtEl>
                                          <p:spTgt spid="78886"/>
                                        </p:tgtEl>
                                      </p:cBhvr>
                                    </p:animEffect>
                                  </p:childTnLst>
                                </p:cTn>
                              </p:par>
                            </p:childTnLst>
                          </p:cTn>
                        </p:par>
                      </p:childTnLst>
                    </p:cTn>
                  </p:par>
                  <p:par>
                    <p:cTn id="129" fill="hold">
                      <p:stCondLst>
                        <p:cond delay="indefinite"/>
                      </p:stCondLst>
                      <p:childTnLst>
                        <p:par>
                          <p:cTn id="130" fill="hold">
                            <p:stCondLst>
                              <p:cond delay="0"/>
                            </p:stCondLst>
                            <p:childTnLst>
                              <p:par>
                                <p:cTn id="131" presetID="9" presetClass="entr" presetSubtype="0" fill="hold" grpId="0" nodeType="clickEffect">
                                  <p:stCondLst>
                                    <p:cond delay="0"/>
                                  </p:stCondLst>
                                  <p:childTnLst>
                                    <p:set>
                                      <p:cBhvr>
                                        <p:cTn id="132" dur="1" fill="hold">
                                          <p:stCondLst>
                                            <p:cond delay="0"/>
                                          </p:stCondLst>
                                        </p:cTn>
                                        <p:tgtEl>
                                          <p:spTgt spid="78887"/>
                                        </p:tgtEl>
                                        <p:attrNameLst>
                                          <p:attrName>style.visibility</p:attrName>
                                        </p:attrNameLst>
                                      </p:cBhvr>
                                      <p:to>
                                        <p:strVal val="visible"/>
                                      </p:to>
                                    </p:set>
                                    <p:animEffect transition="in" filter="dissolve">
                                      <p:cBhvr>
                                        <p:cTn id="133" dur="500"/>
                                        <p:tgtEl>
                                          <p:spTgt spid="78887"/>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grpId="0" nodeType="clickEffect">
                                  <p:stCondLst>
                                    <p:cond delay="0"/>
                                  </p:stCondLst>
                                  <p:childTnLst>
                                    <p:set>
                                      <p:cBhvr>
                                        <p:cTn id="137" dur="1" fill="hold">
                                          <p:stCondLst>
                                            <p:cond delay="0"/>
                                          </p:stCondLst>
                                        </p:cTn>
                                        <p:tgtEl>
                                          <p:spTgt spid="78901"/>
                                        </p:tgtEl>
                                        <p:attrNameLst>
                                          <p:attrName>style.visibility</p:attrName>
                                        </p:attrNameLst>
                                      </p:cBhvr>
                                      <p:to>
                                        <p:strVal val="visible"/>
                                      </p:to>
                                    </p:set>
                                    <p:animEffect transition="in" filter="wipe(left)">
                                      <p:cBhvr>
                                        <p:cTn id="138" dur="500"/>
                                        <p:tgtEl>
                                          <p:spTgt spid="78901"/>
                                        </p:tgtEl>
                                      </p:cBhvr>
                                    </p:animEffect>
                                  </p:childTnLst>
                                </p:cTn>
                              </p:par>
                            </p:childTnLst>
                          </p:cTn>
                        </p:par>
                        <p:par>
                          <p:cTn id="139" fill="hold">
                            <p:stCondLst>
                              <p:cond delay="500"/>
                            </p:stCondLst>
                            <p:childTnLst>
                              <p:par>
                                <p:cTn id="140" presetID="9" presetClass="entr" presetSubtype="0" fill="hold" grpId="0" nodeType="afterEffect">
                                  <p:stCondLst>
                                    <p:cond delay="0"/>
                                  </p:stCondLst>
                                  <p:childTnLst>
                                    <p:set>
                                      <p:cBhvr>
                                        <p:cTn id="141" dur="1" fill="hold">
                                          <p:stCondLst>
                                            <p:cond delay="0"/>
                                          </p:stCondLst>
                                        </p:cTn>
                                        <p:tgtEl>
                                          <p:spTgt spid="78889"/>
                                        </p:tgtEl>
                                        <p:attrNameLst>
                                          <p:attrName>style.visibility</p:attrName>
                                        </p:attrNameLst>
                                      </p:cBhvr>
                                      <p:to>
                                        <p:strVal val="visible"/>
                                      </p:to>
                                    </p:set>
                                    <p:animEffect transition="in" filter="dissolve">
                                      <p:cBhvr>
                                        <p:cTn id="142" dur="500"/>
                                        <p:tgtEl>
                                          <p:spTgt spid="78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animBg="1"/>
      <p:bldP spid="78860" grpId="0" animBg="1"/>
      <p:bldP spid="78863" grpId="0" animBg="1"/>
      <p:bldP spid="78865" grpId="0" animBg="1"/>
      <p:bldP spid="78866" grpId="0" animBg="1"/>
      <p:bldP spid="78868" grpId="0" animBg="1"/>
      <p:bldP spid="78869" grpId="0" animBg="1"/>
      <p:bldP spid="78874" grpId="0" animBg="1"/>
      <p:bldP spid="78875" grpId="0" animBg="1"/>
      <p:bldP spid="78877" grpId="0" animBg="1"/>
      <p:bldP spid="78878" grpId="0" animBg="1"/>
      <p:bldP spid="78880" grpId="0" animBg="1"/>
      <p:bldP spid="78881" grpId="0" animBg="1"/>
      <p:bldP spid="78883" grpId="0" animBg="1"/>
      <p:bldP spid="78884" grpId="0" animBg="1"/>
      <p:bldP spid="78886" grpId="0" animBg="1"/>
      <p:bldP spid="78887" grpId="0" animBg="1"/>
      <p:bldP spid="78889" grpId="0" animBg="1"/>
      <p:bldP spid="78891" grpId="0" animBg="1"/>
      <p:bldP spid="78893" grpId="0" animBg="1"/>
      <p:bldP spid="78894" grpId="0" animBg="1"/>
      <p:bldP spid="78895" grpId="0" animBg="1"/>
      <p:bldP spid="78896" grpId="0" animBg="1"/>
      <p:bldP spid="78897" grpId="0" animBg="1"/>
      <p:bldP spid="78898" grpId="0" animBg="1"/>
      <p:bldP spid="78899" grpId="0" animBg="1"/>
      <p:bldP spid="78900" grpId="0" animBg="1"/>
      <p:bldP spid="78901" grpId="0" animBg="1"/>
      <p:bldP spid="34"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0"/>
            <a:ext cx="9296400" cy="838200"/>
          </a:xfrm>
        </p:spPr>
        <p:txBody>
          <a:bodyPr/>
          <a:lstStyle/>
          <a:p>
            <a:pPr eaLnBrk="1" hangingPunct="1"/>
            <a:r>
              <a:rPr lang="en-US" sz="3800" b="1" dirty="0">
                <a:latin typeface="Calibri" pitchFamily="34" charset="0"/>
                <a:cs typeface="Calibri" pitchFamily="34" charset="0"/>
              </a:rPr>
              <a:t>The New Covenant </a:t>
            </a:r>
            <a:r>
              <a:rPr lang="en-US" sz="3800" b="1" i="1" dirty="0">
                <a:latin typeface="Calibri" pitchFamily="34" charset="0"/>
                <a:cs typeface="Calibri" pitchFamily="34" charset="0"/>
              </a:rPr>
              <a:t>Fulfills</a:t>
            </a:r>
            <a:r>
              <a:rPr lang="en-US" sz="3800" b="1" dirty="0">
                <a:latin typeface="Calibri" pitchFamily="34" charset="0"/>
                <a:cs typeface="Calibri" pitchFamily="34" charset="0"/>
              </a:rPr>
              <a:t> the Old Covenant</a:t>
            </a:r>
            <a:endParaRPr lang="en-US" sz="3800" dirty="0"/>
          </a:p>
        </p:txBody>
      </p:sp>
      <p:sp>
        <p:nvSpPr>
          <p:cNvPr id="195587" name="Rectangle 3"/>
          <p:cNvSpPr>
            <a:spLocks noGrp="1" noChangeArrowheads="1"/>
          </p:cNvSpPr>
          <p:nvPr>
            <p:ph type="body" idx="1"/>
          </p:nvPr>
        </p:nvSpPr>
        <p:spPr>
          <a:xfrm>
            <a:off x="457200" y="914400"/>
            <a:ext cx="8229600" cy="5562600"/>
          </a:xfrm>
        </p:spPr>
        <p:txBody>
          <a:bodyPr/>
          <a:lstStyle/>
          <a:p>
            <a:pPr eaLnBrk="1" hangingPunct="1">
              <a:lnSpc>
                <a:spcPct val="80000"/>
              </a:lnSpc>
            </a:pPr>
            <a:r>
              <a:rPr lang="en-US" sz="2800" dirty="0">
                <a:latin typeface="Calibri" pitchFamily="34" charset="0"/>
                <a:cs typeface="Calibri" pitchFamily="34" charset="0"/>
              </a:rPr>
              <a:t>The Old Testament (Law and Prophets) Contained Many:</a:t>
            </a:r>
          </a:p>
          <a:p>
            <a:pPr lvl="1" eaLnBrk="1" hangingPunct="1">
              <a:lnSpc>
                <a:spcPct val="80000"/>
              </a:lnSpc>
            </a:pPr>
            <a:r>
              <a:rPr lang="en-US" sz="2400" dirty="0">
                <a:latin typeface="Calibri" pitchFamily="34" charset="0"/>
                <a:cs typeface="Calibri" pitchFamily="34" charset="0"/>
              </a:rPr>
              <a:t>Specific Commands</a:t>
            </a:r>
          </a:p>
          <a:p>
            <a:pPr lvl="1" eaLnBrk="1" hangingPunct="1">
              <a:lnSpc>
                <a:spcPct val="80000"/>
              </a:lnSpc>
            </a:pPr>
            <a:r>
              <a:rPr lang="en-US" sz="2400" dirty="0">
                <a:latin typeface="Calibri" pitchFamily="34" charset="0"/>
                <a:cs typeface="Calibri" pitchFamily="34" charset="0"/>
              </a:rPr>
              <a:t>Promises</a:t>
            </a:r>
          </a:p>
          <a:p>
            <a:pPr lvl="1" eaLnBrk="1" hangingPunct="1">
              <a:lnSpc>
                <a:spcPct val="80000"/>
              </a:lnSpc>
            </a:pPr>
            <a:r>
              <a:rPr lang="en-US" sz="2400" dirty="0">
                <a:latin typeface="Calibri" pitchFamily="34" charset="0"/>
                <a:cs typeface="Calibri" pitchFamily="34" charset="0"/>
              </a:rPr>
              <a:t>Prophesies</a:t>
            </a:r>
          </a:p>
          <a:p>
            <a:pPr lvl="1" eaLnBrk="1" hangingPunct="1">
              <a:lnSpc>
                <a:spcPct val="80000"/>
              </a:lnSpc>
            </a:pPr>
            <a:r>
              <a:rPr lang="en-US" sz="2400" dirty="0">
                <a:latin typeface="Calibri" pitchFamily="34" charset="0"/>
                <a:cs typeface="Calibri" pitchFamily="34" charset="0"/>
              </a:rPr>
              <a:t>Types and Shadows</a:t>
            </a:r>
          </a:p>
          <a:p>
            <a:pPr eaLnBrk="1" hangingPunct="1">
              <a:lnSpc>
                <a:spcPct val="80000"/>
              </a:lnSpc>
            </a:pPr>
            <a:r>
              <a:rPr lang="en-US" sz="2800" dirty="0">
                <a:latin typeface="Calibri" pitchFamily="34" charset="0"/>
                <a:cs typeface="Calibri" pitchFamily="34" charset="0"/>
              </a:rPr>
              <a:t>Christ Fulfills the Old Testament By His Entire Mission:</a:t>
            </a:r>
          </a:p>
          <a:p>
            <a:pPr lvl="1" eaLnBrk="1" hangingPunct="1">
              <a:lnSpc>
                <a:spcPct val="80000"/>
              </a:lnSpc>
            </a:pPr>
            <a:r>
              <a:rPr lang="en-US" sz="2400" dirty="0">
                <a:latin typeface="Calibri" pitchFamily="34" charset="0"/>
                <a:cs typeface="Calibri" pitchFamily="34" charset="0"/>
              </a:rPr>
              <a:t>By what He </a:t>
            </a:r>
            <a:r>
              <a:rPr lang="en-US" sz="2400" b="1" i="1" dirty="0">
                <a:latin typeface="Calibri" pitchFamily="34" charset="0"/>
                <a:cs typeface="Calibri" pitchFamily="34" charset="0"/>
              </a:rPr>
              <a:t>was</a:t>
            </a:r>
          </a:p>
          <a:p>
            <a:pPr lvl="1" eaLnBrk="1" hangingPunct="1">
              <a:lnSpc>
                <a:spcPct val="80000"/>
              </a:lnSpc>
            </a:pPr>
            <a:r>
              <a:rPr lang="en-US" sz="2400" dirty="0">
                <a:latin typeface="Calibri" pitchFamily="34" charset="0"/>
                <a:cs typeface="Calibri" pitchFamily="34" charset="0"/>
              </a:rPr>
              <a:t>By what He </a:t>
            </a:r>
            <a:r>
              <a:rPr lang="en-US" sz="2400" b="1" i="1" dirty="0">
                <a:latin typeface="Calibri" pitchFamily="34" charset="0"/>
                <a:cs typeface="Calibri" pitchFamily="34" charset="0"/>
              </a:rPr>
              <a:t>taught</a:t>
            </a:r>
          </a:p>
          <a:p>
            <a:pPr lvl="1" eaLnBrk="1" hangingPunct="1">
              <a:lnSpc>
                <a:spcPct val="80000"/>
              </a:lnSpc>
            </a:pPr>
            <a:r>
              <a:rPr lang="en-US" sz="2400" dirty="0">
                <a:latin typeface="Calibri" pitchFamily="34" charset="0"/>
                <a:cs typeface="Calibri" pitchFamily="34" charset="0"/>
              </a:rPr>
              <a:t>By what He </a:t>
            </a:r>
            <a:r>
              <a:rPr lang="en-US" sz="2400" b="1" i="1" dirty="0">
                <a:latin typeface="Calibri" pitchFamily="34" charset="0"/>
                <a:cs typeface="Calibri" pitchFamily="34" charset="0"/>
              </a:rPr>
              <a:t>did</a:t>
            </a:r>
          </a:p>
          <a:p>
            <a:pPr lvl="1" eaLnBrk="1" hangingPunct="1">
              <a:lnSpc>
                <a:spcPct val="80000"/>
              </a:lnSpc>
            </a:pPr>
            <a:r>
              <a:rPr lang="en-US" sz="2400" dirty="0">
                <a:latin typeface="Calibri" pitchFamily="34" charset="0"/>
                <a:cs typeface="Calibri" pitchFamily="34" charset="0"/>
              </a:rPr>
              <a:t>By what He is </a:t>
            </a:r>
            <a:r>
              <a:rPr lang="en-US" sz="2400" b="1" i="1" dirty="0">
                <a:latin typeface="Calibri" pitchFamily="34" charset="0"/>
                <a:cs typeface="Calibri" pitchFamily="34" charset="0"/>
              </a:rPr>
              <a:t>still doing</a:t>
            </a:r>
          </a:p>
          <a:p>
            <a:pPr lvl="1" eaLnBrk="1" hangingPunct="1">
              <a:lnSpc>
                <a:spcPct val="80000"/>
              </a:lnSpc>
            </a:pPr>
            <a:r>
              <a:rPr lang="en-US" sz="2400" dirty="0">
                <a:latin typeface="Calibri" pitchFamily="34" charset="0"/>
                <a:cs typeface="Calibri" pitchFamily="34" charset="0"/>
              </a:rPr>
              <a:t>And by what he </a:t>
            </a:r>
            <a:r>
              <a:rPr lang="en-US" sz="2400" b="1" i="1" dirty="0">
                <a:latin typeface="Calibri" pitchFamily="34" charset="0"/>
                <a:cs typeface="Calibri" pitchFamily="34" charset="0"/>
              </a:rPr>
              <a:t>will yet do</a:t>
            </a:r>
          </a:p>
        </p:txBody>
      </p:sp>
    </p:spTree>
    <p:extLst>
      <p:ext uri="{BB962C8B-B14F-4D97-AF65-F5344CB8AC3E}">
        <p14:creationId xmlns:p14="http://schemas.microsoft.com/office/powerpoint/2010/main" val="4226986916"/>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 calcmode="lin" valueType="num">
                                      <p:cBhvr>
                                        <p:cTn id="7" dur="500" fill="hold"/>
                                        <p:tgtEl>
                                          <p:spTgt spid="1955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558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955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95587">
                                            <p:txEl>
                                              <p:pRg st="1" end="1"/>
                                            </p:txEl>
                                          </p:spTgt>
                                        </p:tgtEl>
                                        <p:attrNameLst>
                                          <p:attrName>style.visibility</p:attrName>
                                        </p:attrNameLst>
                                      </p:cBhvr>
                                      <p:to>
                                        <p:strVal val="visible"/>
                                      </p:to>
                                    </p:set>
                                    <p:animEffect transition="in" filter="dissolve">
                                      <p:cBhvr>
                                        <p:cTn id="14" dur="500"/>
                                        <p:tgtEl>
                                          <p:spTgt spid="19558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95587">
                                            <p:txEl>
                                              <p:pRg st="2" end="2"/>
                                            </p:txEl>
                                          </p:spTgt>
                                        </p:tgtEl>
                                        <p:attrNameLst>
                                          <p:attrName>style.visibility</p:attrName>
                                        </p:attrNameLst>
                                      </p:cBhvr>
                                      <p:to>
                                        <p:strVal val="visible"/>
                                      </p:to>
                                    </p:set>
                                    <p:animEffect transition="in" filter="dissolve">
                                      <p:cBhvr>
                                        <p:cTn id="19" dur="500"/>
                                        <p:tgtEl>
                                          <p:spTgt spid="19558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95587">
                                            <p:txEl>
                                              <p:pRg st="3" end="3"/>
                                            </p:txEl>
                                          </p:spTgt>
                                        </p:tgtEl>
                                        <p:attrNameLst>
                                          <p:attrName>style.visibility</p:attrName>
                                        </p:attrNameLst>
                                      </p:cBhvr>
                                      <p:to>
                                        <p:strVal val="visible"/>
                                      </p:to>
                                    </p:set>
                                    <p:animEffect transition="in" filter="dissolve">
                                      <p:cBhvr>
                                        <p:cTn id="24" dur="500"/>
                                        <p:tgtEl>
                                          <p:spTgt spid="19558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95587">
                                            <p:txEl>
                                              <p:pRg st="4" end="4"/>
                                            </p:txEl>
                                          </p:spTgt>
                                        </p:tgtEl>
                                        <p:attrNameLst>
                                          <p:attrName>style.visibility</p:attrName>
                                        </p:attrNameLst>
                                      </p:cBhvr>
                                      <p:to>
                                        <p:strVal val="visible"/>
                                      </p:to>
                                    </p:set>
                                    <p:animEffect transition="in" filter="dissolve">
                                      <p:cBhvr>
                                        <p:cTn id="29" dur="500"/>
                                        <p:tgtEl>
                                          <p:spTgt spid="195587">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95587">
                                            <p:txEl>
                                              <p:pRg st="5" end="5"/>
                                            </p:txEl>
                                          </p:spTgt>
                                        </p:tgtEl>
                                        <p:attrNameLst>
                                          <p:attrName>style.visibility</p:attrName>
                                        </p:attrNameLst>
                                      </p:cBhvr>
                                      <p:to>
                                        <p:strVal val="visible"/>
                                      </p:to>
                                    </p:set>
                                    <p:animEffect transition="in" filter="dissolve">
                                      <p:cBhvr>
                                        <p:cTn id="34" dur="500"/>
                                        <p:tgtEl>
                                          <p:spTgt spid="195587">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95587">
                                            <p:txEl>
                                              <p:pRg st="6" end="6"/>
                                            </p:txEl>
                                          </p:spTgt>
                                        </p:tgtEl>
                                        <p:attrNameLst>
                                          <p:attrName>style.visibility</p:attrName>
                                        </p:attrNameLst>
                                      </p:cBhvr>
                                      <p:to>
                                        <p:strVal val="visible"/>
                                      </p:to>
                                    </p:set>
                                    <p:animEffect transition="in" filter="dissolve">
                                      <p:cBhvr>
                                        <p:cTn id="39" dur="500"/>
                                        <p:tgtEl>
                                          <p:spTgt spid="195587">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95587">
                                            <p:txEl>
                                              <p:pRg st="7" end="7"/>
                                            </p:txEl>
                                          </p:spTgt>
                                        </p:tgtEl>
                                        <p:attrNameLst>
                                          <p:attrName>style.visibility</p:attrName>
                                        </p:attrNameLst>
                                      </p:cBhvr>
                                      <p:to>
                                        <p:strVal val="visible"/>
                                      </p:to>
                                    </p:set>
                                    <p:animEffect transition="in" filter="dissolve">
                                      <p:cBhvr>
                                        <p:cTn id="44" dur="500"/>
                                        <p:tgtEl>
                                          <p:spTgt spid="195587">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95587">
                                            <p:txEl>
                                              <p:pRg st="8" end="8"/>
                                            </p:txEl>
                                          </p:spTgt>
                                        </p:tgtEl>
                                        <p:attrNameLst>
                                          <p:attrName>style.visibility</p:attrName>
                                        </p:attrNameLst>
                                      </p:cBhvr>
                                      <p:to>
                                        <p:strVal val="visible"/>
                                      </p:to>
                                    </p:set>
                                    <p:animEffect transition="in" filter="dissolve">
                                      <p:cBhvr>
                                        <p:cTn id="49" dur="500"/>
                                        <p:tgtEl>
                                          <p:spTgt spid="195587">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195587">
                                            <p:txEl>
                                              <p:pRg st="9" end="9"/>
                                            </p:txEl>
                                          </p:spTgt>
                                        </p:tgtEl>
                                        <p:attrNameLst>
                                          <p:attrName>style.visibility</p:attrName>
                                        </p:attrNameLst>
                                      </p:cBhvr>
                                      <p:to>
                                        <p:strVal val="visible"/>
                                      </p:to>
                                    </p:set>
                                    <p:animEffect transition="in" filter="dissolve">
                                      <p:cBhvr>
                                        <p:cTn id="54" dur="500"/>
                                        <p:tgtEl>
                                          <p:spTgt spid="195587">
                                            <p:txEl>
                                              <p:pRg st="9" end="9"/>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195587">
                                            <p:txEl>
                                              <p:pRg st="10" end="10"/>
                                            </p:txEl>
                                          </p:spTgt>
                                        </p:tgtEl>
                                        <p:attrNameLst>
                                          <p:attrName>style.visibility</p:attrName>
                                        </p:attrNameLst>
                                      </p:cBhvr>
                                      <p:to>
                                        <p:strVal val="visible"/>
                                      </p:to>
                                    </p:set>
                                    <p:animEffect transition="in" filter="dissolve">
                                      <p:cBhvr>
                                        <p:cTn id="59" dur="500"/>
                                        <p:tgtEl>
                                          <p:spTgt spid="19558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bldLvl="2"/>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6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7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8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6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_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7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5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6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3.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4.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131294</TotalTime>
  <Words>1442</Words>
  <Application>Microsoft Office PowerPoint</Application>
  <PresentationFormat>On-screen Show (4:3)</PresentationFormat>
  <Paragraphs>219</Paragraphs>
  <Slides>19</Slides>
  <Notes>0</Notes>
  <HiddenSlides>2</HiddenSlides>
  <MMClips>0</MMClips>
  <ScaleCrop>false</ScaleCrop>
  <HeadingPairs>
    <vt:vector size="6" baseType="variant">
      <vt:variant>
        <vt:lpstr>Fonts Used</vt:lpstr>
      </vt:variant>
      <vt:variant>
        <vt:i4>7</vt:i4>
      </vt:variant>
      <vt:variant>
        <vt:lpstr>Theme</vt:lpstr>
      </vt:variant>
      <vt:variant>
        <vt:i4>15</vt:i4>
      </vt:variant>
      <vt:variant>
        <vt:lpstr>Slide Titles</vt:lpstr>
      </vt:variant>
      <vt:variant>
        <vt:i4>19</vt:i4>
      </vt:variant>
    </vt:vector>
  </HeadingPairs>
  <TitlesOfParts>
    <vt:vector size="41" baseType="lpstr">
      <vt:lpstr>Arial</vt:lpstr>
      <vt:lpstr>Calibri</vt:lpstr>
      <vt:lpstr>Cambria</vt:lpstr>
      <vt:lpstr>Candara</vt:lpstr>
      <vt:lpstr>Times New Roman</vt:lpstr>
      <vt:lpstr>Wingdings</vt:lpstr>
      <vt:lpstr>Wingdings 2</vt:lpstr>
      <vt:lpstr>Default Design</vt:lpstr>
      <vt:lpstr>sunset</vt:lpstr>
      <vt:lpstr>Human</vt:lpstr>
      <vt:lpstr>65_Default Design</vt:lpstr>
      <vt:lpstr>24_sunset</vt:lpstr>
      <vt:lpstr>25_sunset</vt:lpstr>
      <vt:lpstr>26_sunset</vt:lpstr>
      <vt:lpstr>66_Default Design</vt:lpstr>
      <vt:lpstr>67_Default Design</vt:lpstr>
      <vt:lpstr>68_Default Design</vt:lpstr>
      <vt:lpstr>27_sunset</vt:lpstr>
      <vt:lpstr>28_sunset</vt:lpstr>
      <vt:lpstr>69_Default Design</vt:lpstr>
      <vt:lpstr>1_waterfall</vt:lpstr>
      <vt:lpstr>71_Default Design</vt:lpstr>
      <vt:lpstr>New Covenant Theology Final Overview!</vt:lpstr>
      <vt:lpstr>Why We Did a Series on New Covenant Theology (NCT)</vt:lpstr>
      <vt:lpstr>There Are Five Major Covenants Explicitly Taught in the Bible</vt:lpstr>
      <vt:lpstr>PowerPoint Presentation</vt:lpstr>
      <vt:lpstr>The New Testament Contrasts and Compares Some of the Major Covenants</vt:lpstr>
      <vt:lpstr>A Comparison of the Old and New Covenants</vt:lpstr>
      <vt:lpstr>The New Covenant Is Fundamentally Different From the Old Covenant</vt:lpstr>
      <vt:lpstr>The New Covenant is Superior to the Old Covenant </vt:lpstr>
      <vt:lpstr>The New Covenant Fulfills the Old Covenant</vt:lpstr>
      <vt:lpstr>The New Covenant Replaces  The Old Covenant</vt:lpstr>
      <vt:lpstr>The New Testament Contrasts and Compares Some of the Major Covenants</vt:lpstr>
      <vt:lpstr>Promise and Law - Galatians 3:15-25</vt:lpstr>
      <vt:lpstr>Questions Raised by New Covenant Theology</vt:lpstr>
      <vt:lpstr>Questions Raised by New Covenant Theology</vt:lpstr>
      <vt:lpstr>Questions Raised by New Covenant Theology</vt:lpstr>
      <vt:lpstr>An Examination of Reformed Baptist Arguments Against New Covenant Theology</vt:lpstr>
      <vt:lpstr>To Review Any of the Materials Covered in Class…</vt:lpstr>
      <vt:lpstr>Preview of Things to Come…</vt:lpstr>
      <vt:lpstr>Other 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3132</cp:revision>
  <dcterms:created xsi:type="dcterms:W3CDTF">2002-05-29T23:51:15Z</dcterms:created>
  <dcterms:modified xsi:type="dcterms:W3CDTF">2020-10-17T02:36:38Z</dcterms:modified>
</cp:coreProperties>
</file>