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7"/>
  </p:notesMasterIdLst>
  <p:sldIdLst>
    <p:sldId id="258" r:id="rId2"/>
    <p:sldId id="460" r:id="rId3"/>
    <p:sldId id="564" r:id="rId4"/>
    <p:sldId id="566" r:id="rId5"/>
    <p:sldId id="565" r:id="rId6"/>
    <p:sldId id="567" r:id="rId7"/>
    <p:sldId id="570" r:id="rId8"/>
    <p:sldId id="568" r:id="rId9"/>
    <p:sldId id="595" r:id="rId10"/>
    <p:sldId id="569" r:id="rId11"/>
    <p:sldId id="572" r:id="rId12"/>
    <p:sldId id="573" r:id="rId13"/>
    <p:sldId id="574" r:id="rId14"/>
    <p:sldId id="575" r:id="rId15"/>
    <p:sldId id="57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38" y="-7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1/24/2016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dirty="0"/>
          </a:p>
        </p:txBody>
      </p:sp>
    </p:spTree>
    <p:extLst>
      <p:ext uri="{BB962C8B-B14F-4D97-AF65-F5344CB8AC3E}">
        <p14:creationId xmlns:p14="http://schemas.microsoft.com/office/powerpoint/2010/main" val="2509219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1/24/2016</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1/24/2016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1/24/2016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1/24/2016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1/24/2016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1/24/2016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1/24/2016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1/24/2016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1/24/2016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1/24/2016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1/24/2016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1/24/2016</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5.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Biblical parenting</a:t>
            </a:r>
            <a:endParaRPr lang="en-US" dirty="0"/>
          </a:p>
        </p:txBody>
      </p:sp>
      <p:sp>
        <p:nvSpPr>
          <p:cNvPr id="5" name="Subtitle 4"/>
          <p:cNvSpPr>
            <a:spLocks noGrp="1"/>
          </p:cNvSpPr>
          <p:nvPr>
            <p:ph type="subTitle" idx="1"/>
          </p:nvPr>
        </p:nvSpPr>
        <p:spPr>
          <a:xfrm>
            <a:off x="1371600" y="3331698"/>
            <a:ext cx="6400800" cy="2078502"/>
          </a:xfrm>
        </p:spPr>
        <p:txBody>
          <a:bodyPr>
            <a:normAutofit/>
          </a:bodyPr>
          <a:lstStyle/>
          <a:p>
            <a:r>
              <a:rPr lang="en-US" sz="4000" b="1" dirty="0" smtClean="0">
                <a:effectLst>
                  <a:outerShdw blurRad="38100" dist="38100" dir="2700000" algn="tl">
                    <a:srgbClr val="000000">
                      <a:alpha val="43137"/>
                    </a:srgbClr>
                  </a:outerShdw>
                </a:effectLst>
              </a:rPr>
              <a:t>Introduction</a:t>
            </a:r>
          </a:p>
          <a:p>
            <a:r>
              <a:rPr lang="en-US" sz="4000" b="1" dirty="0" smtClean="0">
                <a:solidFill>
                  <a:srgbClr val="FFFF00"/>
                </a:solidFill>
                <a:effectLst>
                  <a:outerShdw blurRad="38100" dist="38100" dir="2700000" algn="tl">
                    <a:srgbClr val="000000">
                      <a:alpha val="43137"/>
                    </a:srgbClr>
                  </a:outerShdw>
                </a:effectLst>
              </a:rPr>
              <a:t>Proverbs and Other Texts</a:t>
            </a:r>
            <a:endParaRPr lang="en-US" sz="4000" b="1" dirty="0">
              <a:solidFill>
                <a:srgbClr val="FFFF00"/>
              </a:solidFill>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The Bible is Our Authoritative Guide</a:t>
            </a:r>
            <a:endParaRPr lang="en-US" sz="3600" dirty="0"/>
          </a:p>
        </p:txBody>
      </p:sp>
      <p:sp>
        <p:nvSpPr>
          <p:cNvPr id="5" name="Content Placeholder 4"/>
          <p:cNvSpPr>
            <a:spLocks noGrp="1"/>
          </p:cNvSpPr>
          <p:nvPr>
            <p:ph idx="1"/>
          </p:nvPr>
        </p:nvSpPr>
        <p:spPr>
          <a:xfrm>
            <a:off x="457200" y="914400"/>
            <a:ext cx="8229600" cy="5943600"/>
          </a:xfrm>
        </p:spPr>
        <p:txBody>
          <a:bodyPr>
            <a:normAutofit/>
          </a:bodyPr>
          <a:lstStyle/>
          <a:p>
            <a:r>
              <a:rPr lang="en-US" b="1" i="1" dirty="0" smtClean="0">
                <a:solidFill>
                  <a:srgbClr val="FFFF00"/>
                </a:solidFill>
                <a:effectLst>
                  <a:outerShdw blurRad="38100" dist="38100" dir="2700000" algn="tl">
                    <a:srgbClr val="000000">
                      <a:alpha val="43137"/>
                    </a:srgbClr>
                  </a:outerShdw>
                </a:effectLst>
                <a:latin typeface="Cambria" pitchFamily="18" charset="0"/>
              </a:rPr>
              <a:t>All </a:t>
            </a:r>
            <a:r>
              <a:rPr lang="en-US" b="1" i="1" dirty="0">
                <a:solidFill>
                  <a:srgbClr val="FFFF00"/>
                </a:solidFill>
                <a:effectLst>
                  <a:outerShdw blurRad="38100" dist="38100" dir="2700000" algn="tl">
                    <a:srgbClr val="000000">
                      <a:alpha val="43137"/>
                    </a:srgbClr>
                  </a:outerShdw>
                </a:effectLst>
                <a:latin typeface="Cambria" pitchFamily="18" charset="0"/>
              </a:rPr>
              <a:t>Scripture is breathed out by God and profitable for teaching, for reproof, for correction, and for training in righteousness, that the man of God may be complete, equipped for every good work. </a:t>
            </a:r>
            <a:r>
              <a:rPr lang="en-US" b="1" dirty="0">
                <a:effectLst>
                  <a:outerShdw blurRad="38100" dist="38100" dir="2700000" algn="tl">
                    <a:srgbClr val="000000">
                      <a:alpha val="43137"/>
                    </a:srgbClr>
                  </a:outerShdw>
                </a:effectLst>
                <a:latin typeface="Cambria" pitchFamily="18" charset="0"/>
              </a:rPr>
              <a:t>(</a:t>
            </a:r>
            <a:r>
              <a:rPr lang="en-US" b="1" dirty="0" smtClean="0">
                <a:effectLst>
                  <a:outerShdw blurRad="38100" dist="38100" dir="2700000" algn="tl">
                    <a:srgbClr val="000000">
                      <a:alpha val="43137"/>
                    </a:srgbClr>
                  </a:outerShdw>
                </a:effectLst>
                <a:latin typeface="Cambria" pitchFamily="18" charset="0"/>
              </a:rPr>
              <a:t>2Tim. </a:t>
            </a:r>
            <a:r>
              <a:rPr lang="en-US" b="1" dirty="0">
                <a:effectLst>
                  <a:outerShdw blurRad="38100" dist="38100" dir="2700000" algn="tl">
                    <a:srgbClr val="000000">
                      <a:alpha val="43137"/>
                    </a:srgbClr>
                  </a:outerShdw>
                </a:effectLst>
                <a:latin typeface="Cambria" pitchFamily="18" charset="0"/>
              </a:rPr>
              <a:t>3:16-17 ESV</a:t>
            </a:r>
            <a:r>
              <a:rPr lang="en-US" b="1" dirty="0" smtClean="0">
                <a:effectLst>
                  <a:outerShdw blurRad="38100" dist="38100" dir="2700000" algn="tl">
                    <a:srgbClr val="000000">
                      <a:alpha val="43137"/>
                    </a:srgbClr>
                  </a:outerShdw>
                </a:effectLst>
                <a:latin typeface="Cambria" pitchFamily="18" charset="0"/>
              </a:rPr>
              <a:t>)</a:t>
            </a:r>
          </a:p>
          <a:p>
            <a:r>
              <a:rPr lang="en-US" dirty="0" smtClean="0">
                <a:effectLst>
                  <a:outerShdw blurRad="38100" dist="38100" dir="2700000" algn="tl">
                    <a:srgbClr val="000000">
                      <a:alpha val="43137"/>
                    </a:srgbClr>
                  </a:outerShdw>
                </a:effectLst>
              </a:rPr>
              <a:t>Questions concerning this text:</a:t>
            </a:r>
          </a:p>
          <a:p>
            <a:pPr lvl="1"/>
            <a:r>
              <a:rPr lang="en-US" dirty="0" smtClean="0">
                <a:effectLst>
                  <a:outerShdw blurRad="38100" dist="38100" dir="2700000" algn="tl">
                    <a:srgbClr val="000000">
                      <a:alpha val="43137"/>
                    </a:srgbClr>
                  </a:outerShdw>
                </a:effectLst>
              </a:rPr>
              <a:t>Is </a:t>
            </a:r>
            <a:r>
              <a:rPr lang="en-US" dirty="0">
                <a:effectLst>
                  <a:outerShdw blurRad="38100" dist="38100" dir="2700000" algn="tl">
                    <a:srgbClr val="000000">
                      <a:alpha val="43137"/>
                    </a:srgbClr>
                  </a:outerShdw>
                </a:effectLst>
              </a:rPr>
              <a:t>parenting a </a:t>
            </a:r>
            <a:r>
              <a:rPr lang="en-US" dirty="0" smtClean="0">
                <a:effectLst>
                  <a:outerShdw blurRad="38100" dist="38100" dir="2700000" algn="tl">
                    <a:srgbClr val="000000">
                      <a:alpha val="43137"/>
                    </a:srgbClr>
                  </a:outerShdw>
                </a:effectLst>
              </a:rPr>
              <a:t>“good work”?</a:t>
            </a:r>
          </a:p>
          <a:p>
            <a:pPr lvl="1"/>
            <a:r>
              <a:rPr lang="en-US" dirty="0" smtClean="0">
                <a:effectLst>
                  <a:outerShdw blurRad="38100" dist="38100" dir="2700000" algn="tl">
                    <a:srgbClr val="000000">
                      <a:alpha val="43137"/>
                    </a:srgbClr>
                  </a:outerShdw>
                </a:effectLst>
              </a:rPr>
              <a:t>What role does scripture (the Bible) serve in preparing us for the good work of Biblical parenting (according to this verse)?</a:t>
            </a:r>
            <a:endParaRPr lang="en-US" dirty="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5484957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The Bible is Our Authoritative Guide</a:t>
            </a:r>
            <a:endParaRPr lang="en-US" sz="3600" dirty="0"/>
          </a:p>
        </p:txBody>
      </p:sp>
      <p:sp>
        <p:nvSpPr>
          <p:cNvPr id="5" name="Content Placeholder 4"/>
          <p:cNvSpPr>
            <a:spLocks noGrp="1"/>
          </p:cNvSpPr>
          <p:nvPr>
            <p:ph idx="1"/>
          </p:nvPr>
        </p:nvSpPr>
        <p:spPr>
          <a:xfrm>
            <a:off x="457200" y="914400"/>
            <a:ext cx="8229600" cy="5943600"/>
          </a:xfrm>
        </p:spPr>
        <p:txBody>
          <a:bodyPr>
            <a:normAutofit fontScale="85000" lnSpcReduction="10000"/>
          </a:bodyPr>
          <a:lstStyle/>
          <a:p>
            <a:r>
              <a:rPr lang="en-US" i="1" dirty="0" smtClean="0">
                <a:effectLst>
                  <a:outerShdw blurRad="38100" dist="38100" dir="2700000" algn="tl">
                    <a:srgbClr val="000000">
                      <a:alpha val="43137"/>
                    </a:srgbClr>
                  </a:outerShdw>
                </a:effectLst>
              </a:rPr>
              <a:t>When someone buys a new appliance he is provided </a:t>
            </a:r>
            <a:r>
              <a:rPr lang="en-US" i="1" dirty="0">
                <a:effectLst>
                  <a:outerShdw blurRad="38100" dist="38100" dir="2700000" algn="tl">
                    <a:srgbClr val="000000">
                      <a:alpha val="43137"/>
                    </a:srgbClr>
                  </a:outerShdw>
                </a:effectLst>
              </a:rPr>
              <a:t>with an instruction manual by the manufacturer. It tells how to use the appliance and how to keep it in the best working order. If something goes wrong the customer is encouraged to contact the manufacturer for repairs. So it is with family. The family is God’s idea. He brought it into being. In His Word He has given clear instructions as to how He intends it to function. When parents experience problems in training their children, He is the one to be consulted. He has given parents the rich counsel of His wisdom to guide them in the important matter of training their children</a:t>
            </a:r>
            <a:r>
              <a:rPr lang="en-US" i="1" dirty="0" smtClean="0">
                <a:effectLst>
                  <a:outerShdw blurRad="38100" dist="38100" dir="2700000" algn="tl">
                    <a:srgbClr val="000000">
                      <a:alpha val="43137"/>
                    </a:srgbClr>
                  </a:outerShdw>
                </a:effectLst>
              </a:rPr>
              <a:t>.</a:t>
            </a:r>
          </a:p>
          <a:p>
            <a:r>
              <a:rPr lang="en-US" i="1" dirty="0" smtClean="0">
                <a:effectLst>
                  <a:outerShdw blurRad="38100" dist="38100" dir="2700000" algn="tl">
                    <a:srgbClr val="000000">
                      <a:alpha val="43137"/>
                    </a:srgbClr>
                  </a:outerShdw>
                </a:effectLst>
              </a:rPr>
              <a:t>(</a:t>
            </a:r>
            <a:r>
              <a:rPr lang="en-US" dirty="0" smtClean="0">
                <a:effectLst>
                  <a:outerShdw blurRad="38100" dist="38100" dir="2700000" algn="tl">
                    <a:srgbClr val="000000">
                      <a:alpha val="43137"/>
                    </a:srgbClr>
                  </a:outerShdw>
                </a:effectLst>
              </a:rPr>
              <a:t>Roy </a:t>
            </a:r>
            <a:r>
              <a:rPr lang="en-US" dirty="0" err="1" smtClean="0">
                <a:effectLst>
                  <a:outerShdw blurRad="38100" dist="38100" dir="2700000" algn="tl">
                    <a:srgbClr val="000000">
                      <a:alpha val="43137"/>
                    </a:srgbClr>
                  </a:outerShdw>
                </a:effectLst>
              </a:rPr>
              <a:t>Lessin</a:t>
            </a:r>
            <a:r>
              <a:rPr lang="en-US" dirty="0" smtClean="0">
                <a:effectLst>
                  <a:outerShdw blurRad="38100" dist="38100" dir="2700000" algn="tl">
                    <a:srgbClr val="000000">
                      <a:alpha val="43137"/>
                    </a:srgbClr>
                  </a:outerShdw>
                </a:effectLst>
              </a:rPr>
              <a:t>, </a:t>
            </a:r>
            <a:r>
              <a:rPr lang="en-US" i="1" dirty="0" smtClean="0">
                <a:effectLst>
                  <a:outerShdw blurRad="38100" dist="38100" dir="2700000" algn="tl">
                    <a:srgbClr val="000000">
                      <a:alpha val="43137"/>
                    </a:srgbClr>
                  </a:outerShdw>
                </a:effectLst>
              </a:rPr>
              <a:t>Spanking: Why, When, How,</a:t>
            </a:r>
            <a:r>
              <a:rPr lang="en-US" dirty="0" smtClean="0">
                <a:effectLst>
                  <a:outerShdw blurRad="38100" dist="38100" dir="2700000" algn="tl">
                    <a:srgbClr val="000000">
                      <a:alpha val="43137"/>
                    </a:srgbClr>
                  </a:outerShdw>
                </a:effectLst>
              </a:rPr>
              <a:t> cited in </a:t>
            </a:r>
            <a:r>
              <a:rPr lang="en-US" i="1" dirty="0" smtClean="0">
                <a:effectLst>
                  <a:outerShdw blurRad="38100" dist="38100" dir="2700000" algn="tl">
                    <a:srgbClr val="000000">
                      <a:alpha val="43137"/>
                    </a:srgbClr>
                  </a:outerShdw>
                </a:effectLst>
              </a:rPr>
              <a:t>Don’t Make Me Count to Three</a:t>
            </a:r>
            <a:r>
              <a:rPr lang="en-US" dirty="0" smtClean="0">
                <a:effectLst>
                  <a:outerShdw blurRad="38100" dist="38100" dir="2700000" algn="tl">
                    <a:srgbClr val="000000">
                      <a:alpha val="43137"/>
                    </a:srgbClr>
                  </a:outerShdw>
                </a:effectLst>
              </a:rPr>
              <a:t>, p.108)</a:t>
            </a:r>
            <a:endParaRPr lang="en-US" dirty="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9125315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The Bible is Our Authoritative Guide</a:t>
            </a:r>
            <a:endParaRPr lang="en-US" sz="3600" dirty="0"/>
          </a:p>
        </p:txBody>
      </p:sp>
      <p:sp>
        <p:nvSpPr>
          <p:cNvPr id="5" name="Content Placeholder 4"/>
          <p:cNvSpPr>
            <a:spLocks noGrp="1"/>
          </p:cNvSpPr>
          <p:nvPr>
            <p:ph idx="1"/>
          </p:nvPr>
        </p:nvSpPr>
        <p:spPr>
          <a:xfrm>
            <a:off x="457200" y="914399"/>
            <a:ext cx="8229600" cy="1219201"/>
          </a:xfrm>
        </p:spPr>
        <p:txBody>
          <a:bodyPr>
            <a:normAutofit/>
          </a:bodyPr>
          <a:lstStyle/>
          <a:p>
            <a:r>
              <a:rPr lang="en-US" dirty="0">
                <a:effectLst>
                  <a:outerShdw blurRad="38100" dist="38100" dir="2700000" algn="tl">
                    <a:srgbClr val="000000">
                      <a:alpha val="43137"/>
                    </a:srgbClr>
                  </a:outerShdw>
                </a:effectLst>
              </a:rPr>
              <a:t>Who does the </a:t>
            </a:r>
            <a:r>
              <a:rPr lang="en-US" u="sng" dirty="0">
                <a:effectLst>
                  <a:outerShdw blurRad="38100" dist="38100" dir="2700000" algn="tl">
                    <a:srgbClr val="000000">
                      <a:alpha val="43137"/>
                    </a:srgbClr>
                  </a:outerShdw>
                </a:effectLst>
              </a:rPr>
              <a:t>world</a:t>
            </a:r>
            <a:r>
              <a:rPr lang="en-US" dirty="0">
                <a:effectLst>
                  <a:outerShdw blurRad="38100" dist="38100" dir="2700000" algn="tl">
                    <a:srgbClr val="000000">
                      <a:alpha val="43137"/>
                    </a:srgbClr>
                  </a:outerShdw>
                </a:effectLst>
              </a:rPr>
              <a:t> look to for guidance and approval?</a:t>
            </a:r>
          </a:p>
          <a:p>
            <a:pPr marL="585216" lvl="1" indent="0">
              <a:buNone/>
            </a:pP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1" y="2527365"/>
            <a:ext cx="3259216" cy="4330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2527365"/>
            <a:ext cx="3259216" cy="4330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183677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Effect transition="in" filter="fade">
                                      <p:cBhvr>
                                        <p:cTn id="9" dur="500"/>
                                        <p:tgtEl>
                                          <p:spTgt spid="1026"/>
                                        </p:tgtEl>
                                      </p:cBhvr>
                                    </p:animEffect>
                                  </p:childTnLst>
                                </p:cTn>
                              </p:par>
                              <p:par>
                                <p:cTn id="10" presetID="53" presetClass="entr" presetSubtype="16" fill="hold" nodeType="withEffect">
                                  <p:stCondLst>
                                    <p:cond delay="0"/>
                                  </p:stCondLst>
                                  <p:childTnLst>
                                    <p:set>
                                      <p:cBhvr>
                                        <p:cTn id="11" dur="1" fill="hold">
                                          <p:stCondLst>
                                            <p:cond delay="0"/>
                                          </p:stCondLst>
                                        </p:cTn>
                                        <p:tgtEl>
                                          <p:spTgt spid="1027"/>
                                        </p:tgtEl>
                                        <p:attrNameLst>
                                          <p:attrName>style.visibility</p:attrName>
                                        </p:attrNameLst>
                                      </p:cBhvr>
                                      <p:to>
                                        <p:strVal val="visible"/>
                                      </p:to>
                                    </p:set>
                                    <p:anim calcmode="lin" valueType="num">
                                      <p:cBhvr>
                                        <p:cTn id="12" dur="500" fill="hold"/>
                                        <p:tgtEl>
                                          <p:spTgt spid="1027"/>
                                        </p:tgtEl>
                                        <p:attrNameLst>
                                          <p:attrName>ppt_w</p:attrName>
                                        </p:attrNameLst>
                                      </p:cBhvr>
                                      <p:tavLst>
                                        <p:tav tm="0">
                                          <p:val>
                                            <p:fltVal val="0"/>
                                          </p:val>
                                        </p:tav>
                                        <p:tav tm="100000">
                                          <p:val>
                                            <p:strVal val="#ppt_w"/>
                                          </p:val>
                                        </p:tav>
                                      </p:tavLst>
                                    </p:anim>
                                    <p:anim calcmode="lin" valueType="num">
                                      <p:cBhvr>
                                        <p:cTn id="13" dur="500" fill="hold"/>
                                        <p:tgtEl>
                                          <p:spTgt spid="1027"/>
                                        </p:tgtEl>
                                        <p:attrNameLst>
                                          <p:attrName>ppt_h</p:attrName>
                                        </p:attrNameLst>
                                      </p:cBhvr>
                                      <p:tavLst>
                                        <p:tav tm="0">
                                          <p:val>
                                            <p:fltVal val="0"/>
                                          </p:val>
                                        </p:tav>
                                        <p:tav tm="100000">
                                          <p:val>
                                            <p:strVal val="#ppt_h"/>
                                          </p:val>
                                        </p:tav>
                                      </p:tavLst>
                                    </p:anim>
                                    <p:animEffect transition="in" filter="fade">
                                      <p:cBhvr>
                                        <p:cTn id="14"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The Bible is Our Authoritative Guide</a:t>
            </a:r>
            <a:endParaRPr lang="en-US" sz="3600" dirty="0"/>
          </a:p>
        </p:txBody>
      </p:sp>
      <p:sp>
        <p:nvSpPr>
          <p:cNvPr id="5" name="Content Placeholder 4"/>
          <p:cNvSpPr>
            <a:spLocks noGrp="1"/>
          </p:cNvSpPr>
          <p:nvPr>
            <p:ph idx="1"/>
          </p:nvPr>
        </p:nvSpPr>
        <p:spPr>
          <a:xfrm>
            <a:off x="457200" y="762000"/>
            <a:ext cx="8229600" cy="5562600"/>
          </a:xfrm>
        </p:spPr>
        <p:txBody>
          <a:bodyPr>
            <a:normAutofit lnSpcReduction="10000"/>
          </a:bodyPr>
          <a:lstStyle/>
          <a:p>
            <a:r>
              <a:rPr lang="en-US" dirty="0" smtClean="0">
                <a:effectLst>
                  <a:outerShdw blurRad="38100" dist="38100" dir="2700000" algn="tl">
                    <a:srgbClr val="000000">
                      <a:alpha val="43137"/>
                    </a:srgbClr>
                  </a:outerShdw>
                </a:effectLst>
              </a:rPr>
              <a:t>Who does the </a:t>
            </a:r>
            <a:r>
              <a:rPr lang="en-US" u="sng" dirty="0" smtClean="0">
                <a:effectLst>
                  <a:outerShdw blurRad="38100" dist="38100" dir="2700000" algn="tl">
                    <a:srgbClr val="000000">
                      <a:alpha val="43137"/>
                    </a:srgbClr>
                  </a:outerShdw>
                </a:effectLst>
              </a:rPr>
              <a:t>world</a:t>
            </a:r>
            <a:r>
              <a:rPr lang="en-US" dirty="0" smtClean="0">
                <a:effectLst>
                  <a:outerShdw blurRad="38100" dist="38100" dir="2700000" algn="tl">
                    <a:srgbClr val="000000">
                      <a:alpha val="43137"/>
                    </a:srgbClr>
                  </a:outerShdw>
                </a:effectLst>
              </a:rPr>
              <a:t> look to for guidance and approval?</a:t>
            </a:r>
          </a:p>
          <a:p>
            <a:pPr lvl="1"/>
            <a:r>
              <a:rPr lang="en-US" i="1" dirty="0" smtClean="0">
                <a:effectLst>
                  <a:outerShdw blurRad="38100" dist="38100" dir="2700000" algn="tl">
                    <a:srgbClr val="000000">
                      <a:alpha val="43137"/>
                    </a:srgbClr>
                  </a:outerShdw>
                </a:effectLst>
              </a:rPr>
              <a:t>Nearly 80% of millennial moms say it’s important to be “the perfect mom”</a:t>
            </a:r>
          </a:p>
          <a:p>
            <a:pPr lvl="1"/>
            <a:r>
              <a:rPr lang="en-US" i="1" dirty="0" smtClean="0">
                <a:effectLst>
                  <a:outerShdw blurRad="38100" dist="38100" dir="2700000" algn="tl">
                    <a:srgbClr val="000000">
                      <a:alpha val="43137"/>
                    </a:srgbClr>
                  </a:outerShdw>
                </a:effectLst>
              </a:rPr>
              <a:t>Many of them are posting an impossibly pristine, accomplished version of their family lives on the web</a:t>
            </a:r>
          </a:p>
          <a:p>
            <a:pPr lvl="1"/>
            <a:r>
              <a:rPr lang="en-US" i="1" dirty="0" smtClean="0">
                <a:effectLst>
                  <a:outerShdw blurRad="38100" dist="38100" dir="2700000" algn="tl">
                    <a:srgbClr val="000000">
                      <a:alpha val="43137"/>
                    </a:srgbClr>
                  </a:outerShdw>
                </a:effectLst>
              </a:rPr>
              <a:t>It helps only a little to know that people are being highly selective about what they share. “Someone will put out there, ‘Oh I just braided my child’s hair.’ But you just yelled at them like 50 times to sit down” </a:t>
            </a:r>
            <a:endParaRPr lang="en-US" dirty="0" smtClean="0">
              <a:effectLst>
                <a:outerShdw blurRad="38100" dist="38100" dir="2700000" algn="tl">
                  <a:srgbClr val="000000">
                    <a:alpha val="43137"/>
                  </a:srgbClr>
                </a:outerShdw>
              </a:effectLst>
            </a:endParaRPr>
          </a:p>
          <a:p>
            <a:pPr marL="585216" lvl="1" indent="0">
              <a:buNone/>
            </a:pP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6161057"/>
            <a:ext cx="6962775"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73752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The Bible is Our Authoritative Guide</a:t>
            </a:r>
            <a:endParaRPr lang="en-US" sz="3600" dirty="0"/>
          </a:p>
        </p:txBody>
      </p:sp>
      <p:sp>
        <p:nvSpPr>
          <p:cNvPr id="5" name="Content Placeholder 4"/>
          <p:cNvSpPr>
            <a:spLocks noGrp="1"/>
          </p:cNvSpPr>
          <p:nvPr>
            <p:ph idx="1"/>
          </p:nvPr>
        </p:nvSpPr>
        <p:spPr>
          <a:xfrm>
            <a:off x="457200" y="762000"/>
            <a:ext cx="8229600" cy="5562600"/>
          </a:xfrm>
        </p:spPr>
        <p:txBody>
          <a:bodyPr>
            <a:normAutofit/>
          </a:bodyPr>
          <a:lstStyle/>
          <a:p>
            <a:r>
              <a:rPr lang="en-US" dirty="0">
                <a:effectLst>
                  <a:outerShdw blurRad="38100" dist="38100" dir="2700000" algn="tl">
                    <a:srgbClr val="000000">
                      <a:alpha val="43137"/>
                    </a:srgbClr>
                  </a:outerShdw>
                </a:effectLst>
              </a:rPr>
              <a:t>Who does the </a:t>
            </a:r>
            <a:r>
              <a:rPr lang="en-US" u="sng" dirty="0">
                <a:effectLst>
                  <a:outerShdw blurRad="38100" dist="38100" dir="2700000" algn="tl">
                    <a:srgbClr val="000000">
                      <a:alpha val="43137"/>
                    </a:srgbClr>
                  </a:outerShdw>
                </a:effectLst>
              </a:rPr>
              <a:t>world</a:t>
            </a:r>
            <a:r>
              <a:rPr lang="en-US" dirty="0">
                <a:effectLst>
                  <a:outerShdw blurRad="38100" dist="38100" dir="2700000" algn="tl">
                    <a:srgbClr val="000000">
                      <a:alpha val="43137"/>
                    </a:srgbClr>
                  </a:outerShdw>
                </a:effectLst>
              </a:rPr>
              <a:t> look to for guidance and approval?</a:t>
            </a:r>
          </a:p>
          <a:p>
            <a:pPr lvl="1"/>
            <a:r>
              <a:rPr lang="en-US" i="1" dirty="0" smtClean="0">
                <a:effectLst>
                  <a:outerShdw blurRad="38100" dist="38100" dir="2700000" algn="tl">
                    <a:srgbClr val="000000">
                      <a:alpha val="43137"/>
                    </a:srgbClr>
                  </a:outerShdw>
                </a:effectLst>
              </a:rPr>
              <a:t>A 31 year old research administrator and single mom in Cleveland calls it “</a:t>
            </a:r>
            <a:r>
              <a:rPr lang="en-US" i="1" dirty="0" err="1" smtClean="0">
                <a:effectLst>
                  <a:outerShdw blurRad="38100" dist="38100" dir="2700000" algn="tl">
                    <a:srgbClr val="000000">
                      <a:alpha val="43137"/>
                    </a:srgbClr>
                  </a:outerShdw>
                </a:effectLst>
              </a:rPr>
              <a:t>mompetition</a:t>
            </a:r>
            <a:r>
              <a:rPr lang="en-US" i="1" dirty="0" smtClean="0">
                <a:effectLst>
                  <a:outerShdw blurRad="38100" dist="38100" dir="2700000" algn="tl">
                    <a:srgbClr val="000000">
                      <a:alpha val="43137"/>
                    </a:srgbClr>
                  </a:outerShdw>
                </a:effectLst>
              </a:rPr>
              <a:t>.” Social media, she says is the worst. “I’m like, ugh, there’s a 7-month-old walking on Facebook. What are you doing Liam?”</a:t>
            </a:r>
          </a:p>
          <a:p>
            <a:pPr lvl="1"/>
            <a:r>
              <a:rPr lang="en-US" i="1" dirty="0" smtClean="0">
                <a:effectLst>
                  <a:outerShdw blurRad="38100" dist="38100" dir="2700000" algn="tl">
                    <a:srgbClr val="000000">
                      <a:alpha val="43137"/>
                    </a:srgbClr>
                  </a:outerShdw>
                </a:effectLst>
              </a:rPr>
              <a:t>Every post or tweet invites opinions on one’s choices from the typical millennial’s network of 500 Facebook friends (at least half of whom are likely to be loose acquaintances)</a:t>
            </a:r>
            <a:endParaRPr lang="en-US" dirty="0" smtClean="0">
              <a:effectLst>
                <a:outerShdw blurRad="38100" dist="38100" dir="2700000" algn="tl">
                  <a:srgbClr val="000000">
                    <a:alpha val="43137"/>
                  </a:srgbClr>
                </a:outerShdw>
              </a:effectLst>
            </a:endParaRPr>
          </a:p>
          <a:p>
            <a:pPr marL="585216" lvl="1" indent="0">
              <a:buNone/>
            </a:pP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9849" y="6477000"/>
            <a:ext cx="64627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248400"/>
            <a:ext cx="457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860433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p:cTn id="13"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The Bible is Our Authoritative Guide</a:t>
            </a:r>
            <a:endParaRPr lang="en-US" sz="3600" dirty="0"/>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Questions concerning the Time magazine article:</a:t>
            </a:r>
          </a:p>
          <a:p>
            <a:pPr lvl="1"/>
            <a:r>
              <a:rPr lang="en-US" dirty="0" smtClean="0">
                <a:effectLst>
                  <a:outerShdw blurRad="38100" dist="38100" dir="2700000" algn="tl">
                    <a:srgbClr val="000000">
                      <a:alpha val="43137"/>
                    </a:srgbClr>
                  </a:outerShdw>
                </a:effectLst>
              </a:rPr>
              <a:t>How do we know the picture that most people paint of their family on Facebook is unrealistic?</a:t>
            </a:r>
          </a:p>
          <a:p>
            <a:pPr lvl="1"/>
            <a:r>
              <a:rPr lang="en-US" dirty="0">
                <a:effectLst>
                  <a:outerShdw blurRad="38100" dist="38100" dir="2700000" algn="tl">
                    <a:srgbClr val="000000">
                      <a:alpha val="43137"/>
                    </a:srgbClr>
                  </a:outerShdw>
                </a:effectLst>
              </a:rPr>
              <a:t>Is there a danger in seeking approval and kudos from your Facebook friends?</a:t>
            </a:r>
          </a:p>
          <a:p>
            <a:pPr lvl="1"/>
            <a:r>
              <a:rPr lang="en-US" dirty="0" smtClean="0">
                <a:effectLst>
                  <a:outerShdw blurRad="38100" dist="38100" dir="2700000" algn="tl">
                    <a:srgbClr val="000000">
                      <a:alpha val="43137"/>
                    </a:srgbClr>
                  </a:outerShdw>
                </a:effectLst>
              </a:rPr>
              <a:t>Is there a danger in looking to a consensus of your Facebook friends for decision making in child training?</a:t>
            </a: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1100144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Parenting Is Important!</a:t>
            </a:r>
            <a:endParaRPr lang="en-US" dirty="0"/>
          </a:p>
        </p:txBody>
      </p:sp>
      <p:sp>
        <p:nvSpPr>
          <p:cNvPr id="5" name="Content Placeholder 4"/>
          <p:cNvSpPr>
            <a:spLocks noGrp="1"/>
          </p:cNvSpPr>
          <p:nvPr>
            <p:ph idx="1"/>
          </p:nvPr>
        </p:nvSpPr>
        <p:spPr>
          <a:xfrm>
            <a:off x="457200" y="914400"/>
            <a:ext cx="8229600" cy="5943600"/>
          </a:xfrm>
        </p:spPr>
        <p:txBody>
          <a:bodyPr>
            <a:normAutofit fontScale="92500" lnSpcReduction="10000"/>
          </a:bodyPr>
          <a:lstStyle/>
          <a:p>
            <a:r>
              <a:rPr lang="en-US" dirty="0" smtClean="0">
                <a:effectLst>
                  <a:outerShdw blurRad="38100" dist="38100" dir="2700000" algn="tl">
                    <a:srgbClr val="000000">
                      <a:alpha val="43137"/>
                    </a:srgbClr>
                  </a:outerShdw>
                </a:effectLst>
              </a:rPr>
              <a:t>There are few things in life more challenging and rewarding than being a good parent to your children, as these Proverbs tell us:</a:t>
            </a:r>
          </a:p>
          <a:p>
            <a:pPr lvl="2"/>
            <a:r>
              <a:rPr lang="en-US" sz="2800" b="1" i="1" dirty="0">
                <a:solidFill>
                  <a:srgbClr val="FFFF00"/>
                </a:solidFill>
                <a:effectLst>
                  <a:outerShdw blurRad="38100" dist="38100" dir="2700000" algn="tl">
                    <a:srgbClr val="000000">
                      <a:alpha val="43137"/>
                    </a:srgbClr>
                  </a:outerShdw>
                </a:effectLst>
                <a:latin typeface="Cambria" pitchFamily="18" charset="0"/>
              </a:rPr>
              <a:t>A wise son makes a </a:t>
            </a:r>
            <a:r>
              <a:rPr lang="en-US" sz="2800" b="1" i="1" u="sng" dirty="0">
                <a:solidFill>
                  <a:srgbClr val="FFFF00"/>
                </a:solidFill>
                <a:effectLst>
                  <a:outerShdw blurRad="38100" dist="38100" dir="2700000" algn="tl">
                    <a:srgbClr val="000000">
                      <a:alpha val="43137"/>
                    </a:srgbClr>
                  </a:outerShdw>
                </a:effectLst>
                <a:latin typeface="Cambria" pitchFamily="18" charset="0"/>
              </a:rPr>
              <a:t>glad</a:t>
            </a:r>
            <a:r>
              <a:rPr lang="en-US" sz="2800" b="1" i="1" dirty="0">
                <a:solidFill>
                  <a:srgbClr val="FFFF00"/>
                </a:solidFill>
                <a:effectLst>
                  <a:outerShdw blurRad="38100" dist="38100" dir="2700000" algn="tl">
                    <a:srgbClr val="000000">
                      <a:alpha val="43137"/>
                    </a:srgbClr>
                  </a:outerShdw>
                </a:effectLst>
                <a:latin typeface="Cambria" pitchFamily="18" charset="0"/>
              </a:rPr>
              <a:t> father...</a:t>
            </a:r>
            <a:r>
              <a:rPr lang="en-US" dirty="0"/>
              <a:t> </a:t>
            </a:r>
            <a:r>
              <a:rPr lang="en-US" sz="2800" b="1" dirty="0" smtClean="0">
                <a:effectLst>
                  <a:outerShdw blurRad="38100" dist="38100" dir="2700000" algn="tl">
                    <a:srgbClr val="000000">
                      <a:alpha val="43137"/>
                    </a:srgbClr>
                  </a:outerShdw>
                </a:effectLst>
                <a:latin typeface="Cambria" pitchFamily="18" charset="0"/>
              </a:rPr>
              <a:t>(10:1a)</a:t>
            </a:r>
            <a:r>
              <a:rPr lang="en-US" sz="2000" dirty="0" smtClean="0"/>
              <a:t> </a:t>
            </a:r>
            <a:endParaRPr lang="en-US" sz="1600" dirty="0"/>
          </a:p>
          <a:p>
            <a:pPr lvl="2"/>
            <a:r>
              <a:rPr lang="en-US" sz="2800" b="1" i="1" dirty="0" smtClean="0">
                <a:solidFill>
                  <a:srgbClr val="FFFF00"/>
                </a:solidFill>
                <a:effectLst>
                  <a:outerShdw blurRad="38100" dist="38100" dir="2700000" algn="tl">
                    <a:srgbClr val="000000">
                      <a:alpha val="43137"/>
                    </a:srgbClr>
                  </a:outerShdw>
                </a:effectLst>
                <a:latin typeface="Cambria" pitchFamily="18" charset="0"/>
              </a:rPr>
              <a:t>[An excellent wife and mother’s] children </a:t>
            </a:r>
            <a:r>
              <a:rPr lang="en-US" sz="2800" b="1" i="1" dirty="0">
                <a:solidFill>
                  <a:srgbClr val="FFFF00"/>
                </a:solidFill>
                <a:effectLst>
                  <a:outerShdw blurRad="38100" dist="38100" dir="2700000" algn="tl">
                    <a:srgbClr val="000000">
                      <a:alpha val="43137"/>
                    </a:srgbClr>
                  </a:outerShdw>
                </a:effectLst>
                <a:latin typeface="Cambria" pitchFamily="18" charset="0"/>
              </a:rPr>
              <a:t>rise up and call her </a:t>
            </a:r>
            <a:r>
              <a:rPr lang="en-US" sz="2800" b="1" i="1" u="sng" dirty="0">
                <a:solidFill>
                  <a:srgbClr val="FFFF00"/>
                </a:solidFill>
                <a:effectLst>
                  <a:outerShdw blurRad="38100" dist="38100" dir="2700000" algn="tl">
                    <a:srgbClr val="000000">
                      <a:alpha val="43137"/>
                    </a:srgbClr>
                  </a:outerShdw>
                </a:effectLst>
                <a:latin typeface="Cambria" pitchFamily="18" charset="0"/>
              </a:rPr>
              <a:t>blessed</a:t>
            </a:r>
            <a:r>
              <a:rPr lang="en-US" sz="2800" b="1" i="1" dirty="0">
                <a:solidFill>
                  <a:srgbClr val="FFFF00"/>
                </a:solidFill>
                <a:effectLst>
                  <a:outerShdw blurRad="38100" dist="38100" dir="2700000" algn="tl">
                    <a:srgbClr val="000000">
                      <a:alpha val="43137"/>
                    </a:srgbClr>
                  </a:outerShdw>
                </a:effectLst>
                <a:latin typeface="Cambria" pitchFamily="18" charset="0"/>
              </a:rPr>
              <a:t>; her husband also, and he </a:t>
            </a:r>
            <a:r>
              <a:rPr lang="en-US" sz="2800" b="1" i="1" u="sng" dirty="0">
                <a:solidFill>
                  <a:srgbClr val="FFFF00"/>
                </a:solidFill>
                <a:effectLst>
                  <a:outerShdw blurRad="38100" dist="38100" dir="2700000" algn="tl">
                    <a:srgbClr val="000000">
                      <a:alpha val="43137"/>
                    </a:srgbClr>
                  </a:outerShdw>
                </a:effectLst>
                <a:latin typeface="Cambria" pitchFamily="18" charset="0"/>
              </a:rPr>
              <a:t>praises</a:t>
            </a:r>
            <a:r>
              <a:rPr lang="en-US" sz="2800" b="1" i="1" dirty="0">
                <a:solidFill>
                  <a:srgbClr val="FFFF00"/>
                </a:solidFill>
                <a:effectLst>
                  <a:outerShdw blurRad="38100" dist="38100" dir="2700000" algn="tl">
                    <a:srgbClr val="000000">
                      <a:alpha val="43137"/>
                    </a:srgbClr>
                  </a:outerShdw>
                </a:effectLst>
                <a:latin typeface="Cambria" pitchFamily="18" charset="0"/>
              </a:rPr>
              <a:t> </a:t>
            </a:r>
            <a:r>
              <a:rPr lang="en-US" sz="2800" b="1" i="1" dirty="0" smtClean="0">
                <a:solidFill>
                  <a:srgbClr val="FFFF00"/>
                </a:solidFill>
                <a:effectLst>
                  <a:outerShdw blurRad="38100" dist="38100" dir="2700000" algn="tl">
                    <a:srgbClr val="000000">
                      <a:alpha val="43137"/>
                    </a:srgbClr>
                  </a:outerShdw>
                </a:effectLst>
                <a:latin typeface="Cambria" pitchFamily="18" charset="0"/>
              </a:rPr>
              <a:t>her</a:t>
            </a:r>
            <a:r>
              <a:rPr lang="en-US" dirty="0"/>
              <a:t> </a:t>
            </a:r>
            <a:r>
              <a:rPr lang="en-US" sz="2800" b="1" dirty="0" smtClean="0">
                <a:effectLst>
                  <a:outerShdw blurRad="38100" dist="38100" dir="2700000" algn="tl">
                    <a:srgbClr val="000000">
                      <a:alpha val="43137"/>
                    </a:srgbClr>
                  </a:outerShdw>
                </a:effectLst>
                <a:latin typeface="Cambria" pitchFamily="18" charset="0"/>
              </a:rPr>
              <a:t>(31:28)</a:t>
            </a:r>
            <a:endParaRPr lang="en-US" sz="2800" b="1" dirty="0">
              <a:effectLst>
                <a:outerShdw blurRad="38100" dist="38100" dir="2700000" algn="tl">
                  <a:srgbClr val="000000">
                    <a:alpha val="43137"/>
                  </a:srgbClr>
                </a:outerShdw>
              </a:effectLst>
              <a:latin typeface="Cambria" pitchFamily="18" charset="0"/>
            </a:endParaRPr>
          </a:p>
          <a:p>
            <a:pPr lvl="2"/>
            <a:r>
              <a:rPr lang="en-US" sz="2800" b="1" i="1" dirty="0">
                <a:solidFill>
                  <a:srgbClr val="FFFF00"/>
                </a:solidFill>
                <a:effectLst>
                  <a:outerShdw blurRad="38100" dist="38100" dir="2700000" algn="tl">
                    <a:srgbClr val="000000">
                      <a:alpha val="43137"/>
                    </a:srgbClr>
                  </a:outerShdw>
                </a:effectLst>
                <a:latin typeface="Cambria" pitchFamily="18" charset="0"/>
              </a:rPr>
              <a:t>The father of the righteous will greatly </a:t>
            </a:r>
            <a:r>
              <a:rPr lang="en-US" sz="2800" b="1" i="1" u="sng" dirty="0">
                <a:solidFill>
                  <a:srgbClr val="FFFF00"/>
                </a:solidFill>
                <a:effectLst>
                  <a:outerShdw blurRad="38100" dist="38100" dir="2700000" algn="tl">
                    <a:srgbClr val="000000">
                      <a:alpha val="43137"/>
                    </a:srgbClr>
                  </a:outerShdw>
                </a:effectLst>
                <a:latin typeface="Cambria" pitchFamily="18" charset="0"/>
              </a:rPr>
              <a:t>rejoice</a:t>
            </a:r>
            <a:r>
              <a:rPr lang="en-US" sz="2800" b="1" i="1" dirty="0">
                <a:solidFill>
                  <a:srgbClr val="FFFF00"/>
                </a:solidFill>
                <a:effectLst>
                  <a:outerShdw blurRad="38100" dist="38100" dir="2700000" algn="tl">
                    <a:srgbClr val="000000">
                      <a:alpha val="43137"/>
                    </a:srgbClr>
                  </a:outerShdw>
                </a:effectLst>
                <a:latin typeface="Cambria" pitchFamily="18" charset="0"/>
              </a:rPr>
              <a:t>; he who fathers a wise son will be </a:t>
            </a:r>
            <a:r>
              <a:rPr lang="en-US" sz="2800" b="1" i="1" u="sng" dirty="0">
                <a:solidFill>
                  <a:srgbClr val="FFFF00"/>
                </a:solidFill>
                <a:effectLst>
                  <a:outerShdw blurRad="38100" dist="38100" dir="2700000" algn="tl">
                    <a:srgbClr val="000000">
                      <a:alpha val="43137"/>
                    </a:srgbClr>
                  </a:outerShdw>
                </a:effectLst>
                <a:latin typeface="Cambria" pitchFamily="18" charset="0"/>
              </a:rPr>
              <a:t>glad</a:t>
            </a:r>
            <a:r>
              <a:rPr lang="en-US" sz="2800" b="1" i="1" dirty="0">
                <a:solidFill>
                  <a:srgbClr val="FFFF00"/>
                </a:solidFill>
                <a:effectLst>
                  <a:outerShdw blurRad="38100" dist="38100" dir="2700000" algn="tl">
                    <a:srgbClr val="000000">
                      <a:alpha val="43137"/>
                    </a:srgbClr>
                  </a:outerShdw>
                </a:effectLst>
                <a:latin typeface="Cambria" pitchFamily="18" charset="0"/>
              </a:rPr>
              <a:t> in him. Let your father and mother be </a:t>
            </a:r>
            <a:r>
              <a:rPr lang="en-US" sz="2800" b="1" i="1" u="sng" dirty="0">
                <a:solidFill>
                  <a:srgbClr val="FFFF00"/>
                </a:solidFill>
                <a:effectLst>
                  <a:outerShdw blurRad="38100" dist="38100" dir="2700000" algn="tl">
                    <a:srgbClr val="000000">
                      <a:alpha val="43137"/>
                    </a:srgbClr>
                  </a:outerShdw>
                </a:effectLst>
                <a:latin typeface="Cambria" pitchFamily="18" charset="0"/>
              </a:rPr>
              <a:t>glad</a:t>
            </a:r>
            <a:r>
              <a:rPr lang="en-US" sz="2800" b="1" i="1" dirty="0">
                <a:solidFill>
                  <a:srgbClr val="FFFF00"/>
                </a:solidFill>
                <a:effectLst>
                  <a:outerShdw blurRad="38100" dist="38100" dir="2700000" algn="tl">
                    <a:srgbClr val="000000">
                      <a:alpha val="43137"/>
                    </a:srgbClr>
                  </a:outerShdw>
                </a:effectLst>
                <a:latin typeface="Cambria" pitchFamily="18" charset="0"/>
              </a:rPr>
              <a:t>; let her who bore you </a:t>
            </a:r>
            <a:r>
              <a:rPr lang="en-US" sz="2800" b="1" i="1" u="sng" dirty="0">
                <a:solidFill>
                  <a:srgbClr val="FFFF00"/>
                </a:solidFill>
                <a:effectLst>
                  <a:outerShdw blurRad="38100" dist="38100" dir="2700000" algn="tl">
                    <a:srgbClr val="000000">
                      <a:alpha val="43137"/>
                    </a:srgbClr>
                  </a:outerShdw>
                </a:effectLst>
                <a:latin typeface="Cambria" pitchFamily="18" charset="0"/>
              </a:rPr>
              <a:t>rejoice</a:t>
            </a:r>
            <a:r>
              <a:rPr lang="en-US" sz="2800" b="1" i="1" dirty="0">
                <a:solidFill>
                  <a:srgbClr val="FFFF00"/>
                </a:solidFill>
                <a:effectLst>
                  <a:outerShdw blurRad="38100" dist="38100" dir="2700000" algn="tl">
                    <a:srgbClr val="000000">
                      <a:alpha val="43137"/>
                    </a:srgbClr>
                  </a:outerShdw>
                </a:effectLst>
                <a:latin typeface="Cambria" pitchFamily="18" charset="0"/>
              </a:rPr>
              <a:t>. </a:t>
            </a:r>
            <a:r>
              <a:rPr lang="en-US" sz="2800" b="1" dirty="0" smtClean="0">
                <a:effectLst>
                  <a:outerShdw blurRad="38100" dist="38100" dir="2700000" algn="tl">
                    <a:srgbClr val="000000">
                      <a:alpha val="43137"/>
                    </a:srgbClr>
                  </a:outerShdw>
                </a:effectLst>
                <a:latin typeface="Cambria" pitchFamily="18" charset="0"/>
              </a:rPr>
              <a:t>(23:24-25)</a:t>
            </a:r>
            <a:endParaRPr lang="en-US" sz="2800" b="1" dirty="0">
              <a:effectLst>
                <a:outerShdw blurRad="38100" dist="38100" dir="2700000" algn="tl">
                  <a:srgbClr val="000000">
                    <a:alpha val="43137"/>
                  </a:srgbClr>
                </a:outerShdw>
              </a:effectLst>
              <a:latin typeface="Cambria" pitchFamily="18" charset="0"/>
            </a:endParaRPr>
          </a:p>
          <a:p>
            <a:pPr lvl="2"/>
            <a:r>
              <a:rPr lang="en-US" sz="2800" b="1" i="1" dirty="0">
                <a:solidFill>
                  <a:srgbClr val="FFFF00"/>
                </a:solidFill>
                <a:effectLst>
                  <a:outerShdw blurRad="38100" dist="38100" dir="2700000" algn="tl">
                    <a:srgbClr val="000000">
                      <a:alpha val="43137"/>
                    </a:srgbClr>
                  </a:outerShdw>
                </a:effectLst>
                <a:latin typeface="Cambria" pitchFamily="18" charset="0"/>
              </a:rPr>
              <a:t>Discipline your son, and he will give you rest; he will give </a:t>
            </a:r>
            <a:r>
              <a:rPr lang="en-US" sz="2800" b="1" i="1" u="sng" dirty="0">
                <a:solidFill>
                  <a:srgbClr val="FFFF00"/>
                </a:solidFill>
                <a:effectLst>
                  <a:outerShdw blurRad="38100" dist="38100" dir="2700000" algn="tl">
                    <a:srgbClr val="000000">
                      <a:alpha val="43137"/>
                    </a:srgbClr>
                  </a:outerShdw>
                </a:effectLst>
                <a:latin typeface="Cambria" pitchFamily="18" charset="0"/>
              </a:rPr>
              <a:t>delight</a:t>
            </a:r>
            <a:r>
              <a:rPr lang="en-US" sz="2800" b="1" i="1" dirty="0">
                <a:solidFill>
                  <a:srgbClr val="FFFF00"/>
                </a:solidFill>
                <a:effectLst>
                  <a:outerShdw blurRad="38100" dist="38100" dir="2700000" algn="tl">
                    <a:srgbClr val="000000">
                      <a:alpha val="43137"/>
                    </a:srgbClr>
                  </a:outerShdw>
                </a:effectLst>
                <a:latin typeface="Cambria" pitchFamily="18" charset="0"/>
              </a:rPr>
              <a:t> to your heart. </a:t>
            </a:r>
            <a:r>
              <a:rPr lang="en-US" sz="2800" b="1" dirty="0" smtClean="0">
                <a:effectLst>
                  <a:outerShdw blurRad="38100" dist="38100" dir="2700000" algn="tl">
                    <a:srgbClr val="000000">
                      <a:alpha val="43137"/>
                    </a:srgbClr>
                  </a:outerShdw>
                </a:effectLst>
                <a:latin typeface="Cambria" pitchFamily="18" charset="0"/>
              </a:rPr>
              <a:t>(29:17)</a:t>
            </a:r>
            <a:endParaRPr lang="en-US" sz="2800" b="1" dirty="0">
              <a:effectLst>
                <a:outerShdw blurRad="38100" dist="38100" dir="2700000" algn="tl">
                  <a:srgbClr val="000000">
                    <a:alpha val="43137"/>
                  </a:srgbClr>
                </a:outerShdw>
              </a:effectLst>
              <a:latin typeface="Cambria" pitchFamily="18" charset="0"/>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Parenting Is Important!</a:t>
            </a:r>
            <a:endParaRPr lang="en-US" dirty="0"/>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dirty="0" smtClean="0">
                <a:effectLst>
                  <a:outerShdw blurRad="38100" dist="38100" dir="2700000" algn="tl">
                    <a:srgbClr val="000000">
                      <a:alpha val="43137"/>
                    </a:srgbClr>
                  </a:outerShdw>
                </a:effectLst>
              </a:rPr>
              <a:t>On the other hand, there are few things in life more tragic than to invest years of your life caring for and raising children, only to have them turn out bad:</a:t>
            </a:r>
          </a:p>
          <a:p>
            <a:pPr lvl="2"/>
            <a:r>
              <a:rPr lang="en-US" sz="2800" b="1" i="1" dirty="0" smtClean="0">
                <a:solidFill>
                  <a:srgbClr val="FFFF00"/>
                </a:solidFill>
                <a:effectLst>
                  <a:outerShdw blurRad="38100" dist="38100" dir="2700000" algn="tl">
                    <a:srgbClr val="000000">
                      <a:alpha val="43137"/>
                    </a:srgbClr>
                  </a:outerShdw>
                </a:effectLst>
                <a:latin typeface="Cambria" pitchFamily="18" charset="0"/>
              </a:rPr>
              <a:t>He </a:t>
            </a:r>
            <a:r>
              <a:rPr lang="en-US" sz="2800" b="1" i="1" dirty="0">
                <a:solidFill>
                  <a:srgbClr val="FFFF00"/>
                </a:solidFill>
                <a:effectLst>
                  <a:outerShdw blurRad="38100" dist="38100" dir="2700000" algn="tl">
                    <a:srgbClr val="000000">
                      <a:alpha val="43137"/>
                    </a:srgbClr>
                  </a:outerShdw>
                </a:effectLst>
                <a:latin typeface="Cambria" pitchFamily="18" charset="0"/>
              </a:rPr>
              <a:t>who sires a fool gets himself </a:t>
            </a:r>
            <a:r>
              <a:rPr lang="en-US" sz="2800" b="1" i="1" u="sng" dirty="0">
                <a:solidFill>
                  <a:srgbClr val="FFFF00"/>
                </a:solidFill>
                <a:effectLst>
                  <a:outerShdw blurRad="38100" dist="38100" dir="2700000" algn="tl">
                    <a:srgbClr val="000000">
                      <a:alpha val="43137"/>
                    </a:srgbClr>
                  </a:outerShdw>
                </a:effectLst>
                <a:latin typeface="Cambria" pitchFamily="18" charset="0"/>
              </a:rPr>
              <a:t>sorrow</a:t>
            </a:r>
            <a:r>
              <a:rPr lang="en-US" sz="2800" b="1" i="1" dirty="0">
                <a:solidFill>
                  <a:srgbClr val="FFFF00"/>
                </a:solidFill>
                <a:effectLst>
                  <a:outerShdw blurRad="38100" dist="38100" dir="2700000" algn="tl">
                    <a:srgbClr val="000000">
                      <a:alpha val="43137"/>
                    </a:srgbClr>
                  </a:outerShdw>
                </a:effectLst>
                <a:latin typeface="Cambria" pitchFamily="18" charset="0"/>
              </a:rPr>
              <a:t>, and the father of a fool has </a:t>
            </a:r>
            <a:r>
              <a:rPr lang="en-US" sz="2800" b="1" i="1" u="sng" dirty="0">
                <a:solidFill>
                  <a:srgbClr val="FFFF00"/>
                </a:solidFill>
                <a:effectLst>
                  <a:outerShdw blurRad="38100" dist="38100" dir="2700000" algn="tl">
                    <a:srgbClr val="000000">
                      <a:alpha val="43137"/>
                    </a:srgbClr>
                  </a:outerShdw>
                </a:effectLst>
                <a:latin typeface="Cambria" pitchFamily="18" charset="0"/>
              </a:rPr>
              <a:t>no joy</a:t>
            </a:r>
            <a:r>
              <a:rPr lang="en-US" sz="2800" b="1" i="1" dirty="0">
                <a:solidFill>
                  <a:srgbClr val="FFFF00"/>
                </a:solidFill>
                <a:effectLst>
                  <a:outerShdw blurRad="38100" dist="38100" dir="2700000" algn="tl">
                    <a:srgbClr val="000000">
                      <a:alpha val="43137"/>
                    </a:srgbClr>
                  </a:outerShdw>
                </a:effectLst>
                <a:latin typeface="Cambria" pitchFamily="18" charset="0"/>
              </a:rPr>
              <a:t>. </a:t>
            </a:r>
            <a:r>
              <a:rPr lang="en-US" sz="2800" b="1" dirty="0">
                <a:effectLst>
                  <a:outerShdw blurRad="38100" dist="38100" dir="2700000" algn="tl">
                    <a:srgbClr val="000000">
                      <a:alpha val="43137"/>
                    </a:srgbClr>
                  </a:outerShdw>
                </a:effectLst>
                <a:latin typeface="Cambria" pitchFamily="18" charset="0"/>
              </a:rPr>
              <a:t>(17:21)</a:t>
            </a:r>
          </a:p>
          <a:p>
            <a:pPr lvl="2"/>
            <a:r>
              <a:rPr lang="en-US" sz="2800" b="1" i="1" dirty="0" smtClean="0">
                <a:solidFill>
                  <a:srgbClr val="FFFF00"/>
                </a:solidFill>
                <a:effectLst>
                  <a:outerShdw blurRad="38100" dist="38100" dir="2700000" algn="tl">
                    <a:srgbClr val="000000">
                      <a:alpha val="43137"/>
                    </a:srgbClr>
                  </a:outerShdw>
                </a:effectLst>
                <a:latin typeface="Cambria" pitchFamily="18" charset="0"/>
              </a:rPr>
              <a:t>… a </a:t>
            </a:r>
            <a:r>
              <a:rPr lang="en-US" sz="2800" b="1" i="1" dirty="0">
                <a:solidFill>
                  <a:srgbClr val="FFFF00"/>
                </a:solidFill>
                <a:effectLst>
                  <a:outerShdw blurRad="38100" dist="38100" dir="2700000" algn="tl">
                    <a:srgbClr val="000000">
                      <a:alpha val="43137"/>
                    </a:srgbClr>
                  </a:outerShdw>
                </a:effectLst>
                <a:latin typeface="Cambria" pitchFamily="18" charset="0"/>
              </a:rPr>
              <a:t>foolish son is a </a:t>
            </a:r>
            <a:r>
              <a:rPr lang="en-US" sz="2800" b="1" i="1" u="sng" dirty="0">
                <a:solidFill>
                  <a:srgbClr val="FFFF00"/>
                </a:solidFill>
                <a:effectLst>
                  <a:outerShdw blurRad="38100" dist="38100" dir="2700000" algn="tl">
                    <a:srgbClr val="000000">
                      <a:alpha val="43137"/>
                    </a:srgbClr>
                  </a:outerShdw>
                </a:effectLst>
                <a:latin typeface="Cambria" pitchFamily="18" charset="0"/>
              </a:rPr>
              <a:t>sorrow</a:t>
            </a:r>
            <a:r>
              <a:rPr lang="en-US" sz="2800" b="1" i="1" dirty="0">
                <a:solidFill>
                  <a:srgbClr val="FFFF00"/>
                </a:solidFill>
                <a:effectLst>
                  <a:outerShdw blurRad="38100" dist="38100" dir="2700000" algn="tl">
                    <a:srgbClr val="000000">
                      <a:alpha val="43137"/>
                    </a:srgbClr>
                  </a:outerShdw>
                </a:effectLst>
                <a:latin typeface="Cambria" pitchFamily="18" charset="0"/>
              </a:rPr>
              <a:t> to his mother </a:t>
            </a:r>
            <a:r>
              <a:rPr lang="en-US" sz="2800" b="1" dirty="0" smtClean="0">
                <a:effectLst>
                  <a:outerShdw blurRad="38100" dist="38100" dir="2700000" algn="tl">
                    <a:srgbClr val="000000">
                      <a:alpha val="43137"/>
                    </a:srgbClr>
                  </a:outerShdw>
                </a:effectLst>
                <a:latin typeface="Cambria" pitchFamily="18" charset="0"/>
              </a:rPr>
              <a:t>(10:1b)</a:t>
            </a:r>
            <a:endParaRPr lang="en-US" sz="2800" b="1" dirty="0">
              <a:effectLst>
                <a:outerShdw blurRad="38100" dist="38100" dir="2700000" algn="tl">
                  <a:srgbClr val="000000">
                    <a:alpha val="43137"/>
                  </a:srgbClr>
                </a:outerShdw>
              </a:effectLst>
              <a:latin typeface="Cambria" pitchFamily="18" charset="0"/>
            </a:endParaRPr>
          </a:p>
          <a:p>
            <a:r>
              <a:rPr lang="en-US" i="1" dirty="0" smtClean="0">
                <a:effectLst>
                  <a:outerShdw blurRad="38100" dist="38100" dir="2700000" algn="tl">
                    <a:srgbClr val="000000">
                      <a:alpha val="43137"/>
                    </a:srgbClr>
                  </a:outerShdw>
                </a:effectLst>
              </a:rPr>
              <a:t>If you do not take trouble with your children when they are young they will give you trouble when you are old. Choose which you prefer</a:t>
            </a:r>
            <a:r>
              <a:rPr lang="en-US" dirty="0" smtClean="0">
                <a:effectLst>
                  <a:outerShdw blurRad="38100" dist="38100" dir="2700000" algn="tl">
                    <a:srgbClr val="000000">
                      <a:alpha val="43137"/>
                    </a:srgbClr>
                  </a:outerShdw>
                </a:effectLst>
              </a:rPr>
              <a:t>.(J.C. Ryle, </a:t>
            </a:r>
            <a:r>
              <a:rPr lang="en-US" i="1" dirty="0" smtClean="0">
                <a:effectLst>
                  <a:outerShdw blurRad="38100" dist="38100" dir="2700000" algn="tl">
                    <a:srgbClr val="000000">
                      <a:alpha val="43137"/>
                    </a:srgbClr>
                  </a:outerShdw>
                </a:effectLst>
              </a:rPr>
              <a:t>The Duties of Parents</a:t>
            </a:r>
            <a:r>
              <a:rPr lang="en-US" dirty="0" smtClean="0">
                <a:effectLst>
                  <a:outerShdw blurRad="38100" dist="38100" dir="2700000" algn="tl">
                    <a:srgbClr val="000000">
                      <a:alpha val="43137"/>
                    </a:srgbClr>
                  </a:outerShdw>
                </a:effectLst>
              </a:rPr>
              <a:t>)</a:t>
            </a: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014978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Parenting Is Important!</a:t>
            </a:r>
            <a:endParaRPr lang="en-US" dirty="0"/>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dirty="0" smtClean="0">
                <a:effectLst>
                  <a:outerShdw blurRad="38100" dist="38100" dir="2700000" algn="tl">
                    <a:srgbClr val="000000">
                      <a:alpha val="43137"/>
                    </a:srgbClr>
                  </a:outerShdw>
                </a:effectLst>
              </a:rPr>
              <a:t>Like everything in life, the outcome of our parenting is </a:t>
            </a:r>
            <a:r>
              <a:rPr lang="en-US" u="sng" dirty="0" smtClean="0">
                <a:effectLst>
                  <a:outerShdw blurRad="38100" dist="38100" dir="2700000" algn="tl">
                    <a:srgbClr val="000000">
                      <a:alpha val="43137"/>
                    </a:srgbClr>
                  </a:outerShdw>
                </a:effectLst>
              </a:rPr>
              <a:t>ultimately</a:t>
            </a:r>
            <a:r>
              <a:rPr lang="en-US" dirty="0" smtClean="0">
                <a:effectLst>
                  <a:outerShdw blurRad="38100" dist="38100" dir="2700000" algn="tl">
                    <a:srgbClr val="000000">
                      <a:alpha val="43137"/>
                    </a:srgbClr>
                  </a:outerShdw>
                </a:effectLst>
              </a:rPr>
              <a:t> under the sovereign control of God.</a:t>
            </a:r>
          </a:p>
          <a:p>
            <a:r>
              <a:rPr lang="en-US" dirty="0" smtClean="0">
                <a:effectLst>
                  <a:outerShdw blurRad="38100" dist="38100" dir="2700000" algn="tl">
                    <a:srgbClr val="000000">
                      <a:alpha val="43137"/>
                    </a:srgbClr>
                  </a:outerShdw>
                </a:effectLst>
              </a:rPr>
              <a:t>But this does not mean that parenting is a hit or miss proposition in which the parent has no control!</a:t>
            </a:r>
          </a:p>
          <a:p>
            <a:r>
              <a:rPr lang="en-US" dirty="0" smtClean="0">
                <a:effectLst>
                  <a:outerShdw blurRad="38100" dist="38100" dir="2700000" algn="tl">
                    <a:srgbClr val="000000">
                      <a:alpha val="43137"/>
                    </a:srgbClr>
                  </a:outerShdw>
                </a:effectLst>
              </a:rPr>
              <a:t>On the contrary, the scriptures clearly teach us that we as parents play a </a:t>
            </a:r>
            <a:r>
              <a:rPr lang="en-US" u="sng" dirty="0" smtClean="0">
                <a:effectLst>
                  <a:outerShdw blurRad="38100" dist="38100" dir="2700000" algn="tl">
                    <a:srgbClr val="000000">
                      <a:alpha val="43137"/>
                    </a:srgbClr>
                  </a:outerShdw>
                </a:effectLst>
              </a:rPr>
              <a:t>big</a:t>
            </a:r>
            <a:r>
              <a:rPr lang="en-US" dirty="0" smtClean="0">
                <a:effectLst>
                  <a:outerShdw blurRad="38100" dist="38100" dir="2700000" algn="tl">
                    <a:srgbClr val="000000">
                      <a:alpha val="43137"/>
                    </a:srgbClr>
                  </a:outerShdw>
                </a:effectLst>
              </a:rPr>
              <a:t> role in how our kids turn out.</a:t>
            </a:r>
          </a:p>
          <a:p>
            <a:pPr lvl="2"/>
            <a:r>
              <a:rPr lang="en-US" sz="2800" b="1" i="1" dirty="0" smtClean="0">
                <a:solidFill>
                  <a:srgbClr val="FFFF00"/>
                </a:solidFill>
                <a:effectLst>
                  <a:outerShdw blurRad="38100" dist="38100" dir="2700000" algn="tl">
                    <a:srgbClr val="000000">
                      <a:alpha val="43137"/>
                    </a:srgbClr>
                  </a:outerShdw>
                </a:effectLst>
                <a:latin typeface="Cambria" pitchFamily="18" charset="0"/>
              </a:rPr>
              <a:t>Train </a:t>
            </a:r>
            <a:r>
              <a:rPr lang="en-US" sz="2800" b="1" i="1" dirty="0">
                <a:solidFill>
                  <a:srgbClr val="FFFF00"/>
                </a:solidFill>
                <a:effectLst>
                  <a:outerShdw blurRad="38100" dist="38100" dir="2700000" algn="tl">
                    <a:srgbClr val="000000">
                      <a:alpha val="43137"/>
                    </a:srgbClr>
                  </a:outerShdw>
                </a:effectLst>
                <a:latin typeface="Cambria" pitchFamily="18" charset="0"/>
              </a:rPr>
              <a:t>up a child in the way he should go; even when he is old he will not depart from it. </a:t>
            </a:r>
            <a:r>
              <a:rPr lang="en-US" sz="2800" b="1" dirty="0">
                <a:effectLst>
                  <a:outerShdw blurRad="38100" dist="38100" dir="2700000" algn="tl">
                    <a:srgbClr val="000000">
                      <a:alpha val="43137"/>
                    </a:srgbClr>
                  </a:outerShdw>
                </a:effectLst>
                <a:latin typeface="Cambria" pitchFamily="18" charset="0"/>
              </a:rPr>
              <a:t>(</a:t>
            </a:r>
            <a:r>
              <a:rPr lang="en-US" sz="2800" b="1" dirty="0" smtClean="0">
                <a:effectLst>
                  <a:outerShdw blurRad="38100" dist="38100" dir="2700000" algn="tl">
                    <a:srgbClr val="000000">
                      <a:alpha val="43137"/>
                    </a:srgbClr>
                  </a:outerShdw>
                </a:effectLst>
                <a:latin typeface="Cambria" pitchFamily="18" charset="0"/>
              </a:rPr>
              <a:t>Proverbs 22:6)</a:t>
            </a:r>
            <a:endParaRPr lang="en-US" sz="2800" b="1" dirty="0">
              <a:effectLst>
                <a:outerShdw blurRad="38100" dist="38100" dir="2700000" algn="tl">
                  <a:srgbClr val="000000">
                    <a:alpha val="43137"/>
                  </a:srgbClr>
                </a:outerShdw>
              </a:effectLst>
              <a:latin typeface="Cambria" pitchFamily="18" charset="0"/>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412568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Expectations for this Class</a:t>
            </a:r>
            <a:endParaRPr lang="en-US" dirty="0"/>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As an experienced parent and Bible teacher, I want to be an </a:t>
            </a:r>
            <a:r>
              <a:rPr lang="en-US" u="sng" dirty="0" smtClean="0">
                <a:effectLst>
                  <a:outerShdw blurRad="38100" dist="38100" dir="2700000" algn="tl">
                    <a:srgbClr val="000000">
                      <a:alpha val="43137"/>
                    </a:srgbClr>
                  </a:outerShdw>
                </a:effectLst>
              </a:rPr>
              <a:t>encouragement</a:t>
            </a:r>
            <a:r>
              <a:rPr lang="en-US" dirty="0" smtClean="0">
                <a:effectLst>
                  <a:outerShdw blurRad="38100" dist="38100" dir="2700000" algn="tl">
                    <a:srgbClr val="000000">
                      <a:alpha val="43137"/>
                    </a:srgbClr>
                  </a:outerShdw>
                </a:effectLst>
              </a:rPr>
              <a:t> to you as parents.</a:t>
            </a:r>
          </a:p>
          <a:p>
            <a:r>
              <a:rPr lang="en-US" dirty="0" smtClean="0">
                <a:effectLst>
                  <a:outerShdw blurRad="38100" dist="38100" dir="2700000" algn="tl">
                    <a:srgbClr val="000000">
                      <a:alpha val="43137"/>
                    </a:srgbClr>
                  </a:outerShdw>
                </a:effectLst>
              </a:rPr>
              <a:t>I would like to see within our church a Christian community that:</a:t>
            </a:r>
          </a:p>
          <a:p>
            <a:pPr lvl="1"/>
            <a:r>
              <a:rPr lang="en-US" dirty="0" smtClean="0">
                <a:effectLst>
                  <a:outerShdw blurRad="38100" dist="38100" dir="2700000" algn="tl">
                    <a:srgbClr val="000000">
                      <a:alpha val="43137"/>
                    </a:srgbClr>
                  </a:outerShdw>
                </a:effectLst>
              </a:rPr>
              <a:t>Shares a </a:t>
            </a:r>
            <a:r>
              <a:rPr lang="en-US" u="sng" dirty="0" smtClean="0">
                <a:effectLst>
                  <a:outerShdw blurRad="38100" dist="38100" dir="2700000" algn="tl">
                    <a:srgbClr val="000000">
                      <a:alpha val="43137"/>
                    </a:srgbClr>
                  </a:outerShdw>
                </a:effectLst>
              </a:rPr>
              <a:t>common understanding</a:t>
            </a:r>
            <a:r>
              <a:rPr lang="en-US" dirty="0" smtClean="0">
                <a:effectLst>
                  <a:outerShdw blurRad="38100" dist="38100" dir="2700000" algn="tl">
                    <a:srgbClr val="000000">
                      <a:alpha val="43137"/>
                    </a:srgbClr>
                  </a:outerShdw>
                </a:effectLst>
              </a:rPr>
              <a:t> about what constitutes wise, God-honoring, scripture-based parenting</a:t>
            </a:r>
          </a:p>
          <a:p>
            <a:pPr lvl="1"/>
            <a:r>
              <a:rPr lang="en-US" dirty="0" smtClean="0">
                <a:effectLst>
                  <a:outerShdw blurRad="38100" dist="38100" dir="2700000" algn="tl">
                    <a:srgbClr val="000000">
                      <a:alpha val="43137"/>
                    </a:srgbClr>
                  </a:outerShdw>
                </a:effectLst>
              </a:rPr>
              <a:t>As often as we gather together, will “stir one another up” and “encourage one another</a:t>
            </a:r>
            <a:r>
              <a:rPr lang="en-US" dirty="0">
                <a:effectLst>
                  <a:outerShdw blurRad="38100" dist="38100" dir="2700000" algn="tl">
                    <a:srgbClr val="000000">
                      <a:alpha val="43137"/>
                    </a:srgbClr>
                  </a:outerShdw>
                </a:effectLst>
              </a:rPr>
              <a:t>”</a:t>
            </a:r>
            <a:r>
              <a:rPr lang="en-US" dirty="0" smtClean="0">
                <a:effectLst>
                  <a:outerShdw blurRad="38100" dist="38100" dir="2700000" algn="tl">
                    <a:srgbClr val="000000">
                      <a:alpha val="43137"/>
                    </a:srgbClr>
                  </a:outerShdw>
                </a:effectLst>
              </a:rPr>
              <a:t> to observe good, loving, scripture-based parenting practices (Hebrews 10:23-25)</a:t>
            </a: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10232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Expectations for this Class</a:t>
            </a:r>
            <a:endParaRPr lang="en-US" dirty="0"/>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Some things about the class itself:</a:t>
            </a:r>
          </a:p>
          <a:p>
            <a:pPr lvl="1"/>
            <a:r>
              <a:rPr lang="en-US" dirty="0" smtClean="0">
                <a:effectLst>
                  <a:outerShdw blurRad="38100" dist="38100" dir="2700000" algn="tl">
                    <a:srgbClr val="000000">
                      <a:alpha val="43137"/>
                    </a:srgbClr>
                  </a:outerShdw>
                </a:effectLst>
              </a:rPr>
              <a:t>Very Practical</a:t>
            </a:r>
          </a:p>
          <a:p>
            <a:pPr lvl="1"/>
            <a:r>
              <a:rPr lang="en-US" dirty="0" smtClean="0">
                <a:effectLst>
                  <a:outerShdw blurRad="38100" dist="38100" dir="2700000" algn="tl">
                    <a:srgbClr val="000000">
                      <a:alpha val="43137"/>
                    </a:srgbClr>
                  </a:outerShdw>
                </a:effectLst>
              </a:rPr>
              <a:t>More Interactive</a:t>
            </a:r>
          </a:p>
          <a:p>
            <a:r>
              <a:rPr lang="en-US" dirty="0" smtClean="0">
                <a:effectLst>
                  <a:outerShdw blurRad="38100" dist="38100" dir="2700000" algn="tl">
                    <a:srgbClr val="000000">
                      <a:alpha val="43137"/>
                    </a:srgbClr>
                  </a:outerShdw>
                </a:effectLst>
              </a:rPr>
              <a:t>If the things you hear in this class are very new to you:</a:t>
            </a:r>
          </a:p>
          <a:p>
            <a:pPr lvl="1"/>
            <a:r>
              <a:rPr lang="en-US" dirty="0" smtClean="0">
                <a:effectLst>
                  <a:outerShdw blurRad="38100" dist="38100" dir="2700000" algn="tl">
                    <a:srgbClr val="000000">
                      <a:alpha val="43137"/>
                    </a:srgbClr>
                  </a:outerShdw>
                </a:effectLst>
              </a:rPr>
              <a:t>Please listen with an open mind – be good Bereans and search the scriptures to see “if these things are so” (Acts </a:t>
            </a:r>
            <a:r>
              <a:rPr lang="en-US" dirty="0">
                <a:effectLst>
                  <a:outerShdw blurRad="38100" dist="38100" dir="2700000" algn="tl">
                    <a:srgbClr val="000000">
                      <a:alpha val="43137"/>
                    </a:srgbClr>
                  </a:outerShdw>
                </a:effectLst>
              </a:rPr>
              <a:t>17:11</a:t>
            </a:r>
            <a:r>
              <a:rPr lang="en-US" dirty="0" smtClean="0">
                <a:effectLst>
                  <a:outerShdw blurRad="38100" dist="38100" dir="2700000" algn="tl">
                    <a:srgbClr val="000000">
                      <a:alpha val="43137"/>
                    </a:srgbClr>
                  </a:outerShdw>
                </a:effectLst>
              </a:rPr>
              <a:t>)</a:t>
            </a: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499101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Some Helpful Books</a:t>
            </a:r>
            <a:endParaRPr lang="en-US" dirty="0"/>
          </a:p>
        </p:txBody>
      </p:sp>
      <p:sp>
        <p:nvSpPr>
          <p:cNvPr id="5" name="Content Placeholder 4"/>
          <p:cNvSpPr>
            <a:spLocks noGrp="1"/>
          </p:cNvSpPr>
          <p:nvPr>
            <p:ph idx="1"/>
          </p:nvPr>
        </p:nvSpPr>
        <p:spPr>
          <a:xfrm>
            <a:off x="457200" y="914400"/>
            <a:ext cx="8229600" cy="5943600"/>
          </a:xfrm>
        </p:spPr>
        <p:txBody>
          <a:bodyPr>
            <a:normAutofit/>
          </a:bodyPr>
          <a:lstStyle/>
          <a:p>
            <a:r>
              <a:rPr lang="en-US" i="1" dirty="0" smtClean="0">
                <a:effectLst>
                  <a:outerShdw blurRad="38100" dist="38100" dir="2700000" algn="tl">
                    <a:srgbClr val="000000">
                      <a:alpha val="43137"/>
                    </a:srgbClr>
                  </a:outerShdw>
                </a:effectLst>
              </a:rPr>
              <a:t>What the Bible Says About Child Training </a:t>
            </a:r>
            <a:r>
              <a:rPr lang="en-US" dirty="0" smtClean="0">
                <a:effectLst>
                  <a:outerShdw blurRad="38100" dist="38100" dir="2700000" algn="tl">
                    <a:srgbClr val="000000">
                      <a:alpha val="43137"/>
                    </a:srgbClr>
                  </a:outerShdw>
                </a:effectLst>
              </a:rPr>
              <a:t>by J. Richard Fugate</a:t>
            </a:r>
          </a:p>
          <a:p>
            <a:r>
              <a:rPr lang="en-US" i="1" dirty="0" smtClean="0">
                <a:effectLst>
                  <a:outerShdw blurRad="38100" dist="38100" dir="2700000" algn="tl">
                    <a:srgbClr val="000000">
                      <a:alpha val="43137"/>
                    </a:srgbClr>
                  </a:outerShdw>
                </a:effectLst>
              </a:rPr>
              <a:t>Shepherding a Child’s Heart </a:t>
            </a:r>
            <a:r>
              <a:rPr lang="en-US" dirty="0" smtClean="0">
                <a:effectLst>
                  <a:outerShdw blurRad="38100" dist="38100" dir="2700000" algn="tl">
                    <a:srgbClr val="000000">
                      <a:alpha val="43137"/>
                    </a:srgbClr>
                  </a:outerShdw>
                </a:effectLst>
              </a:rPr>
              <a:t>by Ted Tripp</a:t>
            </a:r>
          </a:p>
          <a:p>
            <a:r>
              <a:rPr lang="en-US" i="1" dirty="0" smtClean="0">
                <a:effectLst>
                  <a:outerShdw blurRad="38100" dist="38100" dir="2700000" algn="tl">
                    <a:srgbClr val="000000">
                      <a:alpha val="43137"/>
                    </a:srgbClr>
                  </a:outerShdw>
                </a:effectLst>
              </a:rPr>
              <a:t>The Duties of Parents </a:t>
            </a:r>
            <a:r>
              <a:rPr lang="en-US" dirty="0" smtClean="0">
                <a:effectLst>
                  <a:outerShdw blurRad="38100" dist="38100" dir="2700000" algn="tl">
                    <a:srgbClr val="000000">
                      <a:alpha val="43137"/>
                    </a:srgbClr>
                  </a:outerShdw>
                </a:effectLst>
              </a:rPr>
              <a:t>by J.C Ryle</a:t>
            </a:r>
          </a:p>
          <a:p>
            <a:r>
              <a:rPr lang="en-US" i="1" dirty="0" smtClean="0">
                <a:effectLst>
                  <a:outerShdw blurRad="38100" dist="38100" dir="2700000" algn="tl">
                    <a:srgbClr val="000000">
                      <a:alpha val="43137"/>
                    </a:srgbClr>
                  </a:outerShdw>
                </a:effectLst>
              </a:rPr>
              <a:t>Don’t Make Me Count to Three </a:t>
            </a:r>
            <a:r>
              <a:rPr lang="en-US" dirty="0" smtClean="0">
                <a:effectLst>
                  <a:outerShdw blurRad="38100" dist="38100" dir="2700000" algn="tl">
                    <a:srgbClr val="000000">
                      <a:alpha val="43137"/>
                    </a:srgbClr>
                  </a:outerShdw>
                </a:effectLst>
              </a:rPr>
              <a:t>by Ginger Plowman</a:t>
            </a:r>
          </a:p>
          <a:p>
            <a:r>
              <a:rPr lang="en-US" i="1" dirty="0" smtClean="0">
                <a:effectLst>
                  <a:outerShdw blurRad="38100" dist="38100" dir="2700000" algn="tl">
                    <a:srgbClr val="000000">
                      <a:alpha val="43137"/>
                    </a:srgbClr>
                  </a:outerShdw>
                </a:effectLst>
              </a:rPr>
              <a:t>Heart of Anger </a:t>
            </a:r>
            <a:r>
              <a:rPr lang="en-US" dirty="0" smtClean="0">
                <a:effectLst>
                  <a:outerShdw blurRad="38100" dist="38100" dir="2700000" algn="tl">
                    <a:srgbClr val="000000">
                      <a:alpha val="43137"/>
                    </a:srgbClr>
                  </a:outerShdw>
                </a:effectLst>
              </a:rPr>
              <a:t>by Lou </a:t>
            </a:r>
            <a:r>
              <a:rPr lang="en-US" dirty="0" err="1" smtClean="0">
                <a:effectLst>
                  <a:outerShdw blurRad="38100" dist="38100" dir="2700000" algn="tl">
                    <a:srgbClr val="000000">
                      <a:alpha val="43137"/>
                    </a:srgbClr>
                  </a:outerShdw>
                </a:effectLst>
              </a:rPr>
              <a:t>Priolo</a:t>
            </a:r>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988594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Topics I Plan to Cover</a:t>
            </a:r>
            <a:endParaRPr lang="en-US" dirty="0"/>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Foundational Principles:</a:t>
            </a:r>
          </a:p>
          <a:p>
            <a:pPr lvl="1"/>
            <a:r>
              <a:rPr lang="en-US" dirty="0" smtClean="0">
                <a:effectLst>
                  <a:outerShdw blurRad="38100" dist="38100" dir="2700000" algn="tl">
                    <a:srgbClr val="000000">
                      <a:alpha val="43137"/>
                    </a:srgbClr>
                  </a:outerShdw>
                </a:effectLst>
              </a:rPr>
              <a:t>The Bible is Our Authoritative Guide</a:t>
            </a:r>
          </a:p>
          <a:p>
            <a:pPr lvl="1"/>
            <a:r>
              <a:rPr lang="en-US" dirty="0" smtClean="0">
                <a:effectLst>
                  <a:outerShdw blurRad="38100" dist="38100" dir="2700000" algn="tl">
                    <a:srgbClr val="000000">
                      <a:alpha val="43137"/>
                    </a:srgbClr>
                  </a:outerShdw>
                </a:effectLst>
              </a:rPr>
              <a:t>Nature of Children</a:t>
            </a:r>
            <a:endParaRPr lang="en-US" dirty="0">
              <a:effectLst>
                <a:outerShdw blurRad="38100" dist="38100" dir="2700000" algn="tl">
                  <a:srgbClr val="000000">
                    <a:alpha val="43137"/>
                  </a:srgbClr>
                </a:outerShdw>
              </a:effectLst>
            </a:endParaRPr>
          </a:p>
          <a:p>
            <a:pPr lvl="1"/>
            <a:r>
              <a:rPr lang="en-US" dirty="0" smtClean="0">
                <a:effectLst>
                  <a:outerShdw blurRad="38100" dist="38100" dir="2700000" algn="tl">
                    <a:srgbClr val="000000">
                      <a:alpha val="43137"/>
                    </a:srgbClr>
                  </a:outerShdw>
                </a:effectLst>
              </a:rPr>
              <a:t>The Role of Parents</a:t>
            </a:r>
          </a:p>
          <a:p>
            <a:r>
              <a:rPr lang="en-US" dirty="0" smtClean="0">
                <a:effectLst>
                  <a:outerShdw blurRad="38100" dist="38100" dir="2700000" algn="tl">
                    <a:srgbClr val="000000">
                      <a:alpha val="43137"/>
                    </a:srgbClr>
                  </a:outerShdw>
                </a:effectLst>
              </a:rPr>
              <a:t>How to Raise Wise, Godly Children</a:t>
            </a:r>
          </a:p>
          <a:p>
            <a:pPr lvl="1"/>
            <a:r>
              <a:rPr lang="en-US" dirty="0" smtClean="0">
                <a:effectLst>
                  <a:outerShdw blurRad="38100" dist="38100" dir="2700000" algn="tl">
                    <a:srgbClr val="000000">
                      <a:alpha val="43137"/>
                    </a:srgbClr>
                  </a:outerShdw>
                </a:effectLst>
              </a:rPr>
              <a:t>Training Your Child to Obey</a:t>
            </a:r>
          </a:p>
          <a:p>
            <a:pPr lvl="1"/>
            <a:r>
              <a:rPr lang="en-US" dirty="0" smtClean="0">
                <a:effectLst>
                  <a:outerShdw blurRad="38100" dist="38100" dir="2700000" algn="tl">
                    <a:srgbClr val="000000">
                      <a:alpha val="43137"/>
                    </a:srgbClr>
                  </a:outerShdw>
                </a:effectLst>
              </a:rPr>
              <a:t>Dealing with Rebellion</a:t>
            </a:r>
          </a:p>
          <a:p>
            <a:pPr lvl="1"/>
            <a:r>
              <a:rPr lang="en-US" dirty="0" smtClean="0">
                <a:effectLst>
                  <a:outerShdw blurRad="38100" dist="38100" dir="2700000" algn="tl">
                    <a:srgbClr val="000000">
                      <a:alpha val="43137"/>
                    </a:srgbClr>
                  </a:outerShdw>
                </a:effectLst>
              </a:rPr>
              <a:t>Training in Righteousness</a:t>
            </a:r>
          </a:p>
          <a:p>
            <a:pPr lvl="1"/>
            <a:r>
              <a:rPr lang="en-US" dirty="0" smtClean="0">
                <a:effectLst>
                  <a:outerShdw blurRad="38100" dist="38100" dir="2700000" algn="tl">
                    <a:srgbClr val="000000">
                      <a:alpha val="43137"/>
                    </a:srgbClr>
                  </a:outerShdw>
                </a:effectLst>
              </a:rPr>
              <a:t>Aiming for the Heart</a:t>
            </a:r>
          </a:p>
          <a:p>
            <a:r>
              <a:rPr lang="en-US" dirty="0" smtClean="0">
                <a:effectLst>
                  <a:outerShdw blurRad="38100" dist="38100" dir="2700000" algn="tl">
                    <a:srgbClr val="000000">
                      <a:alpha val="43137"/>
                    </a:srgbClr>
                  </a:outerShdw>
                </a:effectLst>
              </a:rPr>
              <a:t>Raising Teenagers – Preparing Them for Adulthood</a:t>
            </a: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911539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 calcmode="lin" valueType="num">
                                      <p:cBhvr>
                                        <p:cTn id="56"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5">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5">
                                            <p:txEl>
                                              <p:pRg st="8" end="8"/>
                                            </p:txEl>
                                          </p:spTgt>
                                        </p:tgtEl>
                                        <p:attrNameLst>
                                          <p:attrName>style.visibility</p:attrName>
                                        </p:attrNameLst>
                                      </p:cBhvr>
                                      <p:to>
                                        <p:strVal val="visible"/>
                                      </p:to>
                                    </p:set>
                                    <p:anim calcmode="lin" valueType="num">
                                      <p:cBhvr>
                                        <p:cTn id="63"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5">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5">
                                            <p:txEl>
                                              <p:pRg st="9" end="9"/>
                                            </p:txEl>
                                          </p:spTgt>
                                        </p:tgtEl>
                                        <p:attrNameLst>
                                          <p:attrName>style.visibility</p:attrName>
                                        </p:attrNameLst>
                                      </p:cBhvr>
                                      <p:to>
                                        <p:strVal val="visible"/>
                                      </p:to>
                                    </p:set>
                                    <p:anim calcmode="lin" valueType="num">
                                      <p:cBhvr>
                                        <p:cTn id="70" dur="500" fill="hold"/>
                                        <p:tgtEl>
                                          <p:spTgt spid="5">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5">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chor="t"/>
          <a:lstStyle/>
          <a:p>
            <a:r>
              <a:rPr lang="en-US" dirty="0" smtClean="0"/>
              <a:t>Foundational Principles</a:t>
            </a:r>
            <a:endParaRPr lang="en-US" dirty="0"/>
          </a:p>
        </p:txBody>
      </p:sp>
      <p:sp>
        <p:nvSpPr>
          <p:cNvPr id="5" name="Subtitle 4"/>
          <p:cNvSpPr>
            <a:spLocks noGrp="1"/>
          </p:cNvSpPr>
          <p:nvPr>
            <p:ph type="subTitle" idx="1"/>
          </p:nvPr>
        </p:nvSpPr>
        <p:spPr>
          <a:xfrm>
            <a:off x="1295400" y="3962400"/>
            <a:ext cx="6858000" cy="1752600"/>
          </a:xfrm>
        </p:spPr>
        <p:txBody>
          <a:bodyPr>
            <a:normAutofit/>
          </a:bodyPr>
          <a:lstStyle/>
          <a:p>
            <a:pPr marL="461963" indent="-461963" algn="l">
              <a:buFont typeface="Wingdings" panose="05000000000000000000" pitchFamily="2" charset="2"/>
              <a:buChar char="q"/>
            </a:pPr>
            <a:r>
              <a:rPr lang="en-US" sz="2800" b="1" dirty="0">
                <a:effectLst>
                  <a:outerShdw blurRad="38100" dist="38100" dir="2700000" algn="tl">
                    <a:srgbClr val="000000">
                      <a:alpha val="43137"/>
                    </a:srgbClr>
                  </a:outerShdw>
                </a:effectLst>
              </a:rPr>
              <a:t>The Bible is Our Authoritative Guide</a:t>
            </a:r>
          </a:p>
          <a:p>
            <a:pPr marL="461963" indent="-461963" algn="l">
              <a:buFont typeface="Wingdings" panose="05000000000000000000" pitchFamily="2" charset="2"/>
              <a:buChar char="q"/>
            </a:pPr>
            <a:r>
              <a:rPr lang="en-US" sz="2800" b="1" dirty="0">
                <a:effectLst>
                  <a:outerShdw blurRad="38100" dist="38100" dir="2700000" algn="tl">
                    <a:srgbClr val="000000">
                      <a:alpha val="43137"/>
                    </a:srgbClr>
                  </a:outerShdw>
                </a:effectLst>
              </a:rPr>
              <a:t>Nature of Children</a:t>
            </a:r>
          </a:p>
          <a:p>
            <a:pPr marL="461963" indent="-461963" algn="l">
              <a:buFont typeface="Wingdings" panose="05000000000000000000" pitchFamily="2" charset="2"/>
              <a:buChar char="q"/>
            </a:pPr>
            <a:r>
              <a:rPr lang="en-US" sz="2800" b="1" dirty="0">
                <a:effectLst>
                  <a:outerShdw blurRad="38100" dist="38100" dir="2700000" algn="tl">
                    <a:srgbClr val="000000">
                      <a:alpha val="43137"/>
                    </a:srgbClr>
                  </a:outerShdw>
                </a:effectLst>
              </a:rPr>
              <a:t>The Role of Parents</a:t>
            </a:r>
          </a:p>
          <a:p>
            <a:endParaRPr lang="en-US" dirty="0"/>
          </a:p>
        </p:txBody>
      </p:sp>
    </p:spTree>
    <p:extLst>
      <p:ext uri="{BB962C8B-B14F-4D97-AF65-F5344CB8AC3E}">
        <p14:creationId xmlns:p14="http://schemas.microsoft.com/office/powerpoint/2010/main" val="1613546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2.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3.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4.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5.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6.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docProps/app.xml><?xml version="1.0" encoding="utf-8"?>
<Properties xmlns="http://schemas.openxmlformats.org/officeDocument/2006/extended-properties" xmlns:vt="http://schemas.openxmlformats.org/officeDocument/2006/docPropsVTypes">
  <Template/>
  <TotalTime>53496</TotalTime>
  <Words>1099</Words>
  <Application>Microsoft Office PowerPoint</Application>
  <PresentationFormat>On-screen Show (4:3)</PresentationFormat>
  <Paragraphs>109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Apex</vt:lpstr>
      <vt:lpstr>Biblical parenting</vt:lpstr>
      <vt:lpstr>Parenting Is Important!</vt:lpstr>
      <vt:lpstr>Parenting Is Important!</vt:lpstr>
      <vt:lpstr>Parenting Is Important!</vt:lpstr>
      <vt:lpstr>Expectations for this Class</vt:lpstr>
      <vt:lpstr>Expectations for this Class</vt:lpstr>
      <vt:lpstr>Some Helpful Books</vt:lpstr>
      <vt:lpstr>Topics I Plan to Cover</vt:lpstr>
      <vt:lpstr>Foundational Principles</vt:lpstr>
      <vt:lpstr>The Bible is Our Authoritative Guide</vt:lpstr>
      <vt:lpstr>The Bible is Our Authoritative Guide</vt:lpstr>
      <vt:lpstr>The Bible is Our Authoritative Guide</vt:lpstr>
      <vt:lpstr>The Bible is Our Authoritative Guide</vt:lpstr>
      <vt:lpstr>The Bible is Our Authoritative Guide</vt:lpstr>
      <vt:lpstr>The Bible is Our Authoritative Guide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Robert Connolly</cp:lastModifiedBy>
  <cp:revision>1741</cp:revision>
  <dcterms:created xsi:type="dcterms:W3CDTF">2011-01-13T01:13:42Z</dcterms:created>
  <dcterms:modified xsi:type="dcterms:W3CDTF">2016-01-24T22:56:30Z</dcterms:modified>
</cp:coreProperties>
</file>