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9"/>
  </p:notesMasterIdLst>
  <p:sldIdLst>
    <p:sldId id="679" r:id="rId2"/>
    <p:sldId id="680" r:id="rId3"/>
    <p:sldId id="634" r:id="rId4"/>
    <p:sldId id="637" r:id="rId5"/>
    <p:sldId id="635" r:id="rId6"/>
    <p:sldId id="636" r:id="rId7"/>
    <p:sldId id="62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38"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3/6/2016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250921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3/6/2016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3/6/2016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3/6/2016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3/6/2016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3/6/2016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3/6/2016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3/6/2016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3/6/2016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3/6/2016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3/6/2016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3/6/2016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3/6/2016</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chor="t"/>
          <a:lstStyle/>
          <a:p>
            <a:r>
              <a:rPr lang="en-US" dirty="0">
                <a:effectLst>
                  <a:outerShdw blurRad="38100" dist="38100" dir="2700000" algn="tl">
                    <a:srgbClr val="000000">
                      <a:alpha val="43137"/>
                    </a:srgbClr>
                  </a:outerShdw>
                </a:effectLst>
              </a:rPr>
              <a:t>How to Raise Wise, Godly Children</a:t>
            </a:r>
          </a:p>
        </p:txBody>
      </p:sp>
      <p:sp>
        <p:nvSpPr>
          <p:cNvPr id="5" name="Subtitle 4"/>
          <p:cNvSpPr>
            <a:spLocks noGrp="1"/>
          </p:cNvSpPr>
          <p:nvPr>
            <p:ph type="subTitle" idx="1"/>
          </p:nvPr>
        </p:nvSpPr>
        <p:spPr>
          <a:xfrm>
            <a:off x="1295400" y="3962400"/>
            <a:ext cx="6858000" cy="1752600"/>
          </a:xfrm>
        </p:spPr>
        <p:txBody>
          <a:bodyPr>
            <a:normAutofit fontScale="92500" lnSpcReduction="20000"/>
          </a:bodyPr>
          <a:lstStyle/>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Training Your Child to Obey</a:t>
            </a:r>
            <a:endParaRPr lang="en-US" sz="2800" b="1" dirty="0">
              <a:effectLst>
                <a:outerShdw blurRad="38100" dist="38100" dir="2700000" algn="tl">
                  <a:srgbClr val="000000">
                    <a:alpha val="43137"/>
                  </a:srgbClr>
                </a:outerShdw>
              </a:effectLst>
            </a:endParaRP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Dealing with Rebellion</a:t>
            </a: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Training in Righteousness</a:t>
            </a: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Aiming for the Heart</a:t>
            </a:r>
          </a:p>
          <a:p>
            <a:endParaRPr lang="en-US" dirty="0"/>
          </a:p>
        </p:txBody>
      </p:sp>
    </p:spTree>
    <p:extLst>
      <p:ext uri="{BB962C8B-B14F-4D97-AF65-F5344CB8AC3E}">
        <p14:creationId xmlns:p14="http://schemas.microsoft.com/office/powerpoint/2010/main" val="1650196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What is Proper Biblical Discipline?</a:t>
            </a:r>
            <a:endParaRPr lang="en-US" sz="3600" dirty="0"/>
          </a:p>
        </p:txBody>
      </p:sp>
      <p:sp>
        <p:nvSpPr>
          <p:cNvPr id="5" name="Content Placeholder 4"/>
          <p:cNvSpPr>
            <a:spLocks noGrp="1"/>
          </p:cNvSpPr>
          <p:nvPr>
            <p:ph idx="1"/>
          </p:nvPr>
        </p:nvSpPr>
        <p:spPr>
          <a:xfrm>
            <a:off x="457200" y="914400"/>
            <a:ext cx="8229600" cy="5562600"/>
          </a:xfrm>
        </p:spPr>
        <p:txBody>
          <a:bodyPr>
            <a:normAutofit/>
          </a:bodyPr>
          <a:lstStyle/>
          <a:p>
            <a:r>
              <a:rPr lang="en-US" dirty="0" smtClean="0">
                <a:effectLst>
                  <a:outerShdw blurRad="38100" dist="38100" dir="2700000" algn="tl">
                    <a:srgbClr val="000000">
                      <a:alpha val="43137"/>
                    </a:srgbClr>
                  </a:outerShdw>
                </a:effectLst>
              </a:rPr>
              <a:t>Proper biblical discipline occurs when a parent, acting in faith toward God and love toward his children, makes careful, timely, measured, and controlled use of physical punishment </a:t>
            </a:r>
            <a:r>
              <a:rPr lang="en-US" dirty="0">
                <a:effectLst>
                  <a:outerShdw blurRad="38100" dist="38100" dir="2700000" algn="tl">
                    <a:srgbClr val="000000">
                      <a:alpha val="43137"/>
                    </a:srgbClr>
                  </a:outerShdw>
                </a:effectLst>
              </a:rPr>
              <a:t>to underscore the importance of obeying God, thus rescuing the child from continuing in his foolishness until </a:t>
            </a:r>
            <a:r>
              <a:rPr lang="en-US" dirty="0" smtClean="0">
                <a:effectLst>
                  <a:outerShdw blurRad="38100" dist="38100" dir="2700000" algn="tl">
                    <a:srgbClr val="000000">
                      <a:alpha val="43137"/>
                    </a:srgbClr>
                  </a:outerShdw>
                </a:effectLst>
              </a:rPr>
              <a:t>death.*</a:t>
            </a:r>
          </a:p>
        </p:txBody>
      </p:sp>
      <p:sp>
        <p:nvSpPr>
          <p:cNvPr id="6" name="Rectangle 5"/>
          <p:cNvSpPr/>
          <p:nvPr/>
        </p:nvSpPr>
        <p:spPr>
          <a:xfrm>
            <a:off x="1219200" y="6505515"/>
            <a:ext cx="6083910" cy="369332"/>
          </a:xfrm>
          <a:prstGeom prst="rect">
            <a:avLst/>
          </a:prstGeom>
        </p:spPr>
        <p:txBody>
          <a:bodyPr wrap="none">
            <a:spAutoFit/>
          </a:bodyPr>
          <a:lstStyle/>
          <a:p>
            <a:r>
              <a:rPr lang="en-US" dirty="0" smtClean="0">
                <a:effectLst>
                  <a:outerShdw blurRad="38100" dist="38100" dir="2700000" algn="tl">
                    <a:srgbClr val="000000">
                      <a:alpha val="43137"/>
                    </a:srgbClr>
                  </a:outerShdw>
                </a:effectLst>
                <a:latin typeface="Cambria" panose="02040503050406030204" pitchFamily="18" charset="0"/>
              </a:rPr>
              <a:t>*Paraphrased from Tedd </a:t>
            </a:r>
            <a:r>
              <a:rPr lang="en-US" dirty="0">
                <a:effectLst>
                  <a:outerShdw blurRad="38100" dist="38100" dir="2700000" algn="tl">
                    <a:srgbClr val="000000">
                      <a:alpha val="43137"/>
                    </a:srgbClr>
                  </a:outerShdw>
                </a:effectLst>
                <a:latin typeface="Cambria" panose="02040503050406030204" pitchFamily="18" charset="0"/>
              </a:rPr>
              <a:t>Tripp, </a:t>
            </a:r>
            <a:r>
              <a:rPr lang="en-US" i="1" dirty="0">
                <a:effectLst>
                  <a:outerShdw blurRad="38100" dist="38100" dir="2700000" algn="tl">
                    <a:srgbClr val="000000">
                      <a:alpha val="43137"/>
                    </a:srgbClr>
                  </a:outerShdw>
                </a:effectLst>
                <a:latin typeface="Cambria" panose="02040503050406030204" pitchFamily="18" charset="0"/>
              </a:rPr>
              <a:t>Shepherding a Child’s </a:t>
            </a:r>
            <a:r>
              <a:rPr lang="en-US" i="1" dirty="0" smtClean="0">
                <a:effectLst>
                  <a:outerShdw blurRad="38100" dist="38100" dir="2700000" algn="tl">
                    <a:srgbClr val="000000">
                      <a:alpha val="43137"/>
                    </a:srgbClr>
                  </a:outerShdw>
                </a:effectLst>
                <a:latin typeface="Cambria" panose="02040503050406030204" pitchFamily="18" charset="0"/>
              </a:rPr>
              <a:t>Heart</a:t>
            </a:r>
            <a:endParaRPr lang="en-US" dirty="0"/>
          </a:p>
        </p:txBody>
      </p:sp>
    </p:spTree>
    <p:extLst>
      <p:ext uri="{BB962C8B-B14F-4D97-AF65-F5344CB8AC3E}">
        <p14:creationId xmlns:p14="http://schemas.microsoft.com/office/powerpoint/2010/main" val="11617534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Excuses Parents Use for Not Spanking</a:t>
            </a:r>
            <a:endParaRPr lang="en-US" sz="3600" dirty="0"/>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latin typeface="Cambria" panose="02040503050406030204" pitchFamily="18" charset="0"/>
              </a:rPr>
              <a:t>I’m afraid it will make him rebellious and angry.</a:t>
            </a:r>
          </a:p>
          <a:p>
            <a:pPr lvl="1"/>
            <a:r>
              <a:rPr lang="en-US" dirty="0" smtClean="0">
                <a:effectLst>
                  <a:outerShdw blurRad="38100" dist="38100" dir="2700000" algn="tl">
                    <a:srgbClr val="000000">
                      <a:alpha val="43137"/>
                    </a:srgbClr>
                  </a:outerShdw>
                </a:effectLst>
                <a:latin typeface="Cambria" panose="02040503050406030204" pitchFamily="18" charset="0"/>
              </a:rPr>
              <a:t>As a parent, you want your children to love and appreciate you. You want them to think Mom and Dad are great. You may be afraid that spanking will make them think you’re a big meanie. Proverbs states the </a:t>
            </a:r>
            <a:r>
              <a:rPr lang="en-US" u="sng" dirty="0" smtClean="0">
                <a:effectLst>
                  <a:outerShdw blurRad="38100" dist="38100" dir="2700000" algn="tl">
                    <a:srgbClr val="000000">
                      <a:alpha val="43137"/>
                    </a:srgbClr>
                  </a:outerShdw>
                </a:effectLst>
                <a:latin typeface="Cambria" panose="02040503050406030204" pitchFamily="18" charset="0"/>
              </a:rPr>
              <a:t>opposite</a:t>
            </a:r>
            <a:r>
              <a:rPr lang="en-US" dirty="0" smtClean="0">
                <a:effectLst>
                  <a:outerShdw blurRad="38100" dist="38100" dir="2700000" algn="tl">
                    <a:srgbClr val="000000">
                      <a:alpha val="43137"/>
                    </a:srgbClr>
                  </a:outerShdw>
                </a:effectLst>
                <a:latin typeface="Cambria" panose="02040503050406030204" pitchFamily="18" charset="0"/>
              </a:rPr>
              <a:t>:</a:t>
            </a:r>
            <a:endParaRPr lang="en-US" dirty="0">
              <a:effectLst>
                <a:outerShdw blurRad="38100" dist="38100" dir="2700000" algn="tl">
                  <a:srgbClr val="000000">
                    <a:alpha val="43137"/>
                  </a:srgbClr>
                </a:outerShdw>
              </a:effectLst>
              <a:latin typeface="Cambria" panose="02040503050406030204" pitchFamily="18" charset="0"/>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Discipline your son, and he will give you peace; he will bring delight to your soul. </a:t>
            </a:r>
            <a:r>
              <a:rPr lang="en-US" b="1" dirty="0" smtClean="0">
                <a:effectLst>
                  <a:outerShdw blurRad="38100" dist="38100" dir="2700000" algn="tl">
                    <a:srgbClr val="000000">
                      <a:alpha val="43137"/>
                    </a:srgbClr>
                  </a:outerShdw>
                </a:effectLst>
                <a:latin typeface="Cambria" pitchFamily="18" charset="0"/>
              </a:rPr>
              <a:t>(</a:t>
            </a:r>
            <a:r>
              <a:rPr lang="en-US" b="1" dirty="0">
                <a:effectLst>
                  <a:outerShdw blurRad="38100" dist="38100" dir="2700000" algn="tl">
                    <a:srgbClr val="000000">
                      <a:alpha val="43137"/>
                    </a:srgbClr>
                  </a:outerShdw>
                </a:effectLst>
                <a:latin typeface="Cambria" pitchFamily="18" charset="0"/>
              </a:rPr>
              <a:t>Proverbs </a:t>
            </a:r>
            <a:r>
              <a:rPr lang="en-US" b="1" dirty="0" smtClean="0">
                <a:effectLst>
                  <a:outerShdw blurRad="38100" dist="38100" dir="2700000" algn="tl">
                    <a:srgbClr val="000000">
                      <a:alpha val="43137"/>
                    </a:srgbClr>
                  </a:outerShdw>
                </a:effectLst>
                <a:latin typeface="Cambria" pitchFamily="18" charset="0"/>
              </a:rPr>
              <a:t>29:17 NIV)</a:t>
            </a:r>
          </a:p>
          <a:p>
            <a:pPr lvl="1"/>
            <a:r>
              <a:rPr lang="en-US" dirty="0" smtClean="0">
                <a:effectLst>
                  <a:outerShdw blurRad="38100" dist="38100" dir="2700000" algn="tl">
                    <a:srgbClr val="000000">
                      <a:alpha val="43137"/>
                    </a:srgbClr>
                  </a:outerShdw>
                </a:effectLst>
                <a:latin typeface="Cambria" panose="02040503050406030204" pitchFamily="18" charset="0"/>
              </a:rPr>
              <a:t>Rather than discipline producing angry, sullen children, it produces children that bring you delight and give you peace.</a:t>
            </a:r>
          </a:p>
          <a:p>
            <a:pPr lvl="1"/>
            <a:endParaRPr lang="en-US"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25002199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Excuses Parents Use for Not Spanking</a:t>
            </a:r>
            <a:endParaRPr lang="en-US" sz="3600" dirty="0"/>
          </a:p>
        </p:txBody>
      </p:sp>
      <p:sp>
        <p:nvSpPr>
          <p:cNvPr id="5" name="Content Placeholder 4"/>
          <p:cNvSpPr>
            <a:spLocks noGrp="1"/>
          </p:cNvSpPr>
          <p:nvPr>
            <p:ph idx="1"/>
          </p:nvPr>
        </p:nvSpPr>
        <p:spPr>
          <a:xfrm>
            <a:off x="457200" y="914400"/>
            <a:ext cx="8229600" cy="5486400"/>
          </a:xfrm>
        </p:spPr>
        <p:txBody>
          <a:bodyPr>
            <a:normAutofit fontScale="92500" lnSpcReduction="10000"/>
          </a:bodyPr>
          <a:lstStyle/>
          <a:p>
            <a:r>
              <a:rPr lang="en-US" dirty="0" smtClean="0">
                <a:effectLst>
                  <a:outerShdw blurRad="38100" dist="38100" dir="2700000" algn="tl">
                    <a:srgbClr val="000000">
                      <a:alpha val="43137"/>
                    </a:srgbClr>
                  </a:outerShdw>
                </a:effectLst>
                <a:latin typeface="Cambria" panose="02040503050406030204" pitchFamily="18" charset="0"/>
              </a:rPr>
              <a:t>My child is not old enough to understand why he’s being disciplined*</a:t>
            </a:r>
          </a:p>
          <a:p>
            <a:pPr lvl="1"/>
            <a:r>
              <a:rPr lang="en-US" i="1" dirty="0">
                <a:effectLst>
                  <a:outerShdw blurRad="38100" dist="38100" dir="2700000" algn="tl">
                    <a:srgbClr val="000000">
                      <a:alpha val="43137"/>
                    </a:srgbClr>
                  </a:outerShdw>
                </a:effectLst>
                <a:latin typeface="Cambria" panose="02040503050406030204" pitchFamily="18" charset="0"/>
              </a:rPr>
              <a:t>I’ve heard moms brag about how smart their babies are; their six month old can wave bye-bye or clap his hands and play </a:t>
            </a:r>
            <a:r>
              <a:rPr lang="en-US" i="1" dirty="0" smtClean="0">
                <a:effectLst>
                  <a:outerShdw blurRad="38100" dist="38100" dir="2700000" algn="tl">
                    <a:srgbClr val="000000">
                      <a:alpha val="43137"/>
                    </a:srgbClr>
                  </a:outerShdw>
                </a:effectLst>
                <a:latin typeface="Cambria" panose="02040503050406030204" pitchFamily="18" charset="0"/>
              </a:rPr>
              <a:t>pat-a-cake </a:t>
            </a:r>
            <a:r>
              <a:rPr lang="en-US" i="1" dirty="0">
                <a:effectLst>
                  <a:outerShdw blurRad="38100" dist="38100" dir="2700000" algn="tl">
                    <a:srgbClr val="000000">
                      <a:alpha val="43137"/>
                    </a:srgbClr>
                  </a:outerShdw>
                </a:effectLst>
                <a:latin typeface="Cambria" panose="02040503050406030204" pitchFamily="18" charset="0"/>
              </a:rPr>
              <a:t>upon encouragement. By eight months he has an enormous understanding of vocabulary. He responds to such instructions as, “Come to Mama,” “Blow kisses,” and “Hug your baby doll.” Yet these same moms who brag about how smart their babies are say, “Oh, he’s just too young to understand the word ‘No.’”</a:t>
            </a:r>
          </a:p>
          <a:p>
            <a:pPr lvl="1"/>
            <a:r>
              <a:rPr lang="en-US" i="1" dirty="0" smtClean="0">
                <a:effectLst>
                  <a:outerShdw blurRad="38100" dist="38100" dir="2700000" algn="tl">
                    <a:srgbClr val="000000">
                      <a:alpha val="43137"/>
                    </a:srgbClr>
                  </a:outerShdw>
                </a:effectLst>
                <a:latin typeface="Cambria" panose="02040503050406030204" pitchFamily="18" charset="0"/>
              </a:rPr>
              <a:t>Children are old enough to learn “No” when they are old enough to do something that requires you to tell them “No.”</a:t>
            </a:r>
          </a:p>
          <a:p>
            <a:pPr lvl="1"/>
            <a:endParaRPr lang="en-US" b="1" dirty="0">
              <a:effectLst>
                <a:outerShdw blurRad="38100" dist="38100" dir="2700000" algn="tl">
                  <a:srgbClr val="000000">
                    <a:alpha val="43137"/>
                  </a:srgbClr>
                </a:outerShdw>
              </a:effectLst>
              <a:latin typeface="Cambria" pitchFamily="18" charset="0"/>
            </a:endParaRPr>
          </a:p>
        </p:txBody>
      </p:sp>
      <p:sp>
        <p:nvSpPr>
          <p:cNvPr id="6" name="Rectangle 5"/>
          <p:cNvSpPr/>
          <p:nvPr/>
        </p:nvSpPr>
        <p:spPr>
          <a:xfrm>
            <a:off x="1143000" y="6487759"/>
            <a:ext cx="6301084" cy="369332"/>
          </a:xfrm>
          <a:prstGeom prst="rect">
            <a:avLst/>
          </a:prstGeom>
        </p:spPr>
        <p:txBody>
          <a:bodyPr wrap="none">
            <a:spAutoFit/>
          </a:bodyPr>
          <a:lstStyle/>
          <a:p>
            <a:r>
              <a:rPr lang="en-US" dirty="0" smtClean="0">
                <a:effectLst>
                  <a:outerShdw blurRad="38100" dist="38100" dir="2700000" algn="tl">
                    <a:srgbClr val="000000">
                      <a:alpha val="43137"/>
                    </a:srgbClr>
                  </a:outerShdw>
                </a:effectLst>
                <a:latin typeface="Cambria" panose="02040503050406030204" pitchFamily="18" charset="0"/>
              </a:rPr>
              <a:t>*Gleaned from Ginger Plowman, </a:t>
            </a:r>
            <a:r>
              <a:rPr lang="en-US" i="1" dirty="0" smtClean="0">
                <a:effectLst>
                  <a:outerShdw blurRad="38100" dist="38100" dir="2700000" algn="tl">
                    <a:srgbClr val="000000">
                      <a:alpha val="43137"/>
                    </a:srgbClr>
                  </a:outerShdw>
                </a:effectLst>
                <a:latin typeface="Cambria" panose="02040503050406030204" pitchFamily="18" charset="0"/>
              </a:rPr>
              <a:t>Don’t Make Me Count to Three</a:t>
            </a:r>
            <a:endParaRPr lang="en-US" dirty="0"/>
          </a:p>
        </p:txBody>
      </p:sp>
    </p:spTree>
    <p:extLst>
      <p:ext uri="{BB962C8B-B14F-4D97-AF65-F5344CB8AC3E}">
        <p14:creationId xmlns:p14="http://schemas.microsoft.com/office/powerpoint/2010/main" val="17707468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Excuses Parents Use for Not Spanking</a:t>
            </a:r>
            <a:endParaRPr lang="en-US" sz="3600" dirty="0"/>
          </a:p>
        </p:txBody>
      </p:sp>
      <p:sp>
        <p:nvSpPr>
          <p:cNvPr id="5" name="Content Placeholder 4"/>
          <p:cNvSpPr>
            <a:spLocks noGrp="1"/>
          </p:cNvSpPr>
          <p:nvPr>
            <p:ph idx="1"/>
          </p:nvPr>
        </p:nvSpPr>
        <p:spPr>
          <a:xfrm>
            <a:off x="457200" y="914400"/>
            <a:ext cx="8229600" cy="1219200"/>
          </a:xfrm>
        </p:spPr>
        <p:txBody>
          <a:bodyPr>
            <a:normAutofit/>
          </a:bodyPr>
          <a:lstStyle/>
          <a:p>
            <a:r>
              <a:rPr lang="en-US" dirty="0" smtClean="0">
                <a:effectLst>
                  <a:outerShdw blurRad="38100" dist="38100" dir="2700000" algn="tl">
                    <a:srgbClr val="000000">
                      <a:alpha val="43137"/>
                    </a:srgbClr>
                  </a:outerShdw>
                </a:effectLst>
                <a:latin typeface="Cambria" panose="02040503050406030204" pitchFamily="18" charset="0"/>
              </a:rPr>
              <a:t>I’m afraid of being arrested for child abuse.</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09800"/>
            <a:ext cx="8703128"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673357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Excuses Parents Use for Not Spanking</a:t>
            </a:r>
            <a:endParaRPr lang="en-US" sz="3600" dirty="0"/>
          </a:p>
        </p:txBody>
      </p:sp>
      <p:sp>
        <p:nvSpPr>
          <p:cNvPr id="5" name="Content Placeholder 4"/>
          <p:cNvSpPr>
            <a:spLocks noGrp="1"/>
          </p:cNvSpPr>
          <p:nvPr>
            <p:ph idx="1"/>
          </p:nvPr>
        </p:nvSpPr>
        <p:spPr>
          <a:xfrm>
            <a:off x="457200" y="914400"/>
            <a:ext cx="8229600" cy="5410200"/>
          </a:xfrm>
        </p:spPr>
        <p:txBody>
          <a:bodyPr>
            <a:normAutofit/>
          </a:bodyPr>
          <a:lstStyle/>
          <a:p>
            <a:r>
              <a:rPr lang="en-US" dirty="0" smtClean="0">
                <a:effectLst>
                  <a:outerShdw blurRad="38100" dist="38100" dir="2700000" algn="tl">
                    <a:srgbClr val="000000">
                      <a:alpha val="43137"/>
                    </a:srgbClr>
                  </a:outerShdw>
                </a:effectLst>
                <a:latin typeface="Cambria" panose="02040503050406030204" pitchFamily="18" charset="0"/>
              </a:rPr>
              <a:t>I’m afraid of being arrested for child abuse*</a:t>
            </a:r>
          </a:p>
          <a:p>
            <a:pPr lvl="1"/>
            <a:r>
              <a:rPr lang="en-US" i="1" dirty="0">
                <a:effectLst>
                  <a:outerShdw blurRad="38100" dist="38100" dir="2700000" algn="tl">
                    <a:srgbClr val="000000">
                      <a:alpha val="43137"/>
                    </a:srgbClr>
                  </a:outerShdw>
                </a:effectLst>
                <a:latin typeface="Cambria" panose="02040503050406030204" pitchFamily="18" charset="0"/>
              </a:rPr>
              <a:t>There is validity to this concern. </a:t>
            </a:r>
            <a:r>
              <a:rPr lang="en-US" i="1" dirty="0" smtClean="0">
                <a:effectLst>
                  <a:outerShdw blurRad="38100" dist="38100" dir="2700000" algn="tl">
                    <a:srgbClr val="000000">
                      <a:alpha val="43137"/>
                    </a:srgbClr>
                  </a:outerShdw>
                </a:effectLst>
                <a:latin typeface="Cambria" panose="02040503050406030204" pitchFamily="18" charset="0"/>
              </a:rPr>
              <a:t>You must be careful to avoid unnecessary exposure to being reported by someone who does not approve of spanking. Spanking should be done in the privacy of the home. </a:t>
            </a:r>
          </a:p>
          <a:p>
            <a:pPr lvl="1"/>
            <a:r>
              <a:rPr lang="en-US" i="1" dirty="0" smtClean="0">
                <a:effectLst>
                  <a:outerShdw blurRad="38100" dist="38100" dir="2700000" algn="tl">
                    <a:srgbClr val="000000">
                      <a:alpha val="43137"/>
                    </a:srgbClr>
                  </a:outerShdw>
                </a:effectLst>
                <a:latin typeface="Cambria" panose="02040503050406030204" pitchFamily="18" charset="0"/>
              </a:rPr>
              <a:t>Ultimately this is a question of faith. Will I obey God even when there are risks attached to obeying?</a:t>
            </a:r>
            <a:endParaRPr lang="en-US" i="1" dirty="0">
              <a:effectLst>
                <a:outerShdw blurRad="38100" dist="38100" dir="2700000" algn="tl">
                  <a:srgbClr val="000000">
                    <a:alpha val="43137"/>
                  </a:srgbClr>
                </a:outerShdw>
              </a:effectLst>
              <a:latin typeface="Cambria" panose="02040503050406030204" pitchFamily="18" charset="0"/>
            </a:endParaRPr>
          </a:p>
          <a:p>
            <a:pPr lvl="1"/>
            <a:endParaRPr lang="en-US" b="1" dirty="0">
              <a:effectLst>
                <a:outerShdw blurRad="38100" dist="38100" dir="2700000" algn="tl">
                  <a:srgbClr val="000000">
                    <a:alpha val="43137"/>
                  </a:srgbClr>
                </a:outerShdw>
              </a:effectLst>
              <a:latin typeface="Cambria" pitchFamily="18" charset="0"/>
            </a:endParaRPr>
          </a:p>
        </p:txBody>
      </p:sp>
      <p:sp>
        <p:nvSpPr>
          <p:cNvPr id="6" name="Rectangle 5"/>
          <p:cNvSpPr/>
          <p:nvPr/>
        </p:nvSpPr>
        <p:spPr>
          <a:xfrm>
            <a:off x="1219200" y="6505515"/>
            <a:ext cx="5480796" cy="369332"/>
          </a:xfrm>
          <a:prstGeom prst="rect">
            <a:avLst/>
          </a:prstGeom>
        </p:spPr>
        <p:txBody>
          <a:bodyPr wrap="none">
            <a:spAutoFit/>
          </a:bodyPr>
          <a:lstStyle/>
          <a:p>
            <a:r>
              <a:rPr lang="en-US" dirty="0" smtClean="0">
                <a:effectLst>
                  <a:outerShdw blurRad="38100" dist="38100" dir="2700000" algn="tl">
                    <a:srgbClr val="000000">
                      <a:alpha val="43137"/>
                    </a:srgbClr>
                  </a:outerShdw>
                </a:effectLst>
                <a:latin typeface="Cambria" panose="02040503050406030204" pitchFamily="18" charset="0"/>
              </a:rPr>
              <a:t>*Gleaned from Tedd </a:t>
            </a:r>
            <a:r>
              <a:rPr lang="en-US" dirty="0">
                <a:effectLst>
                  <a:outerShdw blurRad="38100" dist="38100" dir="2700000" algn="tl">
                    <a:srgbClr val="000000">
                      <a:alpha val="43137"/>
                    </a:srgbClr>
                  </a:outerShdw>
                </a:effectLst>
                <a:latin typeface="Cambria" panose="02040503050406030204" pitchFamily="18" charset="0"/>
              </a:rPr>
              <a:t>Tripp, </a:t>
            </a:r>
            <a:r>
              <a:rPr lang="en-US" i="1" dirty="0">
                <a:effectLst>
                  <a:outerShdw blurRad="38100" dist="38100" dir="2700000" algn="tl">
                    <a:srgbClr val="000000">
                      <a:alpha val="43137"/>
                    </a:srgbClr>
                  </a:outerShdw>
                </a:effectLst>
                <a:latin typeface="Cambria" panose="02040503050406030204" pitchFamily="18" charset="0"/>
              </a:rPr>
              <a:t>Shepherding a Child’s </a:t>
            </a:r>
            <a:r>
              <a:rPr lang="en-US" i="1" dirty="0" smtClean="0">
                <a:effectLst>
                  <a:outerShdw blurRad="38100" dist="38100" dir="2700000" algn="tl">
                    <a:srgbClr val="000000">
                      <a:alpha val="43137"/>
                    </a:srgbClr>
                  </a:outerShdw>
                </a:effectLst>
                <a:latin typeface="Cambria" panose="02040503050406030204" pitchFamily="18" charset="0"/>
              </a:rPr>
              <a:t>Heart</a:t>
            </a:r>
            <a:endParaRPr lang="en-US" dirty="0"/>
          </a:p>
        </p:txBody>
      </p:sp>
    </p:spTree>
    <p:extLst>
      <p:ext uri="{BB962C8B-B14F-4D97-AF65-F5344CB8AC3E}">
        <p14:creationId xmlns:p14="http://schemas.microsoft.com/office/powerpoint/2010/main" val="12541723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p:cTn id="1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Excuses Parents Use for Not Spanking</a:t>
            </a:r>
            <a:endParaRPr lang="en-US" sz="3600" dirty="0"/>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Questions: </a:t>
            </a:r>
          </a:p>
          <a:p>
            <a:pPr lvl="1"/>
            <a:r>
              <a:rPr lang="en-US" dirty="0" smtClean="0">
                <a:effectLst>
                  <a:outerShdw blurRad="38100" dist="38100" dir="2700000" algn="tl">
                    <a:srgbClr val="000000">
                      <a:alpha val="43137"/>
                    </a:srgbClr>
                  </a:outerShdw>
                </a:effectLst>
              </a:rPr>
              <a:t>Do you sometimes have a hard time believing that spanking your child is an act of love?</a:t>
            </a:r>
          </a:p>
          <a:p>
            <a:pPr lvl="1"/>
            <a:r>
              <a:rPr lang="en-US" dirty="0" smtClean="0">
                <a:effectLst>
                  <a:outerShdw blurRad="38100" dist="38100" dir="2700000" algn="tl">
                    <a:srgbClr val="000000">
                      <a:alpha val="43137"/>
                    </a:srgbClr>
                  </a:outerShdw>
                </a:effectLst>
              </a:rPr>
              <a:t>Are you sometimes tempted to think that spanking your child doesn’t really do any good? If so, what is it that makes you think that?</a:t>
            </a:r>
          </a:p>
          <a:p>
            <a:pPr lvl="1"/>
            <a:r>
              <a:rPr lang="en-US" dirty="0" smtClean="0">
                <a:effectLst>
                  <a:outerShdw blurRad="38100" dist="38100" dir="2700000" algn="tl">
                    <a:srgbClr val="000000">
                      <a:alpha val="43137"/>
                    </a:srgbClr>
                  </a:outerShdw>
                </a:effectLst>
              </a:rPr>
              <a:t>What other excuses (besides the ones we have mentioned in this section) have you heard other parents give (or perhaps you yourself have given!) for not spanking a disobedient child?</a:t>
            </a:r>
          </a:p>
        </p:txBody>
      </p:sp>
    </p:spTree>
    <p:extLst>
      <p:ext uri="{BB962C8B-B14F-4D97-AF65-F5344CB8AC3E}">
        <p14:creationId xmlns:p14="http://schemas.microsoft.com/office/powerpoint/2010/main" val="42947438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73396</TotalTime>
  <Words>531</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Apex</vt:lpstr>
      <vt:lpstr>How to Raise Wise, Godly Children</vt:lpstr>
      <vt:lpstr>What is Proper Biblical Discipline?</vt:lpstr>
      <vt:lpstr>Excuses Parents Use for Not Spanking</vt:lpstr>
      <vt:lpstr>Excuses Parents Use for Not Spanking</vt:lpstr>
      <vt:lpstr>Excuses Parents Use for Not Spanking</vt:lpstr>
      <vt:lpstr>Excuses Parents Use for Not Spanking</vt:lpstr>
      <vt:lpstr>Excuses Parents Use for Not Spanking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1962</cp:revision>
  <dcterms:created xsi:type="dcterms:W3CDTF">2011-01-13T01:13:42Z</dcterms:created>
  <dcterms:modified xsi:type="dcterms:W3CDTF">2016-03-07T00:30:21Z</dcterms:modified>
</cp:coreProperties>
</file>