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
  </p:notesMasterIdLst>
  <p:sldIdLst>
    <p:sldId id="766" r:id="rId2"/>
    <p:sldId id="712" r:id="rId3"/>
    <p:sldId id="713" r:id="rId4"/>
    <p:sldId id="714" r:id="rId5"/>
    <p:sldId id="715" r:id="rId6"/>
    <p:sldId id="71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83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EE3FA-69F3-4228-8B1C-751B7C95028F}" type="datetimeFigureOut">
              <a:rPr lang="en-US" smtClean="0"/>
              <a:pPr/>
              <a:t>9/2/2018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50334-F2C2-4770-B480-2913F8F0EA4D}" type="slidenum">
              <a:rPr lang="en-US" smtClean="0"/>
              <a:pPr/>
              <a:t>‹#›</a:t>
            </a:fld>
            <a:endParaRPr lang="en-US" dirty="0"/>
          </a:p>
        </p:txBody>
      </p:sp>
    </p:spTree>
    <p:extLst>
      <p:ext uri="{BB962C8B-B14F-4D97-AF65-F5344CB8AC3E}">
        <p14:creationId xmlns:p14="http://schemas.microsoft.com/office/powerpoint/2010/main" val="25092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499376C-85DB-407B-B965-FC6367A132FF}" type="datetimeFigureOut">
              <a:rPr lang="en-US" smtClean="0"/>
              <a:pPr/>
              <a:t>9/2/2018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20C93279-0D0F-410B-A93E-63AE6B03E72C}"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99376C-85DB-407B-B965-FC6367A132FF}" type="datetimeFigureOut">
              <a:rPr lang="en-US" smtClean="0"/>
              <a:pPr/>
              <a:t>9/2/2018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99376C-85DB-407B-B965-FC6367A132FF}" type="datetimeFigureOut">
              <a:rPr lang="en-US" smtClean="0"/>
              <a:pPr/>
              <a:t>9/2/2018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99376C-85DB-407B-B965-FC6367A132FF}" type="datetimeFigureOut">
              <a:rPr lang="en-US" smtClean="0"/>
              <a:pPr/>
              <a:t>9/2/2018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99376C-85DB-407B-B965-FC6367A132FF}" type="datetimeFigureOut">
              <a:rPr lang="en-US" smtClean="0"/>
              <a:pPr/>
              <a:t>9/2/2018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20C93279-0D0F-410B-A93E-63AE6B03E72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99376C-85DB-407B-B965-FC6367A132FF}" type="datetimeFigureOut">
              <a:rPr lang="en-US" smtClean="0"/>
              <a:pPr/>
              <a:t>9/2/2018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499376C-85DB-407B-B965-FC6367A132FF}" type="datetimeFigureOut">
              <a:rPr lang="en-US" smtClean="0"/>
              <a:pPr/>
              <a:t>9/2/2018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99376C-85DB-407B-B965-FC6367A132FF}" type="datetimeFigureOut">
              <a:rPr lang="en-US" smtClean="0"/>
              <a:pPr/>
              <a:t>9/2/2018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9376C-85DB-407B-B965-FC6367A132FF}" type="datetimeFigureOut">
              <a:rPr lang="en-US" smtClean="0"/>
              <a:pPr/>
              <a:t>9/2/2018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99376C-85DB-407B-B965-FC6367A132FF}" type="datetimeFigureOut">
              <a:rPr lang="en-US" smtClean="0"/>
              <a:pPr/>
              <a:t>9/2/2018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99376C-85DB-407B-B965-FC6367A132FF}" type="datetimeFigureOut">
              <a:rPr lang="en-US" smtClean="0"/>
              <a:pPr/>
              <a:t>9/2/2018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499376C-85DB-407B-B965-FC6367A132FF}" type="datetimeFigureOut">
              <a:rPr lang="en-US" smtClean="0"/>
              <a:pPr/>
              <a:t>9/2/2018</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0C93279-0D0F-410B-A93E-63AE6B03E72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32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8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4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4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4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Book of Proverbs</a:t>
            </a:r>
            <a:endParaRPr lang="en-US" dirty="0"/>
          </a:p>
        </p:txBody>
      </p:sp>
      <p:sp>
        <p:nvSpPr>
          <p:cNvPr id="5" name="Subtitle 4"/>
          <p:cNvSpPr>
            <a:spLocks noGrp="1"/>
          </p:cNvSpPr>
          <p:nvPr>
            <p:ph type="subTitle" idx="1"/>
          </p:nvPr>
        </p:nvSpPr>
        <p:spPr>
          <a:xfrm>
            <a:off x="1371600" y="3331698"/>
            <a:ext cx="6400800" cy="2078502"/>
          </a:xfrm>
        </p:spPr>
        <p:txBody>
          <a:bodyPr>
            <a:normAutofit/>
          </a:bodyPr>
          <a:lstStyle/>
          <a:p>
            <a:r>
              <a:rPr lang="en-US" sz="4000" b="1" dirty="0">
                <a:effectLst>
                  <a:outerShdw blurRad="38100" dist="38100" dir="2700000" algn="tl">
                    <a:srgbClr val="000000">
                      <a:alpha val="43137"/>
                    </a:srgbClr>
                  </a:outerShdw>
                </a:effectLst>
              </a:rPr>
              <a:t>The Importance of Self-Control</a:t>
            </a:r>
            <a:endParaRPr lang="en-US" sz="4000" b="1" dirty="0" smtClean="0">
              <a:effectLst>
                <a:outerShdw blurRad="38100" dist="38100" dir="2700000" algn="tl">
                  <a:srgbClr val="000000">
                    <a:alpha val="43137"/>
                  </a:srgbClr>
                </a:outerShdw>
              </a:effectLst>
            </a:endParaRPr>
          </a:p>
          <a:p>
            <a:r>
              <a:rPr lang="en-US" sz="4000" b="1" dirty="0" smtClean="0">
                <a:solidFill>
                  <a:srgbClr val="FFFF00"/>
                </a:solidFill>
                <a:effectLst>
                  <a:outerShdw blurRad="38100" dist="38100" dir="2700000" algn="tl">
                    <a:srgbClr val="000000">
                      <a:alpha val="43137"/>
                    </a:srgbClr>
                  </a:outerShdw>
                </a:effectLst>
              </a:rPr>
              <a:t>Proverbs</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8325122"/>
      </p:ext>
    </p:extLst>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normAutofit/>
          </a:bodyPr>
          <a:lstStyle/>
          <a:p>
            <a:r>
              <a:rPr lang="en-US" sz="4400" dirty="0" smtClean="0">
                <a:effectLst>
                  <a:outerShdw blurRad="38100" dist="38100" dir="2700000" algn="tl">
                    <a:srgbClr val="000000">
                      <a:alpha val="43137"/>
                    </a:srgbClr>
                  </a:outerShdw>
                </a:effectLst>
              </a:rPr>
              <a:t>What Is Self-Control?</a:t>
            </a:r>
            <a:endParaRPr lang="en-US" dirty="0"/>
          </a:p>
        </p:txBody>
      </p:sp>
      <p:sp>
        <p:nvSpPr>
          <p:cNvPr id="5" name="Content Placeholder 4"/>
          <p:cNvSpPr>
            <a:spLocks noGrp="1"/>
          </p:cNvSpPr>
          <p:nvPr>
            <p:ph idx="1"/>
          </p:nvPr>
        </p:nvSpPr>
        <p:spPr>
          <a:xfrm>
            <a:off x="457200" y="914400"/>
            <a:ext cx="8229600" cy="5943600"/>
          </a:xfrm>
        </p:spPr>
        <p:txBody>
          <a:bodyPr>
            <a:normAutofit fontScale="85000" lnSpcReduction="20000"/>
          </a:bodyPr>
          <a:lstStyle/>
          <a:p>
            <a:r>
              <a:rPr lang="en-US" dirty="0" smtClean="0">
                <a:effectLst>
                  <a:outerShdw blurRad="38100" dist="38100" dir="2700000" algn="tl">
                    <a:srgbClr val="000000">
                      <a:alpha val="43137"/>
                    </a:srgbClr>
                  </a:outerShdw>
                </a:effectLst>
              </a:rPr>
              <a:t>Self-control is </a:t>
            </a:r>
            <a:r>
              <a:rPr lang="en-US" dirty="0">
                <a:effectLst>
                  <a:outerShdw blurRad="38100" dist="38100" dir="2700000" algn="tl">
                    <a:srgbClr val="000000">
                      <a:alpha val="43137"/>
                    </a:srgbClr>
                  </a:outerShdw>
                </a:effectLst>
              </a:rPr>
              <a:t>choosing the helpful thing </a:t>
            </a:r>
            <a:r>
              <a:rPr lang="en-US" dirty="0" smtClean="0">
                <a:effectLst>
                  <a:outerShdw blurRad="38100" dist="38100" dir="2700000" algn="tl">
                    <a:srgbClr val="000000">
                      <a:alpha val="43137"/>
                    </a:srgbClr>
                  </a:outerShdw>
                </a:effectLst>
              </a:rPr>
              <a:t>or the most important thing </a:t>
            </a:r>
            <a:r>
              <a:rPr lang="en-US" dirty="0">
                <a:effectLst>
                  <a:outerShdw blurRad="38100" dist="38100" dir="2700000" algn="tl">
                    <a:srgbClr val="000000">
                      <a:alpha val="43137"/>
                    </a:srgbClr>
                  </a:outerShdw>
                </a:effectLst>
              </a:rPr>
              <a:t>rather than </a:t>
            </a:r>
            <a:r>
              <a:rPr lang="en-US" dirty="0" smtClean="0">
                <a:effectLst>
                  <a:outerShdw blurRad="38100" dist="38100" dir="2700000" algn="tl">
                    <a:srgbClr val="000000">
                      <a:alpha val="43137"/>
                    </a:srgbClr>
                  </a:outerShdw>
                </a:effectLst>
              </a:rPr>
              <a:t>the harmful thing or the less important thing.</a:t>
            </a:r>
          </a:p>
          <a:p>
            <a:r>
              <a:rPr lang="en-US" dirty="0" smtClean="0">
                <a:effectLst>
                  <a:outerShdw blurRad="38100" dist="38100" dir="2700000" algn="tl">
                    <a:srgbClr val="000000">
                      <a:alpha val="43137"/>
                    </a:srgbClr>
                  </a:outerShdw>
                </a:effectLst>
              </a:rPr>
              <a:t>Self-control </a:t>
            </a:r>
            <a:r>
              <a:rPr lang="en-US" dirty="0">
                <a:effectLst>
                  <a:outerShdw blurRad="38100" dist="38100" dir="2700000" algn="tl">
                    <a:srgbClr val="000000">
                      <a:alpha val="43137"/>
                    </a:srgbClr>
                  </a:outerShdw>
                </a:effectLst>
              </a:rPr>
              <a:t>is the skill of </a:t>
            </a:r>
            <a:r>
              <a:rPr lang="en-US" dirty="0" smtClean="0">
                <a:effectLst>
                  <a:outerShdw blurRad="38100" dist="38100" dir="2700000" algn="tl">
                    <a:srgbClr val="000000">
                      <a:alpha val="43137"/>
                    </a:srgbClr>
                  </a:outerShdw>
                </a:effectLst>
              </a:rPr>
              <a:t>saying “no</a:t>
            </a:r>
            <a:r>
              <a:rPr lang="en-US" dirty="0">
                <a:effectLst>
                  <a:outerShdw blurRad="38100" dist="38100" dir="2700000" algn="tl">
                    <a:srgbClr val="000000">
                      <a:alpha val="43137"/>
                    </a:srgbClr>
                  </a:outerShdw>
                </a:effectLst>
              </a:rPr>
              <a:t>” to </a:t>
            </a:r>
            <a:r>
              <a:rPr lang="en-US" dirty="0" smtClean="0">
                <a:effectLst>
                  <a:outerShdw blurRad="38100" dist="38100" dir="2700000" algn="tl">
                    <a:srgbClr val="000000">
                      <a:alpha val="43137"/>
                    </a:srgbClr>
                  </a:outerShdw>
                </a:effectLst>
              </a:rPr>
              <a:t>harmful or sinful </a:t>
            </a:r>
            <a:r>
              <a:rPr lang="en-US" dirty="0">
                <a:effectLst>
                  <a:outerShdw blurRad="38100" dist="38100" dir="2700000" algn="tl">
                    <a:srgbClr val="000000">
                      <a:alpha val="43137"/>
                    </a:srgbClr>
                  </a:outerShdw>
                </a:effectLst>
              </a:rPr>
              <a:t>desires, even when </a:t>
            </a:r>
            <a:r>
              <a:rPr lang="en-US" dirty="0" smtClean="0">
                <a:effectLst>
                  <a:outerShdw blurRad="38100" dist="38100" dir="2700000" algn="tl">
                    <a:srgbClr val="000000">
                      <a:alpha val="43137"/>
                    </a:srgbClr>
                  </a:outerShdw>
                </a:effectLst>
              </a:rPr>
              <a:t>it’s hard to do.</a:t>
            </a:r>
          </a:p>
          <a:p>
            <a:r>
              <a:rPr lang="en-US" dirty="0" smtClean="0">
                <a:effectLst>
                  <a:outerShdw blurRad="38100" dist="38100" dir="2700000" algn="tl">
                    <a:srgbClr val="000000">
                      <a:alpha val="43137"/>
                    </a:srgbClr>
                  </a:outerShdw>
                </a:effectLst>
              </a:rPr>
              <a:t>A person </a:t>
            </a:r>
            <a:r>
              <a:rPr lang="en-US" dirty="0">
                <a:effectLst>
                  <a:outerShdw blurRad="38100" dist="38100" dir="2700000" algn="tl">
                    <a:srgbClr val="000000">
                      <a:alpha val="43137"/>
                    </a:srgbClr>
                  </a:outerShdw>
                </a:effectLst>
              </a:rPr>
              <a:t>who lacks self-control is a disaster waiting to happen: </a:t>
            </a:r>
          </a:p>
          <a:p>
            <a:pPr lvl="1"/>
            <a:r>
              <a:rPr lang="en-US" b="1" i="1" dirty="0">
                <a:solidFill>
                  <a:srgbClr val="FFFF00"/>
                </a:solidFill>
                <a:effectLst>
                  <a:outerShdw blurRad="38100" dist="38100" dir="2700000" algn="tl">
                    <a:srgbClr val="000000">
                      <a:alpha val="43137"/>
                    </a:srgbClr>
                  </a:outerShdw>
                </a:effectLst>
                <a:latin typeface="Cambria" pitchFamily="18" charset="0"/>
              </a:rPr>
              <a:t>A man without self-control is like a city broken into and left without walls. </a:t>
            </a:r>
            <a:r>
              <a:rPr lang="en-US" b="1" dirty="0">
                <a:effectLst>
                  <a:outerShdw blurRad="38100" dist="38100" dir="2700000" algn="tl">
                    <a:srgbClr val="000000">
                      <a:alpha val="43137"/>
                    </a:srgbClr>
                  </a:outerShdw>
                </a:effectLst>
                <a:latin typeface="Cambria" pitchFamily="18" charset="0"/>
              </a:rPr>
              <a:t>(25:28)</a:t>
            </a:r>
          </a:p>
          <a:p>
            <a:pPr lvl="1"/>
            <a:r>
              <a:rPr lang="en-US" dirty="0" smtClean="0">
                <a:effectLst>
                  <a:outerShdw blurRad="38100" dist="38100" dir="2700000" algn="tl">
                    <a:srgbClr val="000000">
                      <a:alpha val="43137"/>
                    </a:srgbClr>
                  </a:outerShdw>
                </a:effectLst>
              </a:rPr>
              <a:t>They </a:t>
            </a:r>
            <a:r>
              <a:rPr lang="en-US" dirty="0">
                <a:effectLst>
                  <a:outerShdw blurRad="38100" dist="38100" dir="2700000" algn="tl">
                    <a:srgbClr val="000000">
                      <a:alpha val="43137"/>
                    </a:srgbClr>
                  </a:outerShdw>
                </a:effectLst>
              </a:rPr>
              <a:t>are defenseless against the ravages of their own sin</a:t>
            </a:r>
          </a:p>
          <a:p>
            <a:pPr lvl="1"/>
            <a:r>
              <a:rPr lang="en-US" dirty="0">
                <a:effectLst>
                  <a:outerShdw blurRad="38100" dist="38100" dir="2700000" algn="tl">
                    <a:srgbClr val="000000">
                      <a:alpha val="43137"/>
                    </a:srgbClr>
                  </a:outerShdw>
                </a:effectLst>
              </a:rPr>
              <a:t>Often others, seeing their weakness, will take advantage of </a:t>
            </a:r>
            <a:r>
              <a:rPr lang="en-US" dirty="0" smtClean="0">
                <a:effectLst>
                  <a:outerShdw blurRad="38100" dist="38100" dir="2700000" algn="tl">
                    <a:srgbClr val="000000">
                      <a:alpha val="43137"/>
                    </a:srgbClr>
                  </a:outerShdw>
                </a:effectLst>
              </a:rPr>
              <a:t>them</a:t>
            </a:r>
          </a:p>
          <a:p>
            <a:r>
              <a:rPr lang="en-US" dirty="0">
                <a:effectLst>
                  <a:outerShdw blurRad="38100" dist="38100" dir="2700000" algn="tl">
                    <a:srgbClr val="000000">
                      <a:alpha val="43137"/>
                    </a:srgbClr>
                  </a:outerShdw>
                </a:effectLst>
              </a:rPr>
              <a:t>The Proverbs speak of a number </a:t>
            </a:r>
            <a:r>
              <a:rPr lang="en-US" dirty="0" smtClean="0">
                <a:effectLst>
                  <a:outerShdw blurRad="38100" dist="38100" dir="2700000" algn="tl">
                    <a:srgbClr val="000000">
                      <a:alpha val="43137"/>
                    </a:srgbClr>
                  </a:outerShdw>
                </a:effectLst>
              </a:rPr>
              <a:t>of areas </a:t>
            </a:r>
            <a:r>
              <a:rPr lang="en-US" dirty="0">
                <a:effectLst>
                  <a:outerShdw blurRad="38100" dist="38100" dir="2700000" algn="tl">
                    <a:srgbClr val="000000">
                      <a:alpha val="43137"/>
                    </a:srgbClr>
                  </a:outerShdw>
                </a:effectLst>
              </a:rPr>
              <a:t>where the lack of self-control can show up in our life – all of them with devastating </a:t>
            </a:r>
            <a:r>
              <a:rPr lang="en-US" dirty="0" smtClean="0">
                <a:effectLst>
                  <a:outerShdw blurRad="38100" dist="38100" dir="2700000" algn="tl">
                    <a:srgbClr val="000000">
                      <a:alpha val="43137"/>
                    </a:srgbClr>
                  </a:outerShdw>
                </a:effectLst>
              </a:rPr>
              <a:t>consequences.</a:t>
            </a:r>
            <a:endParaRPr lang="en-US" dirty="0">
              <a:effectLst>
                <a:outerShdw blurRad="38100" dist="38100" dir="2700000" algn="tl">
                  <a:srgbClr val="000000">
                    <a:alpha val="43137"/>
                  </a:srgbClr>
                </a:outerShdw>
              </a:effectLst>
            </a:endParaRPr>
          </a:p>
          <a:p>
            <a:pPr lvl="1"/>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7361064"/>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Autofit/>
          </a:bodyPr>
          <a:lstStyle/>
          <a:p>
            <a:r>
              <a:rPr lang="en-US" sz="3600" dirty="0" smtClean="0">
                <a:effectLst>
                  <a:outerShdw blurRad="38100" dist="38100" dir="2700000" algn="tl">
                    <a:srgbClr val="000000">
                      <a:alpha val="43137"/>
                    </a:srgbClr>
                  </a:outerShdw>
                </a:effectLst>
              </a:rPr>
              <a:t>Areas Where You Need Self-Control</a:t>
            </a:r>
            <a:endParaRPr lang="en-US" sz="3600" u="sng" dirty="0" smtClean="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914400"/>
            <a:ext cx="8229600" cy="5943600"/>
          </a:xfrm>
        </p:spPr>
        <p:txBody>
          <a:bodyPr>
            <a:normAutofit fontScale="85000" lnSpcReduction="20000"/>
          </a:bodyPr>
          <a:lstStyle/>
          <a:p>
            <a:r>
              <a:rPr lang="en-US" dirty="0" smtClean="0">
                <a:effectLst>
                  <a:outerShdw blurRad="38100" dist="38100" dir="2700000" algn="tl">
                    <a:srgbClr val="000000">
                      <a:alpha val="43137"/>
                    </a:srgbClr>
                  </a:outerShdw>
                </a:effectLst>
              </a:rPr>
              <a:t>Overindulgence and Alcoholism:</a:t>
            </a:r>
          </a:p>
          <a:p>
            <a:pPr lvl="1"/>
            <a:r>
              <a:rPr lang="en-US" b="1" i="1" dirty="0" smtClean="0">
                <a:solidFill>
                  <a:srgbClr val="FFFF00"/>
                </a:solidFill>
                <a:effectLst>
                  <a:outerShdw blurRad="38100" dist="38100" dir="2700000" algn="tl">
                    <a:srgbClr val="000000">
                      <a:alpha val="43137"/>
                    </a:srgbClr>
                  </a:outerShdw>
                </a:effectLst>
                <a:latin typeface="Cambria" pitchFamily="18" charset="0"/>
              </a:rPr>
              <a:t>Do </a:t>
            </a:r>
            <a:r>
              <a:rPr lang="en-US" b="1" i="1" dirty="0">
                <a:solidFill>
                  <a:srgbClr val="FFFF00"/>
                </a:solidFill>
                <a:effectLst>
                  <a:outerShdw blurRad="38100" dist="38100" dir="2700000" algn="tl">
                    <a:srgbClr val="000000">
                      <a:alpha val="43137"/>
                    </a:srgbClr>
                  </a:outerShdw>
                </a:effectLst>
                <a:latin typeface="Cambria" pitchFamily="18" charset="0"/>
              </a:rPr>
              <a:t>not join those who drink too much wine or gorge themselves on meat, for drunkards and gluttons become poor, and drowsiness clothes them in rags. </a:t>
            </a:r>
            <a:r>
              <a:rPr lang="en-US" b="1" dirty="0">
                <a:effectLst>
                  <a:outerShdw blurRad="38100" dist="38100" dir="2700000" algn="tl">
                    <a:srgbClr val="000000">
                      <a:alpha val="43137"/>
                    </a:srgbClr>
                  </a:outerShdw>
                </a:effectLst>
                <a:latin typeface="Cambria" pitchFamily="18" charset="0"/>
              </a:rPr>
              <a:t>(23:19-21 NIV</a:t>
            </a:r>
            <a:r>
              <a:rPr lang="en-US" b="1" dirty="0" smtClean="0">
                <a:effectLst>
                  <a:outerShdw blurRad="38100" dist="38100" dir="2700000" algn="tl">
                    <a:srgbClr val="000000">
                      <a:alpha val="43137"/>
                    </a:srgbClr>
                  </a:outerShdw>
                </a:effectLst>
                <a:latin typeface="Cambria" pitchFamily="18" charset="0"/>
              </a:rPr>
              <a:t>)</a:t>
            </a:r>
          </a:p>
          <a:p>
            <a:r>
              <a:rPr lang="en-US" dirty="0" smtClean="0">
                <a:effectLst>
                  <a:outerShdw blurRad="38100" dist="38100" dir="2700000" algn="tl">
                    <a:srgbClr val="000000">
                      <a:alpha val="43137"/>
                    </a:srgbClr>
                  </a:outerShdw>
                </a:effectLst>
              </a:rPr>
              <a:t>Rage and Anger:</a:t>
            </a:r>
            <a:endParaRPr lang="en-US" b="1" dirty="0" smtClean="0">
              <a:effectLst>
                <a:outerShdw blurRad="38100" dist="38100" dir="2700000" algn="tl">
                  <a:srgbClr val="000000">
                    <a:alpha val="43137"/>
                  </a:srgbClr>
                </a:outerShdw>
              </a:effectLst>
              <a:latin typeface="Cambria" pitchFamily="18" charset="0"/>
            </a:endParaRPr>
          </a:p>
          <a:p>
            <a:pPr lvl="1"/>
            <a:r>
              <a:rPr lang="en-US" b="1" i="1" dirty="0">
                <a:solidFill>
                  <a:srgbClr val="FFFF00"/>
                </a:solidFill>
                <a:effectLst>
                  <a:outerShdw blurRad="38100" dist="38100" dir="2700000" algn="tl">
                    <a:srgbClr val="000000">
                      <a:alpha val="43137"/>
                    </a:srgbClr>
                  </a:outerShdw>
                </a:effectLst>
                <a:latin typeface="Cambria" pitchFamily="18" charset="0"/>
              </a:rPr>
              <a:t>A fool gives full vent to his anger, but a wise man keeps himself under control. </a:t>
            </a:r>
            <a:r>
              <a:rPr lang="en-US" b="1" dirty="0">
                <a:effectLst>
                  <a:outerShdw blurRad="38100" dist="38100" dir="2700000" algn="tl">
                    <a:srgbClr val="000000">
                      <a:alpha val="43137"/>
                    </a:srgbClr>
                  </a:outerShdw>
                </a:effectLst>
                <a:latin typeface="Cambria" pitchFamily="18" charset="0"/>
              </a:rPr>
              <a:t>(29:11 NIV</a:t>
            </a:r>
            <a:r>
              <a:rPr lang="en-US" b="1" dirty="0" smtClean="0">
                <a:effectLst>
                  <a:outerShdw blurRad="38100" dist="38100" dir="2700000" algn="tl">
                    <a:srgbClr val="000000">
                      <a:alpha val="43137"/>
                    </a:srgbClr>
                  </a:outerShdw>
                </a:effectLst>
                <a:latin typeface="Cambria" pitchFamily="18" charset="0"/>
              </a:rPr>
              <a:t>)</a:t>
            </a:r>
          </a:p>
          <a:p>
            <a:pPr lvl="1"/>
            <a:r>
              <a:rPr lang="en-US" b="1" i="1" dirty="0">
                <a:solidFill>
                  <a:srgbClr val="FFFF00"/>
                </a:solidFill>
                <a:effectLst>
                  <a:outerShdw blurRad="38100" dist="38100" dir="2700000" algn="tl">
                    <a:srgbClr val="000000">
                      <a:alpha val="43137"/>
                    </a:srgbClr>
                  </a:outerShdw>
                </a:effectLst>
                <a:latin typeface="Cambria" pitchFamily="18" charset="0"/>
              </a:rPr>
              <a:t>A hot-tempered man must pay the penalty; if you rescue him, you will have to do it again. </a:t>
            </a:r>
            <a:r>
              <a:rPr lang="en-US" b="1" dirty="0" smtClean="0">
                <a:effectLst>
                  <a:outerShdw blurRad="38100" dist="38100" dir="2700000" algn="tl">
                    <a:srgbClr val="000000">
                      <a:alpha val="43137"/>
                    </a:srgbClr>
                  </a:outerShdw>
                </a:effectLst>
                <a:latin typeface="Cambria" pitchFamily="18" charset="0"/>
              </a:rPr>
              <a:t>(19:19 </a:t>
            </a:r>
            <a:r>
              <a:rPr lang="en-US" b="1" dirty="0">
                <a:effectLst>
                  <a:outerShdw blurRad="38100" dist="38100" dir="2700000" algn="tl">
                    <a:srgbClr val="000000">
                      <a:alpha val="43137"/>
                    </a:srgbClr>
                  </a:outerShdw>
                </a:effectLst>
                <a:latin typeface="Cambria" pitchFamily="18" charset="0"/>
              </a:rPr>
              <a:t>NIV</a:t>
            </a:r>
            <a:r>
              <a:rPr lang="en-US" b="1" dirty="0" smtClean="0">
                <a:effectLst>
                  <a:outerShdw blurRad="38100" dist="38100" dir="2700000" algn="tl">
                    <a:srgbClr val="000000">
                      <a:alpha val="43137"/>
                    </a:srgbClr>
                  </a:outerShdw>
                </a:effectLst>
                <a:latin typeface="Cambria" pitchFamily="18" charset="0"/>
              </a:rPr>
              <a:t>)</a:t>
            </a:r>
          </a:p>
          <a:p>
            <a:r>
              <a:rPr lang="en-US" dirty="0">
                <a:effectLst>
                  <a:outerShdw blurRad="38100" dist="38100" dir="2700000" algn="tl">
                    <a:srgbClr val="000000">
                      <a:alpha val="43137"/>
                    </a:srgbClr>
                  </a:outerShdw>
                </a:effectLst>
              </a:rPr>
              <a:t>Failure to Control Your Tongue:</a:t>
            </a:r>
          </a:p>
          <a:p>
            <a:pPr lvl="1"/>
            <a:r>
              <a:rPr lang="en-US" b="1" i="1" dirty="0">
                <a:solidFill>
                  <a:srgbClr val="FFFF00"/>
                </a:solidFill>
                <a:effectLst>
                  <a:outerShdw blurRad="38100" dist="38100" dir="2700000" algn="tl">
                    <a:srgbClr val="000000">
                      <a:alpha val="43137"/>
                    </a:srgbClr>
                  </a:outerShdw>
                </a:effectLst>
                <a:latin typeface="Cambria" pitchFamily="18" charset="0"/>
              </a:rPr>
              <a:t>He who </a:t>
            </a:r>
            <a:r>
              <a:rPr lang="en-US" b="1" i="1" u="sng" dirty="0">
                <a:solidFill>
                  <a:srgbClr val="FFFF00"/>
                </a:solidFill>
                <a:effectLst>
                  <a:outerShdw blurRad="38100" dist="38100" dir="2700000" algn="tl">
                    <a:srgbClr val="000000">
                      <a:alpha val="43137"/>
                    </a:srgbClr>
                  </a:outerShdw>
                </a:effectLst>
                <a:latin typeface="Cambria" pitchFamily="18" charset="0"/>
              </a:rPr>
              <a:t>guards his mouth</a:t>
            </a:r>
            <a:r>
              <a:rPr lang="en-US" b="1" i="1" dirty="0">
                <a:solidFill>
                  <a:srgbClr val="FFFF00"/>
                </a:solidFill>
                <a:effectLst>
                  <a:outerShdw blurRad="38100" dist="38100" dir="2700000" algn="tl">
                    <a:srgbClr val="000000">
                      <a:alpha val="43137"/>
                    </a:srgbClr>
                  </a:outerShdw>
                </a:effectLst>
                <a:latin typeface="Cambria" pitchFamily="18" charset="0"/>
              </a:rPr>
              <a:t> and his tongue keeps himself from </a:t>
            </a:r>
            <a:r>
              <a:rPr lang="en-US" b="1" i="1" u="sng" dirty="0">
                <a:solidFill>
                  <a:srgbClr val="FFFF00"/>
                </a:solidFill>
                <a:effectLst>
                  <a:outerShdw blurRad="38100" dist="38100" dir="2700000" algn="tl">
                    <a:srgbClr val="000000">
                      <a:alpha val="43137"/>
                    </a:srgbClr>
                  </a:outerShdw>
                </a:effectLst>
                <a:latin typeface="Cambria" pitchFamily="18" charset="0"/>
              </a:rPr>
              <a:t>calamity</a:t>
            </a:r>
            <a:r>
              <a:rPr lang="en-US" b="1" i="1" dirty="0">
                <a:solidFill>
                  <a:srgbClr val="FFFF00"/>
                </a:solidFill>
                <a:effectLst>
                  <a:outerShdw blurRad="38100" dist="38100" dir="2700000" algn="tl">
                    <a:srgbClr val="000000">
                      <a:alpha val="43137"/>
                    </a:srgbClr>
                  </a:outerShdw>
                </a:effectLst>
                <a:latin typeface="Cambria" pitchFamily="18" charset="0"/>
              </a:rPr>
              <a:t>. </a:t>
            </a:r>
            <a:r>
              <a:rPr lang="en-US" b="1" dirty="0">
                <a:effectLst>
                  <a:outerShdw blurRad="38100" dist="38100" dir="2700000" algn="tl">
                    <a:srgbClr val="000000">
                      <a:alpha val="43137"/>
                    </a:srgbClr>
                  </a:outerShdw>
                </a:effectLst>
                <a:latin typeface="Cambria" pitchFamily="18" charset="0"/>
              </a:rPr>
              <a:t>(21:23 NIV)</a:t>
            </a:r>
          </a:p>
          <a:p>
            <a:pPr lvl="1"/>
            <a:r>
              <a:rPr lang="en-US" b="1" i="1" dirty="0">
                <a:solidFill>
                  <a:srgbClr val="FFFF00"/>
                </a:solidFill>
                <a:effectLst>
                  <a:outerShdw blurRad="38100" dist="38100" dir="2700000" algn="tl">
                    <a:srgbClr val="000000">
                      <a:alpha val="43137"/>
                    </a:srgbClr>
                  </a:outerShdw>
                </a:effectLst>
                <a:latin typeface="Cambria" pitchFamily="18" charset="0"/>
              </a:rPr>
              <a:t>A man of knowledge </a:t>
            </a:r>
            <a:r>
              <a:rPr lang="en-US" b="1" i="1" u="sng" dirty="0">
                <a:solidFill>
                  <a:srgbClr val="FFFF00"/>
                </a:solidFill>
                <a:effectLst>
                  <a:outerShdw blurRad="38100" dist="38100" dir="2700000" algn="tl">
                    <a:srgbClr val="000000">
                      <a:alpha val="43137"/>
                    </a:srgbClr>
                  </a:outerShdw>
                </a:effectLst>
                <a:latin typeface="Cambria" pitchFamily="18" charset="0"/>
              </a:rPr>
              <a:t>uses words with restraint</a:t>
            </a:r>
            <a:r>
              <a:rPr lang="en-US" b="1" i="1" dirty="0">
                <a:solidFill>
                  <a:srgbClr val="FFFF00"/>
                </a:solidFill>
                <a:effectLst>
                  <a:outerShdw blurRad="38100" dist="38100" dir="2700000" algn="tl">
                    <a:srgbClr val="000000">
                      <a:alpha val="43137"/>
                    </a:srgbClr>
                  </a:outerShdw>
                </a:effectLst>
                <a:latin typeface="Cambria" pitchFamily="18" charset="0"/>
              </a:rPr>
              <a:t>, and a man of understanding is even-tempered. Even a fool is thought wise if he keeps silent, and discerning if he holds his tongue. </a:t>
            </a:r>
            <a:r>
              <a:rPr lang="en-US" b="1" dirty="0">
                <a:effectLst>
                  <a:outerShdw blurRad="38100" dist="38100" dir="2700000" algn="tl">
                    <a:srgbClr val="000000">
                      <a:alpha val="43137"/>
                    </a:srgbClr>
                  </a:outerShdw>
                </a:effectLst>
                <a:latin typeface="Cambria" pitchFamily="18" charset="0"/>
              </a:rPr>
              <a:t>(17:27 NIV)</a:t>
            </a:r>
          </a:p>
          <a:p>
            <a:endParaRPr lang="en-US" b="1" dirty="0" smtClean="0">
              <a:effectLst>
                <a:outerShdw blurRad="38100" dist="38100" dir="2700000" algn="tl">
                  <a:srgbClr val="000000">
                    <a:alpha val="43137"/>
                  </a:srgbClr>
                </a:outerShdw>
              </a:effectLst>
              <a:latin typeface="Cambria" pitchFamily="18" charset="0"/>
            </a:endParaRPr>
          </a:p>
          <a:p>
            <a:endParaRPr lang="en-US" b="1" dirty="0" smtClean="0">
              <a:effectLst>
                <a:outerShdw blurRad="38100" dist="38100" dir="2700000" algn="tl">
                  <a:srgbClr val="000000">
                    <a:alpha val="43137"/>
                  </a:srgbClr>
                </a:outerShdw>
              </a:effectLst>
              <a:latin typeface="Cambria" pitchFamily="18" charset="0"/>
            </a:endParaRPr>
          </a:p>
          <a:p>
            <a:pPr lvl="1"/>
            <a:endParaRPr lang="en-US" b="1" dirty="0">
              <a:effectLst>
                <a:outerShdw blurRad="38100" dist="38100" dir="2700000" algn="tl">
                  <a:srgbClr val="000000">
                    <a:alpha val="43137"/>
                  </a:srgbClr>
                </a:outerShdw>
              </a:effectLst>
              <a:latin typeface="Cambria" pitchFamily="18" charset="0"/>
            </a:endParaRPr>
          </a:p>
          <a:p>
            <a:pPr lvl="1"/>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5224975"/>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Autofit/>
          </a:bodyPr>
          <a:lstStyle/>
          <a:p>
            <a:r>
              <a:rPr lang="en-US" sz="3600" dirty="0" smtClean="0">
                <a:effectLst>
                  <a:outerShdw blurRad="38100" dist="38100" dir="2700000" algn="tl">
                    <a:srgbClr val="000000">
                      <a:alpha val="43137"/>
                    </a:srgbClr>
                  </a:outerShdw>
                </a:effectLst>
              </a:rPr>
              <a:t>Areas </a:t>
            </a:r>
            <a:r>
              <a:rPr lang="en-US" sz="3600" dirty="0">
                <a:effectLst>
                  <a:outerShdw blurRad="38100" dist="38100" dir="2700000" algn="tl">
                    <a:srgbClr val="000000">
                      <a:alpha val="43137"/>
                    </a:srgbClr>
                  </a:outerShdw>
                </a:effectLst>
              </a:rPr>
              <a:t>Where You Need </a:t>
            </a:r>
            <a:r>
              <a:rPr lang="en-US" sz="3600" dirty="0" smtClean="0">
                <a:effectLst>
                  <a:outerShdw blurRad="38100" dist="38100" dir="2700000" algn="tl">
                    <a:srgbClr val="000000">
                      <a:alpha val="43137"/>
                    </a:srgbClr>
                  </a:outerShdw>
                </a:effectLst>
              </a:rPr>
              <a:t>Self-Control</a:t>
            </a:r>
            <a:endParaRPr lang="en-US" sz="3600" u="sng" dirty="0" smtClean="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914400"/>
            <a:ext cx="8229600" cy="5943600"/>
          </a:xfrm>
        </p:spPr>
        <p:txBody>
          <a:bodyPr>
            <a:normAutofit fontScale="92500" lnSpcReduction="20000"/>
          </a:bodyPr>
          <a:lstStyle/>
          <a:p>
            <a:r>
              <a:rPr lang="en-US" dirty="0" smtClean="0">
                <a:effectLst>
                  <a:outerShdw blurRad="38100" dist="38100" dir="2700000" algn="tl">
                    <a:srgbClr val="000000">
                      <a:alpha val="43137"/>
                    </a:srgbClr>
                  </a:outerShdw>
                </a:effectLst>
              </a:rPr>
              <a:t>We see numerous other areas in our day where people are out of control:</a:t>
            </a:r>
          </a:p>
          <a:p>
            <a:pPr lvl="1"/>
            <a:r>
              <a:rPr lang="en-US" dirty="0" smtClean="0">
                <a:effectLst>
                  <a:outerShdw blurRad="38100" dist="38100" dir="2700000" algn="tl">
                    <a:srgbClr val="000000">
                      <a:alpha val="43137"/>
                    </a:srgbClr>
                  </a:outerShdw>
                </a:effectLst>
              </a:rPr>
              <a:t>Drug Addictions</a:t>
            </a:r>
          </a:p>
          <a:p>
            <a:pPr lvl="1"/>
            <a:r>
              <a:rPr lang="en-US" dirty="0" smtClean="0">
                <a:effectLst>
                  <a:outerShdw blurRad="38100" dist="38100" dir="2700000" algn="tl">
                    <a:srgbClr val="000000">
                      <a:alpha val="43137"/>
                    </a:srgbClr>
                  </a:outerShdw>
                </a:effectLst>
              </a:rPr>
              <a:t>Gambling addictions</a:t>
            </a:r>
          </a:p>
          <a:p>
            <a:pPr lvl="1"/>
            <a:r>
              <a:rPr lang="en-US" dirty="0" smtClean="0">
                <a:effectLst>
                  <a:outerShdw blurRad="38100" dist="38100" dir="2700000" algn="tl">
                    <a:srgbClr val="000000">
                      <a:alpha val="43137"/>
                    </a:srgbClr>
                  </a:outerShdw>
                </a:effectLst>
              </a:rPr>
              <a:t>Sexual Addictions</a:t>
            </a:r>
          </a:p>
          <a:p>
            <a:pPr lvl="1"/>
            <a:r>
              <a:rPr lang="en-US" dirty="0" smtClean="0">
                <a:effectLst>
                  <a:outerShdw blurRad="38100" dist="38100" dir="2700000" algn="tl">
                    <a:srgbClr val="000000">
                      <a:alpha val="43137"/>
                    </a:srgbClr>
                  </a:outerShdw>
                </a:effectLst>
              </a:rPr>
              <a:t>Video Game Addictions</a:t>
            </a:r>
          </a:p>
          <a:p>
            <a:pPr lvl="1"/>
            <a:r>
              <a:rPr lang="en-US" dirty="0" smtClean="0">
                <a:effectLst>
                  <a:outerShdw blurRad="38100" dist="38100" dir="2700000" algn="tl">
                    <a:srgbClr val="000000">
                      <a:alpha val="43137"/>
                    </a:srgbClr>
                  </a:outerShdw>
                </a:effectLst>
              </a:rPr>
              <a:t>Compulsive Spenders</a:t>
            </a:r>
          </a:p>
          <a:p>
            <a:pPr lvl="1"/>
            <a:r>
              <a:rPr lang="en-US" dirty="0" smtClean="0">
                <a:effectLst>
                  <a:outerShdw blurRad="38100" dist="38100" dir="2700000" algn="tl">
                    <a:srgbClr val="000000">
                      <a:alpha val="43137"/>
                    </a:srgbClr>
                  </a:outerShdw>
                </a:effectLst>
              </a:rPr>
              <a:t>Inability to say “no” to people who try to take advantage of you</a:t>
            </a:r>
          </a:p>
          <a:p>
            <a:r>
              <a:rPr lang="en-US" dirty="0" smtClean="0">
                <a:effectLst>
                  <a:outerShdw blurRad="38100" dist="38100" dir="2700000" algn="tl">
                    <a:srgbClr val="000000">
                      <a:alpha val="43137"/>
                    </a:srgbClr>
                  </a:outerShdw>
                </a:effectLst>
              </a:rPr>
              <a:t>What are some areas where younger children tend to be lacking in self-control?</a:t>
            </a:r>
          </a:p>
          <a:p>
            <a:pPr lvl="1"/>
            <a:r>
              <a:rPr lang="en-US" dirty="0" smtClean="0">
                <a:effectLst>
                  <a:outerShdw blurRad="38100" dist="38100" dir="2700000" algn="tl">
                    <a:srgbClr val="000000">
                      <a:alpha val="43137"/>
                    </a:srgbClr>
                  </a:outerShdw>
                </a:effectLst>
              </a:rPr>
              <a:t>Sitting still and listening or playing quietly</a:t>
            </a:r>
          </a:p>
          <a:p>
            <a:pPr lvl="1"/>
            <a:r>
              <a:rPr lang="en-US" dirty="0" smtClean="0">
                <a:effectLst>
                  <a:outerShdw blurRad="38100" dist="38100" dir="2700000" algn="tl">
                    <a:srgbClr val="000000">
                      <a:alpha val="43137"/>
                    </a:srgbClr>
                  </a:outerShdw>
                </a:effectLst>
              </a:rPr>
              <a:t>Work first and play later</a:t>
            </a:r>
          </a:p>
          <a:p>
            <a:pPr lvl="1"/>
            <a:r>
              <a:rPr lang="en-US" dirty="0" smtClean="0">
                <a:effectLst>
                  <a:outerShdw blurRad="38100" dist="38100" dir="2700000" algn="tl">
                    <a:srgbClr val="000000">
                      <a:alpha val="43137"/>
                    </a:srgbClr>
                  </a:outerShdw>
                </a:effectLst>
              </a:rPr>
              <a:t>Waiting for something they want</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7790572"/>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 calcmode="lin" valueType="num">
                                      <p:cBhvr>
                                        <p:cTn id="63"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5">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5">
                                            <p:txEl>
                                              <p:pRg st="10" end="10"/>
                                            </p:txEl>
                                          </p:spTgt>
                                        </p:tgtEl>
                                        <p:attrNameLst>
                                          <p:attrName>style.visibility</p:attrName>
                                        </p:attrNameLst>
                                      </p:cBhvr>
                                      <p:to>
                                        <p:strVal val="visible"/>
                                      </p:to>
                                    </p:set>
                                    <p:anim calcmode="lin" valueType="num">
                                      <p:cBhvr>
                                        <p:cTn id="70"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normAutofit fontScale="90000"/>
          </a:bodyPr>
          <a:lstStyle/>
          <a:p>
            <a:r>
              <a:rPr lang="en-US" sz="4000" dirty="0" smtClean="0">
                <a:effectLst>
                  <a:outerShdw blurRad="38100" dist="38100" dir="2700000" algn="tl">
                    <a:srgbClr val="000000">
                      <a:alpha val="43137"/>
                    </a:srgbClr>
                  </a:outerShdw>
                </a:effectLst>
              </a:rPr>
              <a:t>Lack of Self-Control in Children</a:t>
            </a:r>
            <a:endParaRPr lang="en-US" sz="4000" u="sng" dirty="0" smtClean="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808892"/>
            <a:ext cx="8229600" cy="6049108"/>
          </a:xfrm>
        </p:spPr>
        <p:txBody>
          <a:bodyPr>
            <a:normAutofit fontScale="85000" lnSpcReduction="20000"/>
          </a:bodyPr>
          <a:lstStyle/>
          <a:p>
            <a:r>
              <a:rPr lang="en-US" sz="3300" dirty="0">
                <a:effectLst>
                  <a:outerShdw blurRad="38100" dist="38100" dir="2700000" algn="tl">
                    <a:srgbClr val="000000">
                      <a:alpha val="43137"/>
                    </a:srgbClr>
                  </a:outerShdw>
                </a:effectLst>
              </a:rPr>
              <a:t>“Marshmallow man” Walter </a:t>
            </a:r>
            <a:r>
              <a:rPr lang="en-US" sz="3300" dirty="0" err="1">
                <a:effectLst>
                  <a:outerShdw blurRad="38100" dist="38100" dir="2700000" algn="tl">
                    <a:srgbClr val="000000">
                      <a:alpha val="43137"/>
                    </a:srgbClr>
                  </a:outerShdw>
                </a:effectLst>
              </a:rPr>
              <a:t>Mischel</a:t>
            </a:r>
            <a:r>
              <a:rPr lang="en-US" sz="3300" dirty="0">
                <a:effectLst>
                  <a:outerShdw blurRad="38100" dist="38100" dir="2700000" algn="tl">
                    <a:srgbClr val="000000">
                      <a:alpha val="43137"/>
                    </a:srgbClr>
                  </a:outerShdw>
                </a:effectLst>
              </a:rPr>
              <a:t> is an Ivy League professor known for his experiments in self-control. Nearly 50 years ago, he created a test to see how various five-year-olds would respond to being left alone with a marshmallow for 15 minutes with instructions not to eat it — and with the </a:t>
            </a:r>
            <a:r>
              <a:rPr lang="en-US" sz="3300" dirty="0" smtClean="0">
                <a:effectLst>
                  <a:outerShdw blurRad="38100" dist="38100" dir="2700000" algn="tl">
                    <a:srgbClr val="000000">
                      <a:alpha val="43137"/>
                    </a:srgbClr>
                  </a:outerShdw>
                </a:effectLst>
              </a:rPr>
              <a:t>promise </a:t>
            </a:r>
            <a:r>
              <a:rPr lang="en-US" sz="3300" dirty="0">
                <a:effectLst>
                  <a:outerShdw blurRad="38100" dist="38100" dir="2700000" algn="tl">
                    <a:srgbClr val="000000">
                      <a:alpha val="43137"/>
                    </a:srgbClr>
                  </a:outerShdw>
                </a:effectLst>
              </a:rPr>
              <a:t>that if they didn’t, they would be given two. The New York Times </a:t>
            </a:r>
            <a:r>
              <a:rPr lang="en-US" sz="3300" dirty="0" smtClean="0">
                <a:effectLst>
                  <a:outerShdw blurRad="38100" dist="38100" dir="2700000" algn="tl">
                    <a:srgbClr val="000000">
                      <a:alpha val="43137"/>
                    </a:srgbClr>
                  </a:outerShdw>
                </a:effectLst>
              </a:rPr>
              <a:t>reports:</a:t>
            </a:r>
            <a:endParaRPr lang="en-US" sz="3300" dirty="0">
              <a:effectLst>
                <a:outerShdw blurRad="38100" dist="38100" dir="2700000" algn="tl">
                  <a:srgbClr val="000000">
                    <a:alpha val="43137"/>
                  </a:srgbClr>
                </a:outerShdw>
              </a:effectLst>
            </a:endParaRPr>
          </a:p>
          <a:p>
            <a:pPr lvl="1"/>
            <a:r>
              <a:rPr lang="en-US" sz="2900" i="1" dirty="0" smtClean="0">
                <a:effectLst>
                  <a:outerShdw blurRad="38100" dist="38100" dir="2700000" algn="tl">
                    <a:srgbClr val="000000">
                      <a:alpha val="43137"/>
                    </a:srgbClr>
                  </a:outerShdw>
                </a:effectLst>
              </a:rPr>
              <a:t>Famously</a:t>
            </a:r>
            <a:r>
              <a:rPr lang="en-US" sz="2900" i="1" dirty="0">
                <a:effectLst>
                  <a:outerShdw blurRad="38100" dist="38100" dir="2700000" algn="tl">
                    <a:srgbClr val="000000">
                      <a:alpha val="43137"/>
                    </a:srgbClr>
                  </a:outerShdw>
                </a:effectLst>
              </a:rPr>
              <a:t>, preschoolers who waited longest for the marshmallow went on to have higher SAT scores than the ones who couldn’t wait. In later years they were thinner, earned more advanced degrees, used less cocaine, and coped better with stress. As these first marshmallow kids now enter their 50s, Mr. </a:t>
            </a:r>
            <a:r>
              <a:rPr lang="en-US" sz="2900" i="1" dirty="0" err="1">
                <a:effectLst>
                  <a:outerShdw blurRad="38100" dist="38100" dir="2700000" algn="tl">
                    <a:srgbClr val="000000">
                      <a:alpha val="43137"/>
                    </a:srgbClr>
                  </a:outerShdw>
                </a:effectLst>
              </a:rPr>
              <a:t>Mischel</a:t>
            </a:r>
            <a:r>
              <a:rPr lang="en-US" sz="2900" i="1" dirty="0">
                <a:effectLst>
                  <a:outerShdw blurRad="38100" dist="38100" dir="2700000" algn="tl">
                    <a:srgbClr val="000000">
                      <a:alpha val="43137"/>
                    </a:srgbClr>
                  </a:outerShdw>
                </a:effectLst>
              </a:rPr>
              <a:t> and colleagues are investigating whether the good delayers are richer, too</a:t>
            </a:r>
            <a:r>
              <a:rPr lang="en-US" sz="2900" i="1" dirty="0" smtClean="0">
                <a:effectLst>
                  <a:outerShdw blurRad="38100" dist="38100" dir="2700000" algn="tl">
                    <a:srgbClr val="000000">
                      <a:alpha val="43137"/>
                    </a:srgbClr>
                  </a:outerShdw>
                </a:effectLst>
              </a:rPr>
              <a:t>.</a:t>
            </a:r>
            <a:endParaRPr lang="en-US" sz="2900" i="1" dirty="0">
              <a:effectLst>
                <a:outerShdw blurRad="38100" dist="38100" dir="2700000" algn="tl">
                  <a:srgbClr val="000000">
                    <a:alpha val="43137"/>
                  </a:srgbClr>
                </a:outerShdw>
              </a:effectLst>
            </a:endParaRPr>
          </a:p>
        </p:txBody>
      </p:sp>
      <p:sp>
        <p:nvSpPr>
          <p:cNvPr id="2" name="TextBox 1"/>
          <p:cNvSpPr txBox="1"/>
          <p:nvPr/>
        </p:nvSpPr>
        <p:spPr>
          <a:xfrm>
            <a:off x="232396" y="6513805"/>
            <a:ext cx="8374408" cy="338554"/>
          </a:xfrm>
          <a:prstGeom prst="rect">
            <a:avLst/>
          </a:prstGeom>
          <a:noFill/>
        </p:spPr>
        <p:txBody>
          <a:bodyPr wrap="none" rtlCol="0">
            <a:spAutoFit/>
          </a:bodyPr>
          <a:lstStyle/>
          <a:p>
            <a:r>
              <a:rPr lang="en-US" sz="1600" dirty="0"/>
              <a:t>http://www.nytimes.com/2014/09/14/opinion/sunday/learning-self-control.html?_r=0</a:t>
            </a:r>
          </a:p>
        </p:txBody>
      </p:sp>
    </p:spTree>
    <p:extLst>
      <p:ext uri="{BB962C8B-B14F-4D97-AF65-F5344CB8AC3E}">
        <p14:creationId xmlns:p14="http://schemas.microsoft.com/office/powerpoint/2010/main" val="2075230738"/>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normAutofit fontScale="90000"/>
          </a:bodyPr>
          <a:lstStyle/>
          <a:p>
            <a:r>
              <a:rPr lang="en-US" sz="4000" dirty="0" smtClean="0">
                <a:effectLst>
                  <a:outerShdw blurRad="38100" dist="38100" dir="2700000" algn="tl">
                    <a:srgbClr val="000000">
                      <a:alpha val="43137"/>
                    </a:srgbClr>
                  </a:outerShdw>
                </a:effectLst>
              </a:rPr>
              <a:t>Lack of Self-Control in Children</a:t>
            </a:r>
            <a:endParaRPr lang="en-US" sz="4000" u="sng" dirty="0" smtClean="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808892"/>
            <a:ext cx="8229600" cy="1172308"/>
          </a:xfrm>
        </p:spPr>
        <p:txBody>
          <a:bodyPr>
            <a:normAutofit/>
          </a:bodyPr>
          <a:lstStyle/>
          <a:p>
            <a:r>
              <a:rPr lang="en-US" sz="3300" dirty="0" smtClean="0">
                <a:effectLst>
                  <a:outerShdw blurRad="38100" dist="38100" dir="2700000" algn="tl">
                    <a:srgbClr val="000000">
                      <a:alpha val="43137"/>
                    </a:srgbClr>
                  </a:outerShdw>
                </a:effectLst>
              </a:rPr>
              <a:t>Is it possible for children to be characterized by self-control?</a:t>
            </a:r>
            <a:endParaRPr lang="en-US" sz="2900" i="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6248400" cy="467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873081"/>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90247</TotalTime>
  <Words>538</Words>
  <Application>Microsoft Office PowerPoint</Application>
  <PresentationFormat>On-screen Show (4:3)</PresentationFormat>
  <Paragraphs>41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Apex</vt:lpstr>
      <vt:lpstr>The Book of Proverbs</vt:lpstr>
      <vt:lpstr>What Is Self-Control?</vt:lpstr>
      <vt:lpstr>Areas Where You Need Self-Control</vt:lpstr>
      <vt:lpstr>Areas Where You Need Self-Control</vt:lpstr>
      <vt:lpstr>Lack of Self-Control in Children</vt:lpstr>
      <vt:lpstr>Lack of Self-Control in Children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rsconnolly</dc:creator>
  <cp:lastModifiedBy>Robert Connolly</cp:lastModifiedBy>
  <cp:revision>2141</cp:revision>
  <dcterms:created xsi:type="dcterms:W3CDTF">2011-01-13T01:13:42Z</dcterms:created>
  <dcterms:modified xsi:type="dcterms:W3CDTF">2018-09-02T23:37:37Z</dcterms:modified>
</cp:coreProperties>
</file>