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886" r:id="rId2"/>
    <p:sldId id="887" r:id="rId3"/>
    <p:sldId id="890" r:id="rId4"/>
    <p:sldId id="891" r:id="rId5"/>
    <p:sldId id="888" r:id="rId6"/>
    <p:sldId id="89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38"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83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EE3FA-69F3-4228-8B1C-751B7C95028F}" type="datetimeFigureOut">
              <a:rPr lang="en-US" smtClean="0"/>
              <a:pPr/>
              <a:t>10/2/2016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E50334-F2C2-4770-B480-2913F8F0EA4D}" type="slidenum">
              <a:rPr lang="en-US" smtClean="0"/>
              <a:pPr/>
              <a:t>‹#›</a:t>
            </a:fld>
            <a:endParaRPr lang="en-US" dirty="0"/>
          </a:p>
        </p:txBody>
      </p:sp>
    </p:spTree>
    <p:extLst>
      <p:ext uri="{BB962C8B-B14F-4D97-AF65-F5344CB8AC3E}">
        <p14:creationId xmlns:p14="http://schemas.microsoft.com/office/powerpoint/2010/main" val="2509219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99376C-85DB-407B-B965-FC6367A132FF}" type="datetimeFigureOut">
              <a:rPr lang="en-US" smtClean="0"/>
              <a:pPr/>
              <a:t>10/2/2016</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20C93279-0D0F-410B-A93E-63AE6B03E72C}"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99376C-85DB-407B-B965-FC6367A132FF}" type="datetimeFigureOut">
              <a:rPr lang="en-US" smtClean="0"/>
              <a:pPr/>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99376C-85DB-407B-B965-FC6367A132FF}" type="datetimeFigureOut">
              <a:rPr lang="en-US" smtClean="0"/>
              <a:pPr/>
              <a:t>10/2/2016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20C93279-0D0F-410B-A93E-63AE6B03E72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99376C-85DB-407B-B965-FC6367A132FF}" type="datetimeFigureOut">
              <a:rPr lang="en-US" smtClean="0"/>
              <a:pPr/>
              <a:t>10/2/2016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99376C-85DB-407B-B965-FC6367A132FF}" type="datetimeFigureOut">
              <a:rPr lang="en-US" smtClean="0"/>
              <a:pPr/>
              <a:t>10/2/2016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9376C-85DB-407B-B965-FC6367A132FF}" type="datetimeFigureOut">
              <a:rPr lang="en-US" smtClean="0"/>
              <a:pPr/>
              <a:t>10/2/2016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99376C-85DB-407B-B965-FC6367A132FF}" type="datetimeFigureOut">
              <a:rPr lang="en-US" smtClean="0"/>
              <a:pPr/>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99376C-85DB-407B-B965-FC6367A132FF}" type="datetimeFigureOut">
              <a:rPr lang="en-US" smtClean="0"/>
              <a:pPr/>
              <a:t>10/2/2016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0C93279-0D0F-410B-A93E-63AE6B03E72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99376C-85DB-407B-B965-FC6367A132FF}" type="datetimeFigureOut">
              <a:rPr lang="en-US" smtClean="0"/>
              <a:pPr/>
              <a:t>10/2/2016</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0C93279-0D0F-410B-A93E-63AE6B03E7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32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8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4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4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4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600" dirty="0" smtClean="0">
                <a:effectLst>
                  <a:outerShdw blurRad="38100" dist="38100" dir="2700000" algn="tl">
                    <a:srgbClr val="000000">
                      <a:alpha val="43137"/>
                    </a:srgbClr>
                  </a:outerShdw>
                </a:effectLst>
              </a:rPr>
              <a:t>“Tools” for Training in Righteousness</a:t>
            </a:r>
            <a:endParaRPr lang="en-US" sz="3600" dirty="0"/>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solidFill>
                  <a:schemeClr val="tx1">
                    <a:lumMod val="85000"/>
                  </a:schemeClr>
                </a:solidFill>
                <a:effectLst>
                  <a:outerShdw blurRad="38100" dist="38100" dir="2700000" algn="tl">
                    <a:srgbClr val="000000">
                      <a:alpha val="43137"/>
                    </a:srgbClr>
                  </a:outerShdw>
                </a:effectLst>
              </a:rPr>
              <a:t>Spanking/</a:t>
            </a:r>
            <a:r>
              <a:rPr lang="en-US" dirty="0">
                <a:solidFill>
                  <a:schemeClr val="tx1">
                    <a:lumMod val="85000"/>
                  </a:schemeClr>
                </a:solidFill>
                <a:effectLst>
                  <a:outerShdw blurRad="38100" dist="38100" dir="2700000" algn="tl">
                    <a:srgbClr val="000000">
                      <a:alpha val="43137"/>
                    </a:srgbClr>
                  </a:outerShdw>
                </a:effectLst>
              </a:rPr>
              <a:t>Consequences</a:t>
            </a:r>
          </a:p>
          <a:p>
            <a:r>
              <a:rPr lang="en-US" dirty="0">
                <a:solidFill>
                  <a:schemeClr val="tx1">
                    <a:lumMod val="85000"/>
                  </a:schemeClr>
                </a:solidFill>
                <a:effectLst>
                  <a:outerShdw blurRad="38100" dist="38100" dir="2700000" algn="tl">
                    <a:srgbClr val="000000">
                      <a:alpha val="43137"/>
                    </a:srgbClr>
                  </a:outerShdw>
                </a:effectLst>
              </a:rPr>
              <a:t>Teaching/Instructing</a:t>
            </a:r>
          </a:p>
          <a:p>
            <a:r>
              <a:rPr lang="en-US" b="1" dirty="0">
                <a:effectLst>
                  <a:outerShdw blurRad="38100" dist="38100" dir="2700000" algn="tl">
                    <a:srgbClr val="000000">
                      <a:alpha val="43137"/>
                    </a:srgbClr>
                  </a:outerShdw>
                </a:effectLst>
              </a:rPr>
              <a:t>Rebuking/Correcting</a:t>
            </a:r>
          </a:p>
          <a:p>
            <a:r>
              <a:rPr lang="en-US" dirty="0" smtClean="0">
                <a:solidFill>
                  <a:schemeClr val="tx1">
                    <a:lumMod val="85000"/>
                  </a:schemeClr>
                </a:solidFill>
                <a:effectLst>
                  <a:outerShdw blurRad="38100" dist="38100" dir="2700000" algn="tl">
                    <a:srgbClr val="000000">
                      <a:alpha val="43137"/>
                    </a:srgbClr>
                  </a:outerShdw>
                </a:effectLst>
              </a:rPr>
              <a:t>Activity/Drilling/Practicing</a:t>
            </a:r>
          </a:p>
          <a:p>
            <a:r>
              <a:rPr lang="en-US" dirty="0" smtClean="0">
                <a:solidFill>
                  <a:schemeClr val="tx1">
                    <a:lumMod val="85000"/>
                  </a:schemeClr>
                </a:solidFill>
                <a:effectLst>
                  <a:outerShdw blurRad="38100" dist="38100" dir="2700000" algn="tl">
                    <a:srgbClr val="000000">
                      <a:alpha val="43137"/>
                    </a:srgbClr>
                  </a:outerShdw>
                </a:effectLst>
              </a:rPr>
              <a:t>Modeling by Personal Example</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660703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Rebuking/Correcting</a:t>
            </a:r>
          </a:p>
        </p:txBody>
      </p:sp>
      <p:sp>
        <p:nvSpPr>
          <p:cNvPr id="5" name="Content Placeholder 4"/>
          <p:cNvSpPr>
            <a:spLocks noGrp="1"/>
          </p:cNvSpPr>
          <p:nvPr>
            <p:ph idx="1"/>
          </p:nvPr>
        </p:nvSpPr>
        <p:spPr>
          <a:xfrm>
            <a:off x="457200" y="914399"/>
            <a:ext cx="8229600" cy="5943601"/>
          </a:xfrm>
        </p:spPr>
        <p:txBody>
          <a:bodyPr>
            <a:normAutofit lnSpcReduction="10000"/>
          </a:bodyPr>
          <a:lstStyle/>
          <a:p>
            <a:r>
              <a:rPr lang="en-US" dirty="0" smtClean="0">
                <a:effectLst>
                  <a:outerShdw blurRad="38100" dist="38100" dir="2700000" algn="tl">
                    <a:srgbClr val="000000">
                      <a:alpha val="43137"/>
                    </a:srgbClr>
                  </a:outerShdw>
                </a:effectLst>
              </a:rPr>
              <a:t>At first, correction and rebuke might seem like </a:t>
            </a:r>
            <a:r>
              <a:rPr lang="en-US" u="sng" dirty="0" smtClean="0">
                <a:effectLst>
                  <a:outerShdw blurRad="38100" dist="38100" dir="2700000" algn="tl">
                    <a:srgbClr val="000000">
                      <a:alpha val="43137"/>
                    </a:srgbClr>
                  </a:outerShdw>
                </a:effectLst>
              </a:rPr>
              <a:t>negative</a:t>
            </a:r>
            <a:r>
              <a:rPr lang="en-US" dirty="0" smtClean="0">
                <a:effectLst>
                  <a:outerShdw blurRad="38100" dist="38100" dir="2700000" algn="tl">
                    <a:srgbClr val="000000">
                      <a:alpha val="43137"/>
                    </a:srgbClr>
                  </a:outerShdw>
                </a:effectLst>
              </a:rPr>
              <a:t> things, but the scriptures view wise and godly correction as </a:t>
            </a:r>
            <a:r>
              <a:rPr lang="en-US" u="sng" dirty="0" smtClean="0">
                <a:effectLst>
                  <a:outerShdw blurRad="38100" dist="38100" dir="2700000" algn="tl">
                    <a:srgbClr val="000000">
                      <a:alpha val="43137"/>
                    </a:srgbClr>
                  </a:outerShdw>
                </a:effectLst>
              </a:rPr>
              <a:t>necessary and positive</a:t>
            </a:r>
            <a:r>
              <a:rPr lang="en-US" dirty="0" smtClean="0">
                <a:effectLst>
                  <a:outerShdw blurRad="38100" dist="38100" dir="2700000" algn="tl">
                    <a:srgbClr val="000000">
                      <a:alpha val="43137"/>
                    </a:srgbClr>
                  </a:outerShdw>
                </a:effectLst>
              </a:rPr>
              <a:t>:</a:t>
            </a:r>
          </a:p>
          <a:p>
            <a:pPr lvl="1"/>
            <a:r>
              <a:rPr lang="en-US" b="1" i="1" dirty="0">
                <a:solidFill>
                  <a:srgbClr val="FFFF00"/>
                </a:solidFill>
                <a:effectLst>
                  <a:outerShdw blurRad="38100" dist="38100" dir="2700000" algn="tl">
                    <a:srgbClr val="000000">
                      <a:alpha val="43137"/>
                    </a:srgbClr>
                  </a:outerShdw>
                </a:effectLst>
                <a:latin typeface="Cambria" pitchFamily="18" charset="0"/>
              </a:rPr>
              <a:t>Better is </a:t>
            </a:r>
            <a:r>
              <a:rPr lang="en-US" b="1" i="1" u="sng" dirty="0">
                <a:solidFill>
                  <a:srgbClr val="FFFF00"/>
                </a:solidFill>
                <a:effectLst>
                  <a:outerShdw blurRad="38100" dist="38100" dir="2700000" algn="tl">
                    <a:srgbClr val="000000">
                      <a:alpha val="43137"/>
                    </a:srgbClr>
                  </a:outerShdw>
                </a:effectLst>
                <a:latin typeface="Cambria" pitchFamily="18" charset="0"/>
              </a:rPr>
              <a:t>open rebuke</a:t>
            </a:r>
            <a:r>
              <a:rPr lang="en-US" b="1" i="1" dirty="0">
                <a:solidFill>
                  <a:srgbClr val="FFFF00"/>
                </a:solidFill>
                <a:effectLst>
                  <a:outerShdw blurRad="38100" dist="38100" dir="2700000" algn="tl">
                    <a:srgbClr val="000000">
                      <a:alpha val="43137"/>
                    </a:srgbClr>
                  </a:outerShdw>
                </a:effectLst>
                <a:latin typeface="Cambria" pitchFamily="18" charset="0"/>
              </a:rPr>
              <a:t> than hidden love. Faithful are the wounds of a friend; profuse are the kisses of an enemy. </a:t>
            </a:r>
            <a:r>
              <a:rPr lang="en-US" b="1" dirty="0" smtClean="0">
                <a:effectLst>
                  <a:outerShdw blurRad="38100" dist="38100" dir="2700000" algn="tl">
                    <a:srgbClr val="000000">
                      <a:alpha val="43137"/>
                    </a:srgbClr>
                  </a:outerShdw>
                </a:effectLst>
                <a:latin typeface="Cambria" pitchFamily="18" charset="0"/>
              </a:rPr>
              <a:t>(</a:t>
            </a:r>
            <a:r>
              <a:rPr lang="en-US" b="1" dirty="0">
                <a:effectLst>
                  <a:outerShdw blurRad="38100" dist="38100" dir="2700000" algn="tl">
                    <a:srgbClr val="000000">
                      <a:alpha val="43137"/>
                    </a:srgbClr>
                  </a:outerShdw>
                </a:effectLst>
                <a:latin typeface="Cambria" pitchFamily="18" charset="0"/>
              </a:rPr>
              <a:t>Proverbs </a:t>
            </a:r>
            <a:r>
              <a:rPr lang="en-US" b="1" dirty="0" smtClean="0">
                <a:effectLst>
                  <a:outerShdw blurRad="38100" dist="38100" dir="2700000" algn="tl">
                    <a:srgbClr val="000000">
                      <a:alpha val="43137"/>
                    </a:srgbClr>
                  </a:outerShdw>
                </a:effectLst>
                <a:latin typeface="Cambria" pitchFamily="18" charset="0"/>
              </a:rPr>
              <a:t>27:5-6)</a:t>
            </a:r>
            <a:endParaRPr lang="en-US" b="1" dirty="0">
              <a:effectLst>
                <a:outerShdw blurRad="38100" dist="38100" dir="2700000" algn="tl">
                  <a:srgbClr val="000000">
                    <a:alpha val="43137"/>
                  </a:srgbClr>
                </a:outerShdw>
              </a:effectLst>
              <a:latin typeface="Cambria" pitchFamily="18" charset="0"/>
            </a:endParaRPr>
          </a:p>
          <a:p>
            <a:pPr lvl="1"/>
            <a:r>
              <a:rPr lang="en-US" b="1" i="1" dirty="0">
                <a:solidFill>
                  <a:srgbClr val="FFFF00"/>
                </a:solidFill>
                <a:effectLst>
                  <a:outerShdw blurRad="38100" dist="38100" dir="2700000" algn="tl">
                    <a:srgbClr val="000000">
                      <a:alpha val="43137"/>
                    </a:srgbClr>
                  </a:outerShdw>
                </a:effectLst>
                <a:latin typeface="Cambria" pitchFamily="18" charset="0"/>
              </a:rPr>
              <a:t>Like an earring of gold or an ornament of fine gold is a wise man's </a:t>
            </a:r>
            <a:r>
              <a:rPr lang="en-US" b="1" i="1" u="sng" dirty="0">
                <a:solidFill>
                  <a:srgbClr val="FFFF00"/>
                </a:solidFill>
                <a:effectLst>
                  <a:outerShdw blurRad="38100" dist="38100" dir="2700000" algn="tl">
                    <a:srgbClr val="000000">
                      <a:alpha val="43137"/>
                    </a:srgbClr>
                  </a:outerShdw>
                </a:effectLst>
                <a:latin typeface="Cambria" pitchFamily="18" charset="0"/>
              </a:rPr>
              <a:t>rebuke</a:t>
            </a:r>
            <a:r>
              <a:rPr lang="en-US" b="1" i="1" dirty="0">
                <a:solidFill>
                  <a:srgbClr val="FFFF00"/>
                </a:solidFill>
                <a:effectLst>
                  <a:outerShdw blurRad="38100" dist="38100" dir="2700000" algn="tl">
                    <a:srgbClr val="000000">
                      <a:alpha val="43137"/>
                    </a:srgbClr>
                  </a:outerShdw>
                </a:effectLst>
                <a:latin typeface="Cambria" pitchFamily="18" charset="0"/>
              </a:rPr>
              <a:t> to a listening ear. </a:t>
            </a:r>
            <a:r>
              <a:rPr lang="en-US" b="1" dirty="0">
                <a:effectLst>
                  <a:outerShdw blurRad="38100" dist="38100" dir="2700000" algn="tl">
                    <a:srgbClr val="000000">
                      <a:alpha val="43137"/>
                    </a:srgbClr>
                  </a:outerShdw>
                </a:effectLst>
                <a:latin typeface="Cambria" pitchFamily="18" charset="0"/>
              </a:rPr>
              <a:t>(Proverbs 25:12 NIV)</a:t>
            </a:r>
          </a:p>
          <a:p>
            <a:pPr lvl="1"/>
            <a:r>
              <a:rPr lang="en-US" b="1" i="1" dirty="0" smtClean="0">
                <a:solidFill>
                  <a:srgbClr val="FFFF00"/>
                </a:solidFill>
                <a:effectLst>
                  <a:outerShdw blurRad="38100" dist="38100" dir="2700000" algn="tl">
                    <a:srgbClr val="000000">
                      <a:alpha val="43137"/>
                    </a:srgbClr>
                  </a:outerShdw>
                </a:effectLst>
                <a:latin typeface="Cambria" pitchFamily="18" charset="0"/>
              </a:rPr>
              <a:t>Let </a:t>
            </a:r>
            <a:r>
              <a:rPr lang="en-US" b="1" i="1" dirty="0">
                <a:solidFill>
                  <a:srgbClr val="FFFF00"/>
                </a:solidFill>
                <a:effectLst>
                  <a:outerShdw blurRad="38100" dist="38100" dir="2700000" algn="tl">
                    <a:srgbClr val="000000">
                      <a:alpha val="43137"/>
                    </a:srgbClr>
                  </a:outerShdw>
                </a:effectLst>
                <a:latin typeface="Cambria" pitchFamily="18" charset="0"/>
              </a:rPr>
              <a:t>the godly strike me! It will be a kindness! If they </a:t>
            </a:r>
            <a:r>
              <a:rPr lang="en-US" b="1" i="1" u="sng" dirty="0">
                <a:solidFill>
                  <a:srgbClr val="FFFF00"/>
                </a:solidFill>
                <a:effectLst>
                  <a:outerShdw blurRad="38100" dist="38100" dir="2700000" algn="tl">
                    <a:srgbClr val="000000">
                      <a:alpha val="43137"/>
                    </a:srgbClr>
                  </a:outerShdw>
                </a:effectLst>
                <a:latin typeface="Cambria" pitchFamily="18" charset="0"/>
              </a:rPr>
              <a:t>correct</a:t>
            </a:r>
            <a:r>
              <a:rPr lang="en-US" b="1" i="1" dirty="0">
                <a:solidFill>
                  <a:srgbClr val="FFFF00"/>
                </a:solidFill>
                <a:effectLst>
                  <a:outerShdw blurRad="38100" dist="38100" dir="2700000" algn="tl">
                    <a:srgbClr val="000000">
                      <a:alpha val="43137"/>
                    </a:srgbClr>
                  </a:outerShdw>
                </a:effectLst>
                <a:latin typeface="Cambria" pitchFamily="18" charset="0"/>
              </a:rPr>
              <a:t> me, it is soothing medicine. Don't let me refuse it. </a:t>
            </a:r>
            <a:r>
              <a:rPr lang="en-US" b="1" dirty="0" smtClean="0">
                <a:effectLst>
                  <a:outerShdw blurRad="38100" dist="38100" dir="2700000" algn="tl">
                    <a:srgbClr val="000000">
                      <a:alpha val="43137"/>
                    </a:srgbClr>
                  </a:outerShdw>
                </a:effectLst>
                <a:latin typeface="Cambria" pitchFamily="18" charset="0"/>
              </a:rPr>
              <a:t>(Psalm 141:5a </a:t>
            </a:r>
            <a:r>
              <a:rPr lang="en-US" b="1" dirty="0">
                <a:effectLst>
                  <a:outerShdw blurRad="38100" dist="38100" dir="2700000" algn="tl">
                    <a:srgbClr val="000000">
                      <a:alpha val="43137"/>
                    </a:srgbClr>
                  </a:outerShdw>
                </a:effectLst>
                <a:latin typeface="Cambria" pitchFamily="18" charset="0"/>
              </a:rPr>
              <a:t>NLT</a:t>
            </a:r>
            <a:r>
              <a:rPr lang="en-US" b="1" dirty="0" smtClean="0">
                <a:effectLst>
                  <a:outerShdw blurRad="38100" dist="38100" dir="2700000" algn="tl">
                    <a:srgbClr val="000000">
                      <a:alpha val="43137"/>
                    </a:srgbClr>
                  </a:outerShdw>
                </a:effectLst>
                <a:latin typeface="Cambria" pitchFamily="18" charset="0"/>
              </a:rPr>
              <a:t>)</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207417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Rebuking/Correcting</a:t>
            </a:r>
          </a:p>
        </p:txBody>
      </p:sp>
      <p:sp>
        <p:nvSpPr>
          <p:cNvPr id="5" name="Content Placeholder 4"/>
          <p:cNvSpPr>
            <a:spLocks noGrp="1"/>
          </p:cNvSpPr>
          <p:nvPr>
            <p:ph idx="1"/>
          </p:nvPr>
        </p:nvSpPr>
        <p:spPr>
          <a:xfrm>
            <a:off x="457200" y="914399"/>
            <a:ext cx="8229600" cy="5943601"/>
          </a:xfrm>
        </p:spPr>
        <p:txBody>
          <a:bodyPr>
            <a:normAutofit fontScale="92500" lnSpcReduction="10000"/>
          </a:bodyPr>
          <a:lstStyle/>
          <a:p>
            <a:r>
              <a:rPr lang="en-US" dirty="0" smtClean="0">
                <a:effectLst>
                  <a:outerShdw blurRad="38100" dist="38100" dir="2700000" algn="tl">
                    <a:srgbClr val="000000">
                      <a:alpha val="43137"/>
                    </a:srgbClr>
                  </a:outerShdw>
                </a:effectLst>
              </a:rPr>
              <a:t>Those </a:t>
            </a:r>
            <a:r>
              <a:rPr lang="en-US" dirty="0">
                <a:effectLst>
                  <a:outerShdw blurRad="38100" dist="38100" dir="2700000" algn="tl">
                    <a:srgbClr val="000000">
                      <a:alpha val="43137"/>
                    </a:srgbClr>
                  </a:outerShdw>
                </a:effectLst>
              </a:rPr>
              <a:t>who </a:t>
            </a:r>
            <a:r>
              <a:rPr lang="en-US" u="sng" dirty="0" smtClean="0">
                <a:effectLst>
                  <a:outerShdw blurRad="38100" dist="38100" dir="2700000" algn="tl">
                    <a:srgbClr val="000000">
                      <a:alpha val="43137"/>
                    </a:srgbClr>
                  </a:outerShdw>
                </a:effectLst>
              </a:rPr>
              <a:t>receive</a:t>
            </a:r>
            <a:r>
              <a:rPr lang="en-US" dirty="0" smtClean="0">
                <a:effectLst>
                  <a:outerShdw blurRad="38100" dist="38100" dir="2700000" algn="tl">
                    <a:srgbClr val="000000">
                      <a:alpha val="43137"/>
                    </a:srgbClr>
                  </a:outerShdw>
                </a:effectLst>
              </a:rPr>
              <a:t> a godly rebuke are </a:t>
            </a:r>
            <a:r>
              <a:rPr lang="en-US" dirty="0">
                <a:effectLst>
                  <a:outerShdw blurRad="38100" dist="38100" dir="2700000" algn="tl">
                    <a:srgbClr val="000000">
                      <a:alpha val="43137"/>
                    </a:srgbClr>
                  </a:outerShdw>
                </a:effectLst>
              </a:rPr>
              <a:t>wise will </a:t>
            </a:r>
            <a:r>
              <a:rPr lang="en-US" dirty="0" smtClean="0">
                <a:effectLst>
                  <a:outerShdw blurRad="38100" dist="38100" dir="2700000" algn="tl">
                    <a:srgbClr val="000000">
                      <a:alpha val="43137"/>
                    </a:srgbClr>
                  </a:outerShdw>
                </a:effectLst>
              </a:rPr>
              <a:t>and </a:t>
            </a:r>
            <a:r>
              <a:rPr lang="en-US" u="sng" dirty="0">
                <a:effectLst>
                  <a:outerShdw blurRad="38100" dist="38100" dir="2700000" algn="tl">
                    <a:srgbClr val="000000">
                      <a:alpha val="43137"/>
                    </a:srgbClr>
                  </a:outerShdw>
                </a:effectLst>
              </a:rPr>
              <a:t>benefit</a:t>
            </a:r>
            <a:r>
              <a:rPr lang="en-US" dirty="0">
                <a:effectLst>
                  <a:outerShdw blurRad="38100" dist="38100" dir="2700000" algn="tl">
                    <a:srgbClr val="000000">
                      <a:alpha val="43137"/>
                    </a:srgbClr>
                  </a:outerShdw>
                </a:effectLst>
              </a:rPr>
              <a:t> from it:</a:t>
            </a:r>
          </a:p>
          <a:p>
            <a:pPr lvl="1"/>
            <a:r>
              <a:rPr lang="en-US" b="1" i="1" dirty="0">
                <a:solidFill>
                  <a:srgbClr val="FFFF00"/>
                </a:solidFill>
                <a:effectLst>
                  <a:outerShdw blurRad="38100" dist="38100" dir="2700000" algn="tl">
                    <a:srgbClr val="000000">
                      <a:alpha val="43137"/>
                    </a:srgbClr>
                  </a:outerShdw>
                </a:effectLst>
                <a:latin typeface="Cambria" pitchFamily="18" charset="0"/>
              </a:rPr>
              <a:t>…rebuke a wise man and he will love you. . </a:t>
            </a:r>
            <a:r>
              <a:rPr lang="en-US" b="1" dirty="0">
                <a:effectLst>
                  <a:outerShdw blurRad="38100" dist="38100" dir="2700000" algn="tl">
                    <a:srgbClr val="000000">
                      <a:alpha val="43137"/>
                    </a:srgbClr>
                  </a:outerShdw>
                </a:effectLst>
                <a:latin typeface="Cambria" pitchFamily="18" charset="0"/>
              </a:rPr>
              <a:t>(Proverbs 9:8b NIV</a:t>
            </a:r>
            <a:r>
              <a:rPr lang="en-US" b="1" dirty="0" smtClean="0">
                <a:effectLst>
                  <a:outerShdw blurRad="38100" dist="38100" dir="2700000" algn="tl">
                    <a:srgbClr val="000000">
                      <a:alpha val="43137"/>
                    </a:srgbClr>
                  </a:outerShdw>
                </a:effectLst>
                <a:latin typeface="Cambria" pitchFamily="18" charset="0"/>
              </a:rPr>
              <a:t>)</a:t>
            </a:r>
          </a:p>
          <a:p>
            <a:pPr lvl="1"/>
            <a:r>
              <a:rPr lang="en-US" b="1" i="1" dirty="0">
                <a:solidFill>
                  <a:srgbClr val="FFFF00"/>
                </a:solidFill>
                <a:effectLst>
                  <a:outerShdw blurRad="38100" dist="38100" dir="2700000" algn="tl">
                    <a:srgbClr val="000000">
                      <a:alpha val="43137"/>
                    </a:srgbClr>
                  </a:outerShdw>
                </a:effectLst>
                <a:latin typeface="Cambria" pitchFamily="18" charset="0"/>
              </a:rPr>
              <a:t>A rebuke goes deeper into a man of understanding than a hundred blows into a fool. </a:t>
            </a:r>
            <a:r>
              <a:rPr lang="en-US" b="1" dirty="0" smtClean="0">
                <a:effectLst>
                  <a:outerShdw blurRad="38100" dist="38100" dir="2700000" algn="tl">
                    <a:srgbClr val="000000">
                      <a:alpha val="43137"/>
                    </a:srgbClr>
                  </a:outerShdw>
                </a:effectLst>
                <a:latin typeface="Cambria" pitchFamily="18" charset="0"/>
              </a:rPr>
              <a:t>(</a:t>
            </a:r>
            <a:r>
              <a:rPr lang="en-US" b="1" dirty="0">
                <a:effectLst>
                  <a:outerShdw blurRad="38100" dist="38100" dir="2700000" algn="tl">
                    <a:srgbClr val="000000">
                      <a:alpha val="43137"/>
                    </a:srgbClr>
                  </a:outerShdw>
                </a:effectLst>
                <a:latin typeface="Cambria" pitchFamily="18" charset="0"/>
              </a:rPr>
              <a:t>Proverbs </a:t>
            </a:r>
            <a:r>
              <a:rPr lang="en-US" b="1" dirty="0" smtClean="0">
                <a:effectLst>
                  <a:outerShdw blurRad="38100" dist="38100" dir="2700000" algn="tl">
                    <a:srgbClr val="000000">
                      <a:alpha val="43137"/>
                    </a:srgbClr>
                  </a:outerShdw>
                </a:effectLst>
                <a:latin typeface="Cambria" pitchFamily="18" charset="0"/>
              </a:rPr>
              <a:t>17:10 </a:t>
            </a:r>
            <a:r>
              <a:rPr lang="en-US" b="1" dirty="0">
                <a:effectLst>
                  <a:outerShdw blurRad="38100" dist="38100" dir="2700000" algn="tl">
                    <a:srgbClr val="000000">
                      <a:alpha val="43137"/>
                    </a:srgbClr>
                  </a:outerShdw>
                </a:effectLst>
                <a:latin typeface="Cambria" pitchFamily="18" charset="0"/>
              </a:rPr>
              <a:t>ESV)</a:t>
            </a:r>
          </a:p>
          <a:p>
            <a:r>
              <a:rPr lang="en-US" dirty="0" smtClean="0">
                <a:effectLst>
                  <a:outerShdw blurRad="38100" dist="38100" dir="2700000" algn="tl">
                    <a:srgbClr val="000000">
                      <a:alpha val="43137"/>
                    </a:srgbClr>
                  </a:outerShdw>
                </a:effectLst>
              </a:rPr>
              <a:t>Those who will </a:t>
            </a:r>
            <a:r>
              <a:rPr lang="en-US" u="sng" dirty="0" smtClean="0">
                <a:effectLst>
                  <a:outerShdw blurRad="38100" dist="38100" dir="2700000" algn="tl">
                    <a:srgbClr val="000000">
                      <a:alpha val="43137"/>
                    </a:srgbClr>
                  </a:outerShdw>
                </a:effectLst>
              </a:rPr>
              <a:t>not accept</a:t>
            </a:r>
            <a:r>
              <a:rPr lang="en-US" dirty="0" smtClean="0">
                <a:effectLst>
                  <a:outerShdw blurRad="38100" dist="38100" dir="2700000" algn="tl">
                    <a:srgbClr val="000000">
                      <a:alpha val="43137"/>
                    </a:srgbClr>
                  </a:outerShdw>
                </a:effectLst>
              </a:rPr>
              <a:t> wise and godly correction are </a:t>
            </a:r>
            <a:r>
              <a:rPr lang="en-US" u="sng" dirty="0" smtClean="0">
                <a:effectLst>
                  <a:outerShdw blurRad="38100" dist="38100" dir="2700000" algn="tl">
                    <a:srgbClr val="000000">
                      <a:alpha val="43137"/>
                    </a:srgbClr>
                  </a:outerShdw>
                </a:effectLst>
              </a:rPr>
              <a:t>foolish</a:t>
            </a:r>
            <a:r>
              <a:rPr lang="en-US" dirty="0" smtClean="0">
                <a:effectLst>
                  <a:outerShdw blurRad="38100" dist="38100" dir="2700000" algn="tl">
                    <a:srgbClr val="000000">
                      <a:alpha val="43137"/>
                    </a:srgbClr>
                  </a:outerShdw>
                </a:effectLst>
              </a:rPr>
              <a:t>:</a:t>
            </a:r>
          </a:p>
          <a:p>
            <a:pPr lvl="1"/>
            <a:r>
              <a:rPr lang="en-US" b="1" i="1" dirty="0">
                <a:solidFill>
                  <a:srgbClr val="FFFF00"/>
                </a:solidFill>
                <a:effectLst>
                  <a:outerShdw blurRad="38100" dist="38100" dir="2700000" algn="tl">
                    <a:srgbClr val="000000">
                      <a:alpha val="43137"/>
                    </a:srgbClr>
                  </a:outerShdw>
                </a:effectLst>
                <a:latin typeface="Cambria" pitchFamily="18" charset="0"/>
              </a:rPr>
              <a:t>he who hates correction is stupid. </a:t>
            </a:r>
            <a:r>
              <a:rPr lang="en-US" b="1" dirty="0" smtClean="0">
                <a:effectLst>
                  <a:outerShdw blurRad="38100" dist="38100" dir="2700000" algn="tl">
                    <a:srgbClr val="000000">
                      <a:alpha val="43137"/>
                    </a:srgbClr>
                  </a:outerShdw>
                </a:effectLst>
                <a:latin typeface="Cambria" pitchFamily="18" charset="0"/>
              </a:rPr>
              <a:t>(</a:t>
            </a:r>
            <a:r>
              <a:rPr lang="en-US" b="1" dirty="0">
                <a:effectLst>
                  <a:outerShdw blurRad="38100" dist="38100" dir="2700000" algn="tl">
                    <a:srgbClr val="000000">
                      <a:alpha val="43137"/>
                    </a:srgbClr>
                  </a:outerShdw>
                </a:effectLst>
                <a:latin typeface="Cambria" pitchFamily="18" charset="0"/>
              </a:rPr>
              <a:t>Proverbs </a:t>
            </a:r>
            <a:r>
              <a:rPr lang="en-US" b="1" dirty="0" smtClean="0">
                <a:effectLst>
                  <a:outerShdw blurRad="38100" dist="38100" dir="2700000" algn="tl">
                    <a:srgbClr val="000000">
                      <a:alpha val="43137"/>
                    </a:srgbClr>
                  </a:outerShdw>
                </a:effectLst>
                <a:latin typeface="Cambria" pitchFamily="18" charset="0"/>
              </a:rPr>
              <a:t>12:1b </a:t>
            </a:r>
            <a:r>
              <a:rPr lang="en-US" b="1" dirty="0">
                <a:effectLst>
                  <a:outerShdw blurRad="38100" dist="38100" dir="2700000" algn="tl">
                    <a:srgbClr val="000000">
                      <a:alpha val="43137"/>
                    </a:srgbClr>
                  </a:outerShdw>
                </a:effectLst>
                <a:latin typeface="Cambria" pitchFamily="18" charset="0"/>
              </a:rPr>
              <a:t>NIV)</a:t>
            </a:r>
          </a:p>
          <a:p>
            <a:pPr lvl="1"/>
            <a:r>
              <a:rPr lang="en-US" b="1" i="1" dirty="0">
                <a:solidFill>
                  <a:srgbClr val="FFFF00"/>
                </a:solidFill>
                <a:effectLst>
                  <a:outerShdw blurRad="38100" dist="38100" dir="2700000" algn="tl">
                    <a:srgbClr val="000000">
                      <a:alpha val="43137"/>
                    </a:srgbClr>
                  </a:outerShdw>
                </a:effectLst>
                <a:latin typeface="Cambria" pitchFamily="18" charset="0"/>
              </a:rPr>
              <a:t>Whoever corrects a mocker invites insult; whoever rebukes a wicked man incurs abuse. </a:t>
            </a:r>
            <a:r>
              <a:rPr lang="en-US" b="1" dirty="0" smtClean="0">
                <a:effectLst>
                  <a:outerShdw blurRad="38100" dist="38100" dir="2700000" algn="tl">
                    <a:srgbClr val="000000">
                      <a:alpha val="43137"/>
                    </a:srgbClr>
                  </a:outerShdw>
                </a:effectLst>
                <a:latin typeface="Cambria" pitchFamily="18" charset="0"/>
              </a:rPr>
              <a:t>(</a:t>
            </a:r>
            <a:r>
              <a:rPr lang="en-US" b="1" dirty="0">
                <a:effectLst>
                  <a:outerShdw blurRad="38100" dist="38100" dir="2700000" algn="tl">
                    <a:srgbClr val="000000">
                      <a:alpha val="43137"/>
                    </a:srgbClr>
                  </a:outerShdw>
                </a:effectLst>
                <a:latin typeface="Cambria" pitchFamily="18" charset="0"/>
              </a:rPr>
              <a:t>Proverbs </a:t>
            </a:r>
            <a:r>
              <a:rPr lang="en-US" b="1" dirty="0" smtClean="0">
                <a:effectLst>
                  <a:outerShdw blurRad="38100" dist="38100" dir="2700000" algn="tl">
                    <a:srgbClr val="000000">
                      <a:alpha val="43137"/>
                    </a:srgbClr>
                  </a:outerShdw>
                </a:effectLst>
                <a:latin typeface="Cambria" pitchFamily="18" charset="0"/>
              </a:rPr>
              <a:t>9:7 </a:t>
            </a:r>
            <a:r>
              <a:rPr lang="en-US" b="1" dirty="0">
                <a:effectLst>
                  <a:outerShdw blurRad="38100" dist="38100" dir="2700000" algn="tl">
                    <a:srgbClr val="000000">
                      <a:alpha val="43137"/>
                    </a:srgbClr>
                  </a:outerShdw>
                </a:effectLst>
                <a:latin typeface="Cambria" pitchFamily="18" charset="0"/>
              </a:rPr>
              <a:t>NIV)</a:t>
            </a: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364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a:bodyPr>
          <a:lstStyle/>
          <a:p>
            <a:r>
              <a:rPr lang="en-US" sz="3200" dirty="0">
                <a:effectLst>
                  <a:outerShdw blurRad="38100" dist="38100" dir="2700000" algn="tl">
                    <a:srgbClr val="000000">
                      <a:alpha val="43137"/>
                    </a:srgbClr>
                  </a:outerShdw>
                </a:effectLst>
              </a:rPr>
              <a:t>Rebuking/Correcting</a:t>
            </a:r>
          </a:p>
        </p:txBody>
      </p:sp>
      <p:sp>
        <p:nvSpPr>
          <p:cNvPr id="5" name="Content Placeholder 4"/>
          <p:cNvSpPr>
            <a:spLocks noGrp="1"/>
          </p:cNvSpPr>
          <p:nvPr>
            <p:ph idx="1"/>
          </p:nvPr>
        </p:nvSpPr>
        <p:spPr>
          <a:xfrm>
            <a:off x="457200" y="914399"/>
            <a:ext cx="8229600" cy="5943601"/>
          </a:xfrm>
        </p:spPr>
        <p:txBody>
          <a:bodyPr>
            <a:normAutofit fontScale="77500" lnSpcReduction="20000"/>
          </a:bodyPr>
          <a:lstStyle/>
          <a:p>
            <a:r>
              <a:rPr lang="en-US" dirty="0" smtClean="0">
                <a:effectLst>
                  <a:outerShdw blurRad="38100" dist="38100" dir="2700000" algn="tl">
                    <a:srgbClr val="000000">
                      <a:alpha val="43137"/>
                    </a:srgbClr>
                  </a:outerShdw>
                </a:effectLst>
              </a:rPr>
              <a:t>If your children are wise, they will receive your correction and benefit from it:</a:t>
            </a:r>
          </a:p>
          <a:p>
            <a:pPr lvl="1"/>
            <a:r>
              <a:rPr lang="en-US" sz="3100" b="1" i="1" dirty="0">
                <a:solidFill>
                  <a:srgbClr val="FFFF00"/>
                </a:solidFill>
                <a:effectLst>
                  <a:outerShdw blurRad="38100" dist="38100" dir="2700000" algn="tl">
                    <a:srgbClr val="000000">
                      <a:alpha val="43137"/>
                    </a:srgbClr>
                  </a:outerShdw>
                </a:effectLst>
                <a:latin typeface="Cambria" pitchFamily="18" charset="0"/>
              </a:rPr>
              <a:t>A wise son hears his father's instruction, but a scoffer does not listen to rebuke. </a:t>
            </a:r>
            <a:r>
              <a:rPr lang="en-US" b="1" dirty="0" smtClean="0">
                <a:effectLst>
                  <a:outerShdw blurRad="38100" dist="38100" dir="2700000" algn="tl">
                    <a:srgbClr val="000000">
                      <a:alpha val="43137"/>
                    </a:srgbClr>
                  </a:outerShdw>
                </a:effectLst>
                <a:latin typeface="Cambria" pitchFamily="18" charset="0"/>
              </a:rPr>
              <a:t>(</a:t>
            </a:r>
            <a:r>
              <a:rPr lang="en-US" b="1" dirty="0">
                <a:effectLst>
                  <a:outerShdw blurRad="38100" dist="38100" dir="2700000" algn="tl">
                    <a:srgbClr val="000000">
                      <a:alpha val="43137"/>
                    </a:srgbClr>
                  </a:outerShdw>
                </a:effectLst>
                <a:latin typeface="Cambria" pitchFamily="18" charset="0"/>
              </a:rPr>
              <a:t>Proverbs </a:t>
            </a:r>
            <a:r>
              <a:rPr lang="en-US" b="1" dirty="0" smtClean="0">
                <a:effectLst>
                  <a:outerShdw blurRad="38100" dist="38100" dir="2700000" algn="tl">
                    <a:srgbClr val="000000">
                      <a:alpha val="43137"/>
                    </a:srgbClr>
                  </a:outerShdw>
                </a:effectLst>
                <a:latin typeface="Cambria" pitchFamily="18" charset="0"/>
              </a:rPr>
              <a:t>13:1 </a:t>
            </a:r>
            <a:r>
              <a:rPr lang="en-US" b="1" dirty="0">
                <a:effectLst>
                  <a:outerShdw blurRad="38100" dist="38100" dir="2700000" algn="tl">
                    <a:srgbClr val="000000">
                      <a:alpha val="43137"/>
                    </a:srgbClr>
                  </a:outerShdw>
                </a:effectLst>
                <a:latin typeface="Cambria" pitchFamily="18" charset="0"/>
              </a:rPr>
              <a:t>ESV)</a:t>
            </a:r>
          </a:p>
          <a:p>
            <a:r>
              <a:rPr lang="en-US" dirty="0" smtClean="0">
                <a:effectLst>
                  <a:outerShdw blurRad="38100" dist="38100" dir="2700000" algn="tl">
                    <a:srgbClr val="000000">
                      <a:alpha val="43137"/>
                    </a:srgbClr>
                  </a:outerShdw>
                </a:effectLst>
              </a:rPr>
              <a:t>If your children will </a:t>
            </a:r>
            <a:r>
              <a:rPr lang="en-US" u="sng" dirty="0" smtClean="0">
                <a:effectLst>
                  <a:outerShdw blurRad="38100" dist="38100" dir="2700000" algn="tl">
                    <a:srgbClr val="000000">
                      <a:alpha val="43137"/>
                    </a:srgbClr>
                  </a:outerShdw>
                </a:effectLst>
              </a:rPr>
              <a:t>not</a:t>
            </a:r>
            <a:r>
              <a:rPr lang="en-US" dirty="0" smtClean="0">
                <a:effectLst>
                  <a:outerShdw blurRad="38100" dist="38100" dir="2700000" algn="tl">
                    <a:srgbClr val="000000">
                      <a:alpha val="43137"/>
                    </a:srgbClr>
                  </a:outerShdw>
                </a:effectLst>
              </a:rPr>
              <a:t> accept correction, you will need to escalate. If you don’t, it will ultimately lead to their demise:</a:t>
            </a:r>
          </a:p>
          <a:p>
            <a:pPr lvl="1"/>
            <a:r>
              <a:rPr lang="en-US" sz="3100" b="1" i="1" dirty="0">
                <a:solidFill>
                  <a:srgbClr val="FFFF00"/>
                </a:solidFill>
                <a:effectLst>
                  <a:outerShdw blurRad="38100" dist="38100" dir="2700000" algn="tl">
                    <a:srgbClr val="000000">
                      <a:alpha val="43137"/>
                    </a:srgbClr>
                  </a:outerShdw>
                </a:effectLst>
                <a:latin typeface="Cambria" pitchFamily="18" charset="0"/>
              </a:rPr>
              <a:t>A servant cannot be corrected by mere words; though he understands, he will not respond. </a:t>
            </a:r>
            <a:r>
              <a:rPr lang="en-US" b="1" dirty="0">
                <a:effectLst>
                  <a:outerShdw blurRad="38100" dist="38100" dir="2700000" algn="tl">
                    <a:srgbClr val="000000">
                      <a:alpha val="43137"/>
                    </a:srgbClr>
                  </a:outerShdw>
                </a:effectLst>
                <a:latin typeface="Cambria" pitchFamily="18" charset="0"/>
              </a:rPr>
              <a:t>(Proverbs 29:19 NIV)</a:t>
            </a:r>
          </a:p>
          <a:p>
            <a:pPr lvl="1"/>
            <a:r>
              <a:rPr lang="en-US" sz="3100" b="1" i="1" dirty="0" smtClean="0">
                <a:solidFill>
                  <a:srgbClr val="FFFF00"/>
                </a:solidFill>
                <a:effectLst>
                  <a:outerShdw blurRad="38100" dist="38100" dir="2700000" algn="tl">
                    <a:srgbClr val="000000">
                      <a:alpha val="43137"/>
                    </a:srgbClr>
                  </a:outerShdw>
                </a:effectLst>
                <a:latin typeface="Cambria" pitchFamily="18" charset="0"/>
              </a:rPr>
              <a:t>Now </a:t>
            </a:r>
            <a:r>
              <a:rPr lang="en-US" sz="3100" b="1" i="1" dirty="0">
                <a:solidFill>
                  <a:srgbClr val="FFFF00"/>
                </a:solidFill>
                <a:effectLst>
                  <a:outerShdw blurRad="38100" dist="38100" dir="2700000" algn="tl">
                    <a:srgbClr val="000000">
                      <a:alpha val="43137"/>
                    </a:srgbClr>
                  </a:outerShdw>
                </a:effectLst>
                <a:latin typeface="Cambria" pitchFamily="18" charset="0"/>
              </a:rPr>
              <a:t>Eli, who was very old, heard about everything his sons were doing …So he said to them, "Why do you do such things? I hear from all the people about these wicked deeds of yours. …His sons, however, did not listen to their father's rebuke, for it was the LORD's will to put them to death. </a:t>
            </a:r>
            <a:r>
              <a:rPr lang="en-US" sz="2900" b="1" dirty="0">
                <a:effectLst>
                  <a:outerShdw blurRad="38100" dist="38100" dir="2700000" algn="tl">
                    <a:srgbClr val="000000">
                      <a:alpha val="43137"/>
                    </a:srgbClr>
                  </a:outerShdw>
                </a:effectLst>
                <a:latin typeface="Cambria" pitchFamily="18" charset="0"/>
              </a:rPr>
              <a:t>(1Samuel 2:22-25 NIV)</a:t>
            </a:r>
          </a:p>
          <a:p>
            <a:pPr lvl="1"/>
            <a:endParaRPr lang="en-US" dirty="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4653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3200" dirty="0" smtClean="0">
                <a:effectLst>
                  <a:outerShdw blurRad="38100" dist="38100" dir="2700000" algn="tl">
                    <a:srgbClr val="000000">
                      <a:alpha val="43137"/>
                    </a:srgbClr>
                  </a:outerShdw>
                </a:effectLst>
              </a:rPr>
              <a:t>When is Rebuking/Correcting Appropriate?</a:t>
            </a:r>
            <a:endParaRPr lang="en-US"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a:bodyPr>
          <a:lstStyle/>
          <a:p>
            <a:r>
              <a:rPr lang="en-US" dirty="0" smtClean="0">
                <a:effectLst>
                  <a:outerShdw blurRad="38100" dist="38100" dir="2700000" algn="tl">
                    <a:srgbClr val="000000">
                      <a:alpha val="43137"/>
                    </a:srgbClr>
                  </a:outerShdw>
                </a:effectLst>
              </a:rPr>
              <a:t>Parents </a:t>
            </a:r>
            <a:r>
              <a:rPr lang="en-US" dirty="0">
                <a:effectLst>
                  <a:outerShdw blurRad="38100" dist="38100" dir="2700000" algn="tl">
                    <a:srgbClr val="000000">
                      <a:alpha val="43137"/>
                    </a:srgbClr>
                  </a:outerShdw>
                </a:effectLst>
              </a:rPr>
              <a:t>should be prepared for and expect their children to </a:t>
            </a:r>
            <a:r>
              <a:rPr lang="en-US" dirty="0" smtClean="0">
                <a:effectLst>
                  <a:outerShdw blurRad="38100" dist="38100" dir="2700000" algn="tl">
                    <a:srgbClr val="000000">
                      <a:alpha val="43137"/>
                    </a:srgbClr>
                  </a:outerShdw>
                </a:effectLst>
              </a:rPr>
              <a:t>fail or act foolishly; </a:t>
            </a:r>
            <a:r>
              <a:rPr lang="en-US" dirty="0">
                <a:effectLst>
                  <a:outerShdw blurRad="38100" dist="38100" dir="2700000" algn="tl">
                    <a:srgbClr val="000000">
                      <a:alpha val="43137"/>
                    </a:srgbClr>
                  </a:outerShdw>
                </a:effectLst>
              </a:rPr>
              <a:t>it would be unnatural if they didn’t. Each failure should be viewed as a training opportunity, not a tragedy</a:t>
            </a:r>
            <a:r>
              <a:rPr lang="en-US" dirty="0" smtClean="0">
                <a:effectLst>
                  <a:outerShdw blurRad="38100" dist="38100" dir="2700000" algn="tl">
                    <a:srgbClr val="000000">
                      <a:alpha val="43137"/>
                    </a:srgbClr>
                  </a:outerShdw>
                </a:effectLst>
              </a:rPr>
              <a:t>.</a:t>
            </a:r>
          </a:p>
          <a:p>
            <a:r>
              <a:rPr lang="en-US" dirty="0" smtClean="0">
                <a:effectLst>
                  <a:outerShdw blurRad="38100" dist="38100" dir="2700000" algn="tl">
                    <a:srgbClr val="000000">
                      <a:alpha val="43137"/>
                    </a:srgbClr>
                  </a:outerShdw>
                </a:effectLst>
              </a:rPr>
              <a:t>If a child is directly disobedient or acts in defiance, he should be rebuked </a:t>
            </a:r>
            <a:r>
              <a:rPr lang="en-US" b="1" i="1" dirty="0" smtClean="0">
                <a:effectLst>
                  <a:outerShdw blurRad="38100" dist="38100" dir="2700000" algn="tl">
                    <a:srgbClr val="000000">
                      <a:alpha val="43137"/>
                    </a:srgbClr>
                  </a:outerShdw>
                </a:effectLst>
              </a:rPr>
              <a:t>and</a:t>
            </a:r>
            <a:r>
              <a:rPr lang="en-US" dirty="0" smtClean="0">
                <a:effectLst>
                  <a:outerShdw blurRad="38100" dist="38100" dir="2700000" algn="tl">
                    <a:srgbClr val="000000">
                      <a:alpha val="43137"/>
                    </a:srgbClr>
                  </a:outerShdw>
                </a:effectLst>
              </a:rPr>
              <a:t> disciplined.</a:t>
            </a:r>
          </a:p>
          <a:p>
            <a:r>
              <a:rPr lang="en-US" dirty="0" smtClean="0">
                <a:effectLst>
                  <a:outerShdw blurRad="38100" dist="38100" dir="2700000" algn="tl">
                    <a:srgbClr val="000000">
                      <a:alpha val="43137"/>
                    </a:srgbClr>
                  </a:outerShdw>
                </a:effectLst>
              </a:rPr>
              <a:t>But if a child acts out of forgetfulness, carelessness, or foolishness, he may simply need to be rebuked or corrected.</a:t>
            </a:r>
            <a:endParaRPr lang="en-US" dirty="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52061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838200"/>
          </a:xfrm>
        </p:spPr>
        <p:txBody>
          <a:bodyPr>
            <a:normAutofit fontScale="90000"/>
          </a:bodyPr>
          <a:lstStyle/>
          <a:p>
            <a:r>
              <a:rPr lang="en-US" sz="3200" dirty="0" smtClean="0">
                <a:effectLst>
                  <a:outerShdw blurRad="38100" dist="38100" dir="2700000" algn="tl">
                    <a:srgbClr val="000000">
                      <a:alpha val="43137"/>
                    </a:srgbClr>
                  </a:outerShdw>
                </a:effectLst>
              </a:rPr>
              <a:t>When is Rebuking/Correcting Appropriate?</a:t>
            </a:r>
            <a:endParaRPr lang="en-US"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914399"/>
            <a:ext cx="8229600" cy="5943601"/>
          </a:xfrm>
        </p:spPr>
        <p:txBody>
          <a:bodyPr>
            <a:normAutofit lnSpcReduction="10000"/>
          </a:bodyPr>
          <a:lstStyle/>
          <a:p>
            <a:r>
              <a:rPr lang="en-US" dirty="0" smtClean="0">
                <a:effectLst>
                  <a:outerShdw blurRad="38100" dist="38100" dir="2700000" algn="tl">
                    <a:srgbClr val="000000">
                      <a:alpha val="43137"/>
                    </a:srgbClr>
                  </a:outerShdw>
                </a:effectLst>
              </a:rPr>
              <a:t>Examples where mere rebuke may be appropriate:</a:t>
            </a:r>
          </a:p>
          <a:p>
            <a:pPr lvl="1"/>
            <a:r>
              <a:rPr lang="en-US" dirty="0" smtClean="0">
                <a:effectLst>
                  <a:outerShdw blurRad="38100" dist="38100" dir="2700000" algn="tl">
                    <a:srgbClr val="000000">
                      <a:alpha val="43137"/>
                    </a:srgbClr>
                  </a:outerShdw>
                </a:effectLst>
              </a:rPr>
              <a:t>Parents </a:t>
            </a:r>
            <a:r>
              <a:rPr lang="en-US" dirty="0">
                <a:effectLst>
                  <a:outerShdw blurRad="38100" dist="38100" dir="2700000" algn="tl">
                    <a:srgbClr val="000000">
                      <a:alpha val="43137"/>
                    </a:srgbClr>
                  </a:outerShdw>
                </a:effectLst>
              </a:rPr>
              <a:t>must know their child and his ability to remember instructions. </a:t>
            </a:r>
            <a:r>
              <a:rPr lang="en-US" dirty="0" smtClean="0">
                <a:effectLst>
                  <a:outerShdw blurRad="38100" dist="38100" dir="2700000" algn="tl">
                    <a:srgbClr val="000000">
                      <a:alpha val="43137"/>
                    </a:srgbClr>
                  </a:outerShdw>
                </a:effectLst>
              </a:rPr>
              <a:t>If </a:t>
            </a:r>
            <a:r>
              <a:rPr lang="en-US" dirty="0">
                <a:effectLst>
                  <a:outerShdw blurRad="38100" dist="38100" dir="2700000" algn="tl">
                    <a:srgbClr val="000000">
                      <a:alpha val="43137"/>
                    </a:srgbClr>
                  </a:outerShdw>
                </a:effectLst>
              </a:rPr>
              <a:t>a child cannot legitimately remember, he should simply be rebuked </a:t>
            </a:r>
            <a:r>
              <a:rPr lang="en-US" dirty="0" smtClean="0">
                <a:effectLst>
                  <a:outerShdw blurRad="38100" dist="38100" dir="2700000" algn="tl">
                    <a:srgbClr val="000000">
                      <a:alpha val="43137"/>
                    </a:srgbClr>
                  </a:outerShdw>
                </a:effectLst>
              </a:rPr>
              <a:t>for his forgetfulness.</a:t>
            </a:r>
          </a:p>
          <a:p>
            <a:pPr lvl="1"/>
            <a:r>
              <a:rPr lang="en-US" dirty="0" smtClean="0">
                <a:effectLst>
                  <a:outerShdw blurRad="38100" dist="38100" dir="2700000" algn="tl">
                    <a:srgbClr val="000000">
                      <a:alpha val="43137"/>
                    </a:srgbClr>
                  </a:outerShdw>
                </a:effectLst>
              </a:rPr>
              <a:t>A </a:t>
            </a:r>
            <a:r>
              <a:rPr lang="en-US" dirty="0">
                <a:effectLst>
                  <a:outerShdw blurRad="38100" dist="38100" dir="2700000" algn="tl">
                    <a:srgbClr val="000000">
                      <a:alpha val="43137"/>
                    </a:srgbClr>
                  </a:outerShdw>
                </a:effectLst>
              </a:rPr>
              <a:t>child may not plan on intentionally breaking a window in the house, but may carelessly toss a ball through a window during play in the front </a:t>
            </a:r>
            <a:r>
              <a:rPr lang="en-US" dirty="0" smtClean="0">
                <a:effectLst>
                  <a:outerShdw blurRad="38100" dist="38100" dir="2700000" algn="tl">
                    <a:srgbClr val="000000">
                      <a:alpha val="43137"/>
                    </a:srgbClr>
                  </a:outerShdw>
                </a:effectLst>
              </a:rPr>
              <a:t>room. He </a:t>
            </a:r>
            <a:r>
              <a:rPr lang="en-US" dirty="0">
                <a:effectLst>
                  <a:outerShdw blurRad="38100" dist="38100" dir="2700000" algn="tl">
                    <a:srgbClr val="000000">
                      <a:alpha val="43137"/>
                    </a:srgbClr>
                  </a:outerShdw>
                </a:effectLst>
              </a:rPr>
              <a:t>should be rebuked, </a:t>
            </a:r>
            <a:r>
              <a:rPr lang="en-US" dirty="0" smtClean="0">
                <a:effectLst>
                  <a:outerShdw blurRad="38100" dist="38100" dir="2700000" algn="tl">
                    <a:srgbClr val="000000">
                      <a:alpha val="43137"/>
                    </a:srgbClr>
                  </a:outerShdw>
                </a:effectLst>
              </a:rPr>
              <a:t>and made to acknowledge his carelessness (as well as help clean up and perhaps help pay for the broken window).</a:t>
            </a:r>
          </a:p>
          <a:p>
            <a:pPr lvl="1"/>
            <a:r>
              <a:rPr lang="en-US" dirty="0" smtClean="0">
                <a:effectLst>
                  <a:outerShdw blurRad="38100" dist="38100" dir="2700000" algn="tl">
                    <a:srgbClr val="000000">
                      <a:alpha val="43137"/>
                    </a:srgbClr>
                  </a:outerShdw>
                </a:effectLst>
              </a:rPr>
              <a:t>Can you think of other examples?</a:t>
            </a:r>
            <a:endParaRPr lang="en-US" dirty="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pPr lvl="1"/>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3862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98352</TotalTime>
  <Words>577</Words>
  <Application>Microsoft Office PowerPoint</Application>
  <PresentationFormat>On-screen Show (4:3)</PresentationFormat>
  <Paragraphs>39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“Tools” for Training in Righteousness</vt:lpstr>
      <vt:lpstr>Rebuking/Correcting</vt:lpstr>
      <vt:lpstr>Rebuking/Correcting</vt:lpstr>
      <vt:lpstr>Rebuking/Correcting</vt:lpstr>
      <vt:lpstr>When is Rebuking/Correcting Appropriate?</vt:lpstr>
      <vt:lpstr>When is Rebuking/Correcting Appropriate?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rsconnolly</dc:creator>
  <cp:lastModifiedBy>Robert Connolly</cp:lastModifiedBy>
  <cp:revision>2446</cp:revision>
  <dcterms:created xsi:type="dcterms:W3CDTF">2011-01-13T01:13:42Z</dcterms:created>
  <dcterms:modified xsi:type="dcterms:W3CDTF">2016-10-02T22:21:23Z</dcterms:modified>
</cp:coreProperties>
</file>