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8"/>
  </p:notesMasterIdLst>
  <p:sldIdLst>
    <p:sldId id="1052" r:id="rId2"/>
    <p:sldId id="1053" r:id="rId3"/>
    <p:sldId id="1055" r:id="rId4"/>
    <p:sldId id="1056" r:id="rId5"/>
    <p:sldId id="1057" r:id="rId6"/>
    <p:sldId id="10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38" y="-78"/>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2/26/2017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dirty="0"/>
          </a:p>
        </p:txBody>
      </p:sp>
    </p:spTree>
    <p:extLst>
      <p:ext uri="{BB962C8B-B14F-4D97-AF65-F5344CB8AC3E}">
        <p14:creationId xmlns:p14="http://schemas.microsoft.com/office/powerpoint/2010/main" val="2509219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2/26/2017</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2/26/2017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2/26/2017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2/26/2017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2/26/2017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2/26/2017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2/26/2017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2/26/2017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2/26/2017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2/26/2017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2/26/2017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2/26/2017</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2057400"/>
            <a:ext cx="8610600" cy="914400"/>
          </a:xfrm>
        </p:spPr>
        <p:txBody>
          <a:bodyPr anchor="t">
            <a:normAutofit/>
          </a:bodyPr>
          <a:lstStyle/>
          <a:p>
            <a:r>
              <a:rPr lang="en-US" cap="none" dirty="0" smtClean="0">
                <a:effectLst>
                  <a:outerShdw blurRad="38100" dist="38100" dir="2700000" algn="tl">
                    <a:srgbClr val="000000">
                      <a:alpha val="43137"/>
                    </a:srgbClr>
                  </a:outerShdw>
                </a:effectLst>
              </a:rPr>
              <a:t>Odds and Ends</a:t>
            </a:r>
            <a:endParaRPr lang="en-US" cap="none"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a:xfrm>
            <a:off x="252412" y="3352800"/>
            <a:ext cx="8610600" cy="2819400"/>
          </a:xfrm>
        </p:spPr>
        <p:txBody>
          <a:bodyPr>
            <a:normAutofit lnSpcReduction="10000"/>
          </a:bodyPr>
          <a:lstStyle/>
          <a:p>
            <a:pPr marL="461963" indent="-461963" algn="l">
              <a:buFont typeface="Wingdings" panose="05000000000000000000" pitchFamily="2" charset="2"/>
              <a:buChar char="q"/>
            </a:pPr>
            <a:r>
              <a:rPr lang="en-US" sz="2800" b="1" dirty="0" smtClean="0">
                <a:effectLst>
                  <a:outerShdw blurRad="38100" dist="38100" dir="2700000" algn="tl">
                    <a:srgbClr val="000000">
                      <a:alpha val="43137"/>
                    </a:srgbClr>
                  </a:outerShdw>
                </a:effectLst>
              </a:rPr>
              <a:t>Parenting Teenagers</a:t>
            </a:r>
          </a:p>
          <a:p>
            <a:pPr marL="461963" indent="-461963" algn="l">
              <a:buFont typeface="Wingdings" panose="05000000000000000000" pitchFamily="2" charset="2"/>
              <a:buChar char="q"/>
            </a:pPr>
            <a:r>
              <a:rPr lang="en-US" sz="2800" b="1" dirty="0" smtClean="0">
                <a:effectLst>
                  <a:outerShdw blurRad="38100" dist="38100" dir="2700000" algn="tl">
                    <a:srgbClr val="000000">
                      <a:alpha val="43137"/>
                    </a:srgbClr>
                  </a:outerShdw>
                </a:effectLst>
              </a:rPr>
              <a:t>Relating to Your Kids as Adults</a:t>
            </a:r>
            <a:endParaRPr lang="en-US" sz="2800" b="1" dirty="0">
              <a:effectLst>
                <a:outerShdw blurRad="38100" dist="38100" dir="2700000" algn="tl">
                  <a:srgbClr val="000000">
                    <a:alpha val="43137"/>
                  </a:srgbClr>
                </a:outerShdw>
              </a:effectLst>
            </a:endParaRPr>
          </a:p>
          <a:p>
            <a:pPr marL="461963" indent="-461963" algn="l">
              <a:buFont typeface="Wingdings" panose="05000000000000000000" pitchFamily="2" charset="2"/>
              <a:buChar char="q"/>
            </a:pPr>
            <a:r>
              <a:rPr lang="en-US" sz="2800" b="1" dirty="0" smtClean="0">
                <a:effectLst>
                  <a:outerShdw blurRad="38100" dist="38100" dir="2700000" algn="tl">
                    <a:srgbClr val="000000">
                      <a:alpha val="43137"/>
                    </a:srgbClr>
                  </a:outerShdw>
                </a:effectLst>
              </a:rPr>
              <a:t>How to Be a Good Grandparent</a:t>
            </a:r>
            <a:endParaRPr lang="en-US" sz="2800" b="1" dirty="0">
              <a:effectLst>
                <a:outerShdw blurRad="38100" dist="38100" dir="2700000" algn="tl">
                  <a:srgbClr val="000000">
                    <a:alpha val="43137"/>
                  </a:srgbClr>
                </a:outerShdw>
              </a:effectLst>
            </a:endParaRPr>
          </a:p>
          <a:p>
            <a:pPr marL="461963" indent="-461963" algn="l">
              <a:buFont typeface="Wingdings" panose="05000000000000000000" pitchFamily="2" charset="2"/>
              <a:buChar char="q"/>
            </a:pPr>
            <a:r>
              <a:rPr lang="en-US" sz="2800" b="1" dirty="0" smtClean="0">
                <a:effectLst>
                  <a:outerShdw blurRad="38100" dist="38100" dir="2700000" algn="tl">
                    <a:srgbClr val="000000">
                      <a:alpha val="43137"/>
                    </a:srgbClr>
                  </a:outerShdw>
                </a:effectLst>
              </a:rPr>
              <a:t>Learning to Work Well Together With Your Spouse in Raising Your Kids</a:t>
            </a:r>
            <a:endParaRPr lang="en-US" sz="2800" b="1" dirty="0">
              <a:effectLst>
                <a:outerShdw blurRad="38100" dist="38100" dir="2700000" algn="tl">
                  <a:srgbClr val="000000">
                    <a:alpha val="43137"/>
                  </a:srgbClr>
                </a:outerShdw>
              </a:effectLst>
            </a:endParaRPr>
          </a:p>
          <a:p>
            <a:pPr marL="461963" indent="-461963" algn="l">
              <a:buFont typeface="Wingdings" panose="05000000000000000000" pitchFamily="2" charset="2"/>
              <a:buChar char="q"/>
            </a:pPr>
            <a:r>
              <a:rPr lang="en-US" sz="2800" b="1" dirty="0" smtClean="0">
                <a:effectLst>
                  <a:outerShdw blurRad="38100" dist="38100" dir="2700000" algn="tl">
                    <a:srgbClr val="000000">
                      <a:alpha val="43137"/>
                    </a:srgbClr>
                  </a:outerShdw>
                </a:effectLst>
              </a:rPr>
              <a:t>Going Through a Series of Fictitious Examples</a:t>
            </a:r>
            <a:endParaRPr lang="en-US" sz="2800" b="1" dirty="0">
              <a:effectLst>
                <a:outerShdw blurRad="38100" dist="38100" dir="2700000" algn="tl">
                  <a:srgbClr val="000000">
                    <a:alpha val="43137"/>
                  </a:srgbClr>
                </a:outerShdw>
              </a:effectLst>
            </a:endParaRPr>
          </a:p>
          <a:p>
            <a:endParaRPr lang="en-US" dirty="0"/>
          </a:p>
        </p:txBody>
      </p:sp>
      <p:pic>
        <p:nvPicPr>
          <p:cNvPr id="6" name="Picture 2" descr="C:\Users\Robert\AppData\Local\Microsoft\Windows\INetCache\IE\0FJ7KN5Y\Check_mark_23x20_02.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689" y="3920258"/>
            <a:ext cx="204788" cy="1938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61051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pPr marL="461963" indent="-461963"/>
            <a:r>
              <a:rPr lang="en-US" sz="4000" dirty="0" smtClean="0">
                <a:effectLst>
                  <a:outerShdw blurRad="38100" dist="38100" dir="2700000" algn="tl">
                    <a:srgbClr val="000000">
                      <a:alpha val="43137"/>
                    </a:srgbClr>
                  </a:outerShdw>
                </a:effectLst>
              </a:rPr>
              <a:t>Relating to Your Kids as Adults</a:t>
            </a:r>
            <a:endParaRPr lang="en-US" sz="40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fontScale="85000" lnSpcReduction="10000"/>
          </a:bodyPr>
          <a:lstStyle/>
          <a:p>
            <a:r>
              <a:rPr lang="en-US" dirty="0" smtClean="0">
                <a:effectLst>
                  <a:outerShdw blurRad="38100" dist="38100" dir="2700000" algn="tl">
                    <a:srgbClr val="000000">
                      <a:alpha val="43137"/>
                    </a:srgbClr>
                  </a:outerShdw>
                </a:effectLst>
              </a:rPr>
              <a:t>We talked the fact that when your kids are very small you have almost total control over them, but as they get older they become more independent and so you have less opportunity and (hopefully) less need to control them.</a:t>
            </a:r>
          </a:p>
          <a:p>
            <a:r>
              <a:rPr lang="en-US" dirty="0" smtClean="0">
                <a:effectLst>
                  <a:outerShdw blurRad="38100" dist="38100" dir="2700000" algn="tl">
                    <a:srgbClr val="000000">
                      <a:alpha val="43137"/>
                    </a:srgbClr>
                  </a:outerShdw>
                </a:effectLst>
              </a:rPr>
              <a:t>Once your kids become adults and leave home, you only have as much control and influence as they </a:t>
            </a:r>
            <a:r>
              <a:rPr lang="en-US" u="sng" dirty="0" smtClean="0">
                <a:effectLst>
                  <a:outerShdw blurRad="38100" dist="38100" dir="2700000" algn="tl">
                    <a:srgbClr val="000000">
                      <a:alpha val="43137"/>
                    </a:srgbClr>
                  </a:outerShdw>
                </a:effectLst>
              </a:rPr>
              <a:t>allow</a:t>
            </a:r>
            <a:r>
              <a:rPr lang="en-US" dirty="0" smtClean="0">
                <a:effectLst>
                  <a:outerShdw blurRad="38100" dist="38100" dir="2700000" algn="tl">
                    <a:srgbClr val="000000">
                      <a:alpha val="43137"/>
                    </a:srgbClr>
                  </a:outerShdw>
                </a:effectLst>
              </a:rPr>
              <a:t> you to have.</a:t>
            </a:r>
          </a:p>
          <a:p>
            <a:r>
              <a:rPr lang="en-US" dirty="0" smtClean="0">
                <a:effectLst>
                  <a:outerShdw blurRad="38100" dist="38100" dir="2700000" algn="tl">
                    <a:srgbClr val="000000">
                      <a:alpha val="43137"/>
                    </a:srgbClr>
                  </a:outerShdw>
                </a:effectLst>
              </a:rPr>
              <a:t>At this point, discipline is no longer an option.</a:t>
            </a:r>
          </a:p>
          <a:p>
            <a:r>
              <a:rPr lang="en-US" dirty="0" smtClean="0">
                <a:effectLst>
                  <a:outerShdw blurRad="38100" dist="38100" dir="2700000" algn="tl">
                    <a:srgbClr val="000000">
                      <a:alpha val="43137"/>
                    </a:srgbClr>
                  </a:outerShdw>
                </a:effectLst>
              </a:rPr>
              <a:t>This is not to say that you do not have much to offer your adult kids – you do!</a:t>
            </a:r>
          </a:p>
          <a:p>
            <a:r>
              <a:rPr lang="en-US" dirty="0" smtClean="0">
                <a:effectLst>
                  <a:outerShdw blurRad="38100" dist="38100" dir="2700000" algn="tl">
                    <a:srgbClr val="000000">
                      <a:alpha val="43137"/>
                    </a:srgbClr>
                  </a:outerShdw>
                </a:effectLst>
              </a:rPr>
              <a:t>But you will only be able to benefit them to the extent that they are willing to receive that benefit.</a:t>
            </a: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340279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pPr marL="461963" indent="-461963"/>
            <a:r>
              <a:rPr lang="en-US" sz="4000" dirty="0" smtClean="0">
                <a:effectLst>
                  <a:outerShdw blurRad="38100" dist="38100" dir="2700000" algn="tl">
                    <a:srgbClr val="000000">
                      <a:alpha val="43137"/>
                    </a:srgbClr>
                  </a:outerShdw>
                </a:effectLst>
              </a:rPr>
              <a:t>Relating to Your Kids as Adults</a:t>
            </a:r>
            <a:endParaRPr lang="en-US" sz="40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fontScale="92500" lnSpcReduction="20000"/>
          </a:bodyPr>
          <a:lstStyle/>
          <a:p>
            <a:r>
              <a:rPr lang="en-US" dirty="0" smtClean="0">
                <a:effectLst>
                  <a:outerShdw blurRad="38100" dist="38100" dir="2700000" algn="tl">
                    <a:srgbClr val="000000">
                      <a:alpha val="43137"/>
                    </a:srgbClr>
                  </a:outerShdw>
                </a:effectLst>
              </a:rPr>
              <a:t>Ways that you can benefit your adult kids:</a:t>
            </a:r>
          </a:p>
          <a:p>
            <a:pPr lvl="1"/>
            <a:r>
              <a:rPr lang="en-US" dirty="0" smtClean="0">
                <a:effectLst>
                  <a:outerShdw blurRad="38100" dist="38100" dir="2700000" algn="tl">
                    <a:srgbClr val="000000">
                      <a:alpha val="43137"/>
                    </a:srgbClr>
                  </a:outerShdw>
                </a:effectLst>
              </a:rPr>
              <a:t>You can be one of the few people who’s known them all their life and yet still loves them unconditionally.</a:t>
            </a:r>
          </a:p>
          <a:p>
            <a:pPr lvl="1"/>
            <a:r>
              <a:rPr lang="en-US" dirty="0" smtClean="0">
                <a:effectLst>
                  <a:outerShdw blurRad="38100" dist="38100" dir="2700000" algn="tl">
                    <a:srgbClr val="000000">
                      <a:alpha val="43137"/>
                    </a:srgbClr>
                  </a:outerShdw>
                </a:effectLst>
              </a:rPr>
              <a:t>You can be proud of them – every kid wants his parents to be proud of him.</a:t>
            </a:r>
          </a:p>
          <a:p>
            <a:pPr lvl="1"/>
            <a:r>
              <a:rPr lang="en-US" dirty="0" smtClean="0">
                <a:effectLst>
                  <a:outerShdw blurRad="38100" dist="38100" dir="2700000" algn="tl">
                    <a:srgbClr val="000000">
                      <a:alpha val="43137"/>
                    </a:srgbClr>
                  </a:outerShdw>
                </a:effectLst>
              </a:rPr>
              <a:t>You’ve had longer to accumulate wealth and possessions, so in most cases you will be in a good position to occasionally give them or loan them things they need.</a:t>
            </a:r>
          </a:p>
          <a:p>
            <a:pPr lvl="1"/>
            <a:r>
              <a:rPr lang="en-US" dirty="0" smtClean="0">
                <a:effectLst>
                  <a:outerShdw blurRad="38100" dist="38100" dir="2700000" algn="tl">
                    <a:srgbClr val="000000">
                      <a:alpha val="43137"/>
                    </a:srgbClr>
                  </a:outerShdw>
                </a:effectLst>
              </a:rPr>
              <a:t>You’ve had longer to accumulate wisdom, so hopefully you can offer them the wisdom that comes with time and age.</a:t>
            </a:r>
          </a:p>
          <a:p>
            <a:pPr lvl="1"/>
            <a:r>
              <a:rPr lang="en-US" dirty="0" smtClean="0">
                <a:effectLst>
                  <a:outerShdw blurRad="38100" dist="38100" dir="2700000" algn="tl">
                    <a:srgbClr val="000000">
                      <a:alpha val="43137"/>
                    </a:srgbClr>
                  </a:outerShdw>
                </a:effectLst>
              </a:rPr>
              <a:t>As they encounter new challenges, chances are you’ve “been there, done that” and can give them helpful advice and/or perspective.</a:t>
            </a: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936190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pPr marL="461963" indent="-461963"/>
            <a:r>
              <a:rPr lang="en-US" sz="4000" dirty="0" smtClean="0">
                <a:effectLst>
                  <a:outerShdw blurRad="38100" dist="38100" dir="2700000" algn="tl">
                    <a:srgbClr val="000000">
                      <a:alpha val="43137"/>
                    </a:srgbClr>
                  </a:outerShdw>
                </a:effectLst>
              </a:rPr>
              <a:t>Relating to Your Kids as Adults</a:t>
            </a:r>
            <a:endParaRPr lang="en-US" sz="40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Ways your kids can benefit you:</a:t>
            </a:r>
          </a:p>
          <a:p>
            <a:pPr lvl="1"/>
            <a:r>
              <a:rPr lang="en-US" dirty="0" smtClean="0">
                <a:effectLst>
                  <a:outerShdw blurRad="38100" dist="38100" dir="2700000" algn="tl">
                    <a:srgbClr val="000000">
                      <a:alpha val="43137"/>
                    </a:srgbClr>
                  </a:outerShdw>
                </a:effectLst>
              </a:rPr>
              <a:t>They can be one of the few people </a:t>
            </a:r>
            <a:r>
              <a:rPr lang="en-US" dirty="0">
                <a:effectLst>
                  <a:outerShdw blurRad="38100" dist="38100" dir="2700000" algn="tl">
                    <a:srgbClr val="000000">
                      <a:alpha val="43137"/>
                    </a:srgbClr>
                  </a:outerShdw>
                </a:effectLst>
              </a:rPr>
              <a:t>who’s known </a:t>
            </a:r>
            <a:r>
              <a:rPr lang="en-US" dirty="0" smtClean="0">
                <a:effectLst>
                  <a:outerShdw blurRad="38100" dist="38100" dir="2700000" algn="tl">
                    <a:srgbClr val="000000">
                      <a:alpha val="43137"/>
                    </a:srgbClr>
                  </a:outerShdw>
                </a:effectLst>
              </a:rPr>
              <a:t>you all </a:t>
            </a:r>
            <a:r>
              <a:rPr lang="en-US" dirty="0">
                <a:effectLst>
                  <a:outerShdw blurRad="38100" dist="38100" dir="2700000" algn="tl">
                    <a:srgbClr val="000000">
                      <a:alpha val="43137"/>
                    </a:srgbClr>
                  </a:outerShdw>
                </a:effectLst>
              </a:rPr>
              <a:t>their life </a:t>
            </a:r>
            <a:r>
              <a:rPr lang="en-US" dirty="0" smtClean="0">
                <a:effectLst>
                  <a:outerShdw blurRad="38100" dist="38100" dir="2700000" algn="tl">
                    <a:srgbClr val="000000">
                      <a:alpha val="43137"/>
                    </a:srgbClr>
                  </a:outerShdw>
                </a:effectLst>
              </a:rPr>
              <a:t>and yet still loves you unconditionally.</a:t>
            </a:r>
          </a:p>
          <a:p>
            <a:pPr lvl="1"/>
            <a:r>
              <a:rPr lang="en-US" dirty="0" smtClean="0">
                <a:effectLst>
                  <a:outerShdw blurRad="38100" dist="38100" dir="2700000" algn="tl">
                    <a:srgbClr val="000000">
                      <a:alpha val="43137"/>
                    </a:srgbClr>
                  </a:outerShdw>
                </a:effectLst>
              </a:rPr>
              <a:t>They can honor you and appreciate you – every parent wants to be honored and appreciated by their kids.</a:t>
            </a:r>
          </a:p>
          <a:p>
            <a:pPr lvl="1"/>
            <a:r>
              <a:rPr lang="en-US" dirty="0" smtClean="0">
                <a:effectLst>
                  <a:outerShdw blurRad="38100" dist="38100" dir="2700000" algn="tl">
                    <a:srgbClr val="000000">
                      <a:alpha val="43137"/>
                    </a:srgbClr>
                  </a:outerShdw>
                </a:effectLst>
              </a:rPr>
              <a:t>Undoubtedly your kids have acquired skills and abilities that you don’t have and can be of great help to you in these areas.</a:t>
            </a: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427325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pPr marL="461963" indent="-461963"/>
            <a:r>
              <a:rPr lang="en-US" sz="4000" dirty="0" smtClean="0">
                <a:effectLst>
                  <a:outerShdw blurRad="38100" dist="38100" dir="2700000" algn="tl">
                    <a:srgbClr val="000000">
                      <a:alpha val="43137"/>
                    </a:srgbClr>
                  </a:outerShdw>
                </a:effectLst>
              </a:rPr>
              <a:t>Relating to Your Kids as Adults</a:t>
            </a:r>
            <a:endParaRPr lang="en-US" sz="40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fontScale="92500"/>
          </a:bodyPr>
          <a:lstStyle/>
          <a:p>
            <a:r>
              <a:rPr lang="en-US" dirty="0" smtClean="0">
                <a:effectLst>
                  <a:outerShdw blurRad="38100" dist="38100" dir="2700000" algn="tl">
                    <a:srgbClr val="000000">
                      <a:alpha val="43137"/>
                    </a:srgbClr>
                  </a:outerShdw>
                </a:effectLst>
              </a:rPr>
              <a:t>Ways your kids can benefit you:</a:t>
            </a:r>
          </a:p>
          <a:p>
            <a:pPr lvl="1"/>
            <a:r>
              <a:rPr lang="en-US" dirty="0" smtClean="0">
                <a:effectLst>
                  <a:outerShdw blurRad="38100" dist="38100" dir="2700000" algn="tl">
                    <a:srgbClr val="000000">
                      <a:alpha val="43137"/>
                    </a:srgbClr>
                  </a:outerShdw>
                </a:effectLst>
              </a:rPr>
              <a:t>As you get older, your kids can help you with things you can no longer do for yourself. </a:t>
            </a:r>
          </a:p>
          <a:p>
            <a:pPr lvl="1"/>
            <a:r>
              <a:rPr lang="en-US" dirty="0" smtClean="0">
                <a:effectLst>
                  <a:outerShdw blurRad="38100" dist="38100" dir="2700000" algn="tl">
                    <a:srgbClr val="000000">
                      <a:alpha val="43137"/>
                    </a:srgbClr>
                  </a:outerShdw>
                </a:effectLst>
              </a:rPr>
              <a:t>At some point you may </a:t>
            </a:r>
            <a:r>
              <a:rPr lang="en-US" dirty="0">
                <a:effectLst>
                  <a:outerShdw blurRad="38100" dist="38100" dir="2700000" algn="tl">
                    <a:srgbClr val="000000">
                      <a:alpha val="43137"/>
                    </a:srgbClr>
                  </a:outerShdw>
                </a:effectLst>
              </a:rPr>
              <a:t>need </a:t>
            </a:r>
            <a:r>
              <a:rPr lang="en-US" dirty="0" smtClean="0">
                <a:effectLst>
                  <a:outerShdw blurRad="38100" dist="38100" dir="2700000" algn="tl">
                    <a:srgbClr val="000000">
                      <a:alpha val="43137"/>
                    </a:srgbClr>
                  </a:outerShdw>
                </a:effectLst>
              </a:rPr>
              <a:t>your kids to help provide for you physically and/or financially:</a:t>
            </a:r>
          </a:p>
          <a:p>
            <a:pPr lvl="2"/>
            <a:r>
              <a:rPr lang="en-US" sz="2600" b="1" i="1" dirty="0">
                <a:solidFill>
                  <a:srgbClr val="FFFF00"/>
                </a:solidFill>
                <a:effectLst>
                  <a:outerShdw blurRad="38100" dist="38100" dir="2700000" algn="tl">
                    <a:srgbClr val="000000">
                      <a:alpha val="43137"/>
                    </a:srgbClr>
                  </a:outerShdw>
                </a:effectLst>
                <a:latin typeface="Cambria" pitchFamily="18" charset="0"/>
              </a:rPr>
              <a:t>But if a widow has children or grandchildren, these should learn first of all to put their religion into practice by caring for their own family and so repaying their parents and grandparents, for this is pleasing to </a:t>
            </a:r>
            <a:r>
              <a:rPr lang="en-US" sz="2600" b="1" i="1" dirty="0" smtClean="0">
                <a:solidFill>
                  <a:srgbClr val="FFFF00"/>
                </a:solidFill>
                <a:effectLst>
                  <a:outerShdw blurRad="38100" dist="38100" dir="2700000" algn="tl">
                    <a:srgbClr val="000000">
                      <a:alpha val="43137"/>
                    </a:srgbClr>
                  </a:outerShdw>
                </a:effectLst>
                <a:latin typeface="Cambria" pitchFamily="18" charset="0"/>
              </a:rPr>
              <a:t>God</a:t>
            </a:r>
            <a:r>
              <a:rPr lang="en-US" sz="2600" b="1" i="1" dirty="0">
                <a:solidFill>
                  <a:srgbClr val="FFFF00"/>
                </a:solidFill>
                <a:effectLst>
                  <a:outerShdw blurRad="38100" dist="38100" dir="2700000" algn="tl">
                    <a:srgbClr val="000000">
                      <a:alpha val="43137"/>
                    </a:srgbClr>
                  </a:outerShdw>
                </a:effectLst>
                <a:latin typeface="Cambria" pitchFamily="18" charset="0"/>
              </a:rPr>
              <a:t>…  If anyone does not provide for his relatives, and especially for his immediate family, he has denied the faith and is worse than an unbeliever. </a:t>
            </a:r>
            <a:r>
              <a:rPr lang="en-US" sz="2600" b="1" dirty="0" smtClean="0">
                <a:effectLst>
                  <a:outerShdw blurRad="38100" dist="38100" dir="2700000" algn="tl">
                    <a:srgbClr val="000000">
                      <a:alpha val="43137"/>
                    </a:srgbClr>
                  </a:outerShdw>
                </a:effectLst>
                <a:latin typeface="Cambria" pitchFamily="18" charset="0"/>
              </a:rPr>
              <a:t>(1Tim 5:4,8 NIV)</a:t>
            </a:r>
            <a:endParaRPr lang="en-US" sz="2600" b="1" dirty="0">
              <a:effectLst>
                <a:outerShdw blurRad="38100" dist="38100" dir="2700000" algn="tl">
                  <a:srgbClr val="000000">
                    <a:alpha val="43137"/>
                  </a:srgbClr>
                </a:outerShdw>
              </a:effectLst>
              <a:latin typeface="Cambria" pitchFamily="18" charset="0"/>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133151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p:cTn id="19"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normAutofit fontScale="90000"/>
          </a:bodyPr>
          <a:lstStyle/>
          <a:p>
            <a:pPr marL="461963" indent="-461963"/>
            <a:r>
              <a:rPr lang="en-US" sz="4000" dirty="0" smtClean="0">
                <a:effectLst>
                  <a:outerShdw blurRad="38100" dist="38100" dir="2700000" algn="tl">
                    <a:srgbClr val="000000">
                      <a:alpha val="43137"/>
                    </a:srgbClr>
                  </a:outerShdw>
                </a:effectLst>
              </a:rPr>
              <a:t>Questions About Relating to Your Kids as Adults</a:t>
            </a:r>
            <a:endParaRPr lang="en-US" sz="40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1295400"/>
            <a:ext cx="8229600" cy="5562600"/>
          </a:xfrm>
        </p:spPr>
        <p:txBody>
          <a:bodyPr>
            <a:normAutofit lnSpcReduction="10000"/>
          </a:bodyPr>
          <a:lstStyle/>
          <a:p>
            <a:r>
              <a:rPr lang="en-US" dirty="0" smtClean="0">
                <a:effectLst>
                  <a:outerShdw blurRad="38100" dist="38100" dir="2700000" algn="tl">
                    <a:srgbClr val="000000">
                      <a:alpha val="43137"/>
                    </a:srgbClr>
                  </a:outerShdw>
                </a:effectLst>
              </a:rPr>
              <a:t>How does it make you feel to think about your kids being adults and totally independent of you?</a:t>
            </a:r>
          </a:p>
          <a:p>
            <a:r>
              <a:rPr lang="en-US" dirty="0" smtClean="0">
                <a:effectLst>
                  <a:outerShdw blurRad="38100" dist="38100" dir="2700000" algn="tl">
                    <a:srgbClr val="000000">
                      <a:alpha val="43137"/>
                    </a:srgbClr>
                  </a:outerShdw>
                </a:effectLst>
              </a:rPr>
              <a:t>Can you think of other ways (besides the ones I’ve already mentioned) that you, as the parent can continue to be of benefit to your adult children?</a:t>
            </a:r>
          </a:p>
          <a:p>
            <a:r>
              <a:rPr lang="en-US" dirty="0">
                <a:effectLst>
                  <a:outerShdw blurRad="38100" dist="38100" dir="2700000" algn="tl">
                    <a:srgbClr val="000000">
                      <a:alpha val="43137"/>
                    </a:srgbClr>
                  </a:outerShdw>
                </a:effectLst>
              </a:rPr>
              <a:t>Can you think of other ways (besides the ones I’ve already mentioned) that </a:t>
            </a:r>
            <a:r>
              <a:rPr lang="en-US" dirty="0" smtClean="0">
                <a:effectLst>
                  <a:outerShdw blurRad="38100" dist="38100" dir="2700000" algn="tl">
                    <a:srgbClr val="000000">
                      <a:alpha val="43137"/>
                    </a:srgbClr>
                  </a:outerShdw>
                </a:effectLst>
              </a:rPr>
              <a:t>your adult son or daughter </a:t>
            </a:r>
            <a:r>
              <a:rPr lang="en-US" dirty="0">
                <a:effectLst>
                  <a:outerShdw blurRad="38100" dist="38100" dir="2700000" algn="tl">
                    <a:srgbClr val="000000">
                      <a:alpha val="43137"/>
                    </a:srgbClr>
                  </a:outerShdw>
                </a:effectLst>
              </a:rPr>
              <a:t>can continue to be of benefit to </a:t>
            </a:r>
            <a:r>
              <a:rPr lang="en-US" dirty="0" smtClean="0">
                <a:effectLst>
                  <a:outerShdw blurRad="38100" dist="38100" dir="2700000" algn="tl">
                    <a:srgbClr val="000000">
                      <a:alpha val="43137"/>
                    </a:srgbClr>
                  </a:outerShdw>
                </a:effectLst>
              </a:rPr>
              <a:t>you?</a:t>
            </a:r>
            <a:endParaRPr lang="en-US" dirty="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326449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106985</TotalTime>
  <Words>584</Words>
  <Application>Microsoft Office PowerPoint</Application>
  <PresentationFormat>On-screen Show (4:3)</PresentationFormat>
  <Paragraphs>41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Apex</vt:lpstr>
      <vt:lpstr>Odds and Ends</vt:lpstr>
      <vt:lpstr>Relating to Your Kids as Adults</vt:lpstr>
      <vt:lpstr>Relating to Your Kids as Adults</vt:lpstr>
      <vt:lpstr>Relating to Your Kids as Adults</vt:lpstr>
      <vt:lpstr>Relating to Your Kids as Adults</vt:lpstr>
      <vt:lpstr>Questions About Relating to Your Kids as Adults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Robert Connolly</cp:lastModifiedBy>
  <cp:revision>2928</cp:revision>
  <dcterms:created xsi:type="dcterms:W3CDTF">2011-01-13T01:13:42Z</dcterms:created>
  <dcterms:modified xsi:type="dcterms:W3CDTF">2017-02-26T18:48:14Z</dcterms:modified>
</cp:coreProperties>
</file>