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32" r:id="rId3"/>
  </p:sldMasterIdLst>
  <p:sldIdLst>
    <p:sldId id="327" r:id="rId4"/>
    <p:sldId id="368" r:id="rId5"/>
    <p:sldId id="369" r:id="rId6"/>
    <p:sldId id="370" r:id="rId7"/>
    <p:sldId id="371" r:id="rId8"/>
    <p:sldId id="342" r:id="rId9"/>
    <p:sldId id="358" r:id="rId10"/>
    <p:sldId id="366" r:id="rId11"/>
    <p:sldId id="374" r:id="rId12"/>
    <p:sldId id="372" r:id="rId13"/>
    <p:sldId id="343" r:id="rId14"/>
    <p:sldId id="375" r:id="rId15"/>
    <p:sldId id="344" r:id="rId16"/>
    <p:sldId id="345" r:id="rId17"/>
    <p:sldId id="359" r:id="rId18"/>
    <p:sldId id="346" r:id="rId19"/>
    <p:sldId id="347" r:id="rId20"/>
    <p:sldId id="360" r:id="rId21"/>
    <p:sldId id="348" r:id="rId22"/>
    <p:sldId id="361" r:id="rId23"/>
    <p:sldId id="34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31F9"/>
    <a:srgbClr val="344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7/29/2018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7/29/2018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7/29/2018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88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5383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134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586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1799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110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4603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99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7/29/2018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4389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00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4022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790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75102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0189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1943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4990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6561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7851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7/29/2018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68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5444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57652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452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7/29/2018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7/29/2018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7/29/2018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7/29/2018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7/29/2018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7/29/2018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7/29/2018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2379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7/29/2018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14887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7.xml"/><Relationship Id="rId1" Type="http://schemas.openxmlformats.org/officeDocument/2006/relationships/themeOverride" Target="../theme/themeOverride9.xml"/><Relationship Id="rId4" Type="http://schemas.openxmlformats.org/officeDocument/2006/relationships/hyperlink" Target="http://www.daviddarling.info/encyclopedia_of_history/D/Diocletian.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7.xml"/><Relationship Id="rId1" Type="http://schemas.openxmlformats.org/officeDocument/2006/relationships/themeOverride" Target="../theme/themeOverride12.xml"/><Relationship Id="rId4" Type="http://schemas.openxmlformats.org/officeDocument/2006/relationships/hyperlink" Target="https://en.wikipedia.org/wiki/Villa_of_the_Mysteries#/media/File:Fresque_des_myt%C3%A8res,_Pomp%C3%A9i.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themeOverride" Target="../theme/themeOverride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themeOverride" Target="../theme/themeOverride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8.xml"/><Relationship Id="rId1" Type="http://schemas.openxmlformats.org/officeDocument/2006/relationships/themeOverride" Target="../theme/themeOverride15.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hyperlink" Target="https://commons.wikimedia.org/wiki/File:Ceiling_%22Council_of_the_Gods%22_in_Galleria_Borghese_(Rome).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6.xml"/><Relationship Id="rId1" Type="http://schemas.openxmlformats.org/officeDocument/2006/relationships/themeOverride" Target="../theme/themeOverride3.xml"/><Relationship Id="rId4" Type="http://schemas.openxmlformats.org/officeDocument/2006/relationships/hyperlink" Target="https://www.vecteezy.com/vector-art/103102-greek-god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03850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000" t="7000" r="-2000" b="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b="1" dirty="0"/>
              <a:t>*Roman Traditional Pagan </a:t>
            </a:r>
            <a:r>
              <a:rPr lang="en-US" b="1" dirty="0" smtClean="0"/>
              <a:t>Religion</a:t>
            </a:r>
            <a:endParaRPr lang="en-US" b="1" dirty="0"/>
          </a:p>
        </p:txBody>
      </p:sp>
      <p:sp>
        <p:nvSpPr>
          <p:cNvPr id="4" name="Content Placeholder 3"/>
          <p:cNvSpPr>
            <a:spLocks noGrp="1"/>
          </p:cNvSpPr>
          <p:nvPr>
            <p:ph idx="1"/>
          </p:nvPr>
        </p:nvSpPr>
        <p:spPr>
          <a:xfrm>
            <a:off x="457200" y="838200"/>
            <a:ext cx="8229600" cy="5638800"/>
          </a:xfrm>
        </p:spPr>
        <p:txBody>
          <a:bodyPr>
            <a:normAutofit lnSpcReduction="10000"/>
          </a:bodyPr>
          <a:lstStyle/>
          <a:p>
            <a:r>
              <a:rPr lang="en-US" sz="2700" dirty="0" smtClean="0"/>
              <a:t>People </a:t>
            </a:r>
            <a:r>
              <a:rPr lang="en-US" sz="2700" dirty="0"/>
              <a:t>tried to obtain the blessing of the gods in all the affairs of life: in agriculture, business, marriage, politics, war. </a:t>
            </a:r>
            <a:endParaRPr lang="en-US" sz="2700" dirty="0" smtClean="0"/>
          </a:p>
          <a:p>
            <a:r>
              <a:rPr lang="en-US" sz="2700" dirty="0" smtClean="0"/>
              <a:t>Pagan </a:t>
            </a:r>
            <a:r>
              <a:rPr lang="en-US" sz="2700" dirty="0"/>
              <a:t>worship involved such things as animal sacrifices, prayer, and various ways of trying to find out the will of the gods (e.g. through divination, dreams and prophecy</a:t>
            </a:r>
            <a:r>
              <a:rPr lang="en-US" sz="2700" dirty="0" smtClean="0"/>
              <a:t>).</a:t>
            </a:r>
          </a:p>
          <a:p>
            <a:pPr lvl="0"/>
            <a:r>
              <a:rPr lang="en-US" sz="2700" dirty="0"/>
              <a:t>This traditional Pagan religion was the official faith of the Roman Empire, funded and upheld by the state, and regarded as essential to its survival and prosperity. </a:t>
            </a:r>
          </a:p>
          <a:p>
            <a:pPr lvl="0"/>
            <a:r>
              <a:rPr lang="en-US" sz="2700" dirty="0"/>
              <a:t>The emperor himself was the high priest (“pontifex maximus”) of traditional Paganism. </a:t>
            </a:r>
          </a:p>
          <a:p>
            <a:pPr lvl="0"/>
            <a:r>
              <a:rPr lang="en-US" sz="2700" dirty="0"/>
              <a:t>Family heads and elected city leaders were expected to carry out its ceremonies as part of their normal duties. </a:t>
            </a:r>
          </a:p>
          <a:p>
            <a:endParaRPr lang="en-US" sz="2700" dirty="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a:t>* Needham, Nick. </a:t>
            </a:r>
            <a:r>
              <a:rPr lang="en-US" sz="1600" i="1" dirty="0"/>
              <a:t>2,000 Years of Christ's Power Vol. 1: The Age of the Early Church Fathers </a:t>
            </a:r>
            <a:r>
              <a:rPr lang="en-US" sz="1600" dirty="0"/>
              <a:t>(</a:t>
            </a:r>
            <a:r>
              <a:rPr lang="en-US" sz="1600" dirty="0" smtClean="0"/>
              <a:t>Kindle: </a:t>
            </a:r>
            <a:r>
              <a:rPr lang="en-US" sz="1600" dirty="0"/>
              <a:t>327-331</a:t>
            </a:r>
            <a:r>
              <a:rPr lang="en-US" sz="1600" dirty="0" smtClean="0"/>
              <a:t>)</a:t>
            </a:r>
            <a:endParaRPr lang="en-US" sz="1600" dirty="0"/>
          </a:p>
        </p:txBody>
      </p:sp>
    </p:spTree>
    <p:extLst>
      <p:ext uri="{BB962C8B-B14F-4D97-AF65-F5344CB8AC3E}">
        <p14:creationId xmlns:p14="http://schemas.microsoft.com/office/powerpoint/2010/main" val="40755186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000" t="7000" r="-2000" b="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b="1" dirty="0"/>
              <a:t>*Roman Traditional Pagan </a:t>
            </a:r>
            <a:r>
              <a:rPr lang="en-US" b="1" dirty="0" smtClean="0"/>
              <a:t>Religion</a:t>
            </a:r>
            <a:endParaRPr lang="en-US" b="1" dirty="0"/>
          </a:p>
        </p:txBody>
      </p:sp>
      <p:sp>
        <p:nvSpPr>
          <p:cNvPr id="4" name="Content Placeholder 3"/>
          <p:cNvSpPr>
            <a:spLocks noGrp="1"/>
          </p:cNvSpPr>
          <p:nvPr>
            <p:ph idx="1"/>
          </p:nvPr>
        </p:nvSpPr>
        <p:spPr>
          <a:xfrm>
            <a:off x="457200" y="838200"/>
            <a:ext cx="8229600" cy="5638800"/>
          </a:xfrm>
        </p:spPr>
        <p:txBody>
          <a:bodyPr>
            <a:normAutofit fontScale="92500"/>
          </a:bodyPr>
          <a:lstStyle/>
          <a:p>
            <a:r>
              <a:rPr lang="en-US" sz="2800" i="1" dirty="0">
                <a:solidFill>
                  <a:srgbClr val="344BF6"/>
                </a:solidFill>
                <a:effectLst>
                  <a:innerShdw blurRad="63500" dist="50800" dir="8100000">
                    <a:prstClr val="black">
                      <a:alpha val="50000"/>
                    </a:prstClr>
                  </a:innerShdw>
                </a:effectLst>
                <a:latin typeface="Cambria" panose="02040503050406030204" pitchFamily="18" charset="0"/>
                <a:ea typeface="Cambria" panose="02040503050406030204" pitchFamily="18" charset="0"/>
              </a:rPr>
              <a:t>And when the crowds saw what Paul had done, they lifted up their voices, saying in Lycaonian, "The gods have come down to us in the likeness of men!" Barnabas they called </a:t>
            </a:r>
            <a:r>
              <a:rPr lang="en-US" sz="2800" b="1" i="1" dirty="0">
                <a:solidFill>
                  <a:srgbClr val="344BF6"/>
                </a:solidFill>
                <a:effectLst>
                  <a:innerShdw blurRad="63500" dist="50800" dir="8100000">
                    <a:prstClr val="black">
                      <a:alpha val="50000"/>
                    </a:prstClr>
                  </a:innerShdw>
                </a:effectLst>
                <a:latin typeface="Cambria" panose="02040503050406030204" pitchFamily="18" charset="0"/>
                <a:ea typeface="Cambria" panose="02040503050406030204" pitchFamily="18" charset="0"/>
              </a:rPr>
              <a:t>Zeus</a:t>
            </a:r>
            <a:r>
              <a:rPr lang="en-US" sz="2800" i="1" dirty="0">
                <a:solidFill>
                  <a:srgbClr val="344BF6"/>
                </a:solidFill>
                <a:effectLst>
                  <a:innerShdw blurRad="63500" dist="50800" dir="8100000">
                    <a:prstClr val="black">
                      <a:alpha val="50000"/>
                    </a:prstClr>
                  </a:innerShdw>
                </a:effectLst>
                <a:latin typeface="Cambria" panose="02040503050406030204" pitchFamily="18" charset="0"/>
                <a:ea typeface="Cambria" panose="02040503050406030204" pitchFamily="18" charset="0"/>
              </a:rPr>
              <a:t>, and Paul, </a:t>
            </a:r>
            <a:r>
              <a:rPr lang="en-US" sz="2800" b="1" i="1" dirty="0">
                <a:solidFill>
                  <a:srgbClr val="344BF6"/>
                </a:solidFill>
                <a:effectLst>
                  <a:innerShdw blurRad="63500" dist="50800" dir="8100000">
                    <a:prstClr val="black">
                      <a:alpha val="50000"/>
                    </a:prstClr>
                  </a:innerShdw>
                </a:effectLst>
                <a:latin typeface="Cambria" panose="02040503050406030204" pitchFamily="18" charset="0"/>
                <a:ea typeface="Cambria" panose="02040503050406030204" pitchFamily="18" charset="0"/>
              </a:rPr>
              <a:t>Hermes</a:t>
            </a:r>
            <a:r>
              <a:rPr lang="en-US" sz="2800" i="1" dirty="0">
                <a:solidFill>
                  <a:srgbClr val="344BF6"/>
                </a:solidFill>
                <a:effectLst>
                  <a:innerShdw blurRad="63500" dist="50800" dir="8100000">
                    <a:prstClr val="black">
                      <a:alpha val="50000"/>
                    </a:prstClr>
                  </a:innerShdw>
                </a:effectLst>
                <a:latin typeface="Cambria" panose="02040503050406030204" pitchFamily="18" charset="0"/>
                <a:ea typeface="Cambria" panose="02040503050406030204" pitchFamily="18" charset="0"/>
              </a:rPr>
              <a:t>, because he was the chief speaker. And the priest of Zeus, whose temple was at the entrance to the city, brought oxen and garlands to the gates and wanted to offer sacrifice with the crowds. But when the apostles Barnabas and Paul heard of it, they tore their garments and rushed out into the crowd, crying out, "Men, why are you doing these things? We also are men, of like nature with you, and we bring you good news, that you should turn from these vain things to a living God, who made the heaven and the earth and the sea and all that is in them. </a:t>
            </a:r>
            <a:r>
              <a:rPr lang="en-US" sz="2800" dirty="0">
                <a:effectLst>
                  <a:innerShdw blurRad="63500" dist="50800" dir="8100000">
                    <a:prstClr val="black">
                      <a:alpha val="50000"/>
                    </a:prstClr>
                  </a:innerShdw>
                </a:effectLst>
              </a:rPr>
              <a:t>(</a:t>
            </a:r>
            <a:r>
              <a:rPr lang="en-US" sz="2800" dirty="0" smtClean="0">
                <a:effectLst>
                  <a:innerShdw blurRad="63500" dist="50800" dir="8100000">
                    <a:prstClr val="black">
                      <a:alpha val="50000"/>
                    </a:prstClr>
                  </a:innerShdw>
                </a:effectLst>
              </a:rPr>
              <a:t>Acts </a:t>
            </a:r>
            <a:r>
              <a:rPr lang="en-US" sz="2800" dirty="0">
                <a:effectLst>
                  <a:innerShdw blurRad="63500" dist="50800" dir="8100000">
                    <a:prstClr val="black">
                      <a:alpha val="50000"/>
                    </a:prstClr>
                  </a:innerShdw>
                </a:effectLst>
              </a:rPr>
              <a:t>14:11-15)</a:t>
            </a:r>
          </a:p>
        </p:txBody>
      </p:sp>
    </p:spTree>
    <p:extLst>
      <p:ext uri="{BB962C8B-B14F-4D97-AF65-F5344CB8AC3E}">
        <p14:creationId xmlns:p14="http://schemas.microsoft.com/office/powerpoint/2010/main" val="5300729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000" t="7000" r="-2000" b="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b="1" dirty="0"/>
              <a:t>*Roman Traditional Pagan </a:t>
            </a:r>
            <a:r>
              <a:rPr lang="en-US" b="1" dirty="0" smtClean="0"/>
              <a:t>Religion</a:t>
            </a:r>
            <a:endParaRPr lang="en-US" b="1" dirty="0"/>
          </a:p>
        </p:txBody>
      </p:sp>
      <p:sp>
        <p:nvSpPr>
          <p:cNvPr id="4" name="Content Placeholder 3"/>
          <p:cNvSpPr>
            <a:spLocks noGrp="1"/>
          </p:cNvSpPr>
          <p:nvPr>
            <p:ph idx="1"/>
          </p:nvPr>
        </p:nvSpPr>
        <p:spPr>
          <a:xfrm>
            <a:off x="457200" y="838200"/>
            <a:ext cx="8229600" cy="5638800"/>
          </a:xfrm>
        </p:spPr>
        <p:txBody>
          <a:bodyPr>
            <a:normAutofit fontScale="92500" lnSpcReduction="20000"/>
          </a:bodyPr>
          <a:lstStyle/>
          <a:p>
            <a:r>
              <a:rPr lang="en-US" sz="2800" i="1" dirty="0">
                <a:solidFill>
                  <a:srgbClr val="344BF6"/>
                </a:solidFill>
                <a:effectLst>
                  <a:innerShdw blurRad="63500" dist="50800" dir="8100000">
                    <a:prstClr val="black">
                      <a:alpha val="50000"/>
                    </a:prstClr>
                  </a:innerShdw>
                </a:effectLst>
                <a:latin typeface="Cambria" panose="02040503050406030204" pitchFamily="18" charset="0"/>
                <a:ea typeface="Cambria" panose="02040503050406030204" pitchFamily="18" charset="0"/>
              </a:rPr>
              <a:t>About that time there arose no little disturbance concerning the </a:t>
            </a:r>
            <a:r>
              <a:rPr lang="en-US" sz="2800" i="1" dirty="0" smtClean="0">
                <a:solidFill>
                  <a:srgbClr val="344BF6"/>
                </a:solidFill>
                <a:effectLst>
                  <a:innerShdw blurRad="63500" dist="50800" dir="8100000">
                    <a:prstClr val="black">
                      <a:alpha val="50000"/>
                    </a:prstClr>
                  </a:innerShdw>
                </a:effectLst>
                <a:latin typeface="Cambria" panose="02040503050406030204" pitchFamily="18" charset="0"/>
                <a:ea typeface="Cambria" panose="02040503050406030204" pitchFamily="18" charset="0"/>
              </a:rPr>
              <a:t>Way. For </a:t>
            </a:r>
            <a:r>
              <a:rPr lang="en-US" sz="2800" i="1" dirty="0">
                <a:solidFill>
                  <a:srgbClr val="344BF6"/>
                </a:solidFill>
                <a:effectLst>
                  <a:innerShdw blurRad="63500" dist="50800" dir="8100000">
                    <a:prstClr val="black">
                      <a:alpha val="50000"/>
                    </a:prstClr>
                  </a:innerShdw>
                </a:effectLst>
                <a:latin typeface="Cambria" panose="02040503050406030204" pitchFamily="18" charset="0"/>
                <a:ea typeface="Cambria" panose="02040503050406030204" pitchFamily="18" charset="0"/>
              </a:rPr>
              <a:t>a man named Demetrius, a silversmith, who made silver shrines of </a:t>
            </a:r>
            <a:r>
              <a:rPr lang="en-US" sz="2800" b="1" i="1" dirty="0">
                <a:solidFill>
                  <a:srgbClr val="344BF6"/>
                </a:solidFill>
                <a:effectLst>
                  <a:innerShdw blurRad="63500" dist="50800" dir="8100000">
                    <a:prstClr val="black">
                      <a:alpha val="50000"/>
                    </a:prstClr>
                  </a:innerShdw>
                </a:effectLst>
                <a:latin typeface="Cambria" panose="02040503050406030204" pitchFamily="18" charset="0"/>
                <a:ea typeface="Cambria" panose="02040503050406030204" pitchFamily="18" charset="0"/>
              </a:rPr>
              <a:t>Artemis</a:t>
            </a:r>
            <a:r>
              <a:rPr lang="en-US" sz="2800" i="1" dirty="0">
                <a:solidFill>
                  <a:srgbClr val="344BF6"/>
                </a:solidFill>
                <a:effectLst>
                  <a:innerShdw blurRad="63500" dist="50800" dir="8100000">
                    <a:prstClr val="black">
                      <a:alpha val="50000"/>
                    </a:prstClr>
                  </a:innerShdw>
                </a:effectLst>
                <a:latin typeface="Cambria" panose="02040503050406030204" pitchFamily="18" charset="0"/>
                <a:ea typeface="Cambria" panose="02040503050406030204" pitchFamily="18" charset="0"/>
              </a:rPr>
              <a:t>, brought no little business to the </a:t>
            </a:r>
            <a:r>
              <a:rPr lang="en-US" sz="2800" i="1" dirty="0" smtClean="0">
                <a:solidFill>
                  <a:srgbClr val="344BF6"/>
                </a:solidFill>
                <a:effectLst>
                  <a:innerShdw blurRad="63500" dist="50800" dir="8100000">
                    <a:prstClr val="black">
                      <a:alpha val="50000"/>
                    </a:prstClr>
                  </a:innerShdw>
                </a:effectLst>
                <a:latin typeface="Cambria" panose="02040503050406030204" pitchFamily="18" charset="0"/>
                <a:ea typeface="Cambria" panose="02040503050406030204" pitchFamily="18" charset="0"/>
              </a:rPr>
              <a:t>craftsmen. </a:t>
            </a:r>
            <a:r>
              <a:rPr lang="en-US" sz="2800" i="1" dirty="0">
                <a:solidFill>
                  <a:srgbClr val="344BF6"/>
                </a:solidFill>
                <a:effectLst>
                  <a:innerShdw blurRad="63500" dist="50800" dir="8100000">
                    <a:prstClr val="black">
                      <a:alpha val="50000"/>
                    </a:prstClr>
                  </a:innerShdw>
                </a:effectLst>
                <a:latin typeface="Cambria" panose="02040503050406030204" pitchFamily="18" charset="0"/>
                <a:ea typeface="Cambria" panose="02040503050406030204" pitchFamily="18" charset="0"/>
              </a:rPr>
              <a:t>These he gathered together, with the workmen in similar trades, and said, "Men, you know that from this business we have our </a:t>
            </a:r>
            <a:r>
              <a:rPr lang="en-US" sz="2800" i="1" dirty="0" smtClean="0">
                <a:solidFill>
                  <a:srgbClr val="344BF6"/>
                </a:solidFill>
                <a:effectLst>
                  <a:innerShdw blurRad="63500" dist="50800" dir="8100000">
                    <a:prstClr val="black">
                      <a:alpha val="50000"/>
                    </a:prstClr>
                  </a:innerShdw>
                </a:effectLst>
                <a:latin typeface="Cambria" panose="02040503050406030204" pitchFamily="18" charset="0"/>
                <a:ea typeface="Cambria" panose="02040503050406030204" pitchFamily="18" charset="0"/>
              </a:rPr>
              <a:t>wealth. </a:t>
            </a:r>
            <a:r>
              <a:rPr lang="en-US" sz="2800" i="1" dirty="0">
                <a:solidFill>
                  <a:srgbClr val="344BF6"/>
                </a:solidFill>
                <a:effectLst>
                  <a:innerShdw blurRad="63500" dist="50800" dir="8100000">
                    <a:prstClr val="black">
                      <a:alpha val="50000"/>
                    </a:prstClr>
                  </a:innerShdw>
                </a:effectLst>
                <a:latin typeface="Cambria" panose="02040503050406030204" pitchFamily="18" charset="0"/>
                <a:ea typeface="Cambria" panose="02040503050406030204" pitchFamily="18" charset="0"/>
              </a:rPr>
              <a:t>And you see and hear that not only in Ephesus but in almost all of Asia this Paul has persuaded and turned away a great many people, saying that gods made with hands are not </a:t>
            </a:r>
            <a:r>
              <a:rPr lang="en-US" sz="2800" i="1" dirty="0" smtClean="0">
                <a:solidFill>
                  <a:srgbClr val="344BF6"/>
                </a:solidFill>
                <a:effectLst>
                  <a:innerShdw blurRad="63500" dist="50800" dir="8100000">
                    <a:prstClr val="black">
                      <a:alpha val="50000"/>
                    </a:prstClr>
                  </a:innerShdw>
                </a:effectLst>
                <a:latin typeface="Cambria" panose="02040503050406030204" pitchFamily="18" charset="0"/>
                <a:ea typeface="Cambria" panose="02040503050406030204" pitchFamily="18" charset="0"/>
              </a:rPr>
              <a:t>gods. </a:t>
            </a:r>
            <a:r>
              <a:rPr lang="en-US" sz="2800" i="1" dirty="0">
                <a:solidFill>
                  <a:srgbClr val="344BF6"/>
                </a:solidFill>
                <a:effectLst>
                  <a:innerShdw blurRad="63500" dist="50800" dir="8100000">
                    <a:prstClr val="black">
                      <a:alpha val="50000"/>
                    </a:prstClr>
                  </a:innerShdw>
                </a:effectLst>
                <a:latin typeface="Cambria" panose="02040503050406030204" pitchFamily="18" charset="0"/>
                <a:ea typeface="Cambria" panose="02040503050406030204" pitchFamily="18" charset="0"/>
              </a:rPr>
              <a:t>And there is danger not only that this trade of ours may come into disrepute but also that the temple of the great goddess Artemis may be counted as nothing, and that she may even be deposed from her magnificence, she whom all Asia and the world worship</a:t>
            </a:r>
            <a:r>
              <a:rPr lang="en-US" sz="2800" i="1" dirty="0" smtClean="0">
                <a:solidFill>
                  <a:srgbClr val="344BF6"/>
                </a:solidFill>
                <a:effectLst>
                  <a:innerShdw blurRad="63500" dist="50800" dir="8100000">
                    <a:prstClr val="black">
                      <a:alpha val="50000"/>
                    </a:prstClr>
                  </a:innerShdw>
                </a:effectLst>
                <a:latin typeface="Cambria" panose="02040503050406030204" pitchFamily="18" charset="0"/>
                <a:ea typeface="Cambria" panose="02040503050406030204" pitchFamily="18" charset="0"/>
              </a:rPr>
              <a:t>." </a:t>
            </a:r>
            <a:r>
              <a:rPr lang="en-US" sz="2800" i="1" dirty="0">
                <a:solidFill>
                  <a:srgbClr val="344BF6"/>
                </a:solidFill>
                <a:effectLst>
                  <a:innerShdw blurRad="63500" dist="50800" dir="8100000">
                    <a:prstClr val="black">
                      <a:alpha val="50000"/>
                    </a:prstClr>
                  </a:innerShdw>
                </a:effectLst>
                <a:latin typeface="Cambria" panose="02040503050406030204" pitchFamily="18" charset="0"/>
                <a:ea typeface="Cambria" panose="02040503050406030204" pitchFamily="18" charset="0"/>
              </a:rPr>
              <a:t>When they heard this they were enraged and were crying out, "Great is Artemis of the Ephesians</a:t>
            </a:r>
            <a:r>
              <a:rPr lang="en-US" sz="2800" i="1" dirty="0" smtClean="0">
                <a:solidFill>
                  <a:srgbClr val="344BF6"/>
                </a:solidFill>
                <a:effectLst>
                  <a:innerShdw blurRad="63500" dist="50800" dir="8100000">
                    <a:prstClr val="black">
                      <a:alpha val="50000"/>
                    </a:prstClr>
                  </a:innerShdw>
                </a:effectLst>
                <a:latin typeface="Cambria" panose="02040503050406030204" pitchFamily="18" charset="0"/>
                <a:ea typeface="Cambria" panose="02040503050406030204" pitchFamily="18" charset="0"/>
              </a:rPr>
              <a:t>!“  </a:t>
            </a:r>
            <a:r>
              <a:rPr lang="en-US" sz="2800" dirty="0">
                <a:effectLst>
                  <a:innerShdw blurRad="63500" dist="50800" dir="8100000">
                    <a:prstClr val="black">
                      <a:alpha val="50000"/>
                    </a:prstClr>
                  </a:innerShdw>
                </a:effectLst>
              </a:rPr>
              <a:t>(</a:t>
            </a:r>
            <a:r>
              <a:rPr lang="en-US" sz="2800" dirty="0" smtClean="0">
                <a:effectLst>
                  <a:innerShdw blurRad="63500" dist="50800" dir="8100000">
                    <a:prstClr val="black">
                      <a:alpha val="50000"/>
                    </a:prstClr>
                  </a:innerShdw>
                </a:effectLst>
              </a:rPr>
              <a:t>Acts 19:23-28)</a:t>
            </a:r>
            <a:endParaRPr lang="en-US" sz="2800" dirty="0">
              <a:effectLst>
                <a:innerShdw blurRad="63500" dist="50800" dir="8100000">
                  <a:prstClr val="black">
                    <a:alpha val="50000"/>
                  </a:prstClr>
                </a:innerShdw>
              </a:effectLst>
            </a:endParaRPr>
          </a:p>
        </p:txBody>
      </p:sp>
    </p:spTree>
    <p:extLst>
      <p:ext uri="{BB962C8B-B14F-4D97-AF65-F5344CB8AC3E}">
        <p14:creationId xmlns:p14="http://schemas.microsoft.com/office/powerpoint/2010/main" val="28586812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000" t="7000" r="-2000" b="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b="1" dirty="0"/>
              <a:t>*Roman Traditional Pagan </a:t>
            </a:r>
            <a:r>
              <a:rPr lang="en-US" b="1" dirty="0" smtClean="0"/>
              <a:t>Religion</a:t>
            </a:r>
            <a:endParaRPr lang="en-US" b="1" dirty="0"/>
          </a:p>
        </p:txBody>
      </p:sp>
      <p:sp>
        <p:nvSpPr>
          <p:cNvPr id="4" name="Content Placeholder 3"/>
          <p:cNvSpPr>
            <a:spLocks noGrp="1"/>
          </p:cNvSpPr>
          <p:nvPr>
            <p:ph idx="1"/>
          </p:nvPr>
        </p:nvSpPr>
        <p:spPr>
          <a:xfrm>
            <a:off x="457200" y="838200"/>
            <a:ext cx="8229600" cy="5638800"/>
          </a:xfrm>
        </p:spPr>
        <p:txBody>
          <a:bodyPr>
            <a:normAutofit/>
          </a:bodyPr>
          <a:lstStyle/>
          <a:p>
            <a:pPr lvl="0"/>
            <a:r>
              <a:rPr lang="en-US" sz="2700" dirty="0" smtClean="0"/>
              <a:t>Traditional </a:t>
            </a:r>
            <a:r>
              <a:rPr lang="en-US" sz="2700" dirty="0"/>
              <a:t>Pagan religion was also part of the </a:t>
            </a:r>
            <a:r>
              <a:rPr lang="en-US" sz="2700" dirty="0" smtClean="0"/>
              <a:t>literary </a:t>
            </a:r>
            <a:r>
              <a:rPr lang="en-US" sz="2700" dirty="0"/>
              <a:t>and artistic culture of the Empire, because it formed the religious background of the two great epic poems, the </a:t>
            </a:r>
            <a:r>
              <a:rPr lang="en-US" sz="2700" i="1" dirty="0"/>
              <a:t>Iliad</a:t>
            </a:r>
            <a:r>
              <a:rPr lang="en-US" sz="2700" dirty="0"/>
              <a:t> and the </a:t>
            </a:r>
            <a:r>
              <a:rPr lang="en-US" sz="2700" i="1" dirty="0"/>
              <a:t>Odyssey</a:t>
            </a:r>
            <a:r>
              <a:rPr lang="en-US" sz="2700" dirty="0"/>
              <a:t>. </a:t>
            </a:r>
            <a:endParaRPr lang="en-US" sz="2700" dirty="0" smtClean="0"/>
          </a:p>
          <a:p>
            <a:pPr lvl="0"/>
            <a:r>
              <a:rPr lang="en-US" sz="2700" dirty="0" smtClean="0"/>
              <a:t>These </a:t>
            </a:r>
            <a:r>
              <a:rPr lang="en-US" sz="2700" dirty="0"/>
              <a:t>had been written several centuries before the birth of Christ and were usually ascribed to the Greek poet Homer (active around 750 BC).</a:t>
            </a:r>
          </a:p>
          <a:p>
            <a:pPr lvl="0"/>
            <a:r>
              <a:rPr lang="en-US" sz="2700" dirty="0"/>
              <a:t>The Iliad, Odyssey and Aeneid were the most admired works of literature in the Greek and Roman world, and often depicted the characters and activities of the traditional Pagan gods</a:t>
            </a:r>
            <a:r>
              <a:rPr lang="en-US" sz="2700" dirty="0" smtClean="0"/>
              <a:t>.</a:t>
            </a:r>
            <a:endParaRPr lang="en-US" sz="2700" dirty="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a:t>* Needham, Nick. </a:t>
            </a:r>
            <a:r>
              <a:rPr lang="en-US" sz="1600" i="1" dirty="0"/>
              <a:t>2,000 Years of Christ's Power Vol. 1: The Age of the Early Church Fathers </a:t>
            </a:r>
            <a:r>
              <a:rPr lang="en-US" sz="1600" dirty="0"/>
              <a:t>(</a:t>
            </a:r>
            <a:r>
              <a:rPr lang="en-US" sz="1600" dirty="0" smtClean="0"/>
              <a:t>Kindle: 331-</a:t>
            </a:r>
            <a:r>
              <a:rPr lang="en-US" sz="1600" dirty="0"/>
              <a:t>338</a:t>
            </a:r>
            <a:r>
              <a:rPr lang="en-US" sz="1600" dirty="0" smtClean="0"/>
              <a:t>)</a:t>
            </a:r>
            <a:endParaRPr lang="en-US" sz="1600" dirty="0"/>
          </a:p>
        </p:txBody>
      </p:sp>
    </p:spTree>
    <p:extLst>
      <p:ext uri="{BB962C8B-B14F-4D97-AF65-F5344CB8AC3E}">
        <p14:creationId xmlns:p14="http://schemas.microsoft.com/office/powerpoint/2010/main" val="15466988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9000" r="-1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858962"/>
          </a:xfrm>
        </p:spPr>
        <p:txBody>
          <a:bodyPr>
            <a:noAutofit/>
          </a:bodyPr>
          <a:lstStyle/>
          <a:p>
            <a:r>
              <a:rPr lang="en-US" sz="8000" b="1" dirty="0" smtClean="0">
                <a:solidFill>
                  <a:srgbClr val="5731F9"/>
                </a:solidFill>
                <a:effectLst>
                  <a:innerShdw blurRad="63500" dist="50800" dir="8100000">
                    <a:prstClr val="black">
                      <a:alpha val="50000"/>
                    </a:prstClr>
                  </a:innerShdw>
                </a:effectLst>
              </a:rPr>
              <a:t>Roman Emperor Worship</a:t>
            </a:r>
            <a:endParaRPr lang="en-US" sz="8000" b="1" dirty="0">
              <a:solidFill>
                <a:srgbClr val="5731F9"/>
              </a:solidFill>
              <a:effectLst>
                <a:innerShdw blurRad="63500" dist="50800" dir="8100000">
                  <a:prstClr val="black">
                    <a:alpha val="50000"/>
                  </a:prstClr>
                </a:innerShdw>
              </a:effectLst>
            </a:endParaRPr>
          </a:p>
        </p:txBody>
      </p:sp>
      <p:sp>
        <p:nvSpPr>
          <p:cNvPr id="5" name="TextBox 4"/>
          <p:cNvSpPr txBox="1"/>
          <p:nvPr/>
        </p:nvSpPr>
        <p:spPr>
          <a:xfrm>
            <a:off x="0" y="6519446"/>
            <a:ext cx="9144000" cy="584775"/>
          </a:xfrm>
          <a:prstGeom prst="rect">
            <a:avLst/>
          </a:prstGeom>
          <a:noFill/>
        </p:spPr>
        <p:txBody>
          <a:bodyPr wrap="square" rtlCol="0">
            <a:spAutoFit/>
          </a:bodyPr>
          <a:lstStyle/>
          <a:p>
            <a:pPr lvl="0"/>
            <a:r>
              <a:rPr lang="en-US" sz="1600" dirty="0">
                <a:hlinkClick r:id="rId4"/>
              </a:rPr>
              <a:t>http://</a:t>
            </a:r>
            <a:r>
              <a:rPr lang="en-US" sz="1600" dirty="0" smtClean="0">
                <a:hlinkClick r:id="rId4"/>
              </a:rPr>
              <a:t>www.daviddarling.info/encyclopedia_of_history/D/Diocletian.html</a:t>
            </a:r>
            <a:endParaRPr lang="en-US" sz="1600" dirty="0" smtClean="0"/>
          </a:p>
          <a:p>
            <a:pPr lvl="0"/>
            <a:endParaRPr lang="en-US" sz="1600" dirty="0"/>
          </a:p>
        </p:txBody>
      </p:sp>
    </p:spTree>
    <p:extLst>
      <p:ext uri="{BB962C8B-B14F-4D97-AF65-F5344CB8AC3E}">
        <p14:creationId xmlns:p14="http://schemas.microsoft.com/office/powerpoint/2010/main" val="35253599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9000" r="-1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b="1" dirty="0"/>
              <a:t>*Roman </a:t>
            </a:r>
            <a:r>
              <a:rPr lang="en-US" b="1" dirty="0" smtClean="0"/>
              <a:t>Emperor Worship</a:t>
            </a:r>
            <a:endParaRPr lang="en-US" b="1" dirty="0"/>
          </a:p>
        </p:txBody>
      </p:sp>
      <p:sp>
        <p:nvSpPr>
          <p:cNvPr id="4" name="Content Placeholder 3"/>
          <p:cNvSpPr>
            <a:spLocks noGrp="1"/>
          </p:cNvSpPr>
          <p:nvPr>
            <p:ph idx="1"/>
          </p:nvPr>
        </p:nvSpPr>
        <p:spPr>
          <a:xfrm>
            <a:off x="457200" y="838200"/>
            <a:ext cx="8229600" cy="5638800"/>
          </a:xfrm>
        </p:spPr>
        <p:txBody>
          <a:bodyPr>
            <a:normAutofit/>
          </a:bodyPr>
          <a:lstStyle/>
          <a:p>
            <a:pPr lvl="0"/>
            <a:r>
              <a:rPr lang="en-US" sz="2700" dirty="0"/>
              <a:t>The amazing growth of Rome’s dominion over the Mediterranean world encouraged the Romans to believe that there was a special divine power at work, creating the Empire, and that this power was especially connected with the emperor. </a:t>
            </a:r>
            <a:endParaRPr lang="en-US" sz="2700" dirty="0" smtClean="0"/>
          </a:p>
          <a:p>
            <a:pPr lvl="0"/>
            <a:r>
              <a:rPr lang="en-US" sz="2700" dirty="0" smtClean="0"/>
              <a:t>Hellenism </a:t>
            </a:r>
            <a:r>
              <a:rPr lang="en-US" sz="2700" dirty="0"/>
              <a:t>gave a powerful stimulus to this belief; Hellenistic culture already saw kings as divine figures, gods incarnate. </a:t>
            </a:r>
            <a:endParaRPr lang="en-US" sz="2700" dirty="0" smtClean="0"/>
          </a:p>
          <a:p>
            <a:pPr lvl="0"/>
            <a:r>
              <a:rPr lang="en-US" sz="2700" dirty="0" smtClean="0"/>
              <a:t>When </a:t>
            </a:r>
            <a:r>
              <a:rPr lang="en-US" sz="2700" dirty="0"/>
              <a:t>the ideals of Hellenism flowed into the Roman world, they gave rise to the practice of worshipping the emperor</a:t>
            </a:r>
            <a:r>
              <a:rPr lang="en-US" sz="2700" dirty="0" smtClean="0"/>
              <a:t>.</a:t>
            </a:r>
            <a:endParaRPr lang="en-US" sz="2700" dirty="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a:t>* Needham, Nick. </a:t>
            </a:r>
            <a:r>
              <a:rPr lang="en-US" sz="1600" i="1" dirty="0"/>
              <a:t>2,000 Years of Christ's Power Vol. 1: The Age of the Early Church Fathers </a:t>
            </a:r>
            <a:r>
              <a:rPr lang="en-US" sz="1600" dirty="0"/>
              <a:t>(</a:t>
            </a:r>
            <a:r>
              <a:rPr lang="en-US" sz="1600" dirty="0" smtClean="0"/>
              <a:t>Kindle: </a:t>
            </a:r>
            <a:r>
              <a:rPr lang="en-US" sz="1600" dirty="0"/>
              <a:t>338-342</a:t>
            </a:r>
            <a:r>
              <a:rPr lang="en-US" sz="1600" dirty="0" smtClean="0"/>
              <a:t>)</a:t>
            </a:r>
            <a:endParaRPr lang="en-US" sz="1600" dirty="0"/>
          </a:p>
        </p:txBody>
      </p:sp>
    </p:spTree>
    <p:extLst>
      <p:ext uri="{BB962C8B-B14F-4D97-AF65-F5344CB8AC3E}">
        <p14:creationId xmlns:p14="http://schemas.microsoft.com/office/powerpoint/2010/main" val="11999765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9000" r="-1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b="1" dirty="0"/>
              <a:t>*Roman </a:t>
            </a:r>
            <a:r>
              <a:rPr lang="en-US" b="1" dirty="0" smtClean="0"/>
              <a:t>Emperor Worship</a:t>
            </a:r>
            <a:endParaRPr lang="en-US" b="1" dirty="0"/>
          </a:p>
        </p:txBody>
      </p:sp>
      <p:sp>
        <p:nvSpPr>
          <p:cNvPr id="4" name="Content Placeholder 3"/>
          <p:cNvSpPr>
            <a:spLocks noGrp="1"/>
          </p:cNvSpPr>
          <p:nvPr>
            <p:ph idx="1"/>
          </p:nvPr>
        </p:nvSpPr>
        <p:spPr>
          <a:xfrm>
            <a:off x="457200" y="838200"/>
            <a:ext cx="8229600" cy="5638800"/>
          </a:xfrm>
        </p:spPr>
        <p:txBody>
          <a:bodyPr>
            <a:normAutofit/>
          </a:bodyPr>
          <a:lstStyle/>
          <a:p>
            <a:pPr lvl="0"/>
            <a:r>
              <a:rPr lang="en-US" sz="2700" dirty="0"/>
              <a:t>In the Eastern half of the Empire, where Hellenistic values were more deeply rooted, people worshipped the emperor in his own lifetime as a living god. </a:t>
            </a:r>
            <a:endParaRPr lang="en-US" sz="2700" dirty="0" smtClean="0"/>
          </a:p>
          <a:p>
            <a:pPr lvl="0"/>
            <a:r>
              <a:rPr lang="en-US" sz="2700" dirty="0" smtClean="0"/>
              <a:t>In </a:t>
            </a:r>
            <a:r>
              <a:rPr lang="en-US" sz="2700" dirty="0"/>
              <a:t>the West, however, emperor-worship was less open and obvious; people normally worshipped, not the emperor himself, but the </a:t>
            </a:r>
            <a:r>
              <a:rPr lang="en-US" sz="2700" b="1" i="1" dirty="0"/>
              <a:t>genius</a:t>
            </a:r>
            <a:r>
              <a:rPr lang="en-US" sz="2700" dirty="0"/>
              <a:t> of the emperor </a:t>
            </a:r>
            <a:r>
              <a:rPr lang="en-US" sz="2700" dirty="0" smtClean="0"/>
              <a:t>(i.e. the “divine power” </a:t>
            </a:r>
            <a:r>
              <a:rPr lang="en-US" sz="2700" dirty="0"/>
              <a:t>that stood behind him). </a:t>
            </a:r>
            <a:endParaRPr lang="en-US" sz="2700" dirty="0" smtClean="0"/>
          </a:p>
          <a:p>
            <a:pPr lvl="0"/>
            <a:r>
              <a:rPr lang="en-US" sz="2700" dirty="0" smtClean="0"/>
              <a:t>The </a:t>
            </a:r>
            <a:r>
              <a:rPr lang="en-US" sz="2700" dirty="0"/>
              <a:t>Senate raised some emperors, such as Augustus, to the ranks of the gods after they had died, and people then prayed to them throughout East and West</a:t>
            </a:r>
            <a:r>
              <a:rPr lang="en-US" sz="2700" dirty="0" smtClean="0"/>
              <a:t>.</a:t>
            </a:r>
            <a:endParaRPr lang="en-US" sz="2700" dirty="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a:t>* Needham, Nick. </a:t>
            </a:r>
            <a:r>
              <a:rPr lang="en-US" sz="1600" i="1" dirty="0"/>
              <a:t>2,000 Years of Christ's Power Vol. 1: The Age of the Early Church Fathers </a:t>
            </a:r>
            <a:r>
              <a:rPr lang="en-US" sz="1600" dirty="0"/>
              <a:t>(</a:t>
            </a:r>
            <a:r>
              <a:rPr lang="en-US" sz="1600" dirty="0" smtClean="0"/>
              <a:t>Kindle: </a:t>
            </a:r>
            <a:r>
              <a:rPr lang="en-US" sz="1600" dirty="0"/>
              <a:t>342-345</a:t>
            </a:r>
            <a:r>
              <a:rPr lang="en-US" sz="1600" dirty="0" smtClean="0"/>
              <a:t>)</a:t>
            </a:r>
            <a:endParaRPr lang="en-US" sz="1600" dirty="0"/>
          </a:p>
        </p:txBody>
      </p:sp>
    </p:spTree>
    <p:extLst>
      <p:ext uri="{BB962C8B-B14F-4D97-AF65-F5344CB8AC3E}">
        <p14:creationId xmlns:p14="http://schemas.microsoft.com/office/powerpoint/2010/main" val="40373859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2239962"/>
          </a:xfrm>
        </p:spPr>
        <p:txBody>
          <a:bodyPr>
            <a:noAutofit/>
          </a:bodyPr>
          <a:lstStyle/>
          <a:p>
            <a:r>
              <a:rPr lang="en-US" sz="8000" b="1" dirty="0" smtClean="0">
                <a:solidFill>
                  <a:schemeClr val="bg1"/>
                </a:solidFill>
                <a:effectLst>
                  <a:outerShdw blurRad="50800" dist="38100" dir="13500000" algn="br" rotWithShape="0">
                    <a:prstClr val="black">
                      <a:alpha val="40000"/>
                    </a:prstClr>
                  </a:outerShdw>
                </a:effectLst>
              </a:rPr>
              <a:t>The </a:t>
            </a:r>
            <a:r>
              <a:rPr lang="en-US" sz="8000" b="1" dirty="0">
                <a:solidFill>
                  <a:schemeClr val="bg1"/>
                </a:solidFill>
                <a:effectLst>
                  <a:outerShdw blurRad="50800" dist="38100" dir="13500000" algn="br" rotWithShape="0">
                    <a:prstClr val="black">
                      <a:alpha val="40000"/>
                    </a:prstClr>
                  </a:outerShdw>
                </a:effectLst>
              </a:rPr>
              <a:t>Eastern </a:t>
            </a:r>
            <a:r>
              <a:rPr lang="en-US" sz="8000" b="1" dirty="0" smtClean="0">
                <a:solidFill>
                  <a:schemeClr val="bg1"/>
                </a:solidFill>
                <a:effectLst>
                  <a:outerShdw blurRad="50800" dist="38100" dir="13500000" algn="br" rotWithShape="0">
                    <a:prstClr val="black">
                      <a:alpha val="40000"/>
                    </a:prstClr>
                  </a:outerShdw>
                </a:effectLst>
              </a:rPr>
              <a:t>Mystery Cults.</a:t>
            </a:r>
            <a:endParaRPr lang="en-US" sz="8000" b="1" dirty="0">
              <a:solidFill>
                <a:schemeClr val="bg1"/>
              </a:solidFill>
              <a:effectLst>
                <a:outerShdw blurRad="50800" dist="38100" dir="13500000" algn="br" rotWithShape="0">
                  <a:prstClr val="black">
                    <a:alpha val="40000"/>
                  </a:prstClr>
                </a:outerShdw>
              </a:effectLst>
            </a:endParaRPr>
          </a:p>
        </p:txBody>
      </p:sp>
      <p:sp>
        <p:nvSpPr>
          <p:cNvPr id="5" name="TextBox 4"/>
          <p:cNvSpPr txBox="1"/>
          <p:nvPr/>
        </p:nvSpPr>
        <p:spPr>
          <a:xfrm>
            <a:off x="0" y="6519446"/>
            <a:ext cx="9144000" cy="307777"/>
          </a:xfrm>
          <a:prstGeom prst="rect">
            <a:avLst/>
          </a:prstGeom>
          <a:noFill/>
        </p:spPr>
        <p:txBody>
          <a:bodyPr wrap="square" rtlCol="0">
            <a:spAutoFit/>
          </a:bodyPr>
          <a:lstStyle/>
          <a:p>
            <a:pPr lvl="0"/>
            <a:r>
              <a:rPr lang="en-US" sz="1400" dirty="0">
                <a:effectLst>
                  <a:glow rad="101600">
                    <a:srgbClr val="FFC000">
                      <a:alpha val="60000"/>
                    </a:srgbClr>
                  </a:glow>
                </a:effectLst>
                <a:hlinkClick r:id="rId4"/>
              </a:rPr>
              <a:t>https://en.wikipedia.org/wiki/Villa_of_the_Mysteries#/media/File:Fresque_des_myt%C3%A8res,_</a:t>
            </a:r>
            <a:r>
              <a:rPr lang="en-US" sz="1400" dirty="0" smtClean="0">
                <a:effectLst>
                  <a:glow rad="101600">
                    <a:srgbClr val="FFC000">
                      <a:alpha val="60000"/>
                    </a:srgbClr>
                  </a:glow>
                </a:effectLst>
                <a:hlinkClick r:id="rId4"/>
              </a:rPr>
              <a:t>Pomp%C3%A9i.jpg</a:t>
            </a:r>
            <a:r>
              <a:rPr lang="en-US" sz="1400" dirty="0" smtClean="0">
                <a:effectLst>
                  <a:glow rad="101600">
                    <a:srgbClr val="FFC000">
                      <a:alpha val="60000"/>
                    </a:srgbClr>
                  </a:glow>
                </a:effectLst>
              </a:rPr>
              <a:t> </a:t>
            </a:r>
            <a:endParaRPr lang="en-US" sz="1400" dirty="0">
              <a:effectLst>
                <a:glow rad="101600">
                  <a:srgbClr val="FFC000">
                    <a:alpha val="60000"/>
                  </a:srgbClr>
                </a:glow>
              </a:effectLst>
            </a:endParaRPr>
          </a:p>
        </p:txBody>
      </p:sp>
    </p:spTree>
    <p:extLst>
      <p:ext uri="{BB962C8B-B14F-4D97-AF65-F5344CB8AC3E}">
        <p14:creationId xmlns:p14="http://schemas.microsoft.com/office/powerpoint/2010/main" val="15640319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b="1" dirty="0" smtClean="0"/>
              <a:t>*The </a:t>
            </a:r>
            <a:r>
              <a:rPr lang="en-US" b="1" dirty="0"/>
              <a:t>Eastern </a:t>
            </a:r>
            <a:r>
              <a:rPr lang="en-US" b="1" dirty="0" smtClean="0"/>
              <a:t>Mystery Cults.</a:t>
            </a:r>
            <a:endParaRPr lang="en-US" b="1" dirty="0"/>
          </a:p>
        </p:txBody>
      </p:sp>
      <p:sp>
        <p:nvSpPr>
          <p:cNvPr id="4" name="Content Placeholder 3"/>
          <p:cNvSpPr>
            <a:spLocks noGrp="1"/>
          </p:cNvSpPr>
          <p:nvPr>
            <p:ph idx="1"/>
          </p:nvPr>
        </p:nvSpPr>
        <p:spPr>
          <a:xfrm>
            <a:off x="457200" y="838200"/>
            <a:ext cx="8229600" cy="5638800"/>
          </a:xfrm>
        </p:spPr>
        <p:txBody>
          <a:bodyPr>
            <a:normAutofit fontScale="92500" lnSpcReduction="10000"/>
          </a:bodyPr>
          <a:lstStyle/>
          <a:p>
            <a:pPr lvl="0"/>
            <a:r>
              <a:rPr lang="en-US" sz="2700" dirty="0"/>
              <a:t>These were forms of religion which had a more recent origin than traditional Roman Paganism. </a:t>
            </a:r>
            <a:endParaRPr lang="en-US" sz="2700" dirty="0" smtClean="0"/>
          </a:p>
          <a:p>
            <a:pPr lvl="0"/>
            <a:r>
              <a:rPr lang="en-US" sz="2700" dirty="0" smtClean="0"/>
              <a:t>These </a:t>
            </a:r>
            <a:r>
              <a:rPr lang="en-US" sz="2700" dirty="0"/>
              <a:t>cults had spread across the Empire from the east, and were much more intimate and emotional faiths than traditional Paganism or emperor-worship. </a:t>
            </a:r>
            <a:endParaRPr lang="en-US" sz="2700" dirty="0" smtClean="0"/>
          </a:p>
          <a:p>
            <a:pPr lvl="0"/>
            <a:r>
              <a:rPr lang="en-US" sz="2700" dirty="0" smtClean="0"/>
              <a:t>A </a:t>
            </a:r>
            <a:r>
              <a:rPr lang="en-US" sz="2700" dirty="0"/>
              <a:t>mystery cult involved the worshipper in a close personal relationship with his god or goddess. </a:t>
            </a:r>
            <a:endParaRPr lang="en-US" sz="2700" dirty="0" smtClean="0"/>
          </a:p>
          <a:p>
            <a:pPr lvl="0"/>
            <a:r>
              <a:rPr lang="en-US" sz="2700" dirty="0" smtClean="0"/>
              <a:t>The </a:t>
            </a:r>
            <a:r>
              <a:rPr lang="en-US" sz="2700" dirty="0"/>
              <a:t>worship of the cult deities made an overpowering appeal to the physical senses and feelings of the worshipper, involving song, dance, musical instruments, public processions, religious feasting, ritualistic animal sacrifices, and </a:t>
            </a:r>
            <a:r>
              <a:rPr lang="en-US" sz="2700" dirty="0" smtClean="0"/>
              <a:t>group </a:t>
            </a:r>
            <a:r>
              <a:rPr lang="en-US" sz="2700" dirty="0"/>
              <a:t>acts of sexual immorality. </a:t>
            </a:r>
            <a:endParaRPr lang="en-US" sz="2700" dirty="0" smtClean="0"/>
          </a:p>
          <a:p>
            <a:pPr lvl="0"/>
            <a:r>
              <a:rPr lang="en-US" sz="2700" dirty="0" smtClean="0"/>
              <a:t>Worshippers </a:t>
            </a:r>
            <a:r>
              <a:rPr lang="en-US" sz="2700" dirty="0"/>
              <a:t>often fell into ecstatic states of trance and prophecy as they took part in the worship</a:t>
            </a:r>
            <a:r>
              <a:rPr lang="en-US" sz="2700" dirty="0" smtClean="0"/>
              <a:t>.</a:t>
            </a:r>
            <a:endParaRPr lang="en-US" sz="2700" dirty="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a:t>* Needham, Nick. </a:t>
            </a:r>
            <a:r>
              <a:rPr lang="en-US" sz="1600" i="1" dirty="0"/>
              <a:t>2,000 Years of Christ's Power Vol. 1: The Age of the Early Church Fathers </a:t>
            </a:r>
            <a:r>
              <a:rPr lang="en-US" sz="1600" dirty="0"/>
              <a:t>(</a:t>
            </a:r>
            <a:r>
              <a:rPr lang="en-US" sz="1600" dirty="0" smtClean="0"/>
              <a:t>Kindle: 346-</a:t>
            </a:r>
            <a:r>
              <a:rPr lang="en-US" sz="1600" dirty="0"/>
              <a:t>353</a:t>
            </a:r>
            <a:r>
              <a:rPr lang="en-US" sz="1600" dirty="0" smtClean="0"/>
              <a:t>)</a:t>
            </a:r>
            <a:endParaRPr lang="en-US" sz="1600" dirty="0"/>
          </a:p>
        </p:txBody>
      </p:sp>
    </p:spTree>
    <p:extLst>
      <p:ext uri="{BB962C8B-B14F-4D97-AF65-F5344CB8AC3E}">
        <p14:creationId xmlns:p14="http://schemas.microsoft.com/office/powerpoint/2010/main" val="22481589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b="1" dirty="0" smtClean="0"/>
              <a:t>*The </a:t>
            </a:r>
            <a:r>
              <a:rPr lang="en-US" b="1" dirty="0"/>
              <a:t>Eastern </a:t>
            </a:r>
            <a:r>
              <a:rPr lang="en-US" b="1" dirty="0" smtClean="0"/>
              <a:t>Mystery Cults.</a:t>
            </a:r>
            <a:endParaRPr lang="en-US" b="1" dirty="0"/>
          </a:p>
        </p:txBody>
      </p:sp>
      <p:sp>
        <p:nvSpPr>
          <p:cNvPr id="4" name="Content Placeholder 3"/>
          <p:cNvSpPr>
            <a:spLocks noGrp="1"/>
          </p:cNvSpPr>
          <p:nvPr>
            <p:ph idx="1"/>
          </p:nvPr>
        </p:nvSpPr>
        <p:spPr>
          <a:xfrm>
            <a:off x="457200" y="838200"/>
            <a:ext cx="8229600" cy="5638800"/>
          </a:xfrm>
        </p:spPr>
        <p:txBody>
          <a:bodyPr>
            <a:normAutofit/>
          </a:bodyPr>
          <a:lstStyle/>
          <a:p>
            <a:pPr lvl="0"/>
            <a:r>
              <a:rPr lang="en-US" sz="2700" dirty="0"/>
              <a:t>The cults were also much more like the Christian Church than the other types of religion were, in the sense that a worshipper had to join a mystery cult by a personal decision of his own, and be initiated into membership by special ceremonies. </a:t>
            </a:r>
            <a:endParaRPr lang="en-US" sz="2700" dirty="0" smtClean="0"/>
          </a:p>
          <a:p>
            <a:pPr lvl="0"/>
            <a:r>
              <a:rPr lang="en-US" sz="2700" dirty="0" smtClean="0"/>
              <a:t>The </a:t>
            </a:r>
            <a:r>
              <a:rPr lang="en-US" sz="2700" dirty="0"/>
              <a:t>very name “mystery” comes from the Greek word </a:t>
            </a:r>
            <a:r>
              <a:rPr lang="en-US" sz="2700" i="1" dirty="0" err="1"/>
              <a:t>mysterion</a:t>
            </a:r>
            <a:r>
              <a:rPr lang="en-US" sz="2700" dirty="0"/>
              <a:t>, which means “secret ritual or teaching”. </a:t>
            </a:r>
            <a:endParaRPr lang="en-US" sz="2700" dirty="0" smtClean="0"/>
          </a:p>
          <a:p>
            <a:pPr lvl="0"/>
            <a:r>
              <a:rPr lang="en-US" sz="2700" dirty="0"/>
              <a:t>All the </a:t>
            </a:r>
            <a:r>
              <a:rPr lang="en-US" sz="2700" dirty="0" smtClean="0"/>
              <a:t>Eastern Mystery cults </a:t>
            </a:r>
            <a:r>
              <a:rPr lang="en-US" sz="2700" dirty="0"/>
              <a:t>promised eternal life after death to their followers; indeed, this was their greatest appeal – traditional Paganism and emperor-worship offered no such consolations in the face of death</a:t>
            </a:r>
            <a:r>
              <a:rPr lang="en-US" sz="2700" dirty="0" smtClean="0"/>
              <a:t>.</a:t>
            </a:r>
            <a:endParaRPr lang="en-US" sz="2700" dirty="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a:t>* Needham, Nick. </a:t>
            </a:r>
            <a:r>
              <a:rPr lang="en-US" sz="1600" i="1" dirty="0"/>
              <a:t>2,000 Years of Christ's Power Vol. 1: The Age of the Early Church Fathers </a:t>
            </a:r>
            <a:r>
              <a:rPr lang="en-US" sz="1600" dirty="0"/>
              <a:t>(</a:t>
            </a:r>
            <a:r>
              <a:rPr lang="en-US" sz="1600" dirty="0" smtClean="0"/>
              <a:t>Kindle: 353-</a:t>
            </a:r>
            <a:r>
              <a:rPr lang="en-US" sz="1600" dirty="0"/>
              <a:t>362</a:t>
            </a:r>
            <a:r>
              <a:rPr lang="en-US" sz="1600" dirty="0" smtClean="0"/>
              <a:t>)</a:t>
            </a:r>
            <a:endParaRPr lang="en-US" sz="1600" dirty="0"/>
          </a:p>
        </p:txBody>
      </p:sp>
    </p:spTree>
    <p:extLst>
      <p:ext uri="{BB962C8B-B14F-4D97-AF65-F5344CB8AC3E}">
        <p14:creationId xmlns:p14="http://schemas.microsoft.com/office/powerpoint/2010/main" val="27849159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457200" y="838200"/>
            <a:ext cx="8229600" cy="5943600"/>
          </a:xfrm>
        </p:spPr>
        <p:txBody>
          <a:bodyPr>
            <a:normAutofit lnSpcReduction="10000"/>
          </a:bodyPr>
          <a:lstStyle/>
          <a:p>
            <a:pPr lvl="0"/>
            <a:r>
              <a:rPr lang="en-US" dirty="0" smtClean="0"/>
              <a:t>During the NT period, </a:t>
            </a:r>
            <a:r>
              <a:rPr lang="en-US" dirty="0"/>
              <a:t>the Roman Empire controlled the whole of Mediterranean Europe, North Africa and the Middle East. </a:t>
            </a:r>
          </a:p>
          <a:p>
            <a:pPr lvl="0"/>
            <a:r>
              <a:rPr lang="en-US" dirty="0"/>
              <a:t>The Empire was made up of a vast variety of ethnic and religious </a:t>
            </a:r>
            <a:r>
              <a:rPr lang="en-US" dirty="0" smtClean="0"/>
              <a:t>groups. </a:t>
            </a:r>
          </a:p>
          <a:p>
            <a:pPr lvl="0"/>
            <a:r>
              <a:rPr lang="en-US" dirty="0" smtClean="0"/>
              <a:t>What did I say last week were the </a:t>
            </a:r>
            <a:r>
              <a:rPr lang="en-US" b="1" i="1" dirty="0" smtClean="0"/>
              <a:t>three</a:t>
            </a:r>
            <a:r>
              <a:rPr lang="en-US" dirty="0" smtClean="0"/>
              <a:t> </a:t>
            </a:r>
            <a:r>
              <a:rPr lang="en-US" dirty="0"/>
              <a:t>main </a:t>
            </a:r>
            <a:r>
              <a:rPr lang="en-US" dirty="0" smtClean="0"/>
              <a:t>things these diverse groups had in common that held the Roman Empire together?</a:t>
            </a:r>
            <a:endParaRPr lang="en-US" dirty="0"/>
          </a:p>
          <a:p>
            <a:pPr lvl="1"/>
            <a:r>
              <a:rPr lang="en-US" dirty="0"/>
              <a:t>A Common </a:t>
            </a:r>
            <a:r>
              <a:rPr lang="en-US" b="1" i="1" dirty="0"/>
              <a:t>Political</a:t>
            </a:r>
            <a:r>
              <a:rPr lang="en-US" dirty="0"/>
              <a:t> Loyalty</a:t>
            </a:r>
          </a:p>
          <a:p>
            <a:pPr lvl="1"/>
            <a:r>
              <a:rPr lang="en-US" dirty="0"/>
              <a:t>A Common </a:t>
            </a:r>
            <a:r>
              <a:rPr lang="en-US" b="1" i="1" dirty="0"/>
              <a:t>Economy</a:t>
            </a:r>
          </a:p>
          <a:p>
            <a:pPr lvl="1"/>
            <a:r>
              <a:rPr lang="en-US" dirty="0"/>
              <a:t>A Common </a:t>
            </a:r>
            <a:r>
              <a:rPr lang="en-US" b="1" i="1" dirty="0"/>
              <a:t>Intellectual</a:t>
            </a:r>
            <a:r>
              <a:rPr lang="en-US" dirty="0"/>
              <a:t> Culture (which included religion and philosophy)</a:t>
            </a:r>
          </a:p>
          <a:p>
            <a:pPr lvl="1"/>
            <a:endParaRPr lang="en-US" dirty="0"/>
          </a:p>
          <a:p>
            <a:endParaRPr lang="en-US" dirty="0"/>
          </a:p>
        </p:txBody>
      </p:sp>
    </p:spTree>
    <p:extLst>
      <p:ext uri="{BB962C8B-B14F-4D97-AF65-F5344CB8AC3E}">
        <p14:creationId xmlns:p14="http://schemas.microsoft.com/office/powerpoint/2010/main" val="5839972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1646808"/>
          </a:xfrm>
        </p:spPr>
        <p:txBody>
          <a:bodyPr>
            <a:noAutofit/>
          </a:bodyPr>
          <a:lstStyle/>
          <a:p>
            <a:r>
              <a:rPr lang="en-US" sz="6600" b="1" dirty="0">
                <a:ln w="12700">
                  <a:solidFill>
                    <a:schemeClr val="tx2">
                      <a:satMod val="155000"/>
                    </a:schemeClr>
                  </a:solidFill>
                  <a:prstDash val="solid"/>
                </a:ln>
                <a:solidFill>
                  <a:srgbClr val="5731F9"/>
                </a:solidFill>
                <a:effectLst>
                  <a:outerShdw blurRad="50800" dist="38100" dir="13500000" algn="br" rotWithShape="0">
                    <a:prstClr val="black">
                      <a:alpha val="40000"/>
                    </a:prstClr>
                  </a:outerShdw>
                </a:effectLst>
              </a:rPr>
              <a:t>Philosophy in the Roman Empire</a:t>
            </a:r>
          </a:p>
        </p:txBody>
      </p:sp>
      <p:sp>
        <p:nvSpPr>
          <p:cNvPr id="2" name="TextBox 1"/>
          <p:cNvSpPr txBox="1"/>
          <p:nvPr/>
        </p:nvSpPr>
        <p:spPr>
          <a:xfrm>
            <a:off x="1752600" y="2286000"/>
            <a:ext cx="5638800" cy="4031873"/>
          </a:xfrm>
          <a:prstGeom prst="rect">
            <a:avLst/>
          </a:prstGeom>
          <a:solidFill>
            <a:schemeClr val="bg1"/>
          </a:solidFill>
        </p:spPr>
        <p:txBody>
          <a:bodyPr wrap="square" rtlCol="0">
            <a:spAutoFit/>
          </a:bodyPr>
          <a:lstStyle/>
          <a:p>
            <a:pPr lvl="0" algn="ctr"/>
            <a:r>
              <a:rPr lang="en-US" sz="3200"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[While waiting in Athens, Paul] reasoned in … the marketplace every day with those who happened to be there. Some of the </a:t>
            </a:r>
            <a:r>
              <a:rPr lang="en-US" sz="3200" b="1"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Epicurean and Stoic philosophers </a:t>
            </a:r>
            <a:r>
              <a:rPr lang="en-US" sz="3200"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also conversed with him. </a:t>
            </a:r>
            <a:r>
              <a:rPr lang="en-US" sz="3200" dirty="0">
                <a:effectLst>
                  <a:glow rad="101600">
                    <a:schemeClr val="bg1">
                      <a:alpha val="60000"/>
                    </a:schemeClr>
                  </a:glow>
                  <a:innerShdw blurRad="63500" dist="50800" dir="8100000">
                    <a:prstClr val="black">
                      <a:alpha val="50000"/>
                    </a:prstClr>
                  </a:innerShdw>
                </a:effectLst>
              </a:rPr>
              <a:t>(Act 17:17-18) </a:t>
            </a:r>
          </a:p>
          <a:p>
            <a:pPr algn="ctr"/>
            <a:endParaRPr lang="en-US" sz="3200" dirty="0">
              <a:effectLst>
                <a:glow rad="101600">
                  <a:schemeClr val="bg1">
                    <a:alpha val="60000"/>
                  </a:schemeClr>
                </a:glow>
                <a:innerShdw blurRad="63500" dist="50800" dir="8100000">
                  <a:prstClr val="black">
                    <a:alpha val="50000"/>
                  </a:prstClr>
                </a:innerShdw>
              </a:effectLst>
            </a:endParaRPr>
          </a:p>
        </p:txBody>
      </p:sp>
    </p:spTree>
    <p:extLst>
      <p:ext uri="{BB962C8B-B14F-4D97-AF65-F5344CB8AC3E}">
        <p14:creationId xmlns:p14="http://schemas.microsoft.com/office/powerpoint/2010/main" val="28920335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7000" r="-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b="1" dirty="0" smtClean="0"/>
              <a:t>*Philosophy in the Roman Empire</a:t>
            </a:r>
            <a:endParaRPr lang="en-US" b="1" dirty="0"/>
          </a:p>
        </p:txBody>
      </p:sp>
      <p:sp>
        <p:nvSpPr>
          <p:cNvPr id="4" name="Content Placeholder 3"/>
          <p:cNvSpPr>
            <a:spLocks noGrp="1"/>
          </p:cNvSpPr>
          <p:nvPr>
            <p:ph idx="1"/>
          </p:nvPr>
        </p:nvSpPr>
        <p:spPr>
          <a:xfrm>
            <a:off x="457200" y="838200"/>
            <a:ext cx="8229600" cy="5638800"/>
          </a:xfrm>
        </p:spPr>
        <p:txBody>
          <a:bodyPr>
            <a:normAutofit/>
          </a:bodyPr>
          <a:lstStyle/>
          <a:p>
            <a:r>
              <a:rPr lang="en-US" sz="2700" dirty="0" smtClean="0"/>
              <a:t>In </a:t>
            </a:r>
            <a:r>
              <a:rPr lang="en-US" sz="2700" dirty="0"/>
              <a:t>the Roman Empire, philosophy was not just an academic subject taught in universities. It was a total way of life which promised peace and fulfilment to those who </a:t>
            </a:r>
            <a:r>
              <a:rPr lang="en-US" sz="2700" dirty="0" smtClean="0"/>
              <a:t>practiced </a:t>
            </a:r>
            <a:r>
              <a:rPr lang="en-US" sz="2700" dirty="0"/>
              <a:t>it. </a:t>
            </a:r>
            <a:endParaRPr lang="en-US" sz="2700" dirty="0" smtClean="0"/>
          </a:p>
          <a:p>
            <a:r>
              <a:rPr lang="en-US" sz="2700" dirty="0" smtClean="0"/>
              <a:t>However</a:t>
            </a:r>
            <a:r>
              <a:rPr lang="en-US" sz="2700" dirty="0"/>
              <a:t>, it was not a mass movement; philosophers came almost exclusively from the educated classes. </a:t>
            </a:r>
            <a:endParaRPr lang="en-US" sz="2700" dirty="0" smtClean="0"/>
          </a:p>
          <a:p>
            <a:r>
              <a:rPr lang="en-US" sz="2700" dirty="0" smtClean="0"/>
              <a:t>At </a:t>
            </a:r>
            <a:r>
              <a:rPr lang="en-US" sz="2700" dirty="0"/>
              <a:t>the time of Jesus, there were three chief types or “schools” of philosophy competing for people’s allegiance, all originating from the Greek city of Athens, the birthplace of European thought</a:t>
            </a:r>
            <a:r>
              <a:rPr lang="en-US" sz="2700" dirty="0" smtClean="0"/>
              <a:t>:</a:t>
            </a:r>
          </a:p>
          <a:p>
            <a:pPr lvl="1"/>
            <a:r>
              <a:rPr lang="en-US" sz="2300" dirty="0" smtClean="0"/>
              <a:t>Platonism</a:t>
            </a:r>
          </a:p>
          <a:p>
            <a:pPr lvl="1"/>
            <a:r>
              <a:rPr lang="en-US" sz="2300" dirty="0" smtClean="0"/>
              <a:t>Epicureanism</a:t>
            </a:r>
          </a:p>
          <a:p>
            <a:pPr lvl="1"/>
            <a:r>
              <a:rPr lang="en-US" sz="2300" dirty="0" smtClean="0"/>
              <a:t>Stoicism</a:t>
            </a:r>
            <a:endParaRPr lang="en-US" sz="2300" dirty="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a:t>* Needham, Nick. </a:t>
            </a:r>
            <a:r>
              <a:rPr lang="en-US" sz="1600" i="1" dirty="0"/>
              <a:t>2,000 Years of Christ's Power Vol. 1: The Age of the Early Church Fathers </a:t>
            </a:r>
            <a:r>
              <a:rPr lang="en-US" sz="1600" dirty="0"/>
              <a:t>(</a:t>
            </a:r>
            <a:r>
              <a:rPr lang="en-US" sz="1600" dirty="0" smtClean="0"/>
              <a:t>Kindle: </a:t>
            </a:r>
            <a:r>
              <a:rPr lang="en-US" sz="1600" dirty="0"/>
              <a:t>362-366</a:t>
            </a:r>
            <a:r>
              <a:rPr lang="en-US" sz="1600" dirty="0" smtClean="0"/>
              <a:t>)</a:t>
            </a:r>
            <a:endParaRPr lang="en-US" sz="1600" dirty="0"/>
          </a:p>
        </p:txBody>
      </p:sp>
    </p:spTree>
    <p:extLst>
      <p:ext uri="{BB962C8B-B14F-4D97-AF65-F5344CB8AC3E}">
        <p14:creationId xmlns:p14="http://schemas.microsoft.com/office/powerpoint/2010/main" val="26475114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a:t>Review</a:t>
            </a:r>
          </a:p>
        </p:txBody>
      </p:sp>
      <p:sp>
        <p:nvSpPr>
          <p:cNvPr id="4" name="Content Placeholder 3"/>
          <p:cNvSpPr>
            <a:spLocks noGrp="1"/>
          </p:cNvSpPr>
          <p:nvPr>
            <p:ph idx="1"/>
          </p:nvPr>
        </p:nvSpPr>
        <p:spPr>
          <a:xfrm>
            <a:off x="457200" y="838200"/>
            <a:ext cx="8229600" cy="5943600"/>
          </a:xfrm>
        </p:spPr>
        <p:txBody>
          <a:bodyPr>
            <a:normAutofit fontScale="85000" lnSpcReduction="20000"/>
          </a:bodyPr>
          <a:lstStyle/>
          <a:p>
            <a:pPr lvl="0"/>
            <a:r>
              <a:rPr lang="en-US" dirty="0" smtClean="0"/>
              <a:t>Was Rome a Republic or an Empire? Explain your answer.</a:t>
            </a:r>
          </a:p>
          <a:p>
            <a:pPr lvl="1"/>
            <a:r>
              <a:rPr lang="en-US" dirty="0" smtClean="0"/>
              <a:t>Rome started as a </a:t>
            </a:r>
            <a:r>
              <a:rPr lang="en-US" b="1" dirty="0" smtClean="0"/>
              <a:t>kingdom</a:t>
            </a:r>
            <a:r>
              <a:rPr lang="en-US" dirty="0" smtClean="0"/>
              <a:t> – 753 BC to </a:t>
            </a:r>
            <a:r>
              <a:rPr lang="en-US" dirty="0"/>
              <a:t>510 </a:t>
            </a:r>
            <a:r>
              <a:rPr lang="en-US" dirty="0" smtClean="0"/>
              <a:t>BC</a:t>
            </a:r>
          </a:p>
          <a:p>
            <a:pPr lvl="1"/>
            <a:r>
              <a:rPr lang="en-US" dirty="0" smtClean="0"/>
              <a:t>It became an aristocratic </a:t>
            </a:r>
            <a:r>
              <a:rPr lang="en-US" b="1" dirty="0" smtClean="0"/>
              <a:t>republic</a:t>
            </a:r>
            <a:r>
              <a:rPr lang="en-US" dirty="0" smtClean="0"/>
              <a:t> – </a:t>
            </a:r>
            <a:r>
              <a:rPr lang="en-US" dirty="0"/>
              <a:t>510 </a:t>
            </a:r>
            <a:r>
              <a:rPr lang="en-US" dirty="0" smtClean="0"/>
              <a:t>BC to 44 BC</a:t>
            </a:r>
          </a:p>
          <a:p>
            <a:pPr lvl="1"/>
            <a:r>
              <a:rPr lang="en-US" dirty="0" smtClean="0"/>
              <a:t>It became an </a:t>
            </a:r>
            <a:r>
              <a:rPr lang="en-US" b="1" dirty="0" smtClean="0"/>
              <a:t>empire</a:t>
            </a:r>
            <a:r>
              <a:rPr lang="en-US" dirty="0" smtClean="0"/>
              <a:t> under Augustus Caesar </a:t>
            </a:r>
            <a:r>
              <a:rPr lang="en-US" dirty="0"/>
              <a:t>–</a:t>
            </a:r>
            <a:r>
              <a:rPr lang="en-US" dirty="0" smtClean="0"/>
              <a:t> 31 BC </a:t>
            </a:r>
          </a:p>
          <a:p>
            <a:r>
              <a:rPr lang="en-US" dirty="0" smtClean="0"/>
              <a:t>What new Testament passage mentions Caesar Augustus?</a:t>
            </a:r>
          </a:p>
          <a:p>
            <a:pPr lvl="1"/>
            <a:r>
              <a:rPr lang="en-US" i="1" dirty="0">
                <a:solidFill>
                  <a:srgbClr val="344BF6"/>
                </a:solidFill>
                <a:latin typeface="Cambria" panose="02040503050406030204" pitchFamily="18" charset="0"/>
                <a:ea typeface="Cambria" panose="02040503050406030204" pitchFamily="18" charset="0"/>
              </a:rPr>
              <a:t>In those days a decree went out from Caesar Augustus that all the world should be registered. </a:t>
            </a:r>
            <a:r>
              <a:rPr lang="en-US" dirty="0"/>
              <a:t>(Luke 2:1)</a:t>
            </a:r>
          </a:p>
          <a:p>
            <a:r>
              <a:rPr lang="en-US" dirty="0" smtClean="0"/>
              <a:t>Who were the two great enemies of Rome from whom the emperor provided protection in the days of Augustus?</a:t>
            </a:r>
          </a:p>
          <a:p>
            <a:pPr lvl="1"/>
            <a:r>
              <a:rPr lang="en-US" dirty="0"/>
              <a:t>The mighty Parthian (Persian) Empire in the east (modern day Iran)</a:t>
            </a:r>
          </a:p>
          <a:p>
            <a:pPr lvl="1"/>
            <a:r>
              <a:rPr lang="en-US" dirty="0"/>
              <a:t>The Germanic tribes who lived across the Rhine and Danube rivers in the north. </a:t>
            </a:r>
          </a:p>
          <a:p>
            <a:pPr lvl="1"/>
            <a:endParaRPr lang="en-US" dirty="0"/>
          </a:p>
          <a:p>
            <a:pPr lvl="1"/>
            <a:endParaRPr lang="en-US" dirty="0"/>
          </a:p>
          <a:p>
            <a:endParaRPr lang="en-US" dirty="0"/>
          </a:p>
        </p:txBody>
      </p:sp>
    </p:spTree>
    <p:extLst>
      <p:ext uri="{BB962C8B-B14F-4D97-AF65-F5344CB8AC3E}">
        <p14:creationId xmlns:p14="http://schemas.microsoft.com/office/powerpoint/2010/main" val="17517236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 calcmode="lin" valueType="num">
                                      <p:cBhvr>
                                        <p:cTn id="56"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a:t>Review</a:t>
            </a:r>
          </a:p>
        </p:txBody>
      </p:sp>
      <p:sp>
        <p:nvSpPr>
          <p:cNvPr id="4" name="Content Placeholder 3"/>
          <p:cNvSpPr>
            <a:spLocks noGrp="1"/>
          </p:cNvSpPr>
          <p:nvPr>
            <p:ph idx="1"/>
          </p:nvPr>
        </p:nvSpPr>
        <p:spPr>
          <a:xfrm>
            <a:off x="457200" y="838200"/>
            <a:ext cx="8229600" cy="5943600"/>
          </a:xfrm>
        </p:spPr>
        <p:txBody>
          <a:bodyPr>
            <a:normAutofit fontScale="92500" lnSpcReduction="10000"/>
          </a:bodyPr>
          <a:lstStyle/>
          <a:p>
            <a:pPr lvl="0"/>
            <a:r>
              <a:rPr lang="en-US" dirty="0" smtClean="0"/>
              <a:t>What </a:t>
            </a:r>
            <a:r>
              <a:rPr lang="en-US" dirty="0"/>
              <a:t>single Roman conquest </a:t>
            </a:r>
            <a:r>
              <a:rPr lang="en-US" dirty="0" smtClean="0"/>
              <a:t>gave Rome a significant economic boost, became a major source of grain and opened up trade routes to the east?</a:t>
            </a:r>
          </a:p>
          <a:p>
            <a:pPr lvl="1"/>
            <a:r>
              <a:rPr lang="en-US" dirty="0" smtClean="0"/>
              <a:t>Egypt</a:t>
            </a:r>
          </a:p>
          <a:p>
            <a:r>
              <a:rPr lang="en-US" dirty="0" smtClean="0"/>
              <a:t>Finish this statement from last week’s lesson and explain what it means: “</a:t>
            </a:r>
            <a:r>
              <a:rPr lang="en-US" i="1" dirty="0" smtClean="0">
                <a:latin typeface="Cambria" panose="02040503050406030204" pitchFamily="18" charset="0"/>
                <a:ea typeface="Cambria" panose="02040503050406030204" pitchFamily="18" charset="0"/>
              </a:rPr>
              <a:t>The </a:t>
            </a:r>
            <a:r>
              <a:rPr lang="en-US" i="1" dirty="0">
                <a:latin typeface="Cambria" panose="02040503050406030204" pitchFamily="18" charset="0"/>
                <a:ea typeface="Cambria" panose="02040503050406030204" pitchFamily="18" charset="0"/>
              </a:rPr>
              <a:t>armies of Rome vanquished the East, </a:t>
            </a:r>
            <a:r>
              <a:rPr lang="en-US" i="1" dirty="0" smtClean="0">
                <a:latin typeface="Cambria" panose="02040503050406030204" pitchFamily="18" charset="0"/>
                <a:ea typeface="Cambria" panose="02040503050406030204" pitchFamily="18" charset="0"/>
              </a:rPr>
              <a:t>but Eastern culture… </a:t>
            </a:r>
          </a:p>
          <a:p>
            <a:pPr lvl="1"/>
            <a:r>
              <a:rPr lang="en-US" i="1" dirty="0" smtClean="0">
                <a:latin typeface="Cambria" panose="02040503050406030204" pitchFamily="18" charset="0"/>
                <a:ea typeface="Cambria" panose="02040503050406030204" pitchFamily="18" charset="0"/>
              </a:rPr>
              <a:t>vanquished Rome</a:t>
            </a:r>
            <a:r>
              <a:rPr lang="en-US" dirty="0" smtClean="0"/>
              <a:t>”. </a:t>
            </a:r>
          </a:p>
          <a:p>
            <a:pPr lvl="1"/>
            <a:r>
              <a:rPr lang="en-US" dirty="0"/>
              <a:t>By the 1st century BC, the Greek language, Greek methods of education, Greek art and literature, and Greek philosophy and science had taken root across the entire Roman Empire.</a:t>
            </a:r>
          </a:p>
          <a:p>
            <a:pPr lvl="0"/>
            <a:endParaRPr lang="en-US" dirty="0" smtClean="0"/>
          </a:p>
          <a:p>
            <a:pPr lvl="1"/>
            <a:endParaRPr lang="en-US" dirty="0"/>
          </a:p>
          <a:p>
            <a:pPr lvl="1"/>
            <a:endParaRPr lang="en-US" dirty="0"/>
          </a:p>
          <a:p>
            <a:endParaRPr lang="en-US" dirty="0"/>
          </a:p>
        </p:txBody>
      </p:sp>
    </p:spTree>
    <p:extLst>
      <p:ext uri="{BB962C8B-B14F-4D97-AF65-F5344CB8AC3E}">
        <p14:creationId xmlns:p14="http://schemas.microsoft.com/office/powerpoint/2010/main" val="13507706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a:t>Review</a:t>
            </a:r>
          </a:p>
        </p:txBody>
      </p:sp>
      <p:sp>
        <p:nvSpPr>
          <p:cNvPr id="4" name="Content Placeholder 3"/>
          <p:cNvSpPr>
            <a:spLocks noGrp="1"/>
          </p:cNvSpPr>
          <p:nvPr>
            <p:ph idx="1"/>
          </p:nvPr>
        </p:nvSpPr>
        <p:spPr>
          <a:xfrm>
            <a:off x="457200" y="838200"/>
            <a:ext cx="8229600" cy="5943600"/>
          </a:xfrm>
        </p:spPr>
        <p:txBody>
          <a:bodyPr>
            <a:normAutofit/>
          </a:bodyPr>
          <a:lstStyle/>
          <a:p>
            <a:pPr lvl="0"/>
            <a:r>
              <a:rPr lang="en-US" dirty="0" smtClean="0"/>
              <a:t>What were the two major languages spoken in the Roman empire and in which portions of the empire were they spoken?</a:t>
            </a:r>
          </a:p>
          <a:p>
            <a:pPr lvl="1"/>
            <a:r>
              <a:rPr lang="en-US" dirty="0"/>
              <a:t>Everyone in the eastern half of the Empire who lived in a city spoke </a:t>
            </a:r>
            <a:r>
              <a:rPr lang="en-US" b="1" i="1" dirty="0"/>
              <a:t>Greek</a:t>
            </a:r>
            <a:r>
              <a:rPr lang="en-US" dirty="0"/>
              <a:t> as his first language.</a:t>
            </a:r>
          </a:p>
          <a:p>
            <a:pPr lvl="1"/>
            <a:r>
              <a:rPr lang="en-US" dirty="0"/>
              <a:t>In the western half of the Empire, </a:t>
            </a:r>
            <a:r>
              <a:rPr lang="en-US" b="1" i="1" dirty="0"/>
              <a:t>Latin</a:t>
            </a:r>
            <a:r>
              <a:rPr lang="en-US" dirty="0"/>
              <a:t> was the first language, but most educated people would have spoken Greek as their second language.</a:t>
            </a:r>
          </a:p>
          <a:p>
            <a:pPr lvl="1"/>
            <a:endParaRPr lang="en-US" dirty="0"/>
          </a:p>
          <a:p>
            <a:pPr lvl="0"/>
            <a:endParaRPr lang="en-US" dirty="0" smtClean="0"/>
          </a:p>
          <a:p>
            <a:pPr lvl="1"/>
            <a:endParaRPr lang="en-US" dirty="0"/>
          </a:p>
          <a:p>
            <a:pPr lvl="1"/>
            <a:endParaRPr lang="en-US" dirty="0"/>
          </a:p>
          <a:p>
            <a:endParaRPr lang="en-US" dirty="0"/>
          </a:p>
        </p:txBody>
      </p:sp>
    </p:spTree>
    <p:extLst>
      <p:ext uri="{BB962C8B-B14F-4D97-AF65-F5344CB8AC3E}">
        <p14:creationId xmlns:p14="http://schemas.microsoft.com/office/powerpoint/2010/main" val="26594847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09600" y="1905000"/>
            <a:ext cx="8229600" cy="2438400"/>
          </a:xfrm>
        </p:spPr>
        <p:txBody>
          <a:bodyPr>
            <a:noAutofit/>
          </a:bodyPr>
          <a:lstStyle/>
          <a:p>
            <a:r>
              <a:rPr lang="en-US" sz="8000" b="1" dirty="0" smtClean="0">
                <a:solidFill>
                  <a:schemeClr val="bg1"/>
                </a:solidFill>
                <a:effectLst>
                  <a:glow rad="228600">
                    <a:schemeClr val="accent1">
                      <a:satMod val="175000"/>
                      <a:alpha val="40000"/>
                    </a:schemeClr>
                  </a:glow>
                  <a:innerShdw blurRad="63500" dist="50800" dir="2700000">
                    <a:prstClr val="black">
                      <a:alpha val="50000"/>
                    </a:prstClr>
                  </a:innerShdw>
                </a:effectLst>
              </a:rPr>
              <a:t>Roman Religious Culture</a:t>
            </a:r>
            <a:endParaRPr lang="en-US" sz="8000" b="1" dirty="0">
              <a:solidFill>
                <a:schemeClr val="bg1"/>
              </a:solidFill>
              <a:effectLst>
                <a:glow rad="101600">
                  <a:schemeClr val="bg1">
                    <a:alpha val="60000"/>
                  </a:schemeClr>
                </a:glow>
              </a:effectLst>
            </a:endParaRPr>
          </a:p>
        </p:txBody>
      </p:sp>
      <p:sp>
        <p:nvSpPr>
          <p:cNvPr id="5" name="TextBox 4"/>
          <p:cNvSpPr txBox="1"/>
          <p:nvPr/>
        </p:nvSpPr>
        <p:spPr>
          <a:xfrm>
            <a:off x="0" y="6519446"/>
            <a:ext cx="9144000" cy="523220"/>
          </a:xfrm>
          <a:prstGeom prst="rect">
            <a:avLst/>
          </a:prstGeom>
          <a:noFill/>
        </p:spPr>
        <p:txBody>
          <a:bodyPr wrap="square" rtlCol="0">
            <a:spAutoFit/>
          </a:bodyPr>
          <a:lstStyle/>
          <a:p>
            <a:pPr lvl="0"/>
            <a:r>
              <a:rPr lang="en-US" sz="1400" dirty="0">
                <a:hlinkClick r:id="rId4"/>
              </a:rPr>
              <a:t>https://commons.wikimedia.org/wiki/File:Ceiling_%22Council_of_the_Gods%22_in_Galleria_Borghese_(Rome).</a:t>
            </a:r>
            <a:r>
              <a:rPr lang="en-US" sz="1400" dirty="0" smtClean="0">
                <a:hlinkClick r:id="rId4"/>
              </a:rPr>
              <a:t>jpg</a:t>
            </a:r>
            <a:endParaRPr lang="en-US" sz="1400" dirty="0" smtClean="0"/>
          </a:p>
          <a:p>
            <a:pPr lvl="0"/>
            <a:endParaRPr lang="en-US" sz="1400" dirty="0"/>
          </a:p>
        </p:txBody>
      </p:sp>
      <p:sp>
        <p:nvSpPr>
          <p:cNvPr id="2" name="TextBox 1"/>
          <p:cNvSpPr txBox="1"/>
          <p:nvPr/>
        </p:nvSpPr>
        <p:spPr>
          <a:xfrm>
            <a:off x="135384" y="4495800"/>
            <a:ext cx="8991600" cy="1569660"/>
          </a:xfrm>
          <a:prstGeom prst="rect">
            <a:avLst/>
          </a:prstGeom>
          <a:noFill/>
        </p:spPr>
        <p:txBody>
          <a:bodyPr wrap="square" rtlCol="0">
            <a:spAutoFit/>
          </a:bodyPr>
          <a:lstStyle/>
          <a:p>
            <a:pPr algn="ctr"/>
            <a:r>
              <a:rPr lang="en-US" sz="3200"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Now while Paul was waiting for [Silas and Timothy] at Athens, his spirit was provoked within him as he saw that </a:t>
            </a:r>
            <a:r>
              <a:rPr lang="en-US" sz="3200" b="1"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the city was full of idols</a:t>
            </a:r>
            <a:r>
              <a:rPr lang="en-US" sz="3200"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 </a:t>
            </a:r>
            <a:r>
              <a:rPr lang="en-US" sz="3200" dirty="0">
                <a:effectLst>
                  <a:glow rad="101600">
                    <a:schemeClr val="bg1">
                      <a:alpha val="60000"/>
                    </a:schemeClr>
                  </a:glow>
                  <a:innerShdw blurRad="63500" dist="50800" dir="8100000">
                    <a:prstClr val="black">
                      <a:alpha val="50000"/>
                    </a:prstClr>
                  </a:innerShdw>
                </a:effectLst>
              </a:rPr>
              <a:t>(Act 17:16)</a:t>
            </a:r>
          </a:p>
        </p:txBody>
      </p:sp>
    </p:spTree>
    <p:extLst>
      <p:ext uri="{BB962C8B-B14F-4D97-AF65-F5344CB8AC3E}">
        <p14:creationId xmlns:p14="http://schemas.microsoft.com/office/powerpoint/2010/main" val="39621643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0" r="-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*Roman Religious Culture</a:t>
            </a:r>
            <a:endParaRPr lang="en-US" b="1" dirty="0"/>
          </a:p>
        </p:txBody>
      </p:sp>
      <p:sp>
        <p:nvSpPr>
          <p:cNvPr id="4" name="Content Placeholder 3"/>
          <p:cNvSpPr>
            <a:spLocks noGrp="1"/>
          </p:cNvSpPr>
          <p:nvPr>
            <p:ph idx="1"/>
          </p:nvPr>
        </p:nvSpPr>
        <p:spPr>
          <a:xfrm>
            <a:off x="152401" y="838200"/>
            <a:ext cx="8796290" cy="5638800"/>
          </a:xfrm>
        </p:spPr>
        <p:txBody>
          <a:bodyPr>
            <a:normAutofit/>
          </a:bodyPr>
          <a:lstStyle/>
          <a:p>
            <a:pPr lvl="0"/>
            <a:r>
              <a:rPr lang="en-US" sz="2800" dirty="0" smtClean="0"/>
              <a:t>This </a:t>
            </a:r>
            <a:r>
              <a:rPr lang="en-US" sz="2800" dirty="0"/>
              <a:t>social and political setting into which Christianity was born was also a world where religion flourished – indeed, in the everyday lives of people throughout the Roman Empire, religion was a pervasive and powerful force. </a:t>
            </a:r>
            <a:endParaRPr lang="en-US" sz="2800" dirty="0" smtClean="0"/>
          </a:p>
          <a:p>
            <a:pPr lvl="0"/>
            <a:r>
              <a:rPr lang="en-US" sz="2800" dirty="0" smtClean="0"/>
              <a:t>At </a:t>
            </a:r>
            <a:r>
              <a:rPr lang="en-US" sz="2800" dirty="0"/>
              <a:t>the time of Jesus and the apostles, there were four main forms of religion in the Empire (apart from </a:t>
            </a:r>
            <a:r>
              <a:rPr lang="en-US" sz="2800" dirty="0" smtClean="0"/>
              <a:t>Judaism):</a:t>
            </a:r>
          </a:p>
          <a:p>
            <a:pPr lvl="1"/>
            <a:r>
              <a:rPr lang="en-US" sz="2400" dirty="0"/>
              <a:t>Traditional Pagan </a:t>
            </a:r>
            <a:r>
              <a:rPr lang="en-US" sz="2400" dirty="0" smtClean="0"/>
              <a:t>religion</a:t>
            </a:r>
            <a:endParaRPr lang="en-US" sz="2400" dirty="0"/>
          </a:p>
          <a:p>
            <a:pPr lvl="1"/>
            <a:r>
              <a:rPr lang="en-US" sz="2400" dirty="0" smtClean="0"/>
              <a:t>Emperor-worship</a:t>
            </a:r>
            <a:endParaRPr lang="en-US" sz="2400" dirty="0"/>
          </a:p>
          <a:p>
            <a:pPr lvl="1"/>
            <a:r>
              <a:rPr lang="en-US" sz="2400" dirty="0"/>
              <a:t>The Eastern mystery </a:t>
            </a:r>
            <a:r>
              <a:rPr lang="en-US" sz="2400" dirty="0" smtClean="0"/>
              <a:t>cults</a:t>
            </a:r>
            <a:endParaRPr lang="en-US" sz="2400" dirty="0"/>
          </a:p>
          <a:p>
            <a:pPr lvl="1"/>
            <a:r>
              <a:rPr lang="en-US" sz="2400" dirty="0" smtClean="0"/>
              <a:t>Philosophy</a:t>
            </a:r>
            <a:endParaRPr lang="en-US" sz="2400" dirty="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a:t>* Needham, Nick. </a:t>
            </a:r>
            <a:r>
              <a:rPr lang="en-US" sz="1600" i="1" dirty="0"/>
              <a:t>2,000 Years of Christ's Power Vol. 1: The Age of the Early Church Fathers </a:t>
            </a:r>
            <a:r>
              <a:rPr lang="en-US" sz="1600" dirty="0"/>
              <a:t>(</a:t>
            </a:r>
            <a:r>
              <a:rPr lang="en-US" sz="1600" dirty="0" smtClean="0"/>
              <a:t>Kindle: </a:t>
            </a:r>
            <a:r>
              <a:rPr lang="en-US" sz="1600" dirty="0"/>
              <a:t>323-326</a:t>
            </a:r>
            <a:r>
              <a:rPr lang="en-US" sz="1600" dirty="0" smtClean="0"/>
              <a:t>)</a:t>
            </a:r>
            <a:endParaRPr lang="en-US" sz="1600" dirty="0"/>
          </a:p>
        </p:txBody>
      </p:sp>
    </p:spTree>
    <p:extLst>
      <p:ext uri="{BB962C8B-B14F-4D97-AF65-F5344CB8AC3E}">
        <p14:creationId xmlns:p14="http://schemas.microsoft.com/office/powerpoint/2010/main" val="2339202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t="7000" r="-2000" b="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800" b="1" dirty="0">
                <a:effectLst>
                  <a:innerShdw blurRad="63500" dist="50800" dir="2700000">
                    <a:prstClr val="black">
                      <a:alpha val="50000"/>
                    </a:prstClr>
                  </a:innerShdw>
                </a:effectLst>
              </a:rPr>
              <a:t>Roman Traditional Pagan Religion</a:t>
            </a:r>
          </a:p>
        </p:txBody>
      </p:sp>
      <p:sp>
        <p:nvSpPr>
          <p:cNvPr id="5" name="TextBox 4"/>
          <p:cNvSpPr txBox="1"/>
          <p:nvPr/>
        </p:nvSpPr>
        <p:spPr>
          <a:xfrm>
            <a:off x="0" y="6519446"/>
            <a:ext cx="9144000" cy="307777"/>
          </a:xfrm>
          <a:prstGeom prst="rect">
            <a:avLst/>
          </a:prstGeom>
          <a:noFill/>
        </p:spPr>
        <p:txBody>
          <a:bodyPr wrap="square" rtlCol="0">
            <a:spAutoFit/>
          </a:bodyPr>
          <a:lstStyle/>
          <a:p>
            <a:pPr lvl="0"/>
            <a:r>
              <a:rPr lang="en-US" sz="1400" dirty="0">
                <a:hlinkClick r:id="rId4"/>
              </a:rPr>
              <a:t>https://</a:t>
            </a:r>
            <a:r>
              <a:rPr lang="en-US" sz="1400" dirty="0" smtClean="0">
                <a:hlinkClick r:id="rId4"/>
              </a:rPr>
              <a:t>www.vecteezy.com/vector-art/103102-greek-gods</a:t>
            </a:r>
            <a:endParaRPr lang="en-US" sz="1400" dirty="0"/>
          </a:p>
        </p:txBody>
      </p:sp>
    </p:spTree>
    <p:extLst>
      <p:ext uri="{BB962C8B-B14F-4D97-AF65-F5344CB8AC3E}">
        <p14:creationId xmlns:p14="http://schemas.microsoft.com/office/powerpoint/2010/main" val="24976365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000" t="7000" r="-2000" b="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b="1" dirty="0"/>
              <a:t>*Roman Traditional Pagan </a:t>
            </a:r>
            <a:r>
              <a:rPr lang="en-US" b="1" dirty="0" smtClean="0"/>
              <a:t>Religion</a:t>
            </a:r>
            <a:endParaRPr lang="en-US" b="1" dirty="0"/>
          </a:p>
        </p:txBody>
      </p:sp>
      <p:sp>
        <p:nvSpPr>
          <p:cNvPr id="4" name="Content Placeholder 3"/>
          <p:cNvSpPr>
            <a:spLocks noGrp="1"/>
          </p:cNvSpPr>
          <p:nvPr>
            <p:ph idx="1"/>
          </p:nvPr>
        </p:nvSpPr>
        <p:spPr>
          <a:xfrm>
            <a:off x="76200" y="739343"/>
            <a:ext cx="8991600" cy="5791200"/>
          </a:xfrm>
        </p:spPr>
        <p:txBody>
          <a:bodyPr>
            <a:normAutofit fontScale="92500" lnSpcReduction="10000"/>
          </a:bodyPr>
          <a:lstStyle/>
          <a:p>
            <a:pPr lvl="0"/>
            <a:r>
              <a:rPr lang="en-US" sz="2700" dirty="0"/>
              <a:t>Roman </a:t>
            </a:r>
            <a:r>
              <a:rPr lang="en-US" sz="2700" dirty="0" smtClean="0"/>
              <a:t>Pagan Religion involved </a:t>
            </a:r>
            <a:r>
              <a:rPr lang="en-US" sz="2700" dirty="0"/>
              <a:t>the worship of a family of gods headed by the chief god whose Greek name was </a:t>
            </a:r>
            <a:r>
              <a:rPr lang="en-US" sz="2700" b="1" dirty="0"/>
              <a:t>Zeus</a:t>
            </a:r>
            <a:r>
              <a:rPr lang="en-US" sz="2700" dirty="0"/>
              <a:t> (Jupiter or Jove in Latin). </a:t>
            </a:r>
            <a:endParaRPr lang="en-US" sz="2700" dirty="0" smtClean="0"/>
          </a:p>
          <a:p>
            <a:pPr lvl="0"/>
            <a:r>
              <a:rPr lang="en-US" sz="2700" dirty="0" smtClean="0"/>
              <a:t>There </a:t>
            </a:r>
            <a:r>
              <a:rPr lang="en-US" sz="2700" dirty="0"/>
              <a:t>were different gods for </a:t>
            </a:r>
            <a:r>
              <a:rPr lang="en-US" sz="2700" dirty="0" smtClean="0"/>
              <a:t>almost every aspect of life. For example: </a:t>
            </a:r>
          </a:p>
          <a:p>
            <a:pPr lvl="1"/>
            <a:r>
              <a:rPr lang="en-US" sz="2300" b="1" dirty="0" smtClean="0"/>
              <a:t>Poseidon</a:t>
            </a:r>
            <a:r>
              <a:rPr lang="en-US" sz="2300" dirty="0" smtClean="0"/>
              <a:t> (Latin</a:t>
            </a:r>
            <a:r>
              <a:rPr lang="en-US" sz="2300" dirty="0"/>
              <a:t>, Neptune) </a:t>
            </a:r>
            <a:r>
              <a:rPr lang="en-US" sz="2300" dirty="0" smtClean="0"/>
              <a:t>god </a:t>
            </a:r>
            <a:r>
              <a:rPr lang="en-US" sz="2300" dirty="0"/>
              <a:t>of the sea and earthquakes</a:t>
            </a:r>
            <a:endParaRPr lang="en-US" sz="2300" dirty="0" smtClean="0"/>
          </a:p>
          <a:p>
            <a:pPr lvl="1"/>
            <a:r>
              <a:rPr lang="en-US" sz="2300" b="1" dirty="0" smtClean="0"/>
              <a:t>Hephaestus</a:t>
            </a:r>
            <a:r>
              <a:rPr lang="en-US" sz="2300" dirty="0" smtClean="0"/>
              <a:t> (Latin, Vulcan) god of </a:t>
            </a:r>
            <a:r>
              <a:rPr lang="en-US" sz="2300" dirty="0"/>
              <a:t>fire and </a:t>
            </a:r>
            <a:r>
              <a:rPr lang="en-US" sz="2300" dirty="0" smtClean="0"/>
              <a:t>blacksmithing</a:t>
            </a:r>
          </a:p>
          <a:p>
            <a:pPr lvl="1"/>
            <a:r>
              <a:rPr lang="en-US" sz="2300" b="1" dirty="0" smtClean="0"/>
              <a:t>Athena</a:t>
            </a:r>
            <a:r>
              <a:rPr lang="en-US" sz="2300" dirty="0" smtClean="0"/>
              <a:t> (Latin, Minerva) </a:t>
            </a:r>
            <a:r>
              <a:rPr lang="en-US" sz="2400" dirty="0" smtClean="0"/>
              <a:t>goddess </a:t>
            </a:r>
            <a:r>
              <a:rPr lang="en-US" sz="2400" dirty="0"/>
              <a:t>of wisdom, poetry, art, and the strategic side of </a:t>
            </a:r>
            <a:r>
              <a:rPr lang="en-US" sz="2400" dirty="0" smtClean="0"/>
              <a:t>war</a:t>
            </a:r>
          </a:p>
          <a:p>
            <a:pPr lvl="1"/>
            <a:r>
              <a:rPr lang="en-US" sz="2400" b="1" dirty="0" smtClean="0"/>
              <a:t>Mercury</a:t>
            </a:r>
            <a:r>
              <a:rPr lang="en-US" sz="2400" dirty="0" smtClean="0"/>
              <a:t> (Latin, Hermes) god </a:t>
            </a:r>
            <a:r>
              <a:rPr lang="en-US" sz="2400" dirty="0"/>
              <a:t>of commerce and travel, and messenger of the </a:t>
            </a:r>
            <a:r>
              <a:rPr lang="en-US" sz="2400" dirty="0" smtClean="0"/>
              <a:t>gods</a:t>
            </a:r>
          </a:p>
          <a:p>
            <a:pPr lvl="1"/>
            <a:r>
              <a:rPr lang="en-US" sz="2400" b="1" dirty="0" smtClean="0"/>
              <a:t>Apollo</a:t>
            </a:r>
            <a:r>
              <a:rPr lang="en-US" sz="2400" dirty="0" smtClean="0"/>
              <a:t> – god </a:t>
            </a:r>
            <a:r>
              <a:rPr lang="en-US" sz="2400" dirty="0"/>
              <a:t>of the sun, music, healing, and </a:t>
            </a:r>
            <a:r>
              <a:rPr lang="en-US" sz="2400" dirty="0" smtClean="0"/>
              <a:t>herding</a:t>
            </a:r>
          </a:p>
          <a:p>
            <a:pPr lvl="1"/>
            <a:r>
              <a:rPr lang="en-US" sz="2300" b="1" dirty="0" smtClean="0"/>
              <a:t>Ares</a:t>
            </a:r>
            <a:r>
              <a:rPr lang="en-US" sz="2300" dirty="0" smtClean="0"/>
              <a:t> (</a:t>
            </a:r>
            <a:r>
              <a:rPr lang="en-US" sz="2300" dirty="0"/>
              <a:t>Latin, </a:t>
            </a:r>
            <a:r>
              <a:rPr lang="en-US" sz="2300" dirty="0" smtClean="0"/>
              <a:t>Mars</a:t>
            </a:r>
            <a:r>
              <a:rPr lang="en-US" sz="2300" dirty="0"/>
              <a:t>) </a:t>
            </a:r>
            <a:r>
              <a:rPr lang="en-US" sz="2300" dirty="0" smtClean="0"/>
              <a:t>god </a:t>
            </a:r>
            <a:r>
              <a:rPr lang="en-US" sz="2300" dirty="0"/>
              <a:t>of </a:t>
            </a:r>
            <a:r>
              <a:rPr lang="en-US" sz="2300" dirty="0" smtClean="0"/>
              <a:t>war</a:t>
            </a:r>
          </a:p>
          <a:p>
            <a:pPr lvl="1"/>
            <a:r>
              <a:rPr lang="en-US" sz="2300" b="1" dirty="0" smtClean="0"/>
              <a:t>Hades</a:t>
            </a:r>
            <a:r>
              <a:rPr lang="en-US" sz="2300" dirty="0" smtClean="0"/>
              <a:t> (Latin</a:t>
            </a:r>
            <a:r>
              <a:rPr lang="en-US" sz="2300" dirty="0"/>
              <a:t>, Pluto) </a:t>
            </a:r>
            <a:r>
              <a:rPr lang="en-US" sz="2400" dirty="0" smtClean="0"/>
              <a:t>god </a:t>
            </a:r>
            <a:r>
              <a:rPr lang="en-US" sz="2400" dirty="0"/>
              <a:t>of the </a:t>
            </a:r>
            <a:r>
              <a:rPr lang="en-US" sz="2400" dirty="0" smtClean="0"/>
              <a:t>dead</a:t>
            </a:r>
            <a:r>
              <a:rPr lang="en-US" sz="2400" dirty="0"/>
              <a:t>, </a:t>
            </a:r>
            <a:r>
              <a:rPr lang="en-US" sz="2400" dirty="0" smtClean="0"/>
              <a:t>king </a:t>
            </a:r>
            <a:r>
              <a:rPr lang="en-US" sz="2400" dirty="0"/>
              <a:t>of the </a:t>
            </a:r>
            <a:r>
              <a:rPr lang="en-US" sz="2400" dirty="0" smtClean="0"/>
              <a:t>underworld</a:t>
            </a:r>
            <a:endParaRPr lang="en-US" sz="2300" dirty="0" smtClean="0"/>
          </a:p>
          <a:p>
            <a:pPr lvl="1"/>
            <a:r>
              <a:rPr lang="en-US" sz="2300" b="1" dirty="0" smtClean="0"/>
              <a:t>Aphrodite</a:t>
            </a:r>
            <a:r>
              <a:rPr lang="en-US" sz="2300" dirty="0" smtClean="0"/>
              <a:t> (</a:t>
            </a:r>
            <a:r>
              <a:rPr lang="en-US" sz="2300" dirty="0"/>
              <a:t>Latin, </a:t>
            </a:r>
            <a:r>
              <a:rPr lang="en-US" sz="2300" dirty="0" smtClean="0"/>
              <a:t>Venus</a:t>
            </a:r>
            <a:r>
              <a:rPr lang="en-US" sz="2300" dirty="0"/>
              <a:t>) </a:t>
            </a:r>
            <a:r>
              <a:rPr lang="en-US" sz="2300" dirty="0" smtClean="0"/>
              <a:t>g</a:t>
            </a:r>
            <a:r>
              <a:rPr lang="en-US" sz="2400" dirty="0" smtClean="0"/>
              <a:t>oddess </a:t>
            </a:r>
            <a:r>
              <a:rPr lang="en-US" sz="2400" dirty="0"/>
              <a:t>of love and </a:t>
            </a:r>
            <a:r>
              <a:rPr lang="en-US" sz="2400" dirty="0" smtClean="0"/>
              <a:t>beauty</a:t>
            </a:r>
            <a:r>
              <a:rPr lang="en-US" sz="2300" dirty="0" smtClean="0"/>
              <a:t> </a:t>
            </a:r>
          </a:p>
          <a:p>
            <a:pPr lvl="1"/>
            <a:r>
              <a:rPr lang="en-US" sz="2300" b="1" dirty="0" smtClean="0"/>
              <a:t>Artemis</a:t>
            </a:r>
            <a:r>
              <a:rPr lang="en-US" sz="2300" dirty="0" smtClean="0"/>
              <a:t> (Latin, Diana ) </a:t>
            </a:r>
            <a:r>
              <a:rPr lang="en-US" sz="2400" dirty="0" smtClean="0"/>
              <a:t>goddess </a:t>
            </a:r>
            <a:r>
              <a:rPr lang="en-US" sz="2400" dirty="0"/>
              <a:t>of the moon, hunting, and nursing</a:t>
            </a:r>
            <a:endParaRPr lang="en-US" sz="2300" dirty="0" smtClean="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a:t>* Needham, Nick. </a:t>
            </a:r>
            <a:r>
              <a:rPr lang="en-US" sz="1600" i="1" dirty="0"/>
              <a:t>2,000 Years of Christ's Power Vol. 1: The Age of the Early Church Fathers </a:t>
            </a:r>
            <a:r>
              <a:rPr lang="en-US" sz="1600" dirty="0"/>
              <a:t>(</a:t>
            </a:r>
            <a:r>
              <a:rPr lang="en-US" sz="1600" dirty="0" smtClean="0"/>
              <a:t>Kindle: </a:t>
            </a:r>
            <a:r>
              <a:rPr lang="en-US" sz="1600" dirty="0"/>
              <a:t>327-331</a:t>
            </a:r>
            <a:r>
              <a:rPr lang="en-US" sz="1600" dirty="0" smtClean="0"/>
              <a:t>)</a:t>
            </a:r>
            <a:endParaRPr lang="en-US" sz="1600" dirty="0"/>
          </a:p>
        </p:txBody>
      </p:sp>
    </p:spTree>
    <p:extLst>
      <p:ext uri="{BB962C8B-B14F-4D97-AF65-F5344CB8AC3E}">
        <p14:creationId xmlns:p14="http://schemas.microsoft.com/office/powerpoint/2010/main" val="12597710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 calcmode="lin" valueType="num">
                                      <p:cBhvr>
                                        <p:cTn id="56"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4">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
                                            <p:txEl>
                                              <p:pRg st="9" end="9"/>
                                            </p:txEl>
                                          </p:spTgt>
                                        </p:tgtEl>
                                        <p:attrNameLst>
                                          <p:attrName>style.visibility</p:attrName>
                                        </p:attrNameLst>
                                      </p:cBhvr>
                                      <p:to>
                                        <p:strVal val="visible"/>
                                      </p:to>
                                    </p:set>
                                    <p:anim calcmode="lin" valueType="num">
                                      <p:cBhvr>
                                        <p:cTn id="63"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4">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4">
                                            <p:txEl>
                                              <p:pRg st="10" end="10"/>
                                            </p:txEl>
                                          </p:spTgt>
                                        </p:tgtEl>
                                        <p:attrNameLst>
                                          <p:attrName>style.visibility</p:attrName>
                                        </p:attrNameLst>
                                      </p:cBhvr>
                                      <p:to>
                                        <p:strVal val="visible"/>
                                      </p:to>
                                    </p:set>
                                    <p:anim calcmode="lin" valueType="num">
                                      <p:cBhvr>
                                        <p:cTn id="70"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71" dur="5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7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26215</TotalTime>
  <Words>2078</Words>
  <Application>Microsoft Office PowerPoint</Application>
  <PresentationFormat>On-screen Show (4:3)</PresentationFormat>
  <Paragraphs>111</Paragraphs>
  <Slides>21</Slides>
  <Notes>0</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Office Theme</vt:lpstr>
      <vt:lpstr>4_Office Theme</vt:lpstr>
      <vt:lpstr>7_Office Theme</vt:lpstr>
      <vt:lpstr>PowerPoint Presentation</vt:lpstr>
      <vt:lpstr>Review</vt:lpstr>
      <vt:lpstr>Review</vt:lpstr>
      <vt:lpstr>Review</vt:lpstr>
      <vt:lpstr>Review</vt:lpstr>
      <vt:lpstr>Roman Religious Culture</vt:lpstr>
      <vt:lpstr>*Roman Religious Culture</vt:lpstr>
      <vt:lpstr>Roman Traditional Pagan Religion</vt:lpstr>
      <vt:lpstr>*Roman Traditional Pagan Religion</vt:lpstr>
      <vt:lpstr>*Roman Traditional Pagan Religion</vt:lpstr>
      <vt:lpstr>*Roman Traditional Pagan Religion</vt:lpstr>
      <vt:lpstr>*Roman Traditional Pagan Religion</vt:lpstr>
      <vt:lpstr>*Roman Traditional Pagan Religion</vt:lpstr>
      <vt:lpstr>Roman Emperor Worship</vt:lpstr>
      <vt:lpstr>*Roman Emperor Worship</vt:lpstr>
      <vt:lpstr>*Roman Emperor Worship</vt:lpstr>
      <vt:lpstr>The Eastern Mystery Cults.</vt:lpstr>
      <vt:lpstr>*The Eastern Mystery Cults.</vt:lpstr>
      <vt:lpstr>*The Eastern Mystery Cults.</vt:lpstr>
      <vt:lpstr>Philosophy in the Roman Empire</vt:lpstr>
      <vt:lpstr>*Philosophy in the Roman Empire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311</cp:revision>
  <dcterms:created xsi:type="dcterms:W3CDTF">2018-06-08T00:19:32Z</dcterms:created>
  <dcterms:modified xsi:type="dcterms:W3CDTF">2018-07-29T22:10:59Z</dcterms:modified>
</cp:coreProperties>
</file>