
<file path=[Content_Types].xml><?xml version="1.0" encoding="utf-8"?>
<Types xmlns="http://schemas.openxmlformats.org/package/2006/content-types">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32" r:id="rId2"/>
    <p:sldMasterId id="2147483744" r:id="rId3"/>
    <p:sldMasterId id="2147483756" r:id="rId4"/>
    <p:sldMasterId id="2147483768" r:id="rId5"/>
  </p:sldMasterIdLst>
  <p:sldIdLst>
    <p:sldId id="367" r:id="rId6"/>
    <p:sldId id="381" r:id="rId7"/>
    <p:sldId id="382" r:id="rId8"/>
    <p:sldId id="411" r:id="rId9"/>
    <p:sldId id="383" r:id="rId10"/>
    <p:sldId id="384" r:id="rId11"/>
    <p:sldId id="415" r:id="rId12"/>
    <p:sldId id="416" r:id="rId13"/>
    <p:sldId id="350" r:id="rId14"/>
    <p:sldId id="385" r:id="rId15"/>
    <p:sldId id="376" r:id="rId16"/>
    <p:sldId id="377" r:id="rId17"/>
    <p:sldId id="378" r:id="rId18"/>
    <p:sldId id="352" r:id="rId19"/>
    <p:sldId id="353" r:id="rId20"/>
    <p:sldId id="365" r:id="rId21"/>
    <p:sldId id="386" r:id="rId22"/>
    <p:sldId id="413" r:id="rId23"/>
    <p:sldId id="414" r:id="rId24"/>
    <p:sldId id="388" r:id="rId25"/>
    <p:sldId id="387"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31F9"/>
    <a:srgbClr val="344B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7" d="100"/>
          <a:sy n="107" d="100"/>
        </p:scale>
        <p:origin x="-1650"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t>7/29/2018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a:p>
        </p:txBody>
      </p:sp>
    </p:spTree>
    <p:extLst>
      <p:ext uri="{BB962C8B-B14F-4D97-AF65-F5344CB8AC3E}">
        <p14:creationId xmlns:p14="http://schemas.microsoft.com/office/powerpoint/2010/main" val="2611786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t>7/29/2018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a:p>
        </p:txBody>
      </p:sp>
    </p:spTree>
    <p:extLst>
      <p:ext uri="{BB962C8B-B14F-4D97-AF65-F5344CB8AC3E}">
        <p14:creationId xmlns:p14="http://schemas.microsoft.com/office/powerpoint/2010/main" val="14099917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t>7/29/2018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a:p>
        </p:txBody>
      </p:sp>
    </p:spTree>
    <p:extLst>
      <p:ext uri="{BB962C8B-B14F-4D97-AF65-F5344CB8AC3E}">
        <p14:creationId xmlns:p14="http://schemas.microsoft.com/office/powerpoint/2010/main" val="19912813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7/29/2018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97901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7/29/2018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75102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7/29/2018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00189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7/29/2018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19433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C3684F-6E02-41A5-B07B-A82B4A395C65}" type="datetimeFigureOut">
              <a:rPr lang="en-US" smtClean="0">
                <a:solidFill>
                  <a:prstClr val="black">
                    <a:tint val="75000"/>
                  </a:prstClr>
                </a:solidFill>
              </a:rPr>
              <a:pPr/>
              <a:t>7/29/2018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44990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C3684F-6E02-41A5-B07B-A82B4A395C65}" type="datetimeFigureOut">
              <a:rPr lang="en-US" smtClean="0">
                <a:solidFill>
                  <a:prstClr val="black">
                    <a:tint val="75000"/>
                  </a:prstClr>
                </a:solidFill>
              </a:rPr>
              <a:pPr/>
              <a:t>7/29/2018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6561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solidFill>
                  <a:prstClr val="black">
                    <a:tint val="75000"/>
                  </a:prstClr>
                </a:solidFill>
              </a:rPr>
              <a:pPr/>
              <a:t>7/29/2018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78518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7/29/2018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685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t>7/29/2018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a:p>
        </p:txBody>
      </p:sp>
    </p:spTree>
    <p:extLst>
      <p:ext uri="{BB962C8B-B14F-4D97-AF65-F5344CB8AC3E}">
        <p14:creationId xmlns:p14="http://schemas.microsoft.com/office/powerpoint/2010/main" val="23519947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7/29/2018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15444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7/29/2018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57652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7/29/2018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4523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7/29/2018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86017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7/29/2018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27966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7/29/2018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18528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7/29/2018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18970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C3684F-6E02-41A5-B07B-A82B4A395C65}" type="datetimeFigureOut">
              <a:rPr lang="en-US" smtClean="0">
                <a:solidFill>
                  <a:prstClr val="black">
                    <a:tint val="75000"/>
                  </a:prstClr>
                </a:solidFill>
              </a:rPr>
              <a:pPr/>
              <a:t>7/29/2018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98320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C3684F-6E02-41A5-B07B-A82B4A395C65}" type="datetimeFigureOut">
              <a:rPr lang="en-US" smtClean="0">
                <a:solidFill>
                  <a:prstClr val="black">
                    <a:tint val="75000"/>
                  </a:prstClr>
                </a:solidFill>
              </a:rPr>
              <a:pPr/>
              <a:t>7/29/2018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213889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solidFill>
                  <a:prstClr val="black">
                    <a:tint val="75000"/>
                  </a:prstClr>
                </a:solidFill>
              </a:rPr>
              <a:pPr/>
              <a:t>7/29/2018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92868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t>7/29/2018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a:p>
        </p:txBody>
      </p:sp>
    </p:spTree>
    <p:extLst>
      <p:ext uri="{BB962C8B-B14F-4D97-AF65-F5344CB8AC3E}">
        <p14:creationId xmlns:p14="http://schemas.microsoft.com/office/powerpoint/2010/main" val="2520795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7/29/2018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433146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7/29/2018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540390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7/29/2018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229101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7/29/2018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569762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7/29/2018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911658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7/29/2018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409054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7/29/2018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310836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7/29/2018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004579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C3684F-6E02-41A5-B07B-A82B4A395C65}" type="datetimeFigureOut">
              <a:rPr lang="en-US" smtClean="0">
                <a:solidFill>
                  <a:prstClr val="black">
                    <a:tint val="75000"/>
                  </a:prstClr>
                </a:solidFill>
              </a:rPr>
              <a:pPr/>
              <a:t>7/29/2018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569626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C3684F-6E02-41A5-B07B-A82B4A395C65}" type="datetimeFigureOut">
              <a:rPr lang="en-US" smtClean="0">
                <a:solidFill>
                  <a:prstClr val="black">
                    <a:tint val="75000"/>
                  </a:prstClr>
                </a:solidFill>
              </a:rPr>
              <a:pPr/>
              <a:t>7/29/2018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69460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C3684F-6E02-41A5-B07B-A82B4A395C65}" type="datetimeFigureOut">
              <a:rPr lang="en-US" smtClean="0"/>
              <a:t>7/29/2018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a:p>
        </p:txBody>
      </p:sp>
    </p:spTree>
    <p:extLst>
      <p:ext uri="{BB962C8B-B14F-4D97-AF65-F5344CB8AC3E}">
        <p14:creationId xmlns:p14="http://schemas.microsoft.com/office/powerpoint/2010/main" val="11705954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solidFill>
                  <a:prstClr val="black">
                    <a:tint val="75000"/>
                  </a:prstClr>
                </a:solidFill>
              </a:rPr>
              <a:pPr/>
              <a:t>7/29/2018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156358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7/29/2018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36682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7/29/2018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262262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7/29/2018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960955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7/29/2018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509069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7/29/2018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224401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7/29/2018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722516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7/29/2018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864542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7/29/2018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670355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C3684F-6E02-41A5-B07B-A82B4A395C65}" type="datetimeFigureOut">
              <a:rPr lang="en-US" smtClean="0">
                <a:solidFill>
                  <a:prstClr val="black">
                    <a:tint val="75000"/>
                  </a:prstClr>
                </a:solidFill>
              </a:rPr>
              <a:pPr/>
              <a:t>7/29/2018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74456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C3684F-6E02-41A5-B07B-A82B4A395C65}" type="datetimeFigureOut">
              <a:rPr lang="en-US" smtClean="0"/>
              <a:t>7/29/2018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5491E89-5284-4F18-A16A-D3C9C617FE73}" type="slidenum">
              <a:rPr lang="en-US" smtClean="0"/>
              <a:t>‹#›</a:t>
            </a:fld>
            <a:endParaRPr lang="en-US"/>
          </a:p>
        </p:txBody>
      </p:sp>
    </p:spTree>
    <p:extLst>
      <p:ext uri="{BB962C8B-B14F-4D97-AF65-F5344CB8AC3E}">
        <p14:creationId xmlns:p14="http://schemas.microsoft.com/office/powerpoint/2010/main" val="114565611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C3684F-6E02-41A5-B07B-A82B4A395C65}" type="datetimeFigureOut">
              <a:rPr lang="en-US" smtClean="0">
                <a:solidFill>
                  <a:prstClr val="black">
                    <a:tint val="75000"/>
                  </a:prstClr>
                </a:solidFill>
              </a:rPr>
              <a:pPr/>
              <a:t>7/29/2018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612585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solidFill>
                  <a:prstClr val="black">
                    <a:tint val="75000"/>
                  </a:prstClr>
                </a:solidFill>
              </a:rPr>
              <a:pPr/>
              <a:t>7/29/2018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581347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7/29/2018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866691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7/29/2018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374500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7/29/2018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736939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7/29/2018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95424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C3684F-6E02-41A5-B07B-A82B4A395C65}" type="datetimeFigureOut">
              <a:rPr lang="en-US" smtClean="0"/>
              <a:t>7/29/2018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5491E89-5284-4F18-A16A-D3C9C617FE73}" type="slidenum">
              <a:rPr lang="en-US" smtClean="0"/>
              <a:t>‹#›</a:t>
            </a:fld>
            <a:endParaRPr lang="en-US"/>
          </a:p>
        </p:txBody>
      </p:sp>
    </p:spTree>
    <p:extLst>
      <p:ext uri="{BB962C8B-B14F-4D97-AF65-F5344CB8AC3E}">
        <p14:creationId xmlns:p14="http://schemas.microsoft.com/office/powerpoint/2010/main" val="1807092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t>7/29/2018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5491E89-5284-4F18-A16A-D3C9C617FE73}" type="slidenum">
              <a:rPr lang="en-US" smtClean="0"/>
              <a:t>‹#›</a:t>
            </a:fld>
            <a:endParaRPr lang="en-US"/>
          </a:p>
        </p:txBody>
      </p:sp>
    </p:spTree>
    <p:extLst>
      <p:ext uri="{BB962C8B-B14F-4D97-AF65-F5344CB8AC3E}">
        <p14:creationId xmlns:p14="http://schemas.microsoft.com/office/powerpoint/2010/main" val="588293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t>7/29/2018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a:p>
        </p:txBody>
      </p:sp>
    </p:spTree>
    <p:extLst>
      <p:ext uri="{BB962C8B-B14F-4D97-AF65-F5344CB8AC3E}">
        <p14:creationId xmlns:p14="http://schemas.microsoft.com/office/powerpoint/2010/main" val="23220115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t>7/29/2018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a:p>
        </p:txBody>
      </p:sp>
    </p:spTree>
    <p:extLst>
      <p:ext uri="{BB962C8B-B14F-4D97-AF65-F5344CB8AC3E}">
        <p14:creationId xmlns:p14="http://schemas.microsoft.com/office/powerpoint/2010/main" val="1613797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t>7/29/2018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t>‹#›</a:t>
            </a:fld>
            <a:endParaRPr lang="en-US"/>
          </a:p>
        </p:txBody>
      </p:sp>
    </p:spTree>
    <p:extLst>
      <p:ext uri="{BB962C8B-B14F-4D97-AF65-F5344CB8AC3E}">
        <p14:creationId xmlns:p14="http://schemas.microsoft.com/office/powerpoint/2010/main" val="17670453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solidFill>
                  <a:prstClr val="black">
                    <a:tint val="75000"/>
                  </a:prstClr>
                </a:solidFill>
              </a:rPr>
              <a:pPr/>
              <a:t>7/29/2018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148873"/>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solidFill>
                  <a:prstClr val="black">
                    <a:tint val="75000"/>
                  </a:prstClr>
                </a:solidFill>
              </a:rPr>
              <a:pPr/>
              <a:t>7/29/2018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7864295"/>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solidFill>
                  <a:prstClr val="black">
                    <a:tint val="75000"/>
                  </a:prstClr>
                </a:solidFill>
              </a:rPr>
              <a:pPr/>
              <a:t>7/29/2018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8500304"/>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solidFill>
                  <a:prstClr val="black">
                    <a:tint val="75000"/>
                  </a:prstClr>
                </a:solidFill>
              </a:rPr>
              <a:pPr/>
              <a:t>7/29/2018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5191935"/>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2.xml"/><Relationship Id="rId1" Type="http://schemas.openxmlformats.org/officeDocument/2006/relationships/themeOverride" Target="../theme/themeOverride5.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2.xml"/><Relationship Id="rId1" Type="http://schemas.openxmlformats.org/officeDocument/2006/relationships/themeOverride" Target="../theme/themeOverride6.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2.xml"/><Relationship Id="rId1" Type="http://schemas.openxmlformats.org/officeDocument/2006/relationships/themeOverride" Target="../theme/themeOverride7.xml"/></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2.xml"/><Relationship Id="rId1" Type="http://schemas.openxmlformats.org/officeDocument/2006/relationships/themeOverride" Target="../theme/themeOverride8.xml"/></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2.xml"/><Relationship Id="rId1" Type="http://schemas.openxmlformats.org/officeDocument/2006/relationships/themeOverride" Target="../theme/themeOverride9.xml"/></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2.xml"/><Relationship Id="rId1" Type="http://schemas.openxmlformats.org/officeDocument/2006/relationships/themeOverride" Target="../theme/themeOverride10.xml"/></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2.xml"/><Relationship Id="rId1" Type="http://schemas.openxmlformats.org/officeDocument/2006/relationships/themeOverride" Target="../theme/themeOverride11.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2.xml"/><Relationship Id="rId1" Type="http://schemas.openxmlformats.org/officeDocument/2006/relationships/themeOverride" Target="../theme/themeOverride12.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2.xml"/><Relationship Id="rId1" Type="http://schemas.openxmlformats.org/officeDocument/2006/relationships/themeOverride" Target="../theme/themeOverride13.xml"/></Relationships>
</file>

<file path=ppt/slides/_rels/slide1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2.xml"/><Relationship Id="rId1" Type="http://schemas.openxmlformats.org/officeDocument/2006/relationships/themeOverride" Target="../theme/themeOverride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17.xml"/><Relationship Id="rId1" Type="http://schemas.openxmlformats.org/officeDocument/2006/relationships/themeOverride" Target="../theme/themeOverride15.xml"/><Relationship Id="rId4" Type="http://schemas.openxmlformats.org/officeDocument/2006/relationships/hyperlink" Target="http://wallpaperscristaos.com.br/christianwallpapers/to-the-ends-of-the-earth"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13.xml"/><Relationship Id="rId1" Type="http://schemas.openxmlformats.org/officeDocument/2006/relationships/themeOverride" Target="../theme/themeOverride16.xml"/></Relationships>
</file>

<file path=ppt/slides/_rels/slide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35.xml"/><Relationship Id="rId1" Type="http://schemas.openxmlformats.org/officeDocument/2006/relationships/themeOverride" Target="../theme/themeOverride1.xml"/><Relationship Id="rId4" Type="http://schemas.openxmlformats.org/officeDocument/2006/relationships/slide" Target="slide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6.xml"/><Relationship Id="rId1" Type="http://schemas.openxmlformats.org/officeDocument/2006/relationships/themeOverride" Target="../theme/themeOverride2.xml"/><Relationship Id="rId4" Type="http://schemas.openxmlformats.org/officeDocument/2006/relationships/hyperlink" Target="https://www.michaeloart.com/wp-content/uploads/2015/02/plato-socrates-aristotle.png"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46.xml"/><Relationship Id="rId1" Type="http://schemas.openxmlformats.org/officeDocument/2006/relationships/themeOverride" Target="../theme/themeOverride3.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369534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7000" r="-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29592"/>
            <a:ext cx="8229600" cy="808608"/>
          </a:xfrm>
        </p:spPr>
        <p:txBody>
          <a:bodyPr>
            <a:normAutofit/>
          </a:bodyPr>
          <a:lstStyle/>
          <a:p>
            <a:r>
              <a:rPr lang="en-US" b="1" dirty="0" smtClean="0"/>
              <a:t>*Platonism</a:t>
            </a:r>
            <a:endParaRPr lang="en-US" b="1" dirty="0"/>
          </a:p>
        </p:txBody>
      </p:sp>
      <p:sp>
        <p:nvSpPr>
          <p:cNvPr id="4" name="Content Placeholder 3"/>
          <p:cNvSpPr>
            <a:spLocks noGrp="1"/>
          </p:cNvSpPr>
          <p:nvPr>
            <p:ph idx="1"/>
          </p:nvPr>
        </p:nvSpPr>
        <p:spPr>
          <a:xfrm>
            <a:off x="0" y="685800"/>
            <a:ext cx="9144000" cy="5791200"/>
          </a:xfrm>
        </p:spPr>
        <p:txBody>
          <a:bodyPr>
            <a:normAutofit lnSpcReduction="10000"/>
          </a:bodyPr>
          <a:lstStyle/>
          <a:p>
            <a:r>
              <a:rPr lang="en-US" sz="2800" dirty="0"/>
              <a:t>Plato believed there were two </a:t>
            </a:r>
            <a:r>
              <a:rPr lang="en-US" sz="2800" dirty="0" smtClean="0"/>
              <a:t>realities:</a:t>
            </a:r>
            <a:r>
              <a:rPr lang="en-US" sz="2800" dirty="0"/>
              <a:t>  </a:t>
            </a:r>
            <a:endParaRPr lang="en-US" sz="2800" dirty="0" smtClean="0"/>
          </a:p>
          <a:p>
            <a:pPr lvl="1"/>
            <a:r>
              <a:rPr lang="en-US" sz="2400" dirty="0"/>
              <a:t>The ideal, </a:t>
            </a:r>
            <a:r>
              <a:rPr lang="en-US" sz="2400" dirty="0" smtClean="0"/>
              <a:t>unchanging, eternal </a:t>
            </a:r>
            <a:r>
              <a:rPr lang="en-US" sz="2400" dirty="0"/>
              <a:t>realm of </a:t>
            </a:r>
            <a:r>
              <a:rPr lang="en-US" sz="2400" dirty="0" smtClean="0"/>
              <a:t>God</a:t>
            </a:r>
          </a:p>
          <a:p>
            <a:pPr lvl="1"/>
            <a:r>
              <a:rPr lang="en-US" sz="2400" dirty="0" smtClean="0"/>
              <a:t>The </a:t>
            </a:r>
            <a:r>
              <a:rPr lang="en-US" sz="2400" dirty="0"/>
              <a:t>constantly changing </a:t>
            </a:r>
            <a:r>
              <a:rPr lang="en-US" sz="2400" dirty="0" smtClean="0"/>
              <a:t>world of space and time where </a:t>
            </a:r>
            <a:r>
              <a:rPr lang="en-US" sz="2400" dirty="0"/>
              <a:t>we </a:t>
            </a:r>
            <a:r>
              <a:rPr lang="en-US" sz="2400" dirty="0" smtClean="0"/>
              <a:t>live</a:t>
            </a:r>
          </a:p>
          <a:p>
            <a:r>
              <a:rPr lang="en-US" sz="2800" dirty="0" smtClean="0"/>
              <a:t>Plato taught that everything </a:t>
            </a:r>
            <a:r>
              <a:rPr lang="en-US" sz="2800" dirty="0"/>
              <a:t>in our </a:t>
            </a:r>
            <a:r>
              <a:rPr lang="en-US" sz="2800" dirty="0" smtClean="0"/>
              <a:t>physical world </a:t>
            </a:r>
            <a:r>
              <a:rPr lang="en-US" sz="2800" dirty="0"/>
              <a:t>is a copy or attempt to represent </a:t>
            </a:r>
            <a:r>
              <a:rPr lang="en-US" sz="2800" dirty="0" smtClean="0"/>
              <a:t>the ultimate reality that exists in the eternal realm.</a:t>
            </a:r>
          </a:p>
          <a:p>
            <a:r>
              <a:rPr lang="en-US" sz="2800" dirty="0"/>
              <a:t>The human soul, according to Platonists, was itself eternal </a:t>
            </a:r>
            <a:r>
              <a:rPr lang="en-US" sz="2800" dirty="0" smtClean="0"/>
              <a:t>(</a:t>
            </a:r>
            <a:r>
              <a:rPr lang="en-US" sz="2800" dirty="0"/>
              <a:t>that is, the soul had existed from all eternity, and was by nature immortal and incapable of being destroyed), and therefore the soul had more in common with God than with the world. </a:t>
            </a:r>
            <a:endParaRPr lang="en-US" sz="2800" dirty="0" smtClean="0"/>
          </a:p>
          <a:p>
            <a:r>
              <a:rPr lang="en-US" sz="2800" dirty="0" smtClean="0"/>
              <a:t>By </a:t>
            </a:r>
            <a:r>
              <a:rPr lang="en-US" sz="2800" dirty="0"/>
              <a:t>contemplating God, </a:t>
            </a:r>
            <a:r>
              <a:rPr lang="en-US" sz="2800" dirty="0" smtClean="0"/>
              <a:t>Plato believed that the </a:t>
            </a:r>
            <a:r>
              <a:rPr lang="en-US" sz="2800" dirty="0"/>
              <a:t>philosopher will become </a:t>
            </a:r>
            <a:r>
              <a:rPr lang="en-US" sz="2800" dirty="0" smtClean="0"/>
              <a:t>more and more like </a:t>
            </a:r>
            <a:r>
              <a:rPr lang="en-US" sz="2800" dirty="0"/>
              <a:t>God – </a:t>
            </a:r>
            <a:r>
              <a:rPr lang="en-US" sz="2800" dirty="0" smtClean="0"/>
              <a:t>which he believed to be the philosopher’s ultimate </a:t>
            </a:r>
            <a:r>
              <a:rPr lang="en-US" sz="2800" dirty="0"/>
              <a:t>goal.</a:t>
            </a:r>
          </a:p>
          <a:p>
            <a:endParaRPr lang="en-US" sz="2800" dirty="0"/>
          </a:p>
        </p:txBody>
      </p:sp>
      <p:sp>
        <p:nvSpPr>
          <p:cNvPr id="6" name="TextBox 5"/>
          <p:cNvSpPr txBox="1"/>
          <p:nvPr/>
        </p:nvSpPr>
        <p:spPr>
          <a:xfrm>
            <a:off x="0" y="6519446"/>
            <a:ext cx="9144000" cy="338554"/>
          </a:xfrm>
          <a:prstGeom prst="rect">
            <a:avLst/>
          </a:prstGeom>
          <a:noFill/>
        </p:spPr>
        <p:txBody>
          <a:bodyPr wrap="square" rtlCol="0">
            <a:spAutoFit/>
          </a:bodyPr>
          <a:lstStyle/>
          <a:p>
            <a:pPr lvl="0"/>
            <a:r>
              <a:rPr lang="en-US" sz="1600" dirty="0" smtClean="0"/>
              <a:t>*Needham</a:t>
            </a:r>
            <a:r>
              <a:rPr lang="en-US" sz="1600" dirty="0"/>
              <a:t>, Nick. </a:t>
            </a:r>
            <a:r>
              <a:rPr lang="en-US" sz="1600" i="1" dirty="0"/>
              <a:t>2,000 Years of Christ's Power Vol. 1: The Age of the Early Church Fathers </a:t>
            </a:r>
            <a:r>
              <a:rPr lang="en-US" sz="1600" dirty="0"/>
              <a:t>(Kindle: 378-380)</a:t>
            </a:r>
          </a:p>
        </p:txBody>
      </p:sp>
    </p:spTree>
    <p:extLst>
      <p:ext uri="{BB962C8B-B14F-4D97-AF65-F5344CB8AC3E}">
        <p14:creationId xmlns:p14="http://schemas.microsoft.com/office/powerpoint/2010/main" val="376807718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 calcmode="lin" valueType="num">
                                      <p:cBhvr>
                                        <p:cTn id="35"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7000" r="-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29592"/>
            <a:ext cx="8229600" cy="808608"/>
          </a:xfrm>
        </p:spPr>
        <p:txBody>
          <a:bodyPr>
            <a:normAutofit/>
          </a:bodyPr>
          <a:lstStyle/>
          <a:p>
            <a:r>
              <a:rPr lang="en-US" b="1" dirty="0" smtClean="0"/>
              <a:t>*Platonism</a:t>
            </a:r>
            <a:endParaRPr lang="en-US" b="1" dirty="0"/>
          </a:p>
        </p:txBody>
      </p:sp>
      <p:sp>
        <p:nvSpPr>
          <p:cNvPr id="4" name="Content Placeholder 3"/>
          <p:cNvSpPr>
            <a:spLocks noGrp="1"/>
          </p:cNvSpPr>
          <p:nvPr>
            <p:ph idx="1"/>
          </p:nvPr>
        </p:nvSpPr>
        <p:spPr>
          <a:xfrm>
            <a:off x="0" y="685800"/>
            <a:ext cx="9144000" cy="5791200"/>
          </a:xfrm>
        </p:spPr>
        <p:txBody>
          <a:bodyPr>
            <a:normAutofit/>
          </a:bodyPr>
          <a:lstStyle/>
          <a:p>
            <a:r>
              <a:rPr lang="en-US" dirty="0"/>
              <a:t>Many of the early Church </a:t>
            </a:r>
            <a:r>
              <a:rPr lang="en-US" dirty="0" smtClean="0"/>
              <a:t>fathers </a:t>
            </a:r>
            <a:r>
              <a:rPr lang="en-US" dirty="0"/>
              <a:t>were converts from Platonism, and its general religious outlook continued to exert a strong influence on them, especially in two areas: </a:t>
            </a:r>
            <a:endParaRPr lang="en-US" dirty="0" smtClean="0"/>
          </a:p>
          <a:p>
            <a:pPr lvl="1"/>
            <a:r>
              <a:rPr lang="en-US" dirty="0" smtClean="0"/>
              <a:t>Jesus’ Divinity</a:t>
            </a:r>
          </a:p>
          <a:p>
            <a:pPr lvl="1"/>
            <a:r>
              <a:rPr lang="en-US" dirty="0" smtClean="0"/>
              <a:t>Conflict Between Spiritual and Physical</a:t>
            </a:r>
          </a:p>
        </p:txBody>
      </p:sp>
      <p:sp>
        <p:nvSpPr>
          <p:cNvPr id="5" name="TextBox 4"/>
          <p:cNvSpPr txBox="1"/>
          <p:nvPr/>
        </p:nvSpPr>
        <p:spPr>
          <a:xfrm>
            <a:off x="0" y="6519446"/>
            <a:ext cx="9144000" cy="338554"/>
          </a:xfrm>
          <a:prstGeom prst="rect">
            <a:avLst/>
          </a:prstGeom>
          <a:noFill/>
        </p:spPr>
        <p:txBody>
          <a:bodyPr wrap="square" rtlCol="0">
            <a:spAutoFit/>
          </a:bodyPr>
          <a:lstStyle/>
          <a:p>
            <a:pPr lvl="0"/>
            <a:r>
              <a:rPr lang="en-US" sz="1600" dirty="0" smtClean="0"/>
              <a:t>*Needham</a:t>
            </a:r>
            <a:r>
              <a:rPr lang="en-US" sz="1600" dirty="0"/>
              <a:t>, Nick. </a:t>
            </a:r>
            <a:r>
              <a:rPr lang="en-US" sz="1600" i="1" dirty="0"/>
              <a:t>2,000 Years of Christ's Power Vol. 1: The Age of the Early Church Fathers </a:t>
            </a:r>
            <a:r>
              <a:rPr lang="en-US" sz="1600" dirty="0"/>
              <a:t>(Kindle: </a:t>
            </a:r>
            <a:r>
              <a:rPr lang="en-US" sz="1600" dirty="0" smtClean="0"/>
              <a:t>380-</a:t>
            </a:r>
            <a:r>
              <a:rPr lang="en-US" sz="1600" dirty="0"/>
              <a:t>390</a:t>
            </a:r>
            <a:r>
              <a:rPr lang="en-US" sz="1600" dirty="0" smtClean="0"/>
              <a:t>)</a:t>
            </a:r>
            <a:endParaRPr lang="en-US" sz="1600" dirty="0"/>
          </a:p>
        </p:txBody>
      </p:sp>
    </p:spTree>
    <p:extLst>
      <p:ext uri="{BB962C8B-B14F-4D97-AF65-F5344CB8AC3E}">
        <p14:creationId xmlns:p14="http://schemas.microsoft.com/office/powerpoint/2010/main" val="359967674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7000" r="-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29592"/>
            <a:ext cx="8229600" cy="808608"/>
          </a:xfrm>
        </p:spPr>
        <p:txBody>
          <a:bodyPr>
            <a:normAutofit/>
          </a:bodyPr>
          <a:lstStyle/>
          <a:p>
            <a:r>
              <a:rPr lang="en-US" b="1" dirty="0" smtClean="0"/>
              <a:t>*Platonism </a:t>
            </a:r>
            <a:r>
              <a:rPr lang="en-US" b="1" dirty="0"/>
              <a:t>and Jesus’ </a:t>
            </a:r>
            <a:r>
              <a:rPr lang="en-US" b="1" dirty="0" smtClean="0"/>
              <a:t>Divinity</a:t>
            </a:r>
            <a:endParaRPr lang="en-US" b="1" dirty="0"/>
          </a:p>
        </p:txBody>
      </p:sp>
      <p:sp>
        <p:nvSpPr>
          <p:cNvPr id="4" name="Content Placeholder 3"/>
          <p:cNvSpPr>
            <a:spLocks noGrp="1"/>
          </p:cNvSpPr>
          <p:nvPr>
            <p:ph idx="1"/>
          </p:nvPr>
        </p:nvSpPr>
        <p:spPr>
          <a:xfrm>
            <a:off x="381000" y="685800"/>
            <a:ext cx="8458200" cy="5791200"/>
          </a:xfrm>
        </p:spPr>
        <p:txBody>
          <a:bodyPr>
            <a:normAutofit/>
          </a:bodyPr>
          <a:lstStyle/>
          <a:p>
            <a:r>
              <a:rPr lang="en-US" sz="2700" dirty="0" smtClean="0"/>
              <a:t>The </a:t>
            </a:r>
            <a:r>
              <a:rPr lang="en-US" sz="2700" dirty="0"/>
              <a:t>thinking of many early theologians was strongly </a:t>
            </a:r>
            <a:r>
              <a:rPr lang="en-US" sz="2700" dirty="0" smtClean="0"/>
              <a:t>colored </a:t>
            </a:r>
            <a:r>
              <a:rPr lang="en-US" sz="2700" dirty="0"/>
              <a:t>by Platonism’s extreme emphasis on the sheer gulf between the changing </a:t>
            </a:r>
            <a:r>
              <a:rPr lang="en-US" sz="2700" dirty="0" smtClean="0"/>
              <a:t>physical world in which we live </a:t>
            </a:r>
            <a:r>
              <a:rPr lang="en-US" sz="2700" dirty="0"/>
              <a:t>and the eternal unchanging God. </a:t>
            </a:r>
            <a:endParaRPr lang="en-US" sz="2700" dirty="0" smtClean="0"/>
          </a:p>
          <a:p>
            <a:r>
              <a:rPr lang="en-US" sz="2700" dirty="0" smtClean="0"/>
              <a:t>This </a:t>
            </a:r>
            <a:r>
              <a:rPr lang="en-US" sz="2700" dirty="0"/>
              <a:t>made it difficult for some Christian thinkers to understand how an unchanging God could have entered the world </a:t>
            </a:r>
            <a:r>
              <a:rPr lang="en-US" sz="2700" dirty="0" smtClean="0"/>
              <a:t>by </a:t>
            </a:r>
            <a:r>
              <a:rPr lang="en-US" sz="2700" dirty="0"/>
              <a:t>becoming a man in Jesus </a:t>
            </a:r>
            <a:r>
              <a:rPr lang="en-US" sz="2700" dirty="0" smtClean="0"/>
              <a:t>Christ</a:t>
            </a:r>
          </a:p>
          <a:p>
            <a:r>
              <a:rPr lang="en-US" sz="2700" dirty="0"/>
              <a:t>T</a:t>
            </a:r>
            <a:r>
              <a:rPr lang="en-US" sz="2700" dirty="0" smtClean="0"/>
              <a:t>o </a:t>
            </a:r>
            <a:r>
              <a:rPr lang="en-US" sz="2700" dirty="0"/>
              <a:t>solve the problem, they were tempted to say that Christ was something less than absolutely divine. </a:t>
            </a:r>
            <a:endParaRPr lang="en-US" sz="2700" dirty="0" smtClean="0"/>
          </a:p>
          <a:p>
            <a:r>
              <a:rPr lang="en-US" sz="2700" dirty="0" smtClean="0"/>
              <a:t>It </a:t>
            </a:r>
            <a:r>
              <a:rPr lang="en-US" sz="2700" dirty="0"/>
              <a:t>was not until the Arian controversy </a:t>
            </a:r>
            <a:r>
              <a:rPr lang="en-US" sz="2700" dirty="0" smtClean="0"/>
              <a:t>was debated and resolved in </a:t>
            </a:r>
            <a:r>
              <a:rPr lang="en-US" sz="2700" dirty="0"/>
              <a:t>the 4th century that the Church finally purged this </a:t>
            </a:r>
            <a:r>
              <a:rPr lang="en-US" sz="2700" dirty="0" smtClean="0"/>
              <a:t>idea out </a:t>
            </a:r>
            <a:r>
              <a:rPr lang="en-US" sz="2700" dirty="0"/>
              <a:t>of its theology</a:t>
            </a:r>
            <a:r>
              <a:rPr lang="en-US" sz="2700" dirty="0" smtClean="0"/>
              <a:t>.</a:t>
            </a:r>
          </a:p>
        </p:txBody>
      </p:sp>
      <p:sp>
        <p:nvSpPr>
          <p:cNvPr id="5" name="TextBox 4"/>
          <p:cNvSpPr txBox="1"/>
          <p:nvPr/>
        </p:nvSpPr>
        <p:spPr>
          <a:xfrm>
            <a:off x="0" y="6519446"/>
            <a:ext cx="9144000" cy="338554"/>
          </a:xfrm>
          <a:prstGeom prst="rect">
            <a:avLst/>
          </a:prstGeom>
          <a:noFill/>
        </p:spPr>
        <p:txBody>
          <a:bodyPr wrap="square" rtlCol="0">
            <a:spAutoFit/>
          </a:bodyPr>
          <a:lstStyle/>
          <a:p>
            <a:pPr lvl="0"/>
            <a:r>
              <a:rPr lang="en-US" sz="1600" dirty="0" smtClean="0"/>
              <a:t>*Needham</a:t>
            </a:r>
            <a:r>
              <a:rPr lang="en-US" sz="1600" dirty="0"/>
              <a:t>, Nick. </a:t>
            </a:r>
            <a:r>
              <a:rPr lang="en-US" sz="1600" i="1" dirty="0"/>
              <a:t>2,000 Years of Christ's Power Vol. 1: The Age of the Early Church Fathers </a:t>
            </a:r>
            <a:r>
              <a:rPr lang="en-US" sz="1600" dirty="0"/>
              <a:t>(Kindle: </a:t>
            </a:r>
            <a:r>
              <a:rPr lang="en-US" sz="1600" dirty="0" smtClean="0"/>
              <a:t>380-</a:t>
            </a:r>
            <a:r>
              <a:rPr lang="en-US" sz="1600" dirty="0"/>
              <a:t>390</a:t>
            </a:r>
            <a:r>
              <a:rPr lang="en-US" sz="1600" dirty="0" smtClean="0"/>
              <a:t>)</a:t>
            </a:r>
            <a:endParaRPr lang="en-US" sz="1600" dirty="0"/>
          </a:p>
        </p:txBody>
      </p:sp>
    </p:spTree>
    <p:extLst>
      <p:ext uri="{BB962C8B-B14F-4D97-AF65-F5344CB8AC3E}">
        <p14:creationId xmlns:p14="http://schemas.microsoft.com/office/powerpoint/2010/main" val="7103614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p:cTn id="21"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 calcmode="lin" valueType="num">
                                      <p:cBhvr>
                                        <p:cTn id="28"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7000" r="-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29592"/>
            <a:ext cx="8229600" cy="1265808"/>
          </a:xfrm>
        </p:spPr>
        <p:txBody>
          <a:bodyPr>
            <a:normAutofit fontScale="90000"/>
          </a:bodyPr>
          <a:lstStyle/>
          <a:p>
            <a:r>
              <a:rPr lang="en-US" b="1" dirty="0" smtClean="0"/>
              <a:t>*Platonism </a:t>
            </a:r>
            <a:r>
              <a:rPr lang="en-US" b="1" dirty="0"/>
              <a:t>and the Conflict Between </a:t>
            </a:r>
            <a:r>
              <a:rPr lang="en-US" b="1" dirty="0" smtClean="0"/>
              <a:t>the Spiritual </a:t>
            </a:r>
            <a:r>
              <a:rPr lang="en-US" b="1" dirty="0"/>
              <a:t>and </a:t>
            </a:r>
            <a:r>
              <a:rPr lang="en-US" b="1" dirty="0" smtClean="0"/>
              <a:t>the Physical</a:t>
            </a:r>
            <a:endParaRPr lang="en-US" b="1" dirty="0"/>
          </a:p>
        </p:txBody>
      </p:sp>
      <p:sp>
        <p:nvSpPr>
          <p:cNvPr id="4" name="Content Placeholder 3"/>
          <p:cNvSpPr>
            <a:spLocks noGrp="1"/>
          </p:cNvSpPr>
          <p:nvPr>
            <p:ph idx="1"/>
          </p:nvPr>
        </p:nvSpPr>
        <p:spPr>
          <a:xfrm>
            <a:off x="0" y="1371600"/>
            <a:ext cx="9144000" cy="5105400"/>
          </a:xfrm>
        </p:spPr>
        <p:txBody>
          <a:bodyPr>
            <a:normAutofit lnSpcReduction="10000"/>
          </a:bodyPr>
          <a:lstStyle/>
          <a:p>
            <a:r>
              <a:rPr lang="en-US" dirty="0" smtClean="0"/>
              <a:t>Platonism’s </a:t>
            </a:r>
            <a:r>
              <a:rPr lang="en-US" dirty="0"/>
              <a:t>teaching on the superiority of the soul and the spiritual life over the body and physical life held powerful attractions for many Christians. </a:t>
            </a:r>
            <a:endParaRPr lang="en-US" dirty="0" smtClean="0"/>
          </a:p>
          <a:p>
            <a:r>
              <a:rPr lang="en-US" dirty="0" smtClean="0"/>
              <a:t>It </a:t>
            </a:r>
            <a:r>
              <a:rPr lang="en-US" dirty="0"/>
              <a:t>produced a tendency in some of them to interpret the spiritual life as a war between body and soul. </a:t>
            </a:r>
            <a:endParaRPr lang="en-US" dirty="0" smtClean="0"/>
          </a:p>
          <a:p>
            <a:r>
              <a:rPr lang="en-US" dirty="0" smtClean="0"/>
              <a:t>Taken </a:t>
            </a:r>
            <a:r>
              <a:rPr lang="en-US" dirty="0"/>
              <a:t>to its logical conclusion, this resulted in the belief-system known as </a:t>
            </a:r>
            <a:r>
              <a:rPr lang="en-US" b="1" dirty="0" smtClean="0"/>
              <a:t>Gnosticism</a:t>
            </a:r>
            <a:r>
              <a:rPr lang="en-US" dirty="0" smtClean="0"/>
              <a:t> – a set of teachings that were already beginning to take root at the time of the apostles and developed into a fuller form beginning in the second century.</a:t>
            </a:r>
            <a:endParaRPr lang="en-US" sz="4000" dirty="0" smtClean="0"/>
          </a:p>
        </p:txBody>
      </p:sp>
      <p:sp>
        <p:nvSpPr>
          <p:cNvPr id="5" name="TextBox 4"/>
          <p:cNvSpPr txBox="1"/>
          <p:nvPr/>
        </p:nvSpPr>
        <p:spPr>
          <a:xfrm>
            <a:off x="0" y="6519446"/>
            <a:ext cx="9144000" cy="338554"/>
          </a:xfrm>
          <a:prstGeom prst="rect">
            <a:avLst/>
          </a:prstGeom>
          <a:noFill/>
        </p:spPr>
        <p:txBody>
          <a:bodyPr wrap="square" rtlCol="0">
            <a:spAutoFit/>
          </a:bodyPr>
          <a:lstStyle/>
          <a:p>
            <a:pPr lvl="0"/>
            <a:r>
              <a:rPr lang="en-US" sz="1600" dirty="0" smtClean="0"/>
              <a:t>*Needham</a:t>
            </a:r>
            <a:r>
              <a:rPr lang="en-US" sz="1600" dirty="0"/>
              <a:t>, Nick. </a:t>
            </a:r>
            <a:r>
              <a:rPr lang="en-US" sz="1600" i="1" dirty="0"/>
              <a:t>2,000 Years of Christ's Power Vol. 1: The Age of the Early Church Fathers </a:t>
            </a:r>
            <a:r>
              <a:rPr lang="en-US" sz="1600" dirty="0"/>
              <a:t>(Kindle: </a:t>
            </a:r>
            <a:r>
              <a:rPr lang="en-US" sz="1600" dirty="0" smtClean="0"/>
              <a:t>380-</a:t>
            </a:r>
            <a:r>
              <a:rPr lang="en-US" sz="1600" dirty="0"/>
              <a:t>390</a:t>
            </a:r>
            <a:r>
              <a:rPr lang="en-US" sz="1600" dirty="0" smtClean="0"/>
              <a:t>)</a:t>
            </a:r>
            <a:endParaRPr lang="en-US" sz="1600" dirty="0"/>
          </a:p>
        </p:txBody>
      </p:sp>
    </p:spTree>
    <p:extLst>
      <p:ext uri="{BB962C8B-B14F-4D97-AF65-F5344CB8AC3E}">
        <p14:creationId xmlns:p14="http://schemas.microsoft.com/office/powerpoint/2010/main" val="423523541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p:cTn id="21"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7000" r="-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29592"/>
            <a:ext cx="8229600" cy="808608"/>
          </a:xfrm>
        </p:spPr>
        <p:txBody>
          <a:bodyPr>
            <a:normAutofit/>
          </a:bodyPr>
          <a:lstStyle/>
          <a:p>
            <a:r>
              <a:rPr lang="en-US" b="1" dirty="0" smtClean="0"/>
              <a:t>*Epicureanism</a:t>
            </a:r>
            <a:endParaRPr lang="en-US" b="1" dirty="0"/>
          </a:p>
        </p:txBody>
      </p:sp>
      <p:sp>
        <p:nvSpPr>
          <p:cNvPr id="4" name="Content Placeholder 3"/>
          <p:cNvSpPr>
            <a:spLocks noGrp="1"/>
          </p:cNvSpPr>
          <p:nvPr>
            <p:ph idx="1"/>
          </p:nvPr>
        </p:nvSpPr>
        <p:spPr>
          <a:xfrm>
            <a:off x="457200" y="838200"/>
            <a:ext cx="8229600" cy="5638800"/>
          </a:xfrm>
        </p:spPr>
        <p:txBody>
          <a:bodyPr>
            <a:normAutofit fontScale="92500" lnSpcReduction="20000"/>
          </a:bodyPr>
          <a:lstStyle/>
          <a:p>
            <a:r>
              <a:rPr lang="en-US" sz="2700" dirty="0"/>
              <a:t>Epicureanism, named after Epicurus (342-270 BC), who founded a school of philosophy in Athens in about 307 BC. </a:t>
            </a:r>
            <a:endParaRPr lang="en-US" sz="2700" dirty="0" smtClean="0"/>
          </a:p>
          <a:p>
            <a:r>
              <a:rPr lang="en-US" sz="2700" dirty="0" smtClean="0"/>
              <a:t>Epicurus </a:t>
            </a:r>
            <a:r>
              <a:rPr lang="en-US" sz="2700" dirty="0"/>
              <a:t>taught that pleasure was the supremely desirable quality. </a:t>
            </a:r>
            <a:endParaRPr lang="en-US" sz="2700" dirty="0" smtClean="0"/>
          </a:p>
          <a:p>
            <a:r>
              <a:rPr lang="en-US" sz="2700" dirty="0" smtClean="0"/>
              <a:t>However</a:t>
            </a:r>
            <a:r>
              <a:rPr lang="en-US" sz="2700" dirty="0"/>
              <a:t>, he did not define pleasure in terms of physical self-indulgence. </a:t>
            </a:r>
            <a:endParaRPr lang="en-US" sz="2700" dirty="0" smtClean="0"/>
          </a:p>
          <a:p>
            <a:r>
              <a:rPr lang="en-US" sz="2700" dirty="0" smtClean="0"/>
              <a:t>According </a:t>
            </a:r>
            <a:r>
              <a:rPr lang="en-US" sz="2700" dirty="0"/>
              <a:t>to Epicurus, people could achieve true happiness only by a life of quietness, retirement, peace and self-control. </a:t>
            </a:r>
            <a:endParaRPr lang="en-US" sz="2700" dirty="0" smtClean="0"/>
          </a:p>
          <a:p>
            <a:r>
              <a:rPr lang="en-US" sz="2700" dirty="0" smtClean="0"/>
              <a:t>Unlike </a:t>
            </a:r>
            <a:r>
              <a:rPr lang="en-US" sz="2700" dirty="0"/>
              <a:t>Platonism, Epicureanism was an anti-religious philosophy: </a:t>
            </a:r>
            <a:endParaRPr lang="en-US" sz="2700" dirty="0" smtClean="0"/>
          </a:p>
          <a:p>
            <a:pPr lvl="1"/>
            <a:r>
              <a:rPr lang="en-US" sz="2300" dirty="0" smtClean="0"/>
              <a:t>Epicurus </a:t>
            </a:r>
            <a:r>
              <a:rPr lang="en-US" sz="2300" dirty="0"/>
              <a:t>said that fear of the gods and of what happened after death was one of the main causes of human anxiety. But in reality, the gods took no interest in humanity or human affairs, and there was no life after death. </a:t>
            </a:r>
            <a:endParaRPr lang="en-US" sz="2300" dirty="0" smtClean="0"/>
          </a:p>
          <a:p>
            <a:pPr lvl="1"/>
            <a:r>
              <a:rPr lang="en-US" sz="2300" dirty="0"/>
              <a:t>Epicurus </a:t>
            </a:r>
            <a:r>
              <a:rPr lang="en-US" sz="2300" dirty="0" smtClean="0"/>
              <a:t>held that people </a:t>
            </a:r>
            <a:r>
              <a:rPr lang="en-US" sz="2300" dirty="0"/>
              <a:t>must </a:t>
            </a:r>
            <a:r>
              <a:rPr lang="en-US" sz="2300" dirty="0" smtClean="0"/>
              <a:t>recognize </a:t>
            </a:r>
            <a:r>
              <a:rPr lang="en-US" sz="2300" dirty="0"/>
              <a:t>this</a:t>
            </a:r>
            <a:r>
              <a:rPr lang="en-US" sz="2300" dirty="0" smtClean="0"/>
              <a:t>, </a:t>
            </a:r>
            <a:r>
              <a:rPr lang="en-US" sz="2300" dirty="0"/>
              <a:t>if they were to be free from fear and live happy and peaceful lives. </a:t>
            </a:r>
            <a:endParaRPr lang="en-US" sz="2300" dirty="0" smtClean="0"/>
          </a:p>
        </p:txBody>
      </p:sp>
      <p:sp>
        <p:nvSpPr>
          <p:cNvPr id="5" name="TextBox 4"/>
          <p:cNvSpPr txBox="1"/>
          <p:nvPr/>
        </p:nvSpPr>
        <p:spPr>
          <a:xfrm>
            <a:off x="0" y="6519446"/>
            <a:ext cx="9144000" cy="338554"/>
          </a:xfrm>
          <a:prstGeom prst="rect">
            <a:avLst/>
          </a:prstGeom>
          <a:noFill/>
        </p:spPr>
        <p:txBody>
          <a:bodyPr wrap="square" rtlCol="0">
            <a:spAutoFit/>
          </a:bodyPr>
          <a:lstStyle/>
          <a:p>
            <a:pPr lvl="0"/>
            <a:r>
              <a:rPr lang="en-US" sz="1600" dirty="0" smtClean="0"/>
              <a:t>*Needham</a:t>
            </a:r>
            <a:r>
              <a:rPr lang="en-US" sz="1600" dirty="0"/>
              <a:t>, Nick. </a:t>
            </a:r>
            <a:r>
              <a:rPr lang="en-US" sz="1600" i="1" dirty="0"/>
              <a:t>2,000 Years of Christ's Power Vol. 1: The Age of the Early Church Fathers </a:t>
            </a:r>
            <a:r>
              <a:rPr lang="en-US" sz="1600" dirty="0"/>
              <a:t>(Kindle: 390-396</a:t>
            </a:r>
            <a:r>
              <a:rPr lang="en-US" sz="1600" dirty="0" smtClean="0"/>
              <a:t>)</a:t>
            </a:r>
            <a:endParaRPr lang="en-US" sz="1600" dirty="0"/>
          </a:p>
        </p:txBody>
      </p:sp>
    </p:spTree>
    <p:extLst>
      <p:ext uri="{BB962C8B-B14F-4D97-AF65-F5344CB8AC3E}">
        <p14:creationId xmlns:p14="http://schemas.microsoft.com/office/powerpoint/2010/main" val="381353151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p:cTn id="21"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 calcmode="lin" valueType="num">
                                      <p:cBhvr>
                                        <p:cTn id="28"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4">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 calcmode="lin" valueType="num">
                                      <p:cBhvr>
                                        <p:cTn id="35"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4">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 calcmode="lin" valueType="num">
                                      <p:cBhvr>
                                        <p:cTn id="42"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4">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4">
                                            <p:txEl>
                                              <p:pRg st="6" end="6"/>
                                            </p:txEl>
                                          </p:spTgt>
                                        </p:tgtEl>
                                        <p:attrNameLst>
                                          <p:attrName>style.visibility</p:attrName>
                                        </p:attrNameLst>
                                      </p:cBhvr>
                                      <p:to>
                                        <p:strVal val="visible"/>
                                      </p:to>
                                    </p:set>
                                    <p:anim calcmode="lin" valueType="num">
                                      <p:cBhvr>
                                        <p:cTn id="49" dur="500" fill="hold"/>
                                        <p:tgtEl>
                                          <p:spTgt spid="4">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4">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7000" r="-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29592"/>
            <a:ext cx="8229600" cy="808608"/>
          </a:xfrm>
        </p:spPr>
        <p:txBody>
          <a:bodyPr>
            <a:normAutofit/>
          </a:bodyPr>
          <a:lstStyle/>
          <a:p>
            <a:r>
              <a:rPr lang="en-US" b="1" dirty="0" smtClean="0"/>
              <a:t>*Stoicism</a:t>
            </a:r>
            <a:endParaRPr lang="en-US" b="1" dirty="0"/>
          </a:p>
        </p:txBody>
      </p:sp>
      <p:sp>
        <p:nvSpPr>
          <p:cNvPr id="4" name="Content Placeholder 3"/>
          <p:cNvSpPr>
            <a:spLocks noGrp="1"/>
          </p:cNvSpPr>
          <p:nvPr>
            <p:ph idx="1"/>
          </p:nvPr>
        </p:nvSpPr>
        <p:spPr>
          <a:xfrm>
            <a:off x="457200" y="838200"/>
            <a:ext cx="8229600" cy="5638800"/>
          </a:xfrm>
        </p:spPr>
        <p:txBody>
          <a:bodyPr>
            <a:normAutofit/>
          </a:bodyPr>
          <a:lstStyle/>
          <a:p>
            <a:r>
              <a:rPr lang="en-US" sz="2700" dirty="0" smtClean="0"/>
              <a:t>This </a:t>
            </a:r>
            <a:r>
              <a:rPr lang="en-US" sz="2700" dirty="0"/>
              <a:t>school of philosophy did not have a single founder. Its main thinkers were three Greek </a:t>
            </a:r>
            <a:r>
              <a:rPr lang="en-US" sz="2700" dirty="0" smtClean="0"/>
              <a:t>philosophers: </a:t>
            </a:r>
            <a:r>
              <a:rPr lang="en-US" sz="2700" dirty="0"/>
              <a:t>Zeno (334-262 BC), Cleanthes (died 232 BC) and </a:t>
            </a:r>
            <a:r>
              <a:rPr lang="en-US" sz="2700" dirty="0" err="1"/>
              <a:t>Chrysippus</a:t>
            </a:r>
            <a:r>
              <a:rPr lang="en-US" sz="2700" dirty="0"/>
              <a:t> (280-207 BC). </a:t>
            </a:r>
            <a:endParaRPr lang="en-US" sz="2700" dirty="0" smtClean="0"/>
          </a:p>
          <a:p>
            <a:r>
              <a:rPr lang="en-US" sz="2700" dirty="0" smtClean="0"/>
              <a:t>The </a:t>
            </a:r>
            <a:r>
              <a:rPr lang="en-US" sz="2700" dirty="0"/>
              <a:t>name “Stoic” comes from the </a:t>
            </a:r>
            <a:r>
              <a:rPr lang="en-US" sz="2700" dirty="0" err="1"/>
              <a:t>Stoa</a:t>
            </a:r>
            <a:r>
              <a:rPr lang="en-US" sz="2700" dirty="0"/>
              <a:t>, a hall in Athens where Zeno taught. </a:t>
            </a:r>
            <a:endParaRPr lang="en-US" sz="2700" dirty="0" smtClean="0"/>
          </a:p>
          <a:p>
            <a:r>
              <a:rPr lang="en-US" sz="2700" dirty="0" smtClean="0"/>
              <a:t>Stoics </a:t>
            </a:r>
            <a:r>
              <a:rPr lang="en-US" sz="2700" dirty="0"/>
              <a:t>were materialists; they held that everything was ultimately made of matter. They defined the matter from which everything is made as a kind of fire. </a:t>
            </a:r>
            <a:endParaRPr lang="en-US" sz="2700" dirty="0" smtClean="0"/>
          </a:p>
          <a:p>
            <a:r>
              <a:rPr lang="en-US" sz="2700" dirty="0" smtClean="0"/>
              <a:t>Stoics were basically fatalists who believed that </a:t>
            </a:r>
            <a:r>
              <a:rPr lang="en-US" sz="2700" dirty="0"/>
              <a:t>the universe was controlled by a power to which they gave different names – God, Fate, Providence, Reason. </a:t>
            </a:r>
            <a:endParaRPr lang="en-US" sz="2700" dirty="0" smtClean="0"/>
          </a:p>
        </p:txBody>
      </p:sp>
      <p:sp>
        <p:nvSpPr>
          <p:cNvPr id="5" name="TextBox 4"/>
          <p:cNvSpPr txBox="1"/>
          <p:nvPr/>
        </p:nvSpPr>
        <p:spPr>
          <a:xfrm>
            <a:off x="0" y="6519446"/>
            <a:ext cx="9144000" cy="338554"/>
          </a:xfrm>
          <a:prstGeom prst="rect">
            <a:avLst/>
          </a:prstGeom>
          <a:noFill/>
        </p:spPr>
        <p:txBody>
          <a:bodyPr wrap="square" rtlCol="0">
            <a:spAutoFit/>
          </a:bodyPr>
          <a:lstStyle/>
          <a:p>
            <a:pPr lvl="0"/>
            <a:r>
              <a:rPr lang="en-US" sz="1600" dirty="0" smtClean="0"/>
              <a:t>*Needham</a:t>
            </a:r>
            <a:r>
              <a:rPr lang="en-US" sz="1600" dirty="0"/>
              <a:t>, Nick. </a:t>
            </a:r>
            <a:r>
              <a:rPr lang="en-US" sz="1600" i="1" dirty="0"/>
              <a:t>2,000 Years of Christ's Power Vol. 1: The Age of the Early Church Fathers </a:t>
            </a:r>
            <a:r>
              <a:rPr lang="en-US" sz="1600" dirty="0"/>
              <a:t>(Kindle: </a:t>
            </a:r>
            <a:r>
              <a:rPr lang="en-US" sz="1600" dirty="0" smtClean="0"/>
              <a:t>396-</a:t>
            </a:r>
            <a:r>
              <a:rPr lang="en-US" sz="1600" dirty="0"/>
              <a:t>408</a:t>
            </a:r>
            <a:r>
              <a:rPr lang="en-US" sz="1600" dirty="0" smtClean="0"/>
              <a:t>)</a:t>
            </a:r>
            <a:endParaRPr lang="en-US" sz="1600" dirty="0"/>
          </a:p>
        </p:txBody>
      </p:sp>
    </p:spTree>
    <p:extLst>
      <p:ext uri="{BB962C8B-B14F-4D97-AF65-F5344CB8AC3E}">
        <p14:creationId xmlns:p14="http://schemas.microsoft.com/office/powerpoint/2010/main" val="136047406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p:cTn id="21"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 calcmode="lin" valueType="num">
                                      <p:cBhvr>
                                        <p:cTn id="28"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7000" r="-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29592"/>
            <a:ext cx="8229600" cy="808608"/>
          </a:xfrm>
        </p:spPr>
        <p:txBody>
          <a:bodyPr>
            <a:normAutofit/>
          </a:bodyPr>
          <a:lstStyle/>
          <a:p>
            <a:r>
              <a:rPr lang="en-US" b="1" dirty="0" smtClean="0"/>
              <a:t>*Stoicism</a:t>
            </a:r>
            <a:endParaRPr lang="en-US" b="1" dirty="0"/>
          </a:p>
        </p:txBody>
      </p:sp>
      <p:sp>
        <p:nvSpPr>
          <p:cNvPr id="4" name="Content Placeholder 3"/>
          <p:cNvSpPr>
            <a:spLocks noGrp="1"/>
          </p:cNvSpPr>
          <p:nvPr>
            <p:ph idx="1"/>
          </p:nvPr>
        </p:nvSpPr>
        <p:spPr>
          <a:xfrm>
            <a:off x="457200" y="838200"/>
            <a:ext cx="8229600" cy="5638800"/>
          </a:xfrm>
        </p:spPr>
        <p:txBody>
          <a:bodyPr>
            <a:normAutofit fontScale="92500" lnSpcReduction="10000"/>
          </a:bodyPr>
          <a:lstStyle/>
          <a:p>
            <a:r>
              <a:rPr lang="en-US" sz="2700" dirty="0" smtClean="0"/>
              <a:t>Ancient </a:t>
            </a:r>
            <a:r>
              <a:rPr lang="en-US" sz="2700" dirty="0"/>
              <a:t>Stoicism taught that men </a:t>
            </a:r>
            <a:r>
              <a:rPr lang="en-US" sz="2700" dirty="0" smtClean="0"/>
              <a:t>must achieve tranquility by accepting what Fate had determined for them and suppressing any desires for that which they could not have.</a:t>
            </a:r>
          </a:p>
          <a:p>
            <a:r>
              <a:rPr lang="en-US" sz="2700" dirty="0" smtClean="0"/>
              <a:t>Thus </a:t>
            </a:r>
            <a:r>
              <a:rPr lang="en-US" sz="2700" dirty="0"/>
              <a:t>the Stoic soul stood firm in the storms of life by practicing apathy, the discipline of not being attached to people or things. If a person was not emotionally attached to things, he could not be victimized and thus could live in tranquility. </a:t>
            </a:r>
            <a:endParaRPr lang="en-US" sz="2700" dirty="0" smtClean="0"/>
          </a:p>
          <a:p>
            <a:r>
              <a:rPr lang="en-US" sz="2700" dirty="0" smtClean="0"/>
              <a:t>Stoics </a:t>
            </a:r>
            <a:r>
              <a:rPr lang="en-US" sz="2700" dirty="0"/>
              <a:t>called for the virtue of courage in facing whatever was to come. </a:t>
            </a:r>
            <a:endParaRPr lang="en-US" sz="2700" dirty="0" smtClean="0"/>
          </a:p>
          <a:p>
            <a:r>
              <a:rPr lang="en-US" sz="2700" dirty="0" smtClean="0"/>
              <a:t>Christians often admired Stoic </a:t>
            </a:r>
            <a:r>
              <a:rPr lang="en-US" sz="2700" dirty="0"/>
              <a:t>convictions, once those convictions were refitted for Christian teaching. </a:t>
            </a:r>
            <a:endParaRPr lang="en-US" sz="2700" dirty="0" smtClean="0"/>
          </a:p>
          <a:p>
            <a:r>
              <a:rPr lang="en-US" sz="2700" dirty="0" smtClean="0"/>
              <a:t>For </a:t>
            </a:r>
            <a:r>
              <a:rPr lang="en-US" sz="2700" dirty="0"/>
              <a:t>example, Stoics called for facing suffering with courage, independence from the things of this world, and a trust in a greater providence. </a:t>
            </a:r>
          </a:p>
        </p:txBody>
      </p:sp>
      <p:sp>
        <p:nvSpPr>
          <p:cNvPr id="5" name="TextBox 4"/>
          <p:cNvSpPr txBox="1"/>
          <p:nvPr/>
        </p:nvSpPr>
        <p:spPr>
          <a:xfrm>
            <a:off x="0" y="6519446"/>
            <a:ext cx="9144000" cy="338554"/>
          </a:xfrm>
          <a:prstGeom prst="rect">
            <a:avLst/>
          </a:prstGeom>
          <a:noFill/>
        </p:spPr>
        <p:txBody>
          <a:bodyPr wrap="square" rtlCol="0">
            <a:spAutoFit/>
          </a:bodyPr>
          <a:lstStyle/>
          <a:p>
            <a:pPr lvl="0"/>
            <a:r>
              <a:rPr lang="en-US" sz="1600" dirty="0" smtClean="0"/>
              <a:t>*Shelley</a:t>
            </a:r>
            <a:r>
              <a:rPr lang="en-US" sz="1600" dirty="0"/>
              <a:t>, Dr. Bruce L.. </a:t>
            </a:r>
            <a:r>
              <a:rPr lang="en-US" sz="1600" i="1" dirty="0"/>
              <a:t>Church History in Plain Language</a:t>
            </a:r>
            <a:r>
              <a:rPr lang="en-US" sz="1600" dirty="0"/>
              <a:t>: Fourth Edition (p. 37</a:t>
            </a:r>
            <a:r>
              <a:rPr lang="en-US" sz="1600" dirty="0" smtClean="0"/>
              <a:t>). </a:t>
            </a:r>
            <a:r>
              <a:rPr lang="en-US" sz="1600" dirty="0"/>
              <a:t>Thomas Nelson. </a:t>
            </a:r>
          </a:p>
        </p:txBody>
      </p:sp>
    </p:spTree>
    <p:extLst>
      <p:ext uri="{BB962C8B-B14F-4D97-AF65-F5344CB8AC3E}">
        <p14:creationId xmlns:p14="http://schemas.microsoft.com/office/powerpoint/2010/main" val="117325189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7000" r="-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29592"/>
            <a:ext cx="8229600" cy="808608"/>
          </a:xfrm>
        </p:spPr>
        <p:txBody>
          <a:bodyPr>
            <a:normAutofit/>
          </a:bodyPr>
          <a:lstStyle/>
          <a:p>
            <a:r>
              <a:rPr lang="en-US" b="1" dirty="0" smtClean="0"/>
              <a:t>*Stoicism</a:t>
            </a:r>
            <a:endParaRPr lang="en-US" b="1" dirty="0"/>
          </a:p>
        </p:txBody>
      </p:sp>
      <p:sp>
        <p:nvSpPr>
          <p:cNvPr id="4" name="Content Placeholder 3"/>
          <p:cNvSpPr>
            <a:spLocks noGrp="1"/>
          </p:cNvSpPr>
          <p:nvPr>
            <p:ph idx="1"/>
          </p:nvPr>
        </p:nvSpPr>
        <p:spPr>
          <a:xfrm>
            <a:off x="457200" y="838200"/>
            <a:ext cx="8229600" cy="5638800"/>
          </a:xfrm>
        </p:spPr>
        <p:txBody>
          <a:bodyPr>
            <a:normAutofit/>
          </a:bodyPr>
          <a:lstStyle/>
          <a:p>
            <a:r>
              <a:rPr lang="en-US" sz="2700" dirty="0" smtClean="0"/>
              <a:t>The </a:t>
            </a:r>
            <a:r>
              <a:rPr lang="en-US" sz="2700" dirty="0"/>
              <a:t>great Stoic philosophers of the 1st century AD, Seneca </a:t>
            </a:r>
            <a:r>
              <a:rPr lang="en-US" sz="2700" dirty="0" smtClean="0"/>
              <a:t>(</a:t>
            </a:r>
            <a:r>
              <a:rPr lang="en-US" sz="2700" dirty="0"/>
              <a:t>4 BC-AD 65) and Epictetus (AD 55-135), often spoke in an almost Christian way in their writings about morality, and Christians read them with admiration. </a:t>
            </a:r>
            <a:endParaRPr lang="en-US" sz="2700" dirty="0" smtClean="0"/>
          </a:p>
          <a:p>
            <a:r>
              <a:rPr lang="en-US" sz="2700" dirty="0" smtClean="0"/>
              <a:t>Stoicism </a:t>
            </a:r>
            <a:r>
              <a:rPr lang="en-US" sz="2700" dirty="0"/>
              <a:t>was quite influential on early Christian thinking about ethical issues and ideas of divine providence</a:t>
            </a:r>
            <a:r>
              <a:rPr lang="en-US" sz="2700" dirty="0" smtClean="0"/>
              <a:t>.</a:t>
            </a:r>
          </a:p>
        </p:txBody>
      </p:sp>
      <p:sp>
        <p:nvSpPr>
          <p:cNvPr id="5" name="TextBox 4"/>
          <p:cNvSpPr txBox="1"/>
          <p:nvPr/>
        </p:nvSpPr>
        <p:spPr>
          <a:xfrm>
            <a:off x="0" y="6519446"/>
            <a:ext cx="9144000" cy="338554"/>
          </a:xfrm>
          <a:prstGeom prst="rect">
            <a:avLst/>
          </a:prstGeom>
          <a:noFill/>
        </p:spPr>
        <p:txBody>
          <a:bodyPr wrap="square" rtlCol="0">
            <a:spAutoFit/>
          </a:bodyPr>
          <a:lstStyle/>
          <a:p>
            <a:pPr lvl="0"/>
            <a:r>
              <a:rPr lang="en-US" sz="1600" dirty="0" smtClean="0"/>
              <a:t>*Needham</a:t>
            </a:r>
            <a:r>
              <a:rPr lang="en-US" sz="1600" dirty="0"/>
              <a:t>, Nick. </a:t>
            </a:r>
            <a:r>
              <a:rPr lang="en-US" sz="1600" i="1" dirty="0"/>
              <a:t>2,000 Years of Christ's Power Vol. 1: The Age of the Early Church Fathers </a:t>
            </a:r>
            <a:r>
              <a:rPr lang="en-US" sz="1600" dirty="0"/>
              <a:t>(Kindle: </a:t>
            </a:r>
            <a:r>
              <a:rPr lang="en-US" sz="1600" dirty="0" smtClean="0"/>
              <a:t>396-</a:t>
            </a:r>
            <a:r>
              <a:rPr lang="en-US" sz="1600" dirty="0"/>
              <a:t>408</a:t>
            </a:r>
            <a:r>
              <a:rPr lang="en-US" sz="1600" dirty="0" smtClean="0"/>
              <a:t>)</a:t>
            </a:r>
            <a:endParaRPr lang="en-US" sz="1600" dirty="0"/>
          </a:p>
        </p:txBody>
      </p:sp>
    </p:spTree>
    <p:extLst>
      <p:ext uri="{BB962C8B-B14F-4D97-AF65-F5344CB8AC3E}">
        <p14:creationId xmlns:p14="http://schemas.microsoft.com/office/powerpoint/2010/main" val="149218904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7000" r="-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29592"/>
            <a:ext cx="8229600" cy="808608"/>
          </a:xfrm>
        </p:spPr>
        <p:txBody>
          <a:bodyPr>
            <a:normAutofit/>
          </a:bodyPr>
          <a:lstStyle/>
          <a:p>
            <a:r>
              <a:rPr lang="en-US" b="1" dirty="0" smtClean="0"/>
              <a:t>*Cynicism</a:t>
            </a:r>
            <a:endParaRPr lang="en-US" b="1" dirty="0"/>
          </a:p>
        </p:txBody>
      </p:sp>
      <p:sp>
        <p:nvSpPr>
          <p:cNvPr id="4" name="Content Placeholder 3"/>
          <p:cNvSpPr>
            <a:spLocks noGrp="1"/>
          </p:cNvSpPr>
          <p:nvPr>
            <p:ph idx="1"/>
          </p:nvPr>
        </p:nvSpPr>
        <p:spPr>
          <a:xfrm>
            <a:off x="457200" y="838200"/>
            <a:ext cx="8229600" cy="5638800"/>
          </a:xfrm>
        </p:spPr>
        <p:txBody>
          <a:bodyPr>
            <a:normAutofit/>
          </a:bodyPr>
          <a:lstStyle/>
          <a:p>
            <a:r>
              <a:rPr lang="en-US" sz="2800" dirty="0"/>
              <a:t>For the Cynics, the purpose of life </a:t>
            </a:r>
            <a:r>
              <a:rPr lang="en-US" sz="2800" dirty="0" smtClean="0"/>
              <a:t>was to: </a:t>
            </a:r>
          </a:p>
          <a:p>
            <a:pPr lvl="1"/>
            <a:r>
              <a:rPr lang="en-US" dirty="0" smtClean="0"/>
              <a:t>Live </a:t>
            </a:r>
            <a:r>
              <a:rPr lang="en-US" dirty="0"/>
              <a:t>in </a:t>
            </a:r>
            <a:r>
              <a:rPr lang="en-US" dirty="0" smtClean="0"/>
              <a:t>virtue</a:t>
            </a:r>
          </a:p>
          <a:p>
            <a:pPr lvl="1"/>
            <a:r>
              <a:rPr lang="en-US" dirty="0" smtClean="0"/>
              <a:t>Live </a:t>
            </a:r>
            <a:r>
              <a:rPr lang="en-US" dirty="0"/>
              <a:t>in agreement with nature. </a:t>
            </a:r>
            <a:endParaRPr lang="en-US" dirty="0" smtClean="0"/>
          </a:p>
          <a:p>
            <a:r>
              <a:rPr lang="en-US" sz="2800" dirty="0" smtClean="0"/>
              <a:t>Cynics believed that, as </a:t>
            </a:r>
            <a:r>
              <a:rPr lang="en-US" sz="2800" dirty="0"/>
              <a:t>reasoning creatures, </a:t>
            </a:r>
            <a:r>
              <a:rPr lang="en-US" sz="2800" dirty="0" smtClean="0"/>
              <a:t>they could gain </a:t>
            </a:r>
            <a:r>
              <a:rPr lang="en-US" sz="2800" dirty="0"/>
              <a:t>happiness by rigorous training and by living in a way which is natural for </a:t>
            </a:r>
            <a:r>
              <a:rPr lang="en-US" sz="2800" dirty="0" smtClean="0"/>
              <a:t>themselves</a:t>
            </a:r>
            <a:r>
              <a:rPr lang="en-US" sz="2800" dirty="0"/>
              <a:t>, rejecting all conventional desires for wealth, power, sex, and fame. </a:t>
            </a:r>
            <a:endParaRPr lang="en-US" sz="2800" dirty="0" smtClean="0"/>
          </a:p>
          <a:p>
            <a:r>
              <a:rPr lang="en-US" sz="2800" dirty="0" smtClean="0"/>
              <a:t>Instead</a:t>
            </a:r>
            <a:r>
              <a:rPr lang="en-US" sz="2800" dirty="0"/>
              <a:t>, they </a:t>
            </a:r>
            <a:r>
              <a:rPr lang="en-US" sz="2800" dirty="0" smtClean="0"/>
              <a:t>believed that they were </a:t>
            </a:r>
            <a:r>
              <a:rPr lang="en-US" sz="2800" dirty="0"/>
              <a:t>to lead a simple life free from all possessions</a:t>
            </a:r>
            <a:r>
              <a:rPr lang="en-US" sz="2800" dirty="0" smtClean="0"/>
              <a:t>. </a:t>
            </a:r>
          </a:p>
        </p:txBody>
      </p:sp>
      <p:sp>
        <p:nvSpPr>
          <p:cNvPr id="5" name="TextBox 4"/>
          <p:cNvSpPr txBox="1"/>
          <p:nvPr/>
        </p:nvSpPr>
        <p:spPr>
          <a:xfrm>
            <a:off x="0" y="6519446"/>
            <a:ext cx="9144000" cy="338554"/>
          </a:xfrm>
          <a:prstGeom prst="rect">
            <a:avLst/>
          </a:prstGeom>
          <a:noFill/>
        </p:spPr>
        <p:txBody>
          <a:bodyPr wrap="square" rtlCol="0">
            <a:spAutoFit/>
          </a:bodyPr>
          <a:lstStyle/>
          <a:p>
            <a:pPr lvl="0"/>
            <a:r>
              <a:rPr lang="en-US" sz="1600" dirty="0" smtClean="0"/>
              <a:t>*Based on notes taken from James White’s 2016 Church History Series; Lesson 5 – Greek Philosophy</a:t>
            </a:r>
            <a:endParaRPr lang="en-US" sz="1600" dirty="0"/>
          </a:p>
        </p:txBody>
      </p:sp>
    </p:spTree>
    <p:extLst>
      <p:ext uri="{BB962C8B-B14F-4D97-AF65-F5344CB8AC3E}">
        <p14:creationId xmlns:p14="http://schemas.microsoft.com/office/powerpoint/2010/main" val="222494565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p:cTn id="21"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 calcmode="lin" valueType="num">
                                      <p:cBhvr>
                                        <p:cTn id="28"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4">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 calcmode="lin" valueType="num">
                                      <p:cBhvr>
                                        <p:cTn id="35"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7000" r="-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29592"/>
            <a:ext cx="8229600" cy="808608"/>
          </a:xfrm>
        </p:spPr>
        <p:txBody>
          <a:bodyPr>
            <a:normAutofit/>
          </a:bodyPr>
          <a:lstStyle/>
          <a:p>
            <a:r>
              <a:rPr lang="en-US" b="1" dirty="0" smtClean="0"/>
              <a:t>*Cynicism</a:t>
            </a:r>
            <a:endParaRPr lang="en-US" b="1" dirty="0"/>
          </a:p>
        </p:txBody>
      </p:sp>
      <p:sp>
        <p:nvSpPr>
          <p:cNvPr id="4" name="Content Placeholder 3"/>
          <p:cNvSpPr>
            <a:spLocks noGrp="1"/>
          </p:cNvSpPr>
          <p:nvPr>
            <p:ph idx="1"/>
          </p:nvPr>
        </p:nvSpPr>
        <p:spPr>
          <a:xfrm>
            <a:off x="457200" y="838200"/>
            <a:ext cx="8229600" cy="5638800"/>
          </a:xfrm>
        </p:spPr>
        <p:txBody>
          <a:bodyPr>
            <a:normAutofit lnSpcReduction="10000"/>
          </a:bodyPr>
          <a:lstStyle/>
          <a:p>
            <a:r>
              <a:rPr lang="en-US" sz="2800" dirty="0" smtClean="0"/>
              <a:t>The Cynics were:</a:t>
            </a:r>
          </a:p>
          <a:p>
            <a:pPr lvl="1"/>
            <a:r>
              <a:rPr lang="en-US" dirty="0" smtClean="0"/>
              <a:t>Ascetics (practiced </a:t>
            </a:r>
            <a:r>
              <a:rPr lang="en-US" dirty="0"/>
              <a:t>severe self-discipline and </a:t>
            </a:r>
            <a:r>
              <a:rPr lang="en-US" dirty="0" smtClean="0"/>
              <a:t>abstention)</a:t>
            </a:r>
          </a:p>
          <a:p>
            <a:pPr lvl="1"/>
            <a:r>
              <a:rPr lang="en-US" dirty="0"/>
              <a:t>A</a:t>
            </a:r>
            <a:r>
              <a:rPr lang="en-US" dirty="0" smtClean="0"/>
              <a:t>ntinomians </a:t>
            </a:r>
            <a:r>
              <a:rPr lang="en-US" dirty="0"/>
              <a:t>(against the established </a:t>
            </a:r>
            <a:r>
              <a:rPr lang="en-US" dirty="0" smtClean="0"/>
              <a:t>norms)</a:t>
            </a:r>
          </a:p>
          <a:p>
            <a:pPr lvl="1"/>
            <a:r>
              <a:rPr lang="en-US" dirty="0" smtClean="0"/>
              <a:t>Anti-intellectuals</a:t>
            </a:r>
          </a:p>
          <a:p>
            <a:pPr lvl="1"/>
            <a:r>
              <a:rPr lang="en-US" dirty="0" smtClean="0"/>
              <a:t>Highly individualistic</a:t>
            </a:r>
            <a:endParaRPr lang="en-US" dirty="0"/>
          </a:p>
          <a:p>
            <a:r>
              <a:rPr lang="en-US" sz="2800" dirty="0"/>
              <a:t>They despised the speculative theories of the academics which they thought had no practical benefit for the individual, but enslaved him with false obligations.</a:t>
            </a:r>
          </a:p>
          <a:p>
            <a:r>
              <a:rPr lang="en-US" sz="2800" dirty="0" smtClean="0"/>
              <a:t>They </a:t>
            </a:r>
            <a:r>
              <a:rPr lang="en-US" sz="2800" dirty="0"/>
              <a:t>ridiculed luxury and sensual pleasures and idolized poverty</a:t>
            </a:r>
            <a:r>
              <a:rPr lang="en-US" sz="2800" dirty="0" smtClean="0"/>
              <a:t>.</a:t>
            </a:r>
            <a:endParaRPr lang="en-US" sz="2800" dirty="0"/>
          </a:p>
        </p:txBody>
      </p:sp>
      <p:sp>
        <p:nvSpPr>
          <p:cNvPr id="5" name="TextBox 4"/>
          <p:cNvSpPr txBox="1"/>
          <p:nvPr/>
        </p:nvSpPr>
        <p:spPr>
          <a:xfrm>
            <a:off x="0" y="6519446"/>
            <a:ext cx="9144000" cy="338554"/>
          </a:xfrm>
          <a:prstGeom prst="rect">
            <a:avLst/>
          </a:prstGeom>
          <a:noFill/>
        </p:spPr>
        <p:txBody>
          <a:bodyPr wrap="square" rtlCol="0">
            <a:spAutoFit/>
          </a:bodyPr>
          <a:lstStyle/>
          <a:p>
            <a:pPr lvl="0"/>
            <a:r>
              <a:rPr lang="en-US" sz="1600" dirty="0" smtClean="0"/>
              <a:t>*Based on notes taken from James White’s 2016 Church History Series; Lesson 5 – Greek Philosophy</a:t>
            </a:r>
            <a:endParaRPr lang="en-US" sz="1600" dirty="0"/>
          </a:p>
        </p:txBody>
      </p:sp>
    </p:spTree>
    <p:extLst>
      <p:ext uri="{BB962C8B-B14F-4D97-AF65-F5344CB8AC3E}">
        <p14:creationId xmlns:p14="http://schemas.microsoft.com/office/powerpoint/2010/main" val="227384543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 calcmode="lin" valueType="num">
                                      <p:cBhvr>
                                        <p:cTn id="35"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4">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4">
                                            <p:txEl>
                                              <p:pRg st="6" end="6"/>
                                            </p:txEl>
                                          </p:spTgt>
                                        </p:tgtEl>
                                        <p:attrNameLst>
                                          <p:attrName>style.visibility</p:attrName>
                                        </p:attrNameLst>
                                      </p:cBhvr>
                                      <p:to>
                                        <p:strVal val="visible"/>
                                      </p:to>
                                    </p:set>
                                    <p:anim calcmode="lin" valueType="num">
                                      <p:cBhvr>
                                        <p:cTn id="42" dur="500" fill="hold"/>
                                        <p:tgtEl>
                                          <p:spTgt spid="4">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4">
                                            <p:txEl>
                                              <p:pRg st="6" end="6"/>
                                            </p:txEl>
                                          </p:spTgt>
                                        </p:tgtEl>
                                        <p:attrNameLst>
                                          <p:attrName>ppt_h</p:attrName>
                                        </p:attrNameLst>
                                      </p:cBhvr>
                                      <p:tavLst>
                                        <p:tav tm="0">
                                          <p:val>
                                            <p:fltVal val="0"/>
                                          </p:val>
                                        </p:tav>
                                        <p:tav tm="100000">
                                          <p:val>
                                            <p:strVal val="#ppt_h"/>
                                          </p:val>
                                        </p:tav>
                                      </p:tavLst>
                                    </p:anim>
                                    <p:animEffect transition="in" filter="fade">
                                      <p:cBhvr>
                                        <p:cTn id="44"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l="-29000" r="-29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29592"/>
            <a:ext cx="8229600" cy="808608"/>
          </a:xfrm>
        </p:spPr>
        <p:txBody>
          <a:bodyPr/>
          <a:lstStyle/>
          <a:p>
            <a:r>
              <a:rPr lang="en-US" b="1" dirty="0" smtClean="0"/>
              <a:t>Review</a:t>
            </a:r>
            <a:endParaRPr lang="en-US" b="1" dirty="0"/>
          </a:p>
        </p:txBody>
      </p:sp>
      <p:sp>
        <p:nvSpPr>
          <p:cNvPr id="4" name="Content Placeholder 3"/>
          <p:cNvSpPr>
            <a:spLocks noGrp="1"/>
          </p:cNvSpPr>
          <p:nvPr>
            <p:ph idx="1"/>
          </p:nvPr>
        </p:nvSpPr>
        <p:spPr>
          <a:xfrm>
            <a:off x="457200" y="838200"/>
            <a:ext cx="8229600" cy="5943600"/>
          </a:xfrm>
        </p:spPr>
        <p:txBody>
          <a:bodyPr>
            <a:normAutofit/>
          </a:bodyPr>
          <a:lstStyle/>
          <a:p>
            <a:pPr lvl="0"/>
            <a:r>
              <a:rPr lang="en-US" sz="2800" dirty="0"/>
              <a:t>This social and political setting into which Christianity was born was also a world where religion flourished – indeed, in the everyday lives of people throughout the Roman Empire, religion was a pervasive and powerful force. </a:t>
            </a:r>
          </a:p>
          <a:p>
            <a:pPr lvl="0"/>
            <a:r>
              <a:rPr lang="en-US" sz="2800" dirty="0"/>
              <a:t>At the time of Jesus and the apostles, </a:t>
            </a:r>
            <a:r>
              <a:rPr lang="en-US" sz="2800" dirty="0" smtClean="0"/>
              <a:t>what did we say were the four main forms of religion in the Roman Empire (besides Judaism)?</a:t>
            </a:r>
            <a:endParaRPr lang="en-US" sz="2800" dirty="0"/>
          </a:p>
          <a:p>
            <a:pPr lvl="1"/>
            <a:r>
              <a:rPr lang="en-US" sz="2400" dirty="0"/>
              <a:t>Traditional Pagan religion</a:t>
            </a:r>
          </a:p>
          <a:p>
            <a:pPr lvl="1"/>
            <a:r>
              <a:rPr lang="en-US" sz="2400" dirty="0"/>
              <a:t>Emperor-worship</a:t>
            </a:r>
          </a:p>
          <a:p>
            <a:pPr lvl="1"/>
            <a:r>
              <a:rPr lang="en-US" sz="2400" dirty="0"/>
              <a:t>The Eastern mystery cults</a:t>
            </a:r>
          </a:p>
          <a:p>
            <a:pPr lvl="1"/>
            <a:r>
              <a:rPr lang="en-US" sz="2400" dirty="0"/>
              <a:t>Philosophy</a:t>
            </a:r>
          </a:p>
          <a:p>
            <a:pPr lvl="1"/>
            <a:endParaRPr lang="en-US" dirty="0"/>
          </a:p>
          <a:p>
            <a:endParaRPr lang="en-US" dirty="0"/>
          </a:p>
        </p:txBody>
      </p:sp>
    </p:spTree>
    <p:extLst>
      <p:ext uri="{BB962C8B-B14F-4D97-AF65-F5344CB8AC3E}">
        <p14:creationId xmlns:p14="http://schemas.microsoft.com/office/powerpoint/2010/main" val="37780802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 calcmode="lin" valueType="num">
                                      <p:cBhvr>
                                        <p:cTn id="35"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0" r="-10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1646808"/>
          </a:xfrm>
        </p:spPr>
        <p:txBody>
          <a:bodyPr>
            <a:noAutofit/>
          </a:bodyPr>
          <a:lstStyle/>
          <a:p>
            <a:r>
              <a:rPr lang="en-US" sz="6600" b="1" dirty="0">
                <a:solidFill>
                  <a:srgbClr val="FFC000"/>
                </a:solidFill>
                <a:effectLst>
                  <a:glow rad="228600">
                    <a:schemeClr val="accent6">
                      <a:satMod val="175000"/>
                      <a:alpha val="40000"/>
                    </a:schemeClr>
                  </a:glow>
                  <a:outerShdw blurRad="114300" dist="38100" dir="13500000" algn="br" rotWithShape="0">
                    <a:prstClr val="black"/>
                  </a:outerShdw>
                </a:effectLst>
              </a:rPr>
              <a:t>From Jerusalem to the Ends of the Earth</a:t>
            </a:r>
            <a:endParaRPr lang="en-US" sz="6600" b="1" dirty="0">
              <a:ln w="12700">
                <a:solidFill>
                  <a:schemeClr val="tx2">
                    <a:satMod val="155000"/>
                  </a:schemeClr>
                </a:solidFill>
                <a:prstDash val="solid"/>
              </a:ln>
              <a:solidFill>
                <a:srgbClr val="FFC000"/>
              </a:solidFill>
              <a:effectLst>
                <a:glow rad="228600">
                  <a:schemeClr val="accent6">
                    <a:satMod val="175000"/>
                    <a:alpha val="40000"/>
                  </a:schemeClr>
                </a:glow>
                <a:outerShdw blurRad="114300" dist="38100" dir="13500000" algn="br" rotWithShape="0">
                  <a:prstClr val="black"/>
                </a:outerShdw>
              </a:effectLst>
            </a:endParaRPr>
          </a:p>
        </p:txBody>
      </p:sp>
      <p:sp>
        <p:nvSpPr>
          <p:cNvPr id="2" name="TextBox 1"/>
          <p:cNvSpPr txBox="1"/>
          <p:nvPr/>
        </p:nvSpPr>
        <p:spPr>
          <a:xfrm>
            <a:off x="1752600" y="2284520"/>
            <a:ext cx="5638800" cy="3046988"/>
          </a:xfrm>
          <a:prstGeom prst="rect">
            <a:avLst/>
          </a:prstGeom>
          <a:solidFill>
            <a:schemeClr val="bg1"/>
          </a:solidFill>
        </p:spPr>
        <p:txBody>
          <a:bodyPr wrap="square" rtlCol="0">
            <a:spAutoFit/>
          </a:bodyPr>
          <a:lstStyle/>
          <a:p>
            <a:pPr lvl="0" algn="ctr"/>
            <a:r>
              <a:rPr lang="en-US" sz="3200" i="1" dirty="0">
                <a:solidFill>
                  <a:srgbClr val="344BF6"/>
                </a:solidFill>
                <a:effectLst>
                  <a:glow rad="101600">
                    <a:schemeClr val="bg1">
                      <a:alpha val="60000"/>
                    </a:schemeClr>
                  </a:glow>
                  <a:innerShdw blurRad="63500" dist="50800" dir="8100000">
                    <a:prstClr val="black">
                      <a:alpha val="50000"/>
                    </a:prstClr>
                  </a:innerShdw>
                </a:effectLst>
                <a:latin typeface="Cambria" panose="02040503050406030204" pitchFamily="18" charset="0"/>
                <a:ea typeface="Cambria" panose="02040503050406030204" pitchFamily="18" charset="0"/>
              </a:rPr>
              <a:t>But you will receive power when the Holy Spirit has come upon you, and you will be my witnesses in Jerusalem and in all Judea and Samaria, and to the end of the earth. </a:t>
            </a:r>
            <a:r>
              <a:rPr lang="en-US" sz="3200" dirty="0">
                <a:effectLst>
                  <a:glow rad="101600">
                    <a:schemeClr val="bg1">
                      <a:alpha val="60000"/>
                    </a:schemeClr>
                  </a:glow>
                  <a:innerShdw blurRad="63500" dist="50800" dir="8100000">
                    <a:prstClr val="black">
                      <a:alpha val="50000"/>
                    </a:prstClr>
                  </a:innerShdw>
                </a:effectLst>
              </a:rPr>
              <a:t>(</a:t>
            </a:r>
            <a:r>
              <a:rPr lang="en-US" sz="3200" dirty="0" smtClean="0">
                <a:effectLst>
                  <a:glow rad="101600">
                    <a:schemeClr val="bg1">
                      <a:alpha val="60000"/>
                    </a:schemeClr>
                  </a:glow>
                  <a:innerShdw blurRad="63500" dist="50800" dir="8100000">
                    <a:prstClr val="black">
                      <a:alpha val="50000"/>
                    </a:prstClr>
                  </a:innerShdw>
                </a:effectLst>
              </a:rPr>
              <a:t>Acts 1:8)</a:t>
            </a:r>
            <a:endParaRPr lang="en-US" sz="3200" dirty="0">
              <a:effectLst>
                <a:glow rad="101600">
                  <a:schemeClr val="bg1">
                    <a:alpha val="60000"/>
                  </a:schemeClr>
                </a:glow>
                <a:innerShdw blurRad="63500" dist="50800" dir="8100000">
                  <a:prstClr val="black">
                    <a:alpha val="50000"/>
                  </a:prstClr>
                </a:innerShdw>
              </a:effectLst>
            </a:endParaRPr>
          </a:p>
        </p:txBody>
      </p:sp>
      <p:sp>
        <p:nvSpPr>
          <p:cNvPr id="4" name="Rectangle 3"/>
          <p:cNvSpPr/>
          <p:nvPr/>
        </p:nvSpPr>
        <p:spPr>
          <a:xfrm>
            <a:off x="0" y="6420268"/>
            <a:ext cx="9144000" cy="369332"/>
          </a:xfrm>
          <a:prstGeom prst="rect">
            <a:avLst/>
          </a:prstGeom>
        </p:spPr>
        <p:txBody>
          <a:bodyPr wrap="square">
            <a:spAutoFit/>
          </a:bodyPr>
          <a:lstStyle/>
          <a:p>
            <a:r>
              <a:rPr lang="en-US" dirty="0">
                <a:hlinkClick r:id="rId4"/>
              </a:rPr>
              <a:t>http://</a:t>
            </a:r>
            <a:r>
              <a:rPr lang="en-US" dirty="0" smtClean="0">
                <a:hlinkClick r:id="rId4"/>
              </a:rPr>
              <a:t>wallpaperscristaos.com.br/christianwallpapers/to-the-ends-of-the-earth</a:t>
            </a:r>
            <a:r>
              <a:rPr lang="en-US" dirty="0" smtClean="0"/>
              <a:t> </a:t>
            </a:r>
            <a:endParaRPr lang="en-US" dirty="0"/>
          </a:p>
        </p:txBody>
      </p:sp>
    </p:spTree>
    <p:extLst>
      <p:ext uri="{BB962C8B-B14F-4D97-AF65-F5344CB8AC3E}">
        <p14:creationId xmlns:p14="http://schemas.microsoft.com/office/powerpoint/2010/main" val="8909022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0000" r="-10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rmAutofit fontScale="90000"/>
          </a:bodyPr>
          <a:lstStyle/>
          <a:p>
            <a:r>
              <a:rPr lang="en-US" b="1" dirty="0" smtClean="0"/>
              <a:t>*From </a:t>
            </a:r>
            <a:r>
              <a:rPr lang="en-US" b="1" dirty="0"/>
              <a:t>Jerusalem </a:t>
            </a:r>
            <a:r>
              <a:rPr lang="en-US" b="1" dirty="0" smtClean="0"/>
              <a:t>to the Ends of the Earth</a:t>
            </a:r>
            <a:endParaRPr lang="en-US" b="1" dirty="0"/>
          </a:p>
        </p:txBody>
      </p:sp>
      <p:sp>
        <p:nvSpPr>
          <p:cNvPr id="4" name="Content Placeholder 3"/>
          <p:cNvSpPr>
            <a:spLocks noGrp="1"/>
          </p:cNvSpPr>
          <p:nvPr>
            <p:ph idx="1"/>
          </p:nvPr>
        </p:nvSpPr>
        <p:spPr>
          <a:xfrm>
            <a:off x="457200" y="838200"/>
            <a:ext cx="8229600" cy="5638800"/>
          </a:xfrm>
        </p:spPr>
        <p:txBody>
          <a:bodyPr>
            <a:normAutofit fontScale="92500" lnSpcReduction="10000"/>
          </a:bodyPr>
          <a:lstStyle/>
          <a:p>
            <a:r>
              <a:rPr lang="en-US" sz="2700" dirty="0" smtClean="0"/>
              <a:t>In </a:t>
            </a:r>
            <a:r>
              <a:rPr lang="en-US" sz="2700" dirty="0"/>
              <a:t>its first years, </a:t>
            </a:r>
            <a:r>
              <a:rPr lang="en-US" sz="2700" dirty="0" smtClean="0"/>
              <a:t>Christianity </a:t>
            </a:r>
            <a:r>
              <a:rPr lang="en-US" sz="2700" dirty="0"/>
              <a:t>was a religious movement which blossomed exclusively within the confines of Judaism, and revolved around Jerusalem as its spiritual home. </a:t>
            </a:r>
            <a:endParaRPr lang="en-US" sz="2700" dirty="0" smtClean="0"/>
          </a:p>
          <a:p>
            <a:r>
              <a:rPr lang="en-US" sz="2700" dirty="0" smtClean="0"/>
              <a:t>The </a:t>
            </a:r>
            <a:r>
              <a:rPr lang="en-US" sz="2700" dirty="0"/>
              <a:t>original followers of Jesus were all Jews, and they had no intention of being anything other than faithful and pious Jews. They continued to worship in the Jerusalem temple, to obey the law of Moses, and to have a negative attitude towards Gentiles</a:t>
            </a:r>
            <a:r>
              <a:rPr lang="en-US" sz="2700" dirty="0" smtClean="0"/>
              <a:t>.</a:t>
            </a:r>
          </a:p>
          <a:p>
            <a:r>
              <a:rPr lang="en-US" sz="2700" dirty="0"/>
              <a:t>Yet by the end of the </a:t>
            </a:r>
            <a:r>
              <a:rPr lang="en-US" sz="2700" dirty="0" smtClean="0"/>
              <a:t>first </a:t>
            </a:r>
            <a:r>
              <a:rPr lang="en-US" sz="2700" dirty="0"/>
              <a:t>century, events had transplanted the Church from its original Jewish soil into the Gentile world, where it became an almost exclusively Gentile movement. </a:t>
            </a:r>
            <a:endParaRPr lang="en-US" sz="2700" dirty="0" smtClean="0"/>
          </a:p>
          <a:p>
            <a:r>
              <a:rPr lang="en-US" sz="2700" dirty="0" smtClean="0"/>
              <a:t>How </a:t>
            </a:r>
            <a:r>
              <a:rPr lang="en-US" sz="2700" dirty="0"/>
              <a:t>did this astonishing change take place? We find some clues in </a:t>
            </a:r>
            <a:r>
              <a:rPr lang="en-US" sz="2700" dirty="0" smtClean="0"/>
              <a:t>the book of Acts.</a:t>
            </a:r>
            <a:endParaRPr lang="en-US" sz="2700" dirty="0"/>
          </a:p>
        </p:txBody>
      </p:sp>
      <p:sp>
        <p:nvSpPr>
          <p:cNvPr id="5" name="TextBox 4"/>
          <p:cNvSpPr txBox="1"/>
          <p:nvPr/>
        </p:nvSpPr>
        <p:spPr>
          <a:xfrm>
            <a:off x="0" y="6519446"/>
            <a:ext cx="9144000" cy="338554"/>
          </a:xfrm>
          <a:prstGeom prst="rect">
            <a:avLst/>
          </a:prstGeom>
          <a:noFill/>
        </p:spPr>
        <p:txBody>
          <a:bodyPr wrap="square" rtlCol="0">
            <a:spAutoFit/>
          </a:bodyPr>
          <a:lstStyle/>
          <a:p>
            <a:pPr lvl="0"/>
            <a:r>
              <a:rPr lang="en-US" sz="1600" dirty="0" smtClean="0"/>
              <a:t>*Needham</a:t>
            </a:r>
            <a:r>
              <a:rPr lang="en-US" sz="1600" dirty="0"/>
              <a:t>, Nick. </a:t>
            </a:r>
            <a:r>
              <a:rPr lang="en-US" sz="1600" i="1" dirty="0"/>
              <a:t>2,000 Years of Christ's Power Vol. 1: The Age of the Early Church </a:t>
            </a:r>
            <a:r>
              <a:rPr lang="en-US" sz="1600" i="1" dirty="0" smtClean="0"/>
              <a:t>Fathers</a:t>
            </a:r>
            <a:endParaRPr lang="en-US" sz="1600" dirty="0"/>
          </a:p>
        </p:txBody>
      </p:sp>
    </p:spTree>
    <p:extLst>
      <p:ext uri="{BB962C8B-B14F-4D97-AF65-F5344CB8AC3E}">
        <p14:creationId xmlns:p14="http://schemas.microsoft.com/office/powerpoint/2010/main" val="219986408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l="-29000" r="-29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29592"/>
            <a:ext cx="8229600" cy="808608"/>
          </a:xfrm>
        </p:spPr>
        <p:txBody>
          <a:bodyPr/>
          <a:lstStyle/>
          <a:p>
            <a:r>
              <a:rPr lang="en-US" b="1" dirty="0" smtClean="0"/>
              <a:t>Review</a:t>
            </a:r>
            <a:endParaRPr lang="en-US" b="1" dirty="0"/>
          </a:p>
        </p:txBody>
      </p:sp>
      <p:sp>
        <p:nvSpPr>
          <p:cNvPr id="4" name="Content Placeholder 3"/>
          <p:cNvSpPr>
            <a:spLocks noGrp="1"/>
          </p:cNvSpPr>
          <p:nvPr>
            <p:ph idx="1"/>
          </p:nvPr>
        </p:nvSpPr>
        <p:spPr>
          <a:xfrm>
            <a:off x="304800" y="685800"/>
            <a:ext cx="8534400" cy="6019800"/>
          </a:xfrm>
        </p:spPr>
        <p:txBody>
          <a:bodyPr>
            <a:normAutofit lnSpcReduction="10000"/>
          </a:bodyPr>
          <a:lstStyle/>
          <a:p>
            <a:pPr lvl="0"/>
            <a:r>
              <a:rPr lang="en-US" sz="2800" dirty="0"/>
              <a:t>Roman Pagan Religion involved the worship of a family of gods headed by </a:t>
            </a:r>
            <a:r>
              <a:rPr lang="en-US" sz="2800" dirty="0" smtClean="0"/>
              <a:t>a </a:t>
            </a:r>
            <a:r>
              <a:rPr lang="en-US" sz="2800" dirty="0"/>
              <a:t>chief god whose </a:t>
            </a:r>
            <a:r>
              <a:rPr lang="en-US" sz="2800" dirty="0" smtClean="0"/>
              <a:t>name was what?</a:t>
            </a:r>
          </a:p>
          <a:p>
            <a:pPr lvl="1"/>
            <a:r>
              <a:rPr lang="en-US" sz="2400" dirty="0" smtClean="0"/>
              <a:t>Zeus (Latin: Jupiter or Jove)</a:t>
            </a:r>
          </a:p>
          <a:p>
            <a:r>
              <a:rPr lang="en-US" sz="2800" dirty="0"/>
              <a:t>There were different </a:t>
            </a:r>
            <a:r>
              <a:rPr lang="en-US" sz="2800" dirty="0" smtClean="0"/>
              <a:t>Roman gods </a:t>
            </a:r>
            <a:r>
              <a:rPr lang="en-US" sz="2800" dirty="0"/>
              <a:t>for almost every aspect of life. </a:t>
            </a:r>
            <a:r>
              <a:rPr lang="en-US" sz="2800" dirty="0" smtClean="0"/>
              <a:t>Name three of the </a:t>
            </a:r>
            <a:r>
              <a:rPr lang="en-US" sz="2800" dirty="0" smtClean="0">
                <a:hlinkClick r:id="rId3" action="ppaction://hlinksldjump"/>
              </a:rPr>
              <a:t>Greek/Roman gods</a:t>
            </a:r>
            <a:r>
              <a:rPr lang="en-US" sz="2800" dirty="0" smtClean="0"/>
              <a:t> that we talked about last week and tell what each god was known for.</a:t>
            </a:r>
          </a:p>
          <a:p>
            <a:r>
              <a:rPr lang="en-US" sz="2800" dirty="0" smtClean="0"/>
              <a:t>Are there any Greek gods mentioned by name in the NT? If so, who are they and where are they mentioned?</a:t>
            </a:r>
          </a:p>
          <a:p>
            <a:pPr lvl="1"/>
            <a:r>
              <a:rPr lang="en-US" sz="2400" dirty="0" smtClean="0"/>
              <a:t>Barnabas and Paul were thought to be </a:t>
            </a:r>
            <a:r>
              <a:rPr lang="en-US" sz="2400" b="1" dirty="0" smtClean="0"/>
              <a:t>Zeus</a:t>
            </a:r>
            <a:r>
              <a:rPr lang="en-US" sz="2400" dirty="0" smtClean="0"/>
              <a:t> and </a:t>
            </a:r>
            <a:r>
              <a:rPr lang="en-US" sz="2400" b="1" dirty="0"/>
              <a:t>Hermes</a:t>
            </a:r>
            <a:r>
              <a:rPr lang="en-US" sz="2400" dirty="0"/>
              <a:t> </a:t>
            </a:r>
            <a:r>
              <a:rPr lang="en-US" sz="2400" dirty="0" smtClean="0"/>
              <a:t>in Acts 14:12-13.</a:t>
            </a:r>
          </a:p>
          <a:p>
            <a:pPr lvl="1"/>
            <a:r>
              <a:rPr lang="en-US" sz="2400" b="1" dirty="0" smtClean="0"/>
              <a:t>Artemis</a:t>
            </a:r>
            <a:r>
              <a:rPr lang="en-US" sz="2400" dirty="0" smtClean="0"/>
              <a:t> is mentioned five times in Acts 19:24-35 where Paul, through the proclamation of the Gospel, is said to have hurt the profits of the Ephesian idol makers.</a:t>
            </a:r>
          </a:p>
          <a:p>
            <a:pPr lvl="1"/>
            <a:endParaRPr lang="en-US" sz="2400" dirty="0"/>
          </a:p>
          <a:p>
            <a:endParaRPr lang="en-US" dirty="0"/>
          </a:p>
        </p:txBody>
      </p:sp>
    </p:spTree>
    <p:extLst>
      <p:ext uri="{BB962C8B-B14F-4D97-AF65-F5344CB8AC3E}">
        <p14:creationId xmlns:p14="http://schemas.microsoft.com/office/powerpoint/2010/main" val="86175592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 calcmode="lin" valueType="num">
                                      <p:cBhvr>
                                        <p:cTn id="35"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0">
  <p:cSld>
    <p:bg>
      <p:bgPr>
        <a:blipFill dpi="0" rotWithShape="1">
          <a:blip r:embed="rId3">
            <a:alphaModFix amt="15000"/>
            <a:lum/>
          </a:blip>
          <a:srcRect/>
          <a:stretch>
            <a:fillRect l="-2000" t="7000" r="-2000" b="2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29592"/>
            <a:ext cx="8229600" cy="808608"/>
          </a:xfrm>
        </p:spPr>
        <p:txBody>
          <a:bodyPr>
            <a:normAutofit/>
          </a:bodyPr>
          <a:lstStyle/>
          <a:p>
            <a:r>
              <a:rPr lang="en-US" b="1" dirty="0" smtClean="0"/>
              <a:t>Greek/Roman Gods</a:t>
            </a:r>
            <a:endParaRPr lang="en-US" b="1" dirty="0"/>
          </a:p>
        </p:txBody>
      </p:sp>
      <p:sp>
        <p:nvSpPr>
          <p:cNvPr id="4" name="Content Placeholder 3"/>
          <p:cNvSpPr>
            <a:spLocks noGrp="1"/>
          </p:cNvSpPr>
          <p:nvPr>
            <p:ph idx="1"/>
          </p:nvPr>
        </p:nvSpPr>
        <p:spPr>
          <a:xfrm>
            <a:off x="76200" y="739343"/>
            <a:ext cx="8991600" cy="5791200"/>
          </a:xfrm>
        </p:spPr>
        <p:txBody>
          <a:bodyPr>
            <a:normAutofit/>
          </a:bodyPr>
          <a:lstStyle/>
          <a:p>
            <a:pPr lvl="1"/>
            <a:r>
              <a:rPr lang="en-US" sz="2300" b="1" dirty="0" smtClean="0"/>
              <a:t>Poseidon</a:t>
            </a:r>
            <a:r>
              <a:rPr lang="en-US" sz="2300" dirty="0" smtClean="0"/>
              <a:t> (Latin</a:t>
            </a:r>
            <a:r>
              <a:rPr lang="en-US" sz="2300" dirty="0"/>
              <a:t>, Neptune) </a:t>
            </a:r>
            <a:r>
              <a:rPr lang="en-US" sz="2300" dirty="0" smtClean="0"/>
              <a:t>god </a:t>
            </a:r>
            <a:r>
              <a:rPr lang="en-US" sz="2300" dirty="0"/>
              <a:t>of the sea and earthquakes</a:t>
            </a:r>
            <a:endParaRPr lang="en-US" sz="2300" dirty="0" smtClean="0"/>
          </a:p>
          <a:p>
            <a:pPr lvl="1"/>
            <a:r>
              <a:rPr lang="en-US" sz="2300" b="1" dirty="0" smtClean="0"/>
              <a:t>Hephaestus</a:t>
            </a:r>
            <a:r>
              <a:rPr lang="en-US" sz="2300" dirty="0" smtClean="0"/>
              <a:t> (Latin, Vulcan) god of </a:t>
            </a:r>
            <a:r>
              <a:rPr lang="en-US" sz="2300" dirty="0"/>
              <a:t>fire and </a:t>
            </a:r>
            <a:r>
              <a:rPr lang="en-US" sz="2300" dirty="0" smtClean="0"/>
              <a:t>blacksmithing</a:t>
            </a:r>
          </a:p>
          <a:p>
            <a:pPr lvl="1"/>
            <a:r>
              <a:rPr lang="en-US" sz="2300" b="1" dirty="0" smtClean="0"/>
              <a:t>Athena</a:t>
            </a:r>
            <a:r>
              <a:rPr lang="en-US" sz="2300" dirty="0" smtClean="0"/>
              <a:t> (Latin, Minerva) </a:t>
            </a:r>
            <a:r>
              <a:rPr lang="en-US" sz="2400" dirty="0" smtClean="0"/>
              <a:t>goddess </a:t>
            </a:r>
            <a:r>
              <a:rPr lang="en-US" sz="2400" dirty="0"/>
              <a:t>of wisdom, poetry, art, and the strategic side of </a:t>
            </a:r>
            <a:r>
              <a:rPr lang="en-US" sz="2400" dirty="0" smtClean="0"/>
              <a:t>war</a:t>
            </a:r>
          </a:p>
          <a:p>
            <a:pPr lvl="1"/>
            <a:r>
              <a:rPr lang="en-US" sz="2400" b="1" dirty="0" smtClean="0"/>
              <a:t>Mercury</a:t>
            </a:r>
            <a:r>
              <a:rPr lang="en-US" sz="2400" dirty="0" smtClean="0"/>
              <a:t> (Latin, Hermes) god </a:t>
            </a:r>
            <a:r>
              <a:rPr lang="en-US" sz="2400" dirty="0"/>
              <a:t>of commerce and travel, and messenger of the </a:t>
            </a:r>
            <a:r>
              <a:rPr lang="en-US" sz="2400" dirty="0" smtClean="0"/>
              <a:t>gods</a:t>
            </a:r>
          </a:p>
          <a:p>
            <a:pPr lvl="1"/>
            <a:r>
              <a:rPr lang="en-US" sz="2400" b="1" dirty="0" smtClean="0"/>
              <a:t>Apollo</a:t>
            </a:r>
            <a:r>
              <a:rPr lang="en-US" sz="2400" dirty="0" smtClean="0"/>
              <a:t> – god </a:t>
            </a:r>
            <a:r>
              <a:rPr lang="en-US" sz="2400" dirty="0"/>
              <a:t>of the sun, music, healing, and </a:t>
            </a:r>
            <a:r>
              <a:rPr lang="en-US" sz="2400" dirty="0" smtClean="0"/>
              <a:t>herding</a:t>
            </a:r>
          </a:p>
          <a:p>
            <a:pPr lvl="1"/>
            <a:r>
              <a:rPr lang="en-US" sz="2300" b="1" dirty="0" smtClean="0"/>
              <a:t>Ares</a:t>
            </a:r>
            <a:r>
              <a:rPr lang="en-US" sz="2300" dirty="0" smtClean="0"/>
              <a:t> (</a:t>
            </a:r>
            <a:r>
              <a:rPr lang="en-US" sz="2300" dirty="0"/>
              <a:t>Latin, </a:t>
            </a:r>
            <a:r>
              <a:rPr lang="en-US" sz="2300" dirty="0" smtClean="0"/>
              <a:t>Mars</a:t>
            </a:r>
            <a:r>
              <a:rPr lang="en-US" sz="2300" dirty="0"/>
              <a:t>) </a:t>
            </a:r>
            <a:r>
              <a:rPr lang="en-US" sz="2300" dirty="0" smtClean="0"/>
              <a:t>god </a:t>
            </a:r>
            <a:r>
              <a:rPr lang="en-US" sz="2300" dirty="0"/>
              <a:t>of </a:t>
            </a:r>
            <a:r>
              <a:rPr lang="en-US" sz="2300" dirty="0" smtClean="0"/>
              <a:t>war</a:t>
            </a:r>
          </a:p>
          <a:p>
            <a:pPr lvl="1"/>
            <a:r>
              <a:rPr lang="en-US" sz="2300" b="1" dirty="0" smtClean="0"/>
              <a:t>Hades</a:t>
            </a:r>
            <a:r>
              <a:rPr lang="en-US" sz="2300" dirty="0" smtClean="0"/>
              <a:t> (Latin</a:t>
            </a:r>
            <a:r>
              <a:rPr lang="en-US" sz="2300" dirty="0"/>
              <a:t>, Pluto) </a:t>
            </a:r>
            <a:r>
              <a:rPr lang="en-US" sz="2400" dirty="0" smtClean="0"/>
              <a:t>god </a:t>
            </a:r>
            <a:r>
              <a:rPr lang="en-US" sz="2400" dirty="0"/>
              <a:t>of the </a:t>
            </a:r>
            <a:r>
              <a:rPr lang="en-US" sz="2400" dirty="0" smtClean="0"/>
              <a:t>dead</a:t>
            </a:r>
            <a:r>
              <a:rPr lang="en-US" sz="2400" dirty="0"/>
              <a:t>, </a:t>
            </a:r>
            <a:r>
              <a:rPr lang="en-US" sz="2400" dirty="0" smtClean="0"/>
              <a:t>king </a:t>
            </a:r>
            <a:r>
              <a:rPr lang="en-US" sz="2400" dirty="0"/>
              <a:t>of the </a:t>
            </a:r>
            <a:r>
              <a:rPr lang="en-US" sz="2400" dirty="0" smtClean="0"/>
              <a:t>underworld</a:t>
            </a:r>
            <a:endParaRPr lang="en-US" sz="2300" dirty="0" smtClean="0"/>
          </a:p>
          <a:p>
            <a:pPr lvl="1"/>
            <a:r>
              <a:rPr lang="en-US" sz="2300" b="1" dirty="0" smtClean="0"/>
              <a:t>Aphrodite</a:t>
            </a:r>
            <a:r>
              <a:rPr lang="en-US" sz="2300" dirty="0" smtClean="0"/>
              <a:t> (</a:t>
            </a:r>
            <a:r>
              <a:rPr lang="en-US" sz="2300" dirty="0"/>
              <a:t>Latin, </a:t>
            </a:r>
            <a:r>
              <a:rPr lang="en-US" sz="2300" dirty="0" smtClean="0"/>
              <a:t>Venus</a:t>
            </a:r>
            <a:r>
              <a:rPr lang="en-US" sz="2300" dirty="0"/>
              <a:t>) </a:t>
            </a:r>
            <a:r>
              <a:rPr lang="en-US" sz="2300" dirty="0" smtClean="0"/>
              <a:t>g</a:t>
            </a:r>
            <a:r>
              <a:rPr lang="en-US" sz="2400" dirty="0" smtClean="0"/>
              <a:t>oddess </a:t>
            </a:r>
            <a:r>
              <a:rPr lang="en-US" sz="2400" dirty="0"/>
              <a:t>of love and </a:t>
            </a:r>
            <a:r>
              <a:rPr lang="en-US" sz="2400" dirty="0" smtClean="0"/>
              <a:t>beauty</a:t>
            </a:r>
            <a:r>
              <a:rPr lang="en-US" sz="2300" dirty="0" smtClean="0"/>
              <a:t> </a:t>
            </a:r>
          </a:p>
          <a:p>
            <a:pPr lvl="1"/>
            <a:r>
              <a:rPr lang="en-US" sz="2300" b="1" dirty="0" smtClean="0"/>
              <a:t>Artemis</a:t>
            </a:r>
            <a:r>
              <a:rPr lang="en-US" sz="2300" dirty="0" smtClean="0"/>
              <a:t> (Latin, Diana ) </a:t>
            </a:r>
            <a:r>
              <a:rPr lang="en-US" sz="2400" dirty="0" smtClean="0"/>
              <a:t>goddess </a:t>
            </a:r>
            <a:r>
              <a:rPr lang="en-US" sz="2400" dirty="0"/>
              <a:t>of the moon, hunting, and nursing</a:t>
            </a:r>
            <a:endParaRPr lang="en-US" sz="2300" dirty="0" smtClean="0"/>
          </a:p>
        </p:txBody>
      </p:sp>
      <p:sp>
        <p:nvSpPr>
          <p:cNvPr id="2" name="TextBox 1"/>
          <p:cNvSpPr txBox="1"/>
          <p:nvPr/>
        </p:nvSpPr>
        <p:spPr>
          <a:xfrm>
            <a:off x="533400" y="6400800"/>
            <a:ext cx="1916935" cy="369332"/>
          </a:xfrm>
          <a:prstGeom prst="rect">
            <a:avLst/>
          </a:prstGeom>
          <a:noFill/>
        </p:spPr>
        <p:txBody>
          <a:bodyPr wrap="none" rtlCol="0">
            <a:spAutoFit/>
          </a:bodyPr>
          <a:lstStyle/>
          <a:p>
            <a:r>
              <a:rPr lang="en-US" dirty="0" smtClean="0">
                <a:hlinkClick r:id="rId4" action="ppaction://hlinksldjump"/>
              </a:rPr>
              <a:t>Go Back to Review</a:t>
            </a:r>
            <a:endParaRPr lang="en-US" dirty="0"/>
          </a:p>
        </p:txBody>
      </p:sp>
    </p:spTree>
    <p:extLst>
      <p:ext uri="{BB962C8B-B14F-4D97-AF65-F5344CB8AC3E}">
        <p14:creationId xmlns:p14="http://schemas.microsoft.com/office/powerpoint/2010/main" val="255668378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l="-29000" r="-29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29592"/>
            <a:ext cx="8229600" cy="808608"/>
          </a:xfrm>
        </p:spPr>
        <p:txBody>
          <a:bodyPr/>
          <a:lstStyle/>
          <a:p>
            <a:r>
              <a:rPr lang="en-US" b="1" dirty="0" smtClean="0"/>
              <a:t>Review</a:t>
            </a:r>
            <a:endParaRPr lang="en-US" b="1" dirty="0"/>
          </a:p>
        </p:txBody>
      </p:sp>
      <p:sp>
        <p:nvSpPr>
          <p:cNvPr id="4" name="Content Placeholder 3"/>
          <p:cNvSpPr>
            <a:spLocks noGrp="1"/>
          </p:cNvSpPr>
          <p:nvPr>
            <p:ph idx="1"/>
          </p:nvPr>
        </p:nvSpPr>
        <p:spPr>
          <a:xfrm>
            <a:off x="457200" y="838200"/>
            <a:ext cx="8229600" cy="5943600"/>
          </a:xfrm>
        </p:spPr>
        <p:txBody>
          <a:bodyPr>
            <a:normAutofit fontScale="92500" lnSpcReduction="10000"/>
          </a:bodyPr>
          <a:lstStyle/>
          <a:p>
            <a:pPr lvl="0"/>
            <a:r>
              <a:rPr lang="en-US" sz="2800" dirty="0"/>
              <a:t>The amazing growth of Rome’s dominion over the Mediterranean world encouraged the Romans to believe that there was a special divine power at work, creating the </a:t>
            </a:r>
            <a:r>
              <a:rPr lang="en-US" sz="2800" dirty="0" smtClean="0"/>
              <a:t>Empire. In the minds of many Romans, this </a:t>
            </a:r>
            <a:r>
              <a:rPr lang="en-US" sz="2800" dirty="0"/>
              <a:t>power was especially connected with </a:t>
            </a:r>
            <a:r>
              <a:rPr lang="en-US" sz="2800" dirty="0" smtClean="0"/>
              <a:t>whom?</a:t>
            </a:r>
          </a:p>
          <a:p>
            <a:pPr lvl="1"/>
            <a:r>
              <a:rPr lang="en-US" sz="2400" dirty="0" smtClean="0"/>
              <a:t>the emperor</a:t>
            </a:r>
          </a:p>
          <a:p>
            <a:r>
              <a:rPr lang="en-US" sz="2800" dirty="0" smtClean="0"/>
              <a:t>The Eastern Mystery Cults were said to have many things in common with Christianity. Name some of the similarities:</a:t>
            </a:r>
          </a:p>
          <a:p>
            <a:pPr lvl="1"/>
            <a:r>
              <a:rPr lang="en-US" sz="2400" dirty="0" smtClean="0"/>
              <a:t>Worshippers of the Eastern Mystery Cults had </a:t>
            </a:r>
            <a:r>
              <a:rPr lang="en-US" sz="2400" dirty="0"/>
              <a:t>to join a mystery cult by a personal </a:t>
            </a:r>
            <a:r>
              <a:rPr lang="en-US" sz="2400" dirty="0" smtClean="0"/>
              <a:t>decision </a:t>
            </a:r>
          </a:p>
          <a:p>
            <a:pPr lvl="1"/>
            <a:r>
              <a:rPr lang="en-US" sz="2400" dirty="0" smtClean="0"/>
              <a:t>Had to be </a:t>
            </a:r>
            <a:r>
              <a:rPr lang="en-US" sz="2400" dirty="0"/>
              <a:t>initiated into membership by special ceremonies. </a:t>
            </a:r>
            <a:endParaRPr lang="en-US" sz="2400" dirty="0" smtClean="0"/>
          </a:p>
          <a:p>
            <a:pPr lvl="1"/>
            <a:r>
              <a:rPr lang="en-US" sz="2400" dirty="0" smtClean="0"/>
              <a:t>Were promised </a:t>
            </a:r>
            <a:r>
              <a:rPr lang="en-US" sz="2400" dirty="0"/>
              <a:t>eternal life after </a:t>
            </a:r>
            <a:r>
              <a:rPr lang="en-US" sz="2400" dirty="0" smtClean="0"/>
              <a:t>death</a:t>
            </a:r>
          </a:p>
          <a:p>
            <a:pPr lvl="1"/>
            <a:r>
              <a:rPr lang="en-US" sz="2400" dirty="0" smtClean="0"/>
              <a:t>Worship </a:t>
            </a:r>
            <a:r>
              <a:rPr lang="en-US" sz="2400" dirty="0"/>
              <a:t>of the cult </a:t>
            </a:r>
            <a:r>
              <a:rPr lang="en-US" sz="2400" dirty="0" smtClean="0"/>
              <a:t>deities involved </a:t>
            </a:r>
            <a:r>
              <a:rPr lang="en-US" sz="2400" dirty="0"/>
              <a:t>song, dance, musical instruments, public processions, religious feasting, </a:t>
            </a:r>
            <a:r>
              <a:rPr lang="en-US" sz="2400" dirty="0" smtClean="0"/>
              <a:t>and prophecy</a:t>
            </a:r>
            <a:endParaRPr lang="en-US" sz="2400" dirty="0"/>
          </a:p>
          <a:p>
            <a:pPr lvl="1"/>
            <a:endParaRPr lang="en-US" sz="2000" dirty="0"/>
          </a:p>
          <a:p>
            <a:pPr lvl="1"/>
            <a:endParaRPr lang="en-US" sz="2000" dirty="0"/>
          </a:p>
          <a:p>
            <a:endParaRPr lang="en-US" dirty="0"/>
          </a:p>
        </p:txBody>
      </p:sp>
    </p:spTree>
    <p:extLst>
      <p:ext uri="{BB962C8B-B14F-4D97-AF65-F5344CB8AC3E}">
        <p14:creationId xmlns:p14="http://schemas.microsoft.com/office/powerpoint/2010/main" val="426628213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 calcmode="lin" valueType="num">
                                      <p:cBhvr>
                                        <p:cTn id="35"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4">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4">
                                            <p:txEl>
                                              <p:pRg st="6" end="6"/>
                                            </p:txEl>
                                          </p:spTgt>
                                        </p:tgtEl>
                                        <p:attrNameLst>
                                          <p:attrName>style.visibility</p:attrName>
                                        </p:attrNameLst>
                                      </p:cBhvr>
                                      <p:to>
                                        <p:strVal val="visible"/>
                                      </p:to>
                                    </p:set>
                                    <p:anim calcmode="lin" valueType="num">
                                      <p:cBhvr>
                                        <p:cTn id="42" dur="500" fill="hold"/>
                                        <p:tgtEl>
                                          <p:spTgt spid="4">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4">
                                            <p:txEl>
                                              <p:pRg st="6" end="6"/>
                                            </p:txEl>
                                          </p:spTgt>
                                        </p:tgtEl>
                                        <p:attrNameLst>
                                          <p:attrName>ppt_h</p:attrName>
                                        </p:attrNameLst>
                                      </p:cBhvr>
                                      <p:tavLst>
                                        <p:tav tm="0">
                                          <p:val>
                                            <p:fltVal val="0"/>
                                          </p:val>
                                        </p:tav>
                                        <p:tav tm="100000">
                                          <p:val>
                                            <p:strVal val="#ppt_h"/>
                                          </p:val>
                                        </p:tav>
                                      </p:tavLst>
                                    </p:anim>
                                    <p:animEffect transition="in" filter="fade">
                                      <p:cBhvr>
                                        <p:cTn id="44"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l="-29000" r="-29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29592"/>
            <a:ext cx="8229600" cy="808608"/>
          </a:xfrm>
        </p:spPr>
        <p:txBody>
          <a:bodyPr/>
          <a:lstStyle/>
          <a:p>
            <a:r>
              <a:rPr lang="en-US" b="1" dirty="0" smtClean="0"/>
              <a:t>Review</a:t>
            </a:r>
            <a:endParaRPr lang="en-US" b="1" dirty="0"/>
          </a:p>
        </p:txBody>
      </p:sp>
      <p:sp>
        <p:nvSpPr>
          <p:cNvPr id="4" name="Content Placeholder 3"/>
          <p:cNvSpPr>
            <a:spLocks noGrp="1"/>
          </p:cNvSpPr>
          <p:nvPr>
            <p:ph idx="1"/>
          </p:nvPr>
        </p:nvSpPr>
        <p:spPr>
          <a:xfrm>
            <a:off x="228600" y="838200"/>
            <a:ext cx="8610600" cy="6019800"/>
          </a:xfrm>
        </p:spPr>
        <p:txBody>
          <a:bodyPr>
            <a:normAutofit lnSpcReduction="10000"/>
          </a:bodyPr>
          <a:lstStyle/>
          <a:p>
            <a:pPr lvl="0"/>
            <a:r>
              <a:rPr lang="en-US" sz="2800" dirty="0"/>
              <a:t>In the Roman Empire, philosophy was not just an academic subject taught in universities. It was a total way of life which promised peace and fulfilment to those who practiced it</a:t>
            </a:r>
            <a:r>
              <a:rPr lang="en-US" sz="2800" dirty="0" smtClean="0"/>
              <a:t>.</a:t>
            </a:r>
          </a:p>
          <a:p>
            <a:pPr lvl="0"/>
            <a:r>
              <a:rPr lang="en-US" sz="2800" dirty="0"/>
              <a:t>Name the three chief types or “schools” of philosophy competing for people’s </a:t>
            </a:r>
            <a:r>
              <a:rPr lang="en-US" sz="2800" dirty="0" smtClean="0"/>
              <a:t>allegiance during the NT period:</a:t>
            </a:r>
          </a:p>
          <a:p>
            <a:pPr lvl="1"/>
            <a:r>
              <a:rPr lang="en-US" sz="2400" dirty="0"/>
              <a:t>Platonism</a:t>
            </a:r>
          </a:p>
          <a:p>
            <a:pPr lvl="1"/>
            <a:r>
              <a:rPr lang="en-US" sz="2400" dirty="0"/>
              <a:t>Epicureanism</a:t>
            </a:r>
          </a:p>
          <a:p>
            <a:pPr lvl="1"/>
            <a:r>
              <a:rPr lang="en-US" sz="2400" dirty="0" smtClean="0"/>
              <a:t>Stoicism</a:t>
            </a:r>
          </a:p>
          <a:p>
            <a:r>
              <a:rPr lang="en-US" sz="2800" dirty="0" smtClean="0"/>
              <a:t>Does the NT refer to any of these philosophies by name? If so, which ones and where are they mentioned?</a:t>
            </a:r>
          </a:p>
          <a:p>
            <a:pPr lvl="1"/>
            <a:r>
              <a:rPr lang="en-US" sz="2400" dirty="0"/>
              <a:t>Epicurean and Stoic </a:t>
            </a:r>
            <a:r>
              <a:rPr lang="en-US" sz="2400" dirty="0" smtClean="0"/>
              <a:t>philosophers interacted with the Apostle Paul in Act 17:17-18 </a:t>
            </a:r>
            <a:endParaRPr lang="en-US" sz="2400" dirty="0"/>
          </a:p>
          <a:p>
            <a:pPr lvl="1"/>
            <a:endParaRPr lang="en-US" sz="1600" dirty="0" smtClean="0"/>
          </a:p>
          <a:p>
            <a:pPr lvl="1"/>
            <a:endParaRPr lang="en-US" sz="2000" dirty="0"/>
          </a:p>
          <a:p>
            <a:endParaRPr lang="en-US" dirty="0"/>
          </a:p>
        </p:txBody>
      </p:sp>
    </p:spTree>
    <p:extLst>
      <p:ext uri="{BB962C8B-B14F-4D97-AF65-F5344CB8AC3E}">
        <p14:creationId xmlns:p14="http://schemas.microsoft.com/office/powerpoint/2010/main" val="386092107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 calcmode="lin" valueType="num">
                                      <p:cBhvr>
                                        <p:cTn id="35"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4">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4">
                                            <p:txEl>
                                              <p:pRg st="6" end="6"/>
                                            </p:txEl>
                                          </p:spTgt>
                                        </p:tgtEl>
                                        <p:attrNameLst>
                                          <p:attrName>style.visibility</p:attrName>
                                        </p:attrNameLst>
                                      </p:cBhvr>
                                      <p:to>
                                        <p:strVal val="visible"/>
                                      </p:to>
                                    </p:set>
                                    <p:anim calcmode="lin" valueType="num">
                                      <p:cBhvr>
                                        <p:cTn id="42" dur="500" fill="hold"/>
                                        <p:tgtEl>
                                          <p:spTgt spid="4">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4">
                                            <p:txEl>
                                              <p:pRg st="6" end="6"/>
                                            </p:txEl>
                                          </p:spTgt>
                                        </p:tgtEl>
                                        <p:attrNameLst>
                                          <p:attrName>ppt_h</p:attrName>
                                        </p:attrNameLst>
                                      </p:cBhvr>
                                      <p:tavLst>
                                        <p:tav tm="0">
                                          <p:val>
                                            <p:fltVal val="0"/>
                                          </p:val>
                                        </p:tav>
                                        <p:tav tm="100000">
                                          <p:val>
                                            <p:strVal val="#ppt_h"/>
                                          </p:val>
                                        </p:tav>
                                      </p:tavLst>
                                    </p:anim>
                                    <p:animEffect transition="in" filter="fade">
                                      <p:cBhvr>
                                        <p:cTn id="44"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7000" r="-7000" b="-3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29592"/>
            <a:ext cx="8229600" cy="1646808"/>
          </a:xfrm>
        </p:spPr>
        <p:txBody>
          <a:bodyPr>
            <a:noAutofit/>
          </a:bodyPr>
          <a:lstStyle/>
          <a:p>
            <a:r>
              <a:rPr lang="en-US" sz="6600" b="1" dirty="0">
                <a:ln w="12700">
                  <a:solidFill>
                    <a:schemeClr val="tx2">
                      <a:satMod val="155000"/>
                    </a:schemeClr>
                  </a:solidFill>
                  <a:prstDash val="solid"/>
                </a:ln>
                <a:solidFill>
                  <a:srgbClr val="5731F9"/>
                </a:solidFill>
                <a:effectLst>
                  <a:outerShdw blurRad="50800" dist="38100" dir="13500000" algn="br" rotWithShape="0">
                    <a:prstClr val="black">
                      <a:alpha val="40000"/>
                    </a:prstClr>
                  </a:outerShdw>
                </a:effectLst>
              </a:rPr>
              <a:t>Philosophy in the Roman Empire</a:t>
            </a:r>
          </a:p>
        </p:txBody>
      </p:sp>
      <p:sp>
        <p:nvSpPr>
          <p:cNvPr id="2" name="TextBox 1"/>
          <p:cNvSpPr txBox="1"/>
          <p:nvPr/>
        </p:nvSpPr>
        <p:spPr>
          <a:xfrm>
            <a:off x="1752600" y="2286000"/>
            <a:ext cx="5638800" cy="4031873"/>
          </a:xfrm>
          <a:prstGeom prst="rect">
            <a:avLst/>
          </a:prstGeom>
          <a:solidFill>
            <a:schemeClr val="bg1"/>
          </a:solidFill>
        </p:spPr>
        <p:txBody>
          <a:bodyPr wrap="square" rtlCol="0">
            <a:spAutoFit/>
          </a:bodyPr>
          <a:lstStyle/>
          <a:p>
            <a:pPr algn="ctr"/>
            <a:r>
              <a:rPr lang="en-US" sz="3200" i="1" dirty="0">
                <a:solidFill>
                  <a:srgbClr val="344BF6"/>
                </a:solidFill>
                <a:effectLst>
                  <a:glow rad="101600">
                    <a:prstClr val="white">
                      <a:alpha val="60000"/>
                    </a:prstClr>
                  </a:glow>
                  <a:innerShdw blurRad="63500" dist="50800" dir="8100000">
                    <a:prstClr val="black">
                      <a:alpha val="50000"/>
                    </a:prstClr>
                  </a:innerShdw>
                </a:effectLst>
                <a:latin typeface="Cambria" panose="02040503050406030204" pitchFamily="18" charset="0"/>
                <a:ea typeface="Cambria" panose="02040503050406030204" pitchFamily="18" charset="0"/>
              </a:rPr>
              <a:t>[While waiting in Athens, Paul] reasoned in … the marketplace every day with those who happened to be there. Some of the </a:t>
            </a:r>
            <a:r>
              <a:rPr lang="en-US" sz="3200" b="1" i="1" dirty="0">
                <a:solidFill>
                  <a:srgbClr val="344BF6"/>
                </a:solidFill>
                <a:effectLst>
                  <a:glow rad="101600">
                    <a:prstClr val="white">
                      <a:alpha val="60000"/>
                    </a:prstClr>
                  </a:glow>
                  <a:innerShdw blurRad="63500" dist="50800" dir="8100000">
                    <a:prstClr val="black">
                      <a:alpha val="50000"/>
                    </a:prstClr>
                  </a:innerShdw>
                </a:effectLst>
                <a:latin typeface="Cambria" panose="02040503050406030204" pitchFamily="18" charset="0"/>
                <a:ea typeface="Cambria" panose="02040503050406030204" pitchFamily="18" charset="0"/>
              </a:rPr>
              <a:t>Epicurean and Stoic philosophers </a:t>
            </a:r>
            <a:r>
              <a:rPr lang="en-US" sz="3200" i="1" dirty="0">
                <a:solidFill>
                  <a:srgbClr val="344BF6"/>
                </a:solidFill>
                <a:effectLst>
                  <a:glow rad="101600">
                    <a:prstClr val="white">
                      <a:alpha val="60000"/>
                    </a:prstClr>
                  </a:glow>
                  <a:innerShdw blurRad="63500" dist="50800" dir="8100000">
                    <a:prstClr val="black">
                      <a:alpha val="50000"/>
                    </a:prstClr>
                  </a:innerShdw>
                </a:effectLst>
                <a:latin typeface="Cambria" panose="02040503050406030204" pitchFamily="18" charset="0"/>
                <a:ea typeface="Cambria" panose="02040503050406030204" pitchFamily="18" charset="0"/>
              </a:rPr>
              <a:t>also conversed with him. </a:t>
            </a:r>
            <a:r>
              <a:rPr lang="en-US" sz="3200" dirty="0">
                <a:solidFill>
                  <a:prstClr val="black"/>
                </a:solidFill>
                <a:effectLst>
                  <a:glow rad="101600">
                    <a:prstClr val="white">
                      <a:alpha val="60000"/>
                    </a:prstClr>
                  </a:glow>
                  <a:innerShdw blurRad="63500" dist="50800" dir="8100000">
                    <a:prstClr val="black">
                      <a:alpha val="50000"/>
                    </a:prstClr>
                  </a:innerShdw>
                </a:effectLst>
              </a:rPr>
              <a:t>(Act 17:17-18) </a:t>
            </a:r>
          </a:p>
          <a:p>
            <a:pPr algn="ctr"/>
            <a:endParaRPr lang="en-US" sz="3200" dirty="0">
              <a:solidFill>
                <a:prstClr val="black"/>
              </a:solidFill>
              <a:effectLst>
                <a:glow rad="101600">
                  <a:prstClr val="white">
                    <a:alpha val="60000"/>
                  </a:prstClr>
                </a:glow>
                <a:innerShdw blurRad="63500" dist="50800" dir="8100000">
                  <a:prstClr val="black">
                    <a:alpha val="50000"/>
                  </a:prstClr>
                </a:innerShdw>
              </a:effectLst>
            </a:endParaRPr>
          </a:p>
        </p:txBody>
      </p:sp>
      <p:sp>
        <p:nvSpPr>
          <p:cNvPr id="4" name="TextBox 3"/>
          <p:cNvSpPr txBox="1"/>
          <p:nvPr/>
        </p:nvSpPr>
        <p:spPr>
          <a:xfrm>
            <a:off x="0" y="6519446"/>
            <a:ext cx="9144000" cy="338554"/>
          </a:xfrm>
          <a:prstGeom prst="rect">
            <a:avLst/>
          </a:prstGeom>
          <a:noFill/>
        </p:spPr>
        <p:txBody>
          <a:bodyPr wrap="square" rtlCol="0">
            <a:spAutoFit/>
          </a:bodyPr>
          <a:lstStyle/>
          <a:p>
            <a:r>
              <a:rPr lang="en-US" sz="1600" dirty="0">
                <a:solidFill>
                  <a:prstClr val="black"/>
                </a:solidFill>
                <a:hlinkClick r:id="rId4"/>
              </a:rPr>
              <a:t>https://</a:t>
            </a:r>
            <a:r>
              <a:rPr lang="en-US" sz="1600" dirty="0" smtClean="0">
                <a:solidFill>
                  <a:prstClr val="black"/>
                </a:solidFill>
                <a:hlinkClick r:id="rId4"/>
              </a:rPr>
              <a:t>www.michaeloart.com/wp-content/uploads/2015/02/plato-socrates-aristotle.png</a:t>
            </a:r>
            <a:r>
              <a:rPr lang="en-US" sz="1600" dirty="0" smtClean="0">
                <a:solidFill>
                  <a:prstClr val="black"/>
                </a:solidFill>
              </a:rPr>
              <a:t> </a:t>
            </a:r>
            <a:endParaRPr lang="en-US" sz="1600" dirty="0">
              <a:solidFill>
                <a:prstClr val="black"/>
              </a:solidFill>
            </a:endParaRPr>
          </a:p>
        </p:txBody>
      </p:sp>
    </p:spTree>
    <p:extLst>
      <p:ext uri="{BB962C8B-B14F-4D97-AF65-F5344CB8AC3E}">
        <p14:creationId xmlns:p14="http://schemas.microsoft.com/office/powerpoint/2010/main" val="137145232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7000" r="-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29592"/>
            <a:ext cx="8229600" cy="808608"/>
          </a:xfrm>
        </p:spPr>
        <p:txBody>
          <a:bodyPr>
            <a:normAutofit/>
          </a:bodyPr>
          <a:lstStyle/>
          <a:p>
            <a:r>
              <a:rPr lang="en-US" b="1" dirty="0" smtClean="0"/>
              <a:t>*Philosophy in the Roman Empire</a:t>
            </a:r>
            <a:endParaRPr lang="en-US" b="1" dirty="0"/>
          </a:p>
        </p:txBody>
      </p:sp>
      <p:sp>
        <p:nvSpPr>
          <p:cNvPr id="4" name="Content Placeholder 3"/>
          <p:cNvSpPr>
            <a:spLocks noGrp="1"/>
          </p:cNvSpPr>
          <p:nvPr>
            <p:ph idx="1"/>
          </p:nvPr>
        </p:nvSpPr>
        <p:spPr>
          <a:xfrm>
            <a:off x="457200" y="838200"/>
            <a:ext cx="8229600" cy="5638800"/>
          </a:xfrm>
        </p:spPr>
        <p:txBody>
          <a:bodyPr>
            <a:normAutofit/>
          </a:bodyPr>
          <a:lstStyle/>
          <a:p>
            <a:r>
              <a:rPr lang="en-US" sz="2700" dirty="0" smtClean="0"/>
              <a:t>This morning we will be looking at four “schools</a:t>
            </a:r>
            <a:r>
              <a:rPr lang="en-US" sz="2700" dirty="0"/>
              <a:t>” of philosophy competing for people’s </a:t>
            </a:r>
            <a:r>
              <a:rPr lang="en-US" sz="2700" dirty="0" smtClean="0"/>
              <a:t>allegiance</a:t>
            </a:r>
            <a:r>
              <a:rPr lang="en-US" sz="2700" dirty="0"/>
              <a:t> </a:t>
            </a:r>
            <a:r>
              <a:rPr lang="en-US" sz="2700" dirty="0" smtClean="0"/>
              <a:t>at the time of Christ and the apostles:</a:t>
            </a:r>
          </a:p>
          <a:p>
            <a:pPr lvl="1"/>
            <a:r>
              <a:rPr lang="en-US" sz="2300" dirty="0" smtClean="0"/>
              <a:t>Platonism</a:t>
            </a:r>
          </a:p>
          <a:p>
            <a:pPr lvl="1"/>
            <a:r>
              <a:rPr lang="en-US" sz="2300" dirty="0" smtClean="0"/>
              <a:t>Epicureanism</a:t>
            </a:r>
          </a:p>
          <a:p>
            <a:pPr lvl="1"/>
            <a:r>
              <a:rPr lang="en-US" sz="2300" dirty="0" smtClean="0"/>
              <a:t>Stoicism</a:t>
            </a:r>
          </a:p>
          <a:p>
            <a:pPr lvl="1"/>
            <a:r>
              <a:rPr lang="en-US" sz="2300" dirty="0" smtClean="0"/>
              <a:t>Cynicism</a:t>
            </a:r>
            <a:endParaRPr lang="en-US" sz="2300" dirty="0"/>
          </a:p>
        </p:txBody>
      </p:sp>
      <p:sp>
        <p:nvSpPr>
          <p:cNvPr id="5" name="TextBox 4"/>
          <p:cNvSpPr txBox="1"/>
          <p:nvPr/>
        </p:nvSpPr>
        <p:spPr>
          <a:xfrm>
            <a:off x="0" y="6519446"/>
            <a:ext cx="9144000" cy="338554"/>
          </a:xfrm>
          <a:prstGeom prst="rect">
            <a:avLst/>
          </a:prstGeom>
          <a:noFill/>
        </p:spPr>
        <p:txBody>
          <a:bodyPr wrap="square" rtlCol="0">
            <a:spAutoFit/>
          </a:bodyPr>
          <a:lstStyle/>
          <a:p>
            <a:r>
              <a:rPr lang="en-US" sz="1600" dirty="0" smtClean="0">
                <a:solidFill>
                  <a:prstClr val="black"/>
                </a:solidFill>
              </a:rPr>
              <a:t>*Needham</a:t>
            </a:r>
            <a:r>
              <a:rPr lang="en-US" sz="1600" dirty="0">
                <a:solidFill>
                  <a:prstClr val="black"/>
                </a:solidFill>
              </a:rPr>
              <a:t>, Nick. </a:t>
            </a:r>
            <a:r>
              <a:rPr lang="en-US" sz="1600" i="1" dirty="0">
                <a:solidFill>
                  <a:prstClr val="black"/>
                </a:solidFill>
              </a:rPr>
              <a:t>2,000 Years of Christ's Power Vol. 1: The Age of the Early Church Fathers </a:t>
            </a:r>
            <a:r>
              <a:rPr lang="en-US" sz="1600" dirty="0">
                <a:solidFill>
                  <a:prstClr val="black"/>
                </a:solidFill>
              </a:rPr>
              <a:t>(</a:t>
            </a:r>
            <a:r>
              <a:rPr lang="en-US" sz="1600" dirty="0" smtClean="0">
                <a:solidFill>
                  <a:prstClr val="black"/>
                </a:solidFill>
              </a:rPr>
              <a:t>Kindle: </a:t>
            </a:r>
            <a:r>
              <a:rPr lang="en-US" sz="1600" dirty="0">
                <a:solidFill>
                  <a:prstClr val="black"/>
                </a:solidFill>
              </a:rPr>
              <a:t>362-366</a:t>
            </a:r>
            <a:r>
              <a:rPr lang="en-US" sz="1600" dirty="0" smtClean="0">
                <a:solidFill>
                  <a:prstClr val="black"/>
                </a:solidFill>
              </a:rPr>
              <a:t>)</a:t>
            </a:r>
            <a:endParaRPr lang="en-US" sz="1600" dirty="0">
              <a:solidFill>
                <a:prstClr val="black"/>
              </a:solidFill>
            </a:endParaRPr>
          </a:p>
        </p:txBody>
      </p:sp>
    </p:spTree>
    <p:extLst>
      <p:ext uri="{BB962C8B-B14F-4D97-AF65-F5344CB8AC3E}">
        <p14:creationId xmlns:p14="http://schemas.microsoft.com/office/powerpoint/2010/main" val="170124613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7000" r="-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29592"/>
            <a:ext cx="8229600" cy="808608"/>
          </a:xfrm>
        </p:spPr>
        <p:txBody>
          <a:bodyPr>
            <a:normAutofit/>
          </a:bodyPr>
          <a:lstStyle/>
          <a:p>
            <a:r>
              <a:rPr lang="en-US" b="1" dirty="0" smtClean="0"/>
              <a:t>*Platonism</a:t>
            </a:r>
            <a:endParaRPr lang="en-US" b="1" dirty="0"/>
          </a:p>
        </p:txBody>
      </p:sp>
      <p:sp>
        <p:nvSpPr>
          <p:cNvPr id="4" name="Content Placeholder 3"/>
          <p:cNvSpPr>
            <a:spLocks noGrp="1"/>
          </p:cNvSpPr>
          <p:nvPr>
            <p:ph idx="1"/>
          </p:nvPr>
        </p:nvSpPr>
        <p:spPr>
          <a:xfrm>
            <a:off x="152400" y="838200"/>
            <a:ext cx="8839200" cy="5638800"/>
          </a:xfrm>
        </p:spPr>
        <p:txBody>
          <a:bodyPr>
            <a:normAutofit fontScale="92500"/>
          </a:bodyPr>
          <a:lstStyle/>
          <a:p>
            <a:r>
              <a:rPr lang="en-US" sz="2700" dirty="0" smtClean="0"/>
              <a:t>Named </a:t>
            </a:r>
            <a:r>
              <a:rPr lang="en-US" sz="2700" dirty="0"/>
              <a:t>after the great Athenian philosopher Plato (</a:t>
            </a:r>
            <a:r>
              <a:rPr lang="en-US" sz="2700" dirty="0" smtClean="0"/>
              <a:t>427</a:t>
            </a:r>
            <a:r>
              <a:rPr lang="en-US" sz="2400" dirty="0"/>
              <a:t>–</a:t>
            </a:r>
            <a:r>
              <a:rPr lang="en-US" sz="2700" dirty="0" smtClean="0"/>
              <a:t>347 </a:t>
            </a:r>
            <a:r>
              <a:rPr lang="en-US" sz="2700" dirty="0"/>
              <a:t>BC). </a:t>
            </a:r>
            <a:endParaRPr lang="en-US" sz="2700" dirty="0" smtClean="0"/>
          </a:p>
          <a:p>
            <a:r>
              <a:rPr lang="en-US" sz="2800" dirty="0" smtClean="0"/>
              <a:t>Socrates (470–399</a:t>
            </a:r>
            <a:r>
              <a:rPr lang="en-US" sz="2800" dirty="0"/>
              <a:t> BC)</a:t>
            </a:r>
            <a:r>
              <a:rPr lang="en-US" sz="2800" dirty="0" smtClean="0"/>
              <a:t>, </a:t>
            </a:r>
            <a:r>
              <a:rPr lang="en-US" sz="2800" dirty="0"/>
              <a:t>Plato’s teacher, had been condemned to death, as an incredulous corrupter of youth. </a:t>
            </a:r>
            <a:endParaRPr lang="en-US" sz="2800" dirty="0" smtClean="0"/>
          </a:p>
          <a:p>
            <a:r>
              <a:rPr lang="en-US" sz="2800" dirty="0" smtClean="0"/>
              <a:t>Socrates, himself, </a:t>
            </a:r>
            <a:r>
              <a:rPr lang="en-US" sz="2800" dirty="0"/>
              <a:t>never wrote </a:t>
            </a:r>
            <a:r>
              <a:rPr lang="en-US" sz="2800" dirty="0" smtClean="0"/>
              <a:t>down any </a:t>
            </a:r>
            <a:r>
              <a:rPr lang="en-US" sz="2800" dirty="0"/>
              <a:t>of his </a:t>
            </a:r>
            <a:r>
              <a:rPr lang="en-US" sz="2800" dirty="0" smtClean="0"/>
              <a:t>ideas, so it's </a:t>
            </a:r>
            <a:r>
              <a:rPr lang="en-US" sz="2800" dirty="0"/>
              <a:t>hard </a:t>
            </a:r>
            <a:r>
              <a:rPr lang="en-US" sz="2800" dirty="0" smtClean="0"/>
              <a:t>for us to know exactly what </a:t>
            </a:r>
            <a:r>
              <a:rPr lang="en-US" sz="2800" dirty="0"/>
              <a:t>Socrates </a:t>
            </a:r>
            <a:r>
              <a:rPr lang="en-US" sz="2800" dirty="0" smtClean="0"/>
              <a:t>believed </a:t>
            </a:r>
            <a:r>
              <a:rPr lang="en-US" sz="2800" dirty="0"/>
              <a:t>because </a:t>
            </a:r>
            <a:r>
              <a:rPr lang="en-US" sz="2800" dirty="0" smtClean="0"/>
              <a:t>everything that we know about him comes from the </a:t>
            </a:r>
            <a:r>
              <a:rPr lang="en-US" sz="2800" dirty="0"/>
              <a:t>writings of those who </a:t>
            </a:r>
            <a:r>
              <a:rPr lang="en-US" sz="2800" dirty="0" smtClean="0"/>
              <a:t>knew him (i.e. Plato and others). </a:t>
            </a:r>
          </a:p>
          <a:p>
            <a:r>
              <a:rPr lang="en-US" sz="2800" dirty="0" smtClean="0"/>
              <a:t>Plato </a:t>
            </a:r>
            <a:r>
              <a:rPr lang="en-US" sz="2800" dirty="0"/>
              <a:t>wrote several dialogues in </a:t>
            </a:r>
            <a:r>
              <a:rPr lang="en-US" sz="2800" dirty="0" smtClean="0"/>
              <a:t>Socrates’ </a:t>
            </a:r>
            <a:r>
              <a:rPr lang="en-US" sz="2800" dirty="0"/>
              <a:t>defense, and by the first century Socrates was considered one of the greatest sages of antiquity</a:t>
            </a:r>
            <a:r>
              <a:rPr lang="en-US" sz="2800" dirty="0" smtClean="0"/>
              <a:t>.</a:t>
            </a:r>
          </a:p>
          <a:p>
            <a:r>
              <a:rPr lang="en-US" sz="2700" dirty="0"/>
              <a:t>Along with his teacher, Socrates, and his most famous student, </a:t>
            </a:r>
            <a:r>
              <a:rPr lang="en-US" sz="2700" dirty="0" smtClean="0"/>
              <a:t>Aristotle (</a:t>
            </a:r>
            <a:r>
              <a:rPr lang="en-US" sz="2800" dirty="0"/>
              <a:t>384–322 BC)</a:t>
            </a:r>
            <a:r>
              <a:rPr lang="en-US" sz="2700" dirty="0" smtClean="0"/>
              <a:t>, </a:t>
            </a:r>
            <a:r>
              <a:rPr lang="en-US" sz="2700" dirty="0"/>
              <a:t>Plato laid the foundations of Western philosophy and </a:t>
            </a:r>
            <a:r>
              <a:rPr lang="en-US" sz="2700" dirty="0" smtClean="0"/>
              <a:t>science</a:t>
            </a:r>
            <a:r>
              <a:rPr lang="en-US" sz="2700" dirty="0"/>
              <a:t>. (</a:t>
            </a:r>
            <a:r>
              <a:rPr lang="en-US" sz="2700" i="1" dirty="0" smtClean="0"/>
              <a:t>Plato</a:t>
            </a:r>
            <a:r>
              <a:rPr lang="en-US" sz="2700" dirty="0" smtClean="0"/>
              <a:t>; Encyclopedia </a:t>
            </a:r>
            <a:r>
              <a:rPr lang="en-US" sz="2700" dirty="0"/>
              <a:t>Britannica</a:t>
            </a:r>
            <a:r>
              <a:rPr lang="en-US" sz="2700" dirty="0" smtClean="0"/>
              <a:t>)</a:t>
            </a:r>
            <a:endParaRPr lang="en-US" sz="2700" dirty="0"/>
          </a:p>
        </p:txBody>
      </p:sp>
      <p:sp>
        <p:nvSpPr>
          <p:cNvPr id="5" name="TextBox 4"/>
          <p:cNvSpPr txBox="1"/>
          <p:nvPr/>
        </p:nvSpPr>
        <p:spPr>
          <a:xfrm>
            <a:off x="0" y="6519446"/>
            <a:ext cx="9144000" cy="338554"/>
          </a:xfrm>
          <a:prstGeom prst="rect">
            <a:avLst/>
          </a:prstGeom>
          <a:noFill/>
        </p:spPr>
        <p:txBody>
          <a:bodyPr wrap="square" rtlCol="0">
            <a:spAutoFit/>
          </a:bodyPr>
          <a:lstStyle/>
          <a:p>
            <a:pPr lvl="0"/>
            <a:r>
              <a:rPr lang="en-US" sz="1600" dirty="0" smtClean="0"/>
              <a:t>*Gonzalez</a:t>
            </a:r>
            <a:r>
              <a:rPr lang="en-US" sz="1600" dirty="0"/>
              <a:t>, Justo; </a:t>
            </a:r>
            <a:r>
              <a:rPr lang="en-US" sz="1600" i="1" dirty="0"/>
              <a:t>The Story of Christianity: Vol. 1: The Early Church to the Dawn of the </a:t>
            </a:r>
            <a:r>
              <a:rPr lang="en-US" sz="1600" i="1" dirty="0" smtClean="0"/>
              <a:t>Reformation;</a:t>
            </a:r>
            <a:r>
              <a:rPr lang="en-US" sz="1600" dirty="0" smtClean="0"/>
              <a:t> p. 22-24</a:t>
            </a:r>
            <a:endParaRPr lang="en-US" sz="1600" dirty="0"/>
          </a:p>
        </p:txBody>
      </p:sp>
    </p:spTree>
    <p:extLst>
      <p:ext uri="{BB962C8B-B14F-4D97-AF65-F5344CB8AC3E}">
        <p14:creationId xmlns:p14="http://schemas.microsoft.com/office/powerpoint/2010/main" val="20722569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p:cTn id="21"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 calcmode="lin" valueType="num">
                                      <p:cBhvr>
                                        <p:cTn id="28"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4">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 calcmode="lin" valueType="num">
                                      <p:cBhvr>
                                        <p:cTn id="35"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32846</TotalTime>
  <Words>2012</Words>
  <Application>Microsoft Office PowerPoint</Application>
  <PresentationFormat>On-screen Show (4:3)</PresentationFormat>
  <Paragraphs>135</Paragraphs>
  <Slides>21</Slides>
  <Notes>0</Notes>
  <HiddenSlides>1</HiddenSlides>
  <MMClips>0</MMClips>
  <ScaleCrop>false</ScaleCrop>
  <HeadingPairs>
    <vt:vector size="4" baseType="variant">
      <vt:variant>
        <vt:lpstr>Theme</vt:lpstr>
      </vt:variant>
      <vt:variant>
        <vt:i4>5</vt:i4>
      </vt:variant>
      <vt:variant>
        <vt:lpstr>Slide Titles</vt:lpstr>
      </vt:variant>
      <vt:variant>
        <vt:i4>21</vt:i4>
      </vt:variant>
    </vt:vector>
  </HeadingPairs>
  <TitlesOfParts>
    <vt:vector size="26" baseType="lpstr">
      <vt:lpstr>Office Theme</vt:lpstr>
      <vt:lpstr>7_Office Theme</vt:lpstr>
      <vt:lpstr>8_Office Theme</vt:lpstr>
      <vt:lpstr>9_Office Theme</vt:lpstr>
      <vt:lpstr>10_Office Theme</vt:lpstr>
      <vt:lpstr>PowerPoint Presentation</vt:lpstr>
      <vt:lpstr>Review</vt:lpstr>
      <vt:lpstr>Review</vt:lpstr>
      <vt:lpstr>Greek/Roman Gods</vt:lpstr>
      <vt:lpstr>Review</vt:lpstr>
      <vt:lpstr>Review</vt:lpstr>
      <vt:lpstr>Philosophy in the Roman Empire</vt:lpstr>
      <vt:lpstr>*Philosophy in the Roman Empire</vt:lpstr>
      <vt:lpstr>*Platonism</vt:lpstr>
      <vt:lpstr>*Platonism</vt:lpstr>
      <vt:lpstr>*Platonism</vt:lpstr>
      <vt:lpstr>*Platonism and Jesus’ Divinity</vt:lpstr>
      <vt:lpstr>*Platonism and the Conflict Between the Spiritual and the Physical</vt:lpstr>
      <vt:lpstr>*Epicureanism</vt:lpstr>
      <vt:lpstr>*Stoicism</vt:lpstr>
      <vt:lpstr>*Stoicism</vt:lpstr>
      <vt:lpstr>*Stoicism</vt:lpstr>
      <vt:lpstr>*Cynicism</vt:lpstr>
      <vt:lpstr>*Cynicism</vt:lpstr>
      <vt:lpstr>From Jerusalem to the Ends of the Earth</vt:lpstr>
      <vt:lpstr>*From Jerusalem to the Ends of the Earth</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Connolly</dc:creator>
  <cp:lastModifiedBy>Robert Connolly</cp:lastModifiedBy>
  <cp:revision>370</cp:revision>
  <dcterms:created xsi:type="dcterms:W3CDTF">2018-06-08T00:19:32Z</dcterms:created>
  <dcterms:modified xsi:type="dcterms:W3CDTF">2018-07-29T21:58:34Z</dcterms:modified>
</cp:coreProperties>
</file>