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sldIdLst>
    <p:sldId id="417" r:id="rId3"/>
    <p:sldId id="418" r:id="rId4"/>
    <p:sldId id="419" r:id="rId5"/>
    <p:sldId id="420" r:id="rId6"/>
    <p:sldId id="421" r:id="rId7"/>
    <p:sldId id="422" r:id="rId8"/>
    <p:sldId id="388" r:id="rId9"/>
    <p:sldId id="387" r:id="rId10"/>
    <p:sldId id="389" r:id="rId11"/>
    <p:sldId id="391" r:id="rId12"/>
    <p:sldId id="390" r:id="rId13"/>
    <p:sldId id="392" r:id="rId14"/>
    <p:sldId id="393" r:id="rId15"/>
    <p:sldId id="394" r:id="rId16"/>
    <p:sldId id="396" r:id="rId17"/>
    <p:sldId id="397" r:id="rId18"/>
    <p:sldId id="398" r:id="rId19"/>
    <p:sldId id="399" r:id="rId20"/>
    <p:sldId id="400" r:id="rId21"/>
    <p:sldId id="423" r:id="rId22"/>
    <p:sldId id="401" r:id="rId23"/>
    <p:sldId id="403" r:id="rId24"/>
    <p:sldId id="402" r:id="rId25"/>
    <p:sldId id="40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79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51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018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94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99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56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851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544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765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5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8/5/2018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8/5/2018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488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wallpaperscristaos.com.br/christianwallpapers/to-the-ends-of-the-ear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83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marL="0" indent="0">
              <a:buNone/>
            </a:pP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Now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in these days when the disciples were increasing in number, a complaint by the </a:t>
            </a:r>
            <a:r>
              <a:rPr lang="en-US" sz="26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Hellenists</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arose against the </a:t>
            </a:r>
            <a:r>
              <a:rPr lang="en-US" sz="26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Hebrews</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because their widows were being neglected in the daily distribution.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And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the twelve summoned the full number of the disciples and said,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“It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is not right that we should give up preaching the word of God to serve tables.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Therefore</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brothers, pick out from among you seven men of good repute, full of the Spirit and of wisdom, whom we will appoint to this duty.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But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we will devote ourselves to prayer and to the ministry of the word</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And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what they said pleased the whole gathering, and they chose Stephen, a man full of faith and of the Holy Spirit, and Philip, and </a:t>
            </a:r>
            <a:r>
              <a:rPr lang="en-US" sz="2600" i="1" dirty="0" err="1">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Prochorus</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and </a:t>
            </a:r>
            <a:r>
              <a:rPr lang="en-US" sz="2600" i="1" dirty="0" err="1">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Nicanor</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and </a:t>
            </a:r>
            <a:r>
              <a:rPr lang="en-US" sz="2600" i="1" dirty="0" err="1">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Timon</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and </a:t>
            </a:r>
            <a:r>
              <a:rPr lang="en-US" sz="2600" i="1" dirty="0" err="1">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Parmenas</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and Nicolaus, a proselyte of Antioch. </a:t>
            </a:r>
            <a:r>
              <a:rPr lang="en-US" sz="2600" dirty="0"/>
              <a:t>(</a:t>
            </a:r>
            <a:r>
              <a:rPr lang="en-US" sz="2600" dirty="0" smtClean="0"/>
              <a:t>Acts 6:1-5)</a:t>
            </a:r>
            <a:endParaRPr lang="en-US" sz="2600" dirty="0"/>
          </a:p>
        </p:txBody>
      </p:sp>
    </p:spTree>
    <p:extLst>
      <p:ext uri="{BB962C8B-B14F-4D97-AF65-F5344CB8AC3E}">
        <p14:creationId xmlns:p14="http://schemas.microsoft.com/office/powerpoint/2010/main" val="1317906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534400" cy="5638800"/>
          </a:xfrm>
        </p:spPr>
        <p:txBody>
          <a:bodyPr>
            <a:normAutofit fontScale="92500" lnSpcReduction="10000"/>
          </a:bodyPr>
          <a:lstStyle/>
          <a:p>
            <a:r>
              <a:rPr lang="en-US" sz="2700" dirty="0" smtClean="0"/>
              <a:t>Many Jews lived </a:t>
            </a:r>
            <a:r>
              <a:rPr lang="en-US" sz="2700" b="1" i="1" dirty="0"/>
              <a:t>outside</a:t>
            </a:r>
            <a:r>
              <a:rPr lang="en-US" sz="2700" dirty="0"/>
              <a:t> Palestine in lands where Hellenistic culture was dominant, such as Egypt and Asia Minor. </a:t>
            </a:r>
            <a:endParaRPr lang="en-US" sz="2700" dirty="0" smtClean="0"/>
          </a:p>
          <a:p>
            <a:r>
              <a:rPr lang="en-US" sz="2700" dirty="0" smtClean="0"/>
              <a:t>So </a:t>
            </a:r>
            <a:r>
              <a:rPr lang="en-US" sz="2700" dirty="0"/>
              <a:t>the “Hellenists” of Acts 6 were Jews who had been born in a Hellenistic country and grown up in a Hellenistic culture, speaking Greek as their first language. </a:t>
            </a:r>
            <a:endParaRPr lang="en-US" sz="2700" dirty="0" smtClean="0"/>
          </a:p>
          <a:p>
            <a:r>
              <a:rPr lang="en-US" sz="2700" dirty="0" smtClean="0"/>
              <a:t>These Hellenistic Jews </a:t>
            </a:r>
            <a:r>
              <a:rPr lang="en-US" sz="2700" dirty="0"/>
              <a:t>had then either moved into Palestine and settled there, or perhaps were there as pilgrims for the </a:t>
            </a:r>
            <a:r>
              <a:rPr lang="en-US" sz="2700" dirty="0" smtClean="0"/>
              <a:t>Passover </a:t>
            </a:r>
            <a:r>
              <a:rPr lang="en-US" sz="2700" dirty="0"/>
              <a:t>feast. </a:t>
            </a:r>
            <a:endParaRPr lang="en-US" sz="2700" dirty="0" smtClean="0"/>
          </a:p>
          <a:p>
            <a:r>
              <a:rPr lang="en-US" sz="2700" dirty="0" smtClean="0"/>
              <a:t>The </a:t>
            </a:r>
            <a:r>
              <a:rPr lang="en-US" sz="2700" dirty="0"/>
              <a:t>chief language spoken in Palestine was </a:t>
            </a:r>
            <a:r>
              <a:rPr lang="en-US" sz="2700" b="1" i="1" dirty="0"/>
              <a:t>Aramaic</a:t>
            </a:r>
            <a:r>
              <a:rPr lang="en-US" sz="2700" dirty="0"/>
              <a:t>, not Greek, and Hellenistic Jews would have known little or no Aramaic. </a:t>
            </a:r>
            <a:endParaRPr lang="en-US" sz="2700" dirty="0" smtClean="0"/>
          </a:p>
          <a:p>
            <a:r>
              <a:rPr lang="en-US" sz="2700" dirty="0" smtClean="0"/>
              <a:t>By contrast, the </a:t>
            </a:r>
            <a:r>
              <a:rPr lang="en-US" sz="2700" dirty="0"/>
              <a:t>“Hebrews</a:t>
            </a:r>
            <a:r>
              <a:rPr lang="en-US" sz="2700" dirty="0" smtClean="0"/>
              <a:t>”, </a:t>
            </a:r>
            <a:r>
              <a:rPr lang="en-US" sz="2700" dirty="0"/>
              <a:t>were the Jews </a:t>
            </a:r>
            <a:r>
              <a:rPr lang="en-US" sz="2700" b="1" i="1" dirty="0"/>
              <a:t>native</a:t>
            </a:r>
            <a:r>
              <a:rPr lang="en-US" sz="2700" dirty="0"/>
              <a:t> to Palestine. </a:t>
            </a:r>
            <a:r>
              <a:rPr lang="en-US" sz="2700" dirty="0" smtClean="0"/>
              <a:t>They </a:t>
            </a:r>
            <a:r>
              <a:rPr lang="en-US" sz="2700" dirty="0"/>
              <a:t>knew </a:t>
            </a:r>
            <a:r>
              <a:rPr lang="en-US" sz="2700" b="1" i="1" dirty="0"/>
              <a:t>some</a:t>
            </a:r>
            <a:r>
              <a:rPr lang="en-US" sz="2700" dirty="0"/>
              <a:t> Greek, but </a:t>
            </a:r>
            <a:r>
              <a:rPr lang="en-US" sz="2700" b="1" i="1" dirty="0"/>
              <a:t>Aramaic</a:t>
            </a:r>
            <a:r>
              <a:rPr lang="en-US" sz="2700" dirty="0"/>
              <a:t> was their first </a:t>
            </a:r>
            <a:r>
              <a:rPr lang="en-US" sz="2700" dirty="0" smtClean="0"/>
              <a:t>language.</a:t>
            </a:r>
          </a:p>
          <a:p>
            <a:r>
              <a:rPr lang="en-US" sz="2700" dirty="0" smtClean="0"/>
              <a:t>The Hebrews also had </a:t>
            </a:r>
            <a:r>
              <a:rPr lang="en-US" sz="2700" dirty="0"/>
              <a:t>less contact with Hellenistic </a:t>
            </a:r>
            <a:r>
              <a:rPr lang="en-US" sz="2700" b="1" i="1" dirty="0"/>
              <a:t>culture</a:t>
            </a:r>
            <a:r>
              <a:rPr lang="en-US" sz="2700" dirty="0"/>
              <a:t>, </a:t>
            </a:r>
            <a:r>
              <a:rPr lang="en-US" sz="2700" dirty="0" smtClean="0"/>
              <a:t>a culture which </a:t>
            </a:r>
            <a:r>
              <a:rPr lang="en-US" sz="2700" dirty="0"/>
              <a:t>some of them despised as Pagan</a:t>
            </a:r>
            <a:r>
              <a:rPr lang="en-US" sz="2700" dirty="0" smtClean="0"/>
              <a:t>.</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4008038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sz="2800" dirty="0"/>
              <a:t>This cultural divide between Palestinian and Hellenistic Jews </a:t>
            </a:r>
            <a:r>
              <a:rPr lang="en-US" sz="2800" dirty="0" smtClean="0"/>
              <a:t>existed before </a:t>
            </a:r>
            <a:r>
              <a:rPr lang="en-US" sz="2800" dirty="0"/>
              <a:t>any of them became Christians. </a:t>
            </a:r>
            <a:endParaRPr lang="en-US" sz="2800" dirty="0" smtClean="0"/>
          </a:p>
          <a:p>
            <a:r>
              <a:rPr lang="en-US" sz="2800" dirty="0" smtClean="0"/>
              <a:t>The </a:t>
            </a:r>
            <a:r>
              <a:rPr lang="en-US" sz="2800" b="1" i="1" dirty="0" smtClean="0"/>
              <a:t>Palestinian</a:t>
            </a:r>
            <a:r>
              <a:rPr lang="en-US" sz="2800" dirty="0" smtClean="0"/>
              <a:t> Jews </a:t>
            </a:r>
            <a:r>
              <a:rPr lang="en-US" sz="2800" dirty="0"/>
              <a:t>thought of themselves as the </a:t>
            </a:r>
            <a:r>
              <a:rPr lang="en-US" sz="2800" b="1" i="1" dirty="0"/>
              <a:t>true</a:t>
            </a:r>
            <a:r>
              <a:rPr lang="en-US" sz="2800" dirty="0"/>
              <a:t> Jews, born and brought up in the Jewish homeland which God had given to their </a:t>
            </a:r>
            <a:r>
              <a:rPr lang="en-US" sz="2800" dirty="0" smtClean="0"/>
              <a:t>ancestors. They </a:t>
            </a:r>
            <a:r>
              <a:rPr lang="en-US" sz="2800" dirty="0"/>
              <a:t>looked on Hellenistic Jews as </a:t>
            </a:r>
            <a:r>
              <a:rPr lang="en-US" sz="2800" dirty="0" smtClean="0"/>
              <a:t>foreign and corrupted </a:t>
            </a:r>
            <a:r>
              <a:rPr lang="en-US" sz="2800" dirty="0"/>
              <a:t>by </a:t>
            </a:r>
            <a:r>
              <a:rPr lang="en-US" sz="2800" dirty="0" smtClean="0"/>
              <a:t>their contact </a:t>
            </a:r>
            <a:r>
              <a:rPr lang="en-US" sz="2800" dirty="0"/>
              <a:t>with Pagan society. </a:t>
            </a:r>
            <a:endParaRPr lang="en-US" sz="2800" dirty="0" smtClean="0"/>
          </a:p>
          <a:p>
            <a:r>
              <a:rPr lang="en-US" sz="2800" dirty="0" smtClean="0"/>
              <a:t>The </a:t>
            </a:r>
            <a:r>
              <a:rPr lang="en-US" sz="2800" b="1" i="1" dirty="0" smtClean="0"/>
              <a:t>Hellenistic</a:t>
            </a:r>
            <a:r>
              <a:rPr lang="en-US" sz="2800" dirty="0" smtClean="0"/>
              <a:t> Jews, on </a:t>
            </a:r>
            <a:r>
              <a:rPr lang="en-US" sz="2800" dirty="0"/>
              <a:t>the other hand, </a:t>
            </a:r>
            <a:r>
              <a:rPr lang="en-US" sz="2800" dirty="0" smtClean="0"/>
              <a:t>tended </a:t>
            </a:r>
            <a:r>
              <a:rPr lang="en-US" sz="2800" dirty="0"/>
              <a:t>to think of themselves as being more cultured and </a:t>
            </a:r>
            <a:r>
              <a:rPr lang="en-US" sz="2800" dirty="0" smtClean="0"/>
              <a:t>civilized </a:t>
            </a:r>
            <a:r>
              <a:rPr lang="en-US" sz="2800" dirty="0"/>
              <a:t>than their Palestinian cousins. They regarded </a:t>
            </a:r>
            <a:r>
              <a:rPr lang="en-US" sz="2800" dirty="0" smtClean="0"/>
              <a:t>the Palestinian </a:t>
            </a:r>
            <a:r>
              <a:rPr lang="en-US" sz="2800" dirty="0"/>
              <a:t>Jews as rather narrow-minded, too traditional, </a:t>
            </a:r>
            <a:r>
              <a:rPr lang="en-US" sz="2800" dirty="0" smtClean="0"/>
              <a:t>and not </a:t>
            </a:r>
            <a:r>
              <a:rPr lang="en-US" sz="2800" dirty="0"/>
              <a:t>aware enough of the outside world. </a:t>
            </a:r>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94822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800" dirty="0" smtClean="0"/>
              <a:t>This </a:t>
            </a:r>
            <a:r>
              <a:rPr lang="en-US" sz="2800" dirty="0"/>
              <a:t>description of Palestinian and Hellenistic Jews applies only in a general way to what most of them tended to be like. There were exceptions. </a:t>
            </a:r>
            <a:endParaRPr lang="en-US" sz="2800" dirty="0" smtClean="0"/>
          </a:p>
          <a:p>
            <a:r>
              <a:rPr lang="en-US" sz="2800" dirty="0" smtClean="0"/>
              <a:t>The </a:t>
            </a:r>
            <a:r>
              <a:rPr lang="en-US" sz="2800" dirty="0"/>
              <a:t>most notable exception was the apostle Paul, who was brought up in the Hellenistic city of Tarsus in Asia Minor, but surpassed even the Palestinian Jews in his intolerant zeal for traditional Judaism, before his Damascus road experience convinced him that Jesus was the Messiah</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332616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sz="2800" dirty="0" smtClean="0"/>
              <a:t>As Palestinian </a:t>
            </a:r>
            <a:r>
              <a:rPr lang="en-US" sz="2800" dirty="0"/>
              <a:t>and Hellenistic Jews </a:t>
            </a:r>
            <a:r>
              <a:rPr lang="en-US" sz="2800" dirty="0" smtClean="0"/>
              <a:t>believed the Gospel and became </a:t>
            </a:r>
            <a:r>
              <a:rPr lang="en-US" sz="2800" dirty="0"/>
              <a:t>a part of the </a:t>
            </a:r>
            <a:r>
              <a:rPr lang="en-US" sz="2800" dirty="0" smtClean="0"/>
              <a:t>church, the friction between them continued, despite </a:t>
            </a:r>
            <a:r>
              <a:rPr lang="en-US" sz="2800" dirty="0"/>
              <a:t>their common faith in the risen Messiah. </a:t>
            </a:r>
            <a:endParaRPr lang="en-US" sz="2800" dirty="0" smtClean="0"/>
          </a:p>
          <a:p>
            <a:r>
              <a:rPr lang="en-US" sz="2800" dirty="0" smtClean="0"/>
              <a:t>Acts </a:t>
            </a:r>
            <a:r>
              <a:rPr lang="en-US" sz="2800" dirty="0"/>
              <a:t>2:44-45 </a:t>
            </a:r>
            <a:r>
              <a:rPr lang="en-US" sz="2800" dirty="0" smtClean="0"/>
              <a:t>tells how </a:t>
            </a:r>
            <a:r>
              <a:rPr lang="en-US" sz="2800" dirty="0"/>
              <a:t>the early Christian community in Jerusalem cared for its poorer members; the provision of food for Christian widows was part of that system of care, since widows were unable to support </a:t>
            </a:r>
            <a:r>
              <a:rPr lang="en-US" sz="2800" dirty="0" smtClean="0"/>
              <a:t>themselves economically </a:t>
            </a:r>
            <a:r>
              <a:rPr lang="en-US" sz="2800" dirty="0"/>
              <a:t>and depended on </a:t>
            </a:r>
            <a:r>
              <a:rPr lang="en-US" sz="2800" dirty="0" smtClean="0"/>
              <a:t>others.</a:t>
            </a:r>
          </a:p>
          <a:p>
            <a:r>
              <a:rPr lang="en-US" sz="2800" dirty="0"/>
              <a:t>However, the Hellenists felt (rightly or wrongly) that the widows from </a:t>
            </a:r>
            <a:r>
              <a:rPr lang="en-US" sz="2800" b="1" i="1" dirty="0"/>
              <a:t>their</a:t>
            </a:r>
            <a:r>
              <a:rPr lang="en-US" sz="2800" dirty="0"/>
              <a:t> section of the community were not getting a fair deal</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2250318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800" dirty="0" smtClean="0"/>
              <a:t>As we saw in </a:t>
            </a:r>
            <a:r>
              <a:rPr lang="en-US" sz="2800" dirty="0"/>
              <a:t>Acts </a:t>
            </a:r>
            <a:r>
              <a:rPr lang="en-US" sz="2800" dirty="0" smtClean="0"/>
              <a:t>6, the </a:t>
            </a:r>
            <a:r>
              <a:rPr lang="en-US" sz="2800" dirty="0"/>
              <a:t>Hellenists complained that their widows were being overlooked in the distribution of food. </a:t>
            </a:r>
            <a:endParaRPr lang="en-US" sz="2800" dirty="0" smtClean="0"/>
          </a:p>
          <a:p>
            <a:r>
              <a:rPr lang="en-US" sz="2800" dirty="0" smtClean="0"/>
              <a:t>This </a:t>
            </a:r>
            <a:r>
              <a:rPr lang="en-US" sz="2800" b="1" i="1" dirty="0"/>
              <a:t>particular</a:t>
            </a:r>
            <a:r>
              <a:rPr lang="en-US" sz="2800" dirty="0"/>
              <a:t> problem was resolved by the appointment of seven </a:t>
            </a:r>
            <a:r>
              <a:rPr lang="en-US" sz="2800" dirty="0" smtClean="0"/>
              <a:t>men (“deacons”?) whose </a:t>
            </a:r>
            <a:r>
              <a:rPr lang="en-US" sz="2800" dirty="0"/>
              <a:t>names are all </a:t>
            </a:r>
            <a:r>
              <a:rPr lang="en-US" sz="2800" b="1" i="1" dirty="0"/>
              <a:t>Greek</a:t>
            </a:r>
            <a:r>
              <a:rPr lang="en-US" sz="2800" dirty="0"/>
              <a:t> – an indication that they were elected from the Hellenistic group within the Jesus movement. </a:t>
            </a:r>
            <a:endParaRPr lang="en-US" sz="2800" dirty="0" smtClean="0"/>
          </a:p>
          <a:p>
            <a:r>
              <a:rPr lang="en-US" sz="2800" dirty="0" smtClean="0"/>
              <a:t>But </a:t>
            </a:r>
            <a:r>
              <a:rPr lang="en-US" sz="2800" dirty="0"/>
              <a:t>the underlying tensions between Palestinian and Hellenistic believers remained</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2015448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sz="2800" dirty="0"/>
              <a:t>The non-traditional attitudes and outlook of the Hellenistic Jewish Christians surfaced in a dangerous way when they began to take a more openly negative, critical stance towards the history and traditions of Israel. </a:t>
            </a:r>
            <a:endParaRPr lang="en-US" sz="2800" dirty="0" smtClean="0"/>
          </a:p>
          <a:p>
            <a:r>
              <a:rPr lang="en-US" sz="2800" dirty="0" smtClean="0"/>
              <a:t>Their </a:t>
            </a:r>
            <a:r>
              <a:rPr lang="en-US" sz="2800" dirty="0"/>
              <a:t>spokesman was the Hellenistic </a:t>
            </a:r>
            <a:r>
              <a:rPr lang="en-US" sz="2800" dirty="0" smtClean="0"/>
              <a:t>“deacon” </a:t>
            </a:r>
            <a:r>
              <a:rPr lang="en-US" sz="2800" dirty="0"/>
              <a:t>Stephen, and his lengthy speech recorded in Acts 7 shows us the sort of criticisms that Hellenistic believers could make of Jewish history and tradition. </a:t>
            </a:r>
            <a:endParaRPr lang="en-US" sz="2800" dirty="0" smtClean="0"/>
          </a:p>
          <a:p>
            <a:r>
              <a:rPr lang="en-US" sz="2800" dirty="0" smtClean="0"/>
              <a:t>This </a:t>
            </a:r>
            <a:r>
              <a:rPr lang="en-US" sz="2800" dirty="0"/>
              <a:t>provoked and outraged the Jewish authorities, and led to the first great persecution of the Church. Stephen was stoned to death, and many believers were forced to flee from Jerusalem</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013017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fontScale="92500"/>
          </a:bodyPr>
          <a:lstStyle/>
          <a:p>
            <a:r>
              <a:rPr lang="en-US" sz="2800" dirty="0"/>
              <a:t>This persecution, however, seems mainly to have affected the </a:t>
            </a:r>
            <a:r>
              <a:rPr lang="en-US" sz="2800" b="1" i="1" dirty="0"/>
              <a:t>Hellenistic</a:t>
            </a:r>
            <a:r>
              <a:rPr lang="en-US" sz="2800" dirty="0"/>
              <a:t> section of the Church. </a:t>
            </a:r>
            <a:endParaRPr lang="en-US" sz="2800" dirty="0" smtClean="0"/>
          </a:p>
          <a:p>
            <a:r>
              <a:rPr lang="en-US" sz="2800" dirty="0" smtClean="0"/>
              <a:t>The </a:t>
            </a:r>
            <a:r>
              <a:rPr lang="en-US" sz="2800" dirty="0"/>
              <a:t>more traditionally minded Palestinian believers, represented by the apostles, were mostly left alone by the Jewish authorities; Luke makes it clear in Acts 8:1 that the apostles were not affected by the persecution. </a:t>
            </a:r>
            <a:endParaRPr lang="en-US" sz="2800" dirty="0" smtClean="0"/>
          </a:p>
          <a:p>
            <a:r>
              <a:rPr lang="en-US" sz="2800" dirty="0" smtClean="0"/>
              <a:t>Ordinary </a:t>
            </a:r>
            <a:r>
              <a:rPr lang="en-US" sz="2800" dirty="0"/>
              <a:t>Palestinian believers who were scattered from Jerusalem </a:t>
            </a:r>
            <a:r>
              <a:rPr lang="en-US" sz="2800" dirty="0" smtClean="0"/>
              <a:t>may </a:t>
            </a:r>
            <a:r>
              <a:rPr lang="en-US" sz="2800" dirty="0"/>
              <a:t>have dispersed into other parts of Palestine, and then reassembled in Jerusalem after the trouble </a:t>
            </a:r>
            <a:r>
              <a:rPr lang="en-US" sz="2800" dirty="0" smtClean="0"/>
              <a:t>had </a:t>
            </a:r>
            <a:r>
              <a:rPr lang="en-US" sz="2800" dirty="0"/>
              <a:t>died down, as Acts </a:t>
            </a:r>
            <a:r>
              <a:rPr lang="en-US" sz="2800" dirty="0" smtClean="0"/>
              <a:t>11:1-2 seems to indicate. </a:t>
            </a:r>
          </a:p>
          <a:p>
            <a:r>
              <a:rPr lang="en-US" sz="2800" dirty="0" smtClean="0"/>
              <a:t>Hellenistic </a:t>
            </a:r>
            <a:r>
              <a:rPr lang="en-US" sz="2800" dirty="0"/>
              <a:t>believers, however, appear to have left Palestine entirely</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1306200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800" dirty="0"/>
              <a:t>From this point onwards the Christian community in Jerusalem was purified of its Hellenistic elements, and became entirely Hebrew and Palestinian in character. </a:t>
            </a:r>
            <a:endParaRPr lang="en-US" sz="2800" dirty="0" smtClean="0"/>
          </a:p>
          <a:p>
            <a:r>
              <a:rPr lang="en-US" sz="2800" dirty="0" smtClean="0"/>
              <a:t>It </a:t>
            </a:r>
            <a:r>
              <a:rPr lang="en-US" sz="2800" dirty="0"/>
              <a:t>was led by James, known as “the Lord’s brother” (Gal. 1:19, 2:9), who remained so faithful to Jewish tradition that even unbelieving Jews admired him</a:t>
            </a:r>
            <a:r>
              <a:rPr lang="en-US" sz="2800" dirty="0" smtClean="0"/>
              <a:t>.</a:t>
            </a:r>
          </a:p>
          <a:p>
            <a:r>
              <a:rPr lang="en-US" sz="2800" dirty="0" smtClean="0"/>
              <a:t>James clearly </a:t>
            </a:r>
            <a:r>
              <a:rPr lang="en-US" sz="2800" dirty="0"/>
              <a:t>played a dominant role in the Jerusalem church – see Acts </a:t>
            </a:r>
            <a:r>
              <a:rPr lang="en-US" sz="2800" dirty="0" smtClean="0"/>
              <a:t>15 (especially vs. 13ff). </a:t>
            </a:r>
          </a:p>
          <a:p>
            <a:r>
              <a:rPr lang="en-US" sz="2800" dirty="0" smtClean="0"/>
              <a:t>Also </a:t>
            </a:r>
            <a:r>
              <a:rPr lang="en-US" sz="2800" dirty="0"/>
              <a:t>known as James the Righteous, he was martyred in AD 62 by the Pharisees. </a:t>
            </a:r>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1374465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800" dirty="0"/>
              <a:t>The scattering of the Hellenistic believers from Palestine was the event which first took the </a:t>
            </a:r>
            <a:r>
              <a:rPr lang="en-US" sz="2800" dirty="0" smtClean="0"/>
              <a:t>Gospel </a:t>
            </a:r>
            <a:r>
              <a:rPr lang="en-US" sz="2800" dirty="0"/>
              <a:t>into the non-Jewish world. </a:t>
            </a:r>
            <a:endParaRPr lang="en-US" sz="2800" dirty="0" smtClean="0"/>
          </a:p>
          <a:p>
            <a:r>
              <a:rPr lang="en-US" sz="2800" dirty="0" smtClean="0"/>
              <a:t>First</a:t>
            </a:r>
            <a:r>
              <a:rPr lang="en-US" sz="2800" dirty="0"/>
              <a:t>, the Hellenistic Christians broke through the age-old divide between Jews and Samaritans, as Luke narrates in Acts 8. </a:t>
            </a:r>
            <a:r>
              <a:rPr lang="en-US" sz="2800" dirty="0" smtClean="0"/>
              <a:t>Philip</a:t>
            </a:r>
            <a:r>
              <a:rPr lang="en-US" sz="2800" dirty="0"/>
              <a:t>, one of the Hellenistic </a:t>
            </a:r>
            <a:r>
              <a:rPr lang="en-US" sz="2800" dirty="0" smtClean="0"/>
              <a:t>“deacons”, </a:t>
            </a:r>
            <a:r>
              <a:rPr lang="en-US" sz="2800" dirty="0"/>
              <a:t>was responsible for this bold venture. </a:t>
            </a:r>
            <a:endParaRPr lang="en-US" sz="2800" dirty="0" smtClean="0"/>
          </a:p>
          <a:p>
            <a:r>
              <a:rPr lang="en-US" sz="2800" dirty="0" smtClean="0"/>
              <a:t>The </a:t>
            </a:r>
            <a:r>
              <a:rPr lang="en-US" sz="2800" dirty="0"/>
              <a:t>Samaritans were of mixed Jewish and Gentile descent, existing on the borderlands between Judaism and the Gentile world</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245266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sz="2800" dirty="0" smtClean="0"/>
              <a:t>What were the four </a:t>
            </a:r>
            <a:r>
              <a:rPr lang="en-US" sz="2800" dirty="0"/>
              <a:t>“schools” of philosophy competing for people’s allegiance at the time of </a:t>
            </a:r>
            <a:r>
              <a:rPr lang="en-US" sz="2800" dirty="0" smtClean="0"/>
              <a:t>the apostles that we talked about last week?</a:t>
            </a:r>
            <a:endParaRPr lang="en-US" sz="2800" dirty="0"/>
          </a:p>
          <a:p>
            <a:pPr lvl="1"/>
            <a:r>
              <a:rPr lang="en-US" sz="2400" dirty="0"/>
              <a:t>Platonism</a:t>
            </a:r>
          </a:p>
          <a:p>
            <a:pPr lvl="1"/>
            <a:r>
              <a:rPr lang="en-US" sz="2400" dirty="0"/>
              <a:t>Epicureanism</a:t>
            </a:r>
          </a:p>
          <a:p>
            <a:pPr lvl="1"/>
            <a:r>
              <a:rPr lang="en-US" sz="2400" dirty="0"/>
              <a:t>Stoicism</a:t>
            </a:r>
          </a:p>
          <a:p>
            <a:pPr lvl="1"/>
            <a:r>
              <a:rPr lang="en-US" sz="2400" dirty="0"/>
              <a:t>Cynicism</a:t>
            </a:r>
          </a:p>
          <a:p>
            <a:r>
              <a:rPr lang="en-US" sz="2800" dirty="0" smtClean="0"/>
              <a:t>Who was Plato’s teacher?</a:t>
            </a:r>
          </a:p>
          <a:p>
            <a:pPr lvl="1"/>
            <a:r>
              <a:rPr lang="en-US" sz="2400" dirty="0" smtClean="0"/>
              <a:t>Socrates</a:t>
            </a:r>
          </a:p>
          <a:p>
            <a:r>
              <a:rPr lang="en-US" sz="2800" dirty="0" smtClean="0"/>
              <a:t>How many of Socrates writings do we have today?</a:t>
            </a:r>
          </a:p>
          <a:p>
            <a:pPr lvl="1"/>
            <a:r>
              <a:rPr lang="en-US" sz="2400" dirty="0" smtClean="0"/>
              <a:t>None. Socrates did not write down any of his ideas all that we know about him, we know because of what others (like Plato) wrote about him.</a:t>
            </a:r>
          </a:p>
          <a:p>
            <a:endParaRPr lang="en-US" dirty="0"/>
          </a:p>
        </p:txBody>
      </p:sp>
    </p:spTree>
    <p:extLst>
      <p:ext uri="{BB962C8B-B14F-4D97-AF65-F5344CB8AC3E}">
        <p14:creationId xmlns:p14="http://schemas.microsoft.com/office/powerpoint/2010/main" val="19390930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943600"/>
          </a:xfrm>
        </p:spPr>
        <p:txBody>
          <a:bodyPr>
            <a:normAutofit fontScale="92500"/>
          </a:bodyPr>
          <a:lstStyle/>
          <a:p>
            <a:pPr marL="0" indent="0">
              <a:buNone/>
            </a:pP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Now those who were scattered went about preaching the word.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Philip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went down to the city of </a:t>
            </a:r>
            <a:r>
              <a:rPr lang="en-US" sz="26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Samaria</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and proclaimed to them the Christ.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And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the crowds with one accord paid attention to what was being said by Philip when they heard him and saw the signs that he did.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For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unclean spirits, crying out with a loud voice, came out of many who had them, and many who were paralyzed or lame were healed.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So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there was much joy in that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city… But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when they believed Philip as he preached good news about the kingdom of God and the name of Jesus Christ, they were baptized, both men and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women… Now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when the apostles at Jerusalem heard that </a:t>
            </a:r>
            <a:r>
              <a:rPr lang="en-US" sz="26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Samaria</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had received the word of God, they sent to them Peter and John,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who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came down and prayed for them that they might receive the Holy Spirit,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for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he had not yet fallen on any of them, but they had only been baptized in the name of the Lord Jesus. </a:t>
            </a:r>
            <a:r>
              <a:rPr lang="en-US" sz="26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Then </a:t>
            </a:r>
            <a:r>
              <a:rPr lang="en-US" sz="26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they laid their hands on them and they received the Holy Spirit. </a:t>
            </a:r>
            <a:r>
              <a:rPr lang="en-US" sz="2600" dirty="0" smtClean="0"/>
              <a:t>(Acts 8:4-8;12;14-17)</a:t>
            </a:r>
            <a:endParaRPr lang="en-US" sz="2600" dirty="0"/>
          </a:p>
        </p:txBody>
      </p:sp>
    </p:spTree>
    <p:extLst>
      <p:ext uri="{BB962C8B-B14F-4D97-AF65-F5344CB8AC3E}">
        <p14:creationId xmlns:p14="http://schemas.microsoft.com/office/powerpoint/2010/main" val="3369006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sz="2800" dirty="0" smtClean="0"/>
              <a:t>Acts </a:t>
            </a:r>
            <a:r>
              <a:rPr lang="en-US" sz="2800" dirty="0"/>
              <a:t>10 then </a:t>
            </a:r>
            <a:r>
              <a:rPr lang="en-US" sz="2800" dirty="0" smtClean="0"/>
              <a:t>tells how </a:t>
            </a:r>
            <a:r>
              <a:rPr lang="en-US" sz="2800" dirty="0"/>
              <a:t>the centurion Cornelius and his kinsmen became the first </a:t>
            </a:r>
            <a:r>
              <a:rPr lang="en-US" sz="2800" b="1" i="1" dirty="0"/>
              <a:t>Gentile</a:t>
            </a:r>
            <a:r>
              <a:rPr lang="en-US" sz="2800" dirty="0"/>
              <a:t> converts in </a:t>
            </a:r>
            <a:r>
              <a:rPr lang="en-US" sz="2800" dirty="0" smtClean="0"/>
              <a:t>Palestine. </a:t>
            </a:r>
          </a:p>
          <a:p>
            <a:r>
              <a:rPr lang="en-US" sz="2800" dirty="0"/>
              <a:t>Note </a:t>
            </a:r>
            <a:r>
              <a:rPr lang="en-US" sz="2800" dirty="0" smtClean="0"/>
              <a:t>that Cornelius </a:t>
            </a:r>
            <a:r>
              <a:rPr lang="en-US" sz="2800" dirty="0"/>
              <a:t>is described as a “God-fearer</a:t>
            </a:r>
            <a:r>
              <a:rPr lang="en-US" sz="2800" dirty="0" smtClean="0"/>
              <a:t>” (Acts 10:2), meaning that prior to his conversion, had </a:t>
            </a:r>
            <a:r>
              <a:rPr lang="en-US" sz="2800" dirty="0"/>
              <a:t>already embraced </a:t>
            </a:r>
            <a:r>
              <a:rPr lang="en-US" sz="2800" dirty="0" smtClean="0"/>
              <a:t>many of </a:t>
            </a:r>
            <a:r>
              <a:rPr lang="en-US" sz="2800" dirty="0"/>
              <a:t>the teachings of </a:t>
            </a:r>
            <a:r>
              <a:rPr lang="en-US" sz="2800" dirty="0" smtClean="0"/>
              <a:t>Judaism.</a:t>
            </a:r>
          </a:p>
          <a:p>
            <a:r>
              <a:rPr lang="en-US" sz="2800" dirty="0"/>
              <a:t>The first largely Gentile </a:t>
            </a:r>
            <a:r>
              <a:rPr lang="en-US" sz="2800" b="1" i="1" dirty="0"/>
              <a:t>church</a:t>
            </a:r>
            <a:r>
              <a:rPr lang="en-US" sz="2800" dirty="0"/>
              <a:t> from a Pagan background was founded outside of Palestine in the Roman province of Syria, in the </a:t>
            </a:r>
            <a:r>
              <a:rPr lang="en-US" sz="2800" dirty="0" smtClean="0"/>
              <a:t>city </a:t>
            </a:r>
            <a:r>
              <a:rPr lang="en-US" sz="2800" dirty="0"/>
              <a:t>of Antioch. </a:t>
            </a:r>
            <a:endParaRPr lang="en-US" sz="2800" dirty="0" smtClean="0"/>
          </a:p>
          <a:p>
            <a:r>
              <a:rPr lang="en-US" sz="2800" dirty="0" smtClean="0"/>
              <a:t>Although </a:t>
            </a:r>
            <a:r>
              <a:rPr lang="en-US" sz="2800" dirty="0"/>
              <a:t>Antioch had a big Jewish community, it was basically a vast, throbbing </a:t>
            </a:r>
            <a:r>
              <a:rPr lang="en-US" sz="2800" dirty="0" smtClean="0"/>
              <a:t>center </a:t>
            </a:r>
            <a:r>
              <a:rPr lang="en-US" sz="2800" dirty="0"/>
              <a:t>of Gentile Hellenistic </a:t>
            </a:r>
            <a:r>
              <a:rPr lang="en-US" sz="2800" dirty="0" smtClean="0"/>
              <a:t>civilization. </a:t>
            </a:r>
          </a:p>
          <a:p>
            <a:r>
              <a:rPr lang="en-US" sz="2800" dirty="0" smtClean="0"/>
              <a:t>Some </a:t>
            </a:r>
            <a:r>
              <a:rPr lang="en-US" sz="2800" dirty="0"/>
              <a:t>of the Hellenistic Christian refugees from Jerusalem made their way to Antioch and began preaching the gospel, not only to Jews, but to Pagan Gentiles as well. </a:t>
            </a:r>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453726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800" dirty="0"/>
              <a:t>Luke records the momentous event in Acts </a:t>
            </a:r>
            <a:r>
              <a:rPr lang="en-US" sz="2800" dirty="0" smtClean="0"/>
              <a:t>11:19-21:</a:t>
            </a:r>
            <a:endParaRPr lang="en-US" sz="2800" dirty="0"/>
          </a:p>
          <a:p>
            <a:pPr lvl="1"/>
            <a:r>
              <a:rPr lang="en-US" sz="24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Now </a:t>
            </a:r>
            <a:r>
              <a:rPr lang="en-US" sz="24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those who had been scattered by the persecution in connection with Stephen traveled as far as Phoenicia, Cyprus and Antioch, telling the message only to Jews. </a:t>
            </a:r>
            <a:r>
              <a:rPr lang="en-US" sz="24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Some </a:t>
            </a:r>
            <a:r>
              <a:rPr lang="en-US" sz="24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of them, however, men from Cyprus and Cyrene, went to </a:t>
            </a:r>
            <a:r>
              <a:rPr lang="en-US" sz="24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Antioch</a:t>
            </a:r>
            <a:r>
              <a:rPr lang="en-US" sz="24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and began to speak to </a:t>
            </a:r>
            <a:r>
              <a:rPr lang="en-US" sz="24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Greeks</a:t>
            </a:r>
            <a:r>
              <a:rPr lang="en-US" sz="24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also, telling them the good news about the Lord Jesus. </a:t>
            </a:r>
            <a:r>
              <a:rPr lang="en-US" sz="24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The </a:t>
            </a:r>
            <a:r>
              <a:rPr lang="en-US" sz="24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Lord's hand was with them, and a great number of people believed and turned to the Lord. </a:t>
            </a:r>
            <a:r>
              <a:rPr lang="en-US" sz="2400" dirty="0"/>
              <a:t>(Acts 11:19-21 NIV</a:t>
            </a:r>
            <a:r>
              <a:rPr lang="en-US" sz="2400" dirty="0" smtClean="0"/>
              <a:t>)</a:t>
            </a:r>
          </a:p>
          <a:p>
            <a:r>
              <a:rPr lang="en-US" sz="2800" dirty="0"/>
              <a:t>In this way the first mainly Gentile church, made up of converts from Paganism, was established in Antioch through the preaching of the scattered Hellenistic believers of Jerusalem</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6365225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sz="2800" dirty="0"/>
              <a:t>Acts </a:t>
            </a:r>
            <a:r>
              <a:rPr lang="en-US" sz="2800" dirty="0" smtClean="0"/>
              <a:t>11:26 tells us that the </a:t>
            </a:r>
            <a:r>
              <a:rPr lang="en-US" sz="2800" dirty="0"/>
              <a:t>term Christian was also first used in Antioch</a:t>
            </a:r>
            <a:r>
              <a:rPr lang="en-US" sz="2800" dirty="0" smtClean="0"/>
              <a:t>: </a:t>
            </a:r>
            <a:r>
              <a:rPr lang="en-US" sz="28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t>
            </a:r>
            <a:r>
              <a:rPr lang="en-US" sz="28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And the disciples were first called Christians </a:t>
            </a:r>
            <a:r>
              <a:rPr lang="en-US" sz="28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in </a:t>
            </a:r>
            <a:r>
              <a:rPr lang="en-US" sz="28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Antioch</a:t>
            </a:r>
            <a:r>
              <a:rPr lang="en-US" sz="28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t>
            </a:r>
            <a:r>
              <a:rPr lang="en-US" sz="2800" dirty="0" smtClean="0"/>
              <a:t>. </a:t>
            </a:r>
          </a:p>
          <a:p>
            <a:r>
              <a:rPr lang="en-US" sz="2800" dirty="0" smtClean="0"/>
              <a:t>This </a:t>
            </a:r>
            <a:r>
              <a:rPr lang="en-US" sz="2800" dirty="0"/>
              <a:t>makes sense, because in a Gentile city like Antioch, where the followers of Jesus were mostly Pagan converts, they would have seemed to the Gentile population to be something other than a Jewish sect. </a:t>
            </a:r>
            <a:endParaRPr lang="en-US" sz="2800" dirty="0" smtClean="0"/>
          </a:p>
          <a:p>
            <a:r>
              <a:rPr lang="en-US" sz="2800" dirty="0"/>
              <a:t>Prior to this, Christians </a:t>
            </a:r>
            <a:r>
              <a:rPr lang="en-US" sz="2800" dirty="0" smtClean="0"/>
              <a:t>were still viewed as a sect of Judaism and called </a:t>
            </a:r>
            <a:r>
              <a:rPr lang="en-US" sz="2800" dirty="0"/>
              <a:t>themselves by labels such as “followers of the Way” (Acts 9:2, 22:4); their Jewish enemies called them “the sect of the Nazarenes” (Acts 24:5).</a:t>
            </a:r>
          </a:p>
          <a:p>
            <a:r>
              <a:rPr lang="en-US" sz="2800" dirty="0" smtClean="0"/>
              <a:t>By </a:t>
            </a:r>
            <a:r>
              <a:rPr lang="en-US" sz="2800" dirty="0"/>
              <a:t>the AD 60s the word </a:t>
            </a:r>
            <a:r>
              <a:rPr lang="en-US" sz="2800" dirty="0" smtClean="0"/>
              <a:t>“Christian” was </a:t>
            </a:r>
            <a:r>
              <a:rPr lang="en-US" sz="2800" dirty="0"/>
              <a:t>widely accepted by all believers in Jesus as a suitable name for </a:t>
            </a:r>
            <a:r>
              <a:rPr lang="en-US" sz="2800" dirty="0" smtClean="0"/>
              <a:t>themselves: for example</a:t>
            </a:r>
            <a:r>
              <a:rPr lang="en-US" sz="2800" dirty="0"/>
              <a:t>, </a:t>
            </a:r>
            <a:r>
              <a:rPr lang="en-US" sz="2800" dirty="0" smtClean="0"/>
              <a:t>Peter uses </a:t>
            </a:r>
            <a:r>
              <a:rPr lang="en-US" sz="2800" dirty="0"/>
              <a:t>the </a:t>
            </a:r>
            <a:r>
              <a:rPr lang="en-US" sz="2800" dirty="0" smtClean="0"/>
              <a:t>term in 1 </a:t>
            </a:r>
            <a:r>
              <a:rPr lang="en-US" sz="2800" dirty="0"/>
              <a:t>Peter </a:t>
            </a:r>
            <a:r>
              <a:rPr lang="en-US" sz="2800" dirty="0" smtClean="0"/>
              <a:t>4:16 (which was written around AD 64). </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752205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800" dirty="0"/>
              <a:t>It was from the Gentile church in Antioch that the first </a:t>
            </a:r>
            <a:r>
              <a:rPr lang="en-US" sz="2800" dirty="0" smtClean="0"/>
              <a:t>organized </a:t>
            </a:r>
            <a:r>
              <a:rPr lang="en-US" sz="2800" dirty="0"/>
              <a:t>Christian </a:t>
            </a:r>
            <a:r>
              <a:rPr lang="en-US" sz="2800" b="1" i="1" dirty="0"/>
              <a:t>mission</a:t>
            </a:r>
            <a:r>
              <a:rPr lang="en-US" sz="2800" dirty="0"/>
              <a:t> went out, headed by the apostle Paul (Acts 13). </a:t>
            </a:r>
            <a:endParaRPr lang="en-US" sz="2800" dirty="0" smtClean="0"/>
          </a:p>
          <a:p>
            <a:r>
              <a:rPr lang="en-US" sz="2800" dirty="0" smtClean="0"/>
              <a:t>From </a:t>
            </a:r>
            <a:r>
              <a:rPr lang="en-US" sz="2800" dirty="0"/>
              <a:t>this point onwards, Paul dominates the </a:t>
            </a:r>
            <a:r>
              <a:rPr lang="en-US" sz="2800" dirty="0" smtClean="0"/>
              <a:t>events described by Luke in the Book of Acts. </a:t>
            </a:r>
          </a:p>
          <a:p>
            <a:r>
              <a:rPr lang="en-US" sz="2800" dirty="0" smtClean="0"/>
              <a:t>From </a:t>
            </a:r>
            <a:r>
              <a:rPr lang="en-US" sz="2800" dirty="0"/>
              <a:t>fanatical Jewish opponent and </a:t>
            </a:r>
            <a:r>
              <a:rPr lang="en-US" sz="2800" dirty="0" smtClean="0"/>
              <a:t>the foremost </a:t>
            </a:r>
            <a:r>
              <a:rPr lang="en-US" sz="2800" dirty="0"/>
              <a:t>persecutor of Jesus’s followers, </a:t>
            </a:r>
            <a:r>
              <a:rPr lang="en-US" sz="2800" dirty="0" smtClean="0"/>
              <a:t>Paul</a:t>
            </a:r>
            <a:r>
              <a:rPr lang="en-US" sz="2800" dirty="0"/>
              <a:t>, through his encounter with the risen Lord on the Damascus road (Acts 9</a:t>
            </a:r>
            <a:r>
              <a:rPr lang="en-US" sz="2800" dirty="0" smtClean="0"/>
              <a:t>), </a:t>
            </a:r>
            <a:r>
              <a:rPr lang="en-US" sz="2800" dirty="0"/>
              <a:t>became Jesus’s most ardent convert and apostle</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12328090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dirty="0" smtClean="0"/>
              <a:t>Who was Plato’s most famous student?</a:t>
            </a:r>
          </a:p>
          <a:p>
            <a:pPr lvl="1"/>
            <a:r>
              <a:rPr lang="en-US" dirty="0" smtClean="0"/>
              <a:t>Aristotle</a:t>
            </a:r>
          </a:p>
          <a:p>
            <a:r>
              <a:rPr lang="en-US" dirty="0"/>
              <a:t>Plato believed </a:t>
            </a:r>
            <a:r>
              <a:rPr lang="en-US" dirty="0" smtClean="0"/>
              <a:t>that there </a:t>
            </a:r>
            <a:r>
              <a:rPr lang="en-US" dirty="0"/>
              <a:t>were two </a:t>
            </a:r>
            <a:r>
              <a:rPr lang="en-US" dirty="0" smtClean="0"/>
              <a:t>realities. What were they? Give a brief description of each.</a:t>
            </a:r>
            <a:r>
              <a:rPr lang="en-US" dirty="0"/>
              <a:t>  </a:t>
            </a:r>
          </a:p>
          <a:p>
            <a:pPr lvl="1"/>
            <a:r>
              <a:rPr lang="en-US" dirty="0"/>
              <a:t>The ideal, unchanging, eternal realm of God</a:t>
            </a:r>
          </a:p>
          <a:p>
            <a:pPr lvl="1"/>
            <a:r>
              <a:rPr lang="en-US" dirty="0"/>
              <a:t>The constantly changing world of space and time where we </a:t>
            </a:r>
            <a:r>
              <a:rPr lang="en-US" dirty="0" smtClean="0"/>
              <a:t>live</a:t>
            </a:r>
            <a:endParaRPr lang="en-US" dirty="0"/>
          </a:p>
        </p:txBody>
      </p:sp>
    </p:spTree>
    <p:extLst>
      <p:ext uri="{BB962C8B-B14F-4D97-AF65-F5344CB8AC3E}">
        <p14:creationId xmlns:p14="http://schemas.microsoft.com/office/powerpoint/2010/main" val="303834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lnSpcReduction="10000"/>
          </a:bodyPr>
          <a:lstStyle/>
          <a:p>
            <a:r>
              <a:rPr lang="en-US" sz="2800" dirty="0"/>
              <a:t>What two schools of philosophy that we discussed last week are mentioned in the NT – and where are they mentioned?</a:t>
            </a:r>
          </a:p>
          <a:p>
            <a:pPr lvl="1"/>
            <a:r>
              <a:rPr lang="en-US" sz="2400" dirty="0"/>
              <a:t>Epicurean and Stoic philosophers are mentioned in Acts 17:17-18 as having interacted with the Apostle Paul when he went to Athens.</a:t>
            </a:r>
          </a:p>
          <a:p>
            <a:r>
              <a:rPr lang="en-US" sz="2800" dirty="0" smtClean="0"/>
              <a:t>The Epicureans taught </a:t>
            </a:r>
            <a:r>
              <a:rPr lang="en-US" sz="2800" dirty="0"/>
              <a:t>that pleasure was the supremely desirable quality. </a:t>
            </a:r>
          </a:p>
          <a:p>
            <a:r>
              <a:rPr lang="en-US" sz="2800" dirty="0"/>
              <a:t>However, </a:t>
            </a:r>
            <a:r>
              <a:rPr lang="en-US" sz="2800" dirty="0" smtClean="0"/>
              <a:t>they </a:t>
            </a:r>
            <a:r>
              <a:rPr lang="en-US" sz="2800" dirty="0"/>
              <a:t>did not define pleasure in terms of physical self-indulgence. </a:t>
            </a:r>
            <a:r>
              <a:rPr lang="en-US" sz="2800" dirty="0" smtClean="0"/>
              <a:t>How did they define pleasure? </a:t>
            </a:r>
            <a:endParaRPr lang="en-US" sz="2800" dirty="0"/>
          </a:p>
          <a:p>
            <a:pPr lvl="1"/>
            <a:r>
              <a:rPr lang="en-US" sz="2400" dirty="0"/>
              <a:t>According to Epicurus, people could achieve true happiness </a:t>
            </a:r>
            <a:r>
              <a:rPr lang="en-US" sz="2400" dirty="0" smtClean="0"/>
              <a:t>(or pleasure in life) only </a:t>
            </a:r>
            <a:r>
              <a:rPr lang="en-US" sz="2400" dirty="0"/>
              <a:t>by a life of quietness, retirement, peace and self-control. </a:t>
            </a:r>
            <a:endParaRPr lang="en-US" sz="2400" dirty="0" smtClean="0"/>
          </a:p>
          <a:p>
            <a:pPr marL="457200" lvl="1" indent="0">
              <a:buNone/>
            </a:pPr>
            <a:endParaRPr lang="en-US" sz="2400" dirty="0"/>
          </a:p>
          <a:p>
            <a:pPr lvl="1"/>
            <a:endParaRPr lang="en-US" sz="2400" dirty="0"/>
          </a:p>
        </p:txBody>
      </p:sp>
    </p:spTree>
    <p:extLst>
      <p:ext uri="{BB962C8B-B14F-4D97-AF65-F5344CB8AC3E}">
        <p14:creationId xmlns:p14="http://schemas.microsoft.com/office/powerpoint/2010/main" val="35049199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lnSpcReduction="10000"/>
          </a:bodyPr>
          <a:lstStyle/>
          <a:p>
            <a:r>
              <a:rPr lang="en-US" sz="2800" dirty="0"/>
              <a:t>What or who did the Stoics believe was the ultimate cause of all things that happened in history?</a:t>
            </a:r>
          </a:p>
          <a:p>
            <a:pPr lvl="1"/>
            <a:r>
              <a:rPr lang="en-US" sz="2400" dirty="0"/>
              <a:t>Stoics were basically fatalists who believed that the universe was controlled by a power to which they gave different names – God, Fate, Providence, Reason. </a:t>
            </a:r>
          </a:p>
          <a:p>
            <a:r>
              <a:rPr lang="en-US" sz="2800" dirty="0" smtClean="0"/>
              <a:t>What </a:t>
            </a:r>
            <a:r>
              <a:rPr lang="en-US" sz="2800" dirty="0"/>
              <a:t>did the Stoics teach that </a:t>
            </a:r>
            <a:r>
              <a:rPr lang="en-US" sz="2800" dirty="0" smtClean="0"/>
              <a:t>men must do in order to achieve tranquility?</a:t>
            </a:r>
          </a:p>
          <a:p>
            <a:pPr lvl="1"/>
            <a:r>
              <a:rPr lang="en-US" sz="2400" dirty="0" smtClean="0"/>
              <a:t>Accept </a:t>
            </a:r>
            <a:r>
              <a:rPr lang="en-US" sz="2400" dirty="0"/>
              <a:t>what Fate had determined for them and </a:t>
            </a:r>
            <a:r>
              <a:rPr lang="en-US" sz="2400" dirty="0" smtClean="0"/>
              <a:t>suppress </a:t>
            </a:r>
            <a:r>
              <a:rPr lang="en-US" sz="2400" dirty="0"/>
              <a:t>any desires for that which they could not have</a:t>
            </a:r>
            <a:r>
              <a:rPr lang="en-US" sz="2400" dirty="0" smtClean="0"/>
              <a:t>.</a:t>
            </a:r>
          </a:p>
          <a:p>
            <a:r>
              <a:rPr lang="en-US" sz="2800" dirty="0" smtClean="0"/>
              <a:t>What Christian virtue did Stoics also hold in high regard?</a:t>
            </a:r>
          </a:p>
          <a:p>
            <a:pPr lvl="1"/>
            <a:r>
              <a:rPr lang="en-US" sz="2400" dirty="0"/>
              <a:t>Stoics called for </a:t>
            </a:r>
            <a:r>
              <a:rPr lang="en-US" sz="2400" dirty="0" smtClean="0"/>
              <a:t>men to have </a:t>
            </a:r>
            <a:r>
              <a:rPr lang="en-US" sz="2400" b="1" dirty="0" smtClean="0"/>
              <a:t>courage</a:t>
            </a:r>
            <a:r>
              <a:rPr lang="en-US" sz="2400" dirty="0" smtClean="0"/>
              <a:t> </a:t>
            </a:r>
            <a:r>
              <a:rPr lang="en-US" sz="2400" dirty="0"/>
              <a:t>in facing whatever </a:t>
            </a:r>
            <a:r>
              <a:rPr lang="en-US" sz="2400" dirty="0" smtClean="0"/>
              <a:t>suffering and difficulty that Providence (Fate) had determined that they would face. </a:t>
            </a:r>
          </a:p>
        </p:txBody>
      </p:sp>
    </p:spTree>
    <p:extLst>
      <p:ext uri="{BB962C8B-B14F-4D97-AF65-F5344CB8AC3E}">
        <p14:creationId xmlns:p14="http://schemas.microsoft.com/office/powerpoint/2010/main" val="3138949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dirty="0"/>
              <a:t>How did Cynics view the speculative theories of the academics </a:t>
            </a:r>
          </a:p>
          <a:p>
            <a:pPr lvl="1"/>
            <a:r>
              <a:rPr lang="en-US" dirty="0"/>
              <a:t>They despised them, believing they had no practical benefit for the individual, but enslaved him with false obligations.</a:t>
            </a:r>
          </a:p>
          <a:p>
            <a:r>
              <a:rPr lang="en-US" dirty="0" smtClean="0"/>
              <a:t>What did Cynics believe concerning such things as </a:t>
            </a:r>
            <a:r>
              <a:rPr lang="en-US" dirty="0"/>
              <a:t>wealth, power, sex, and </a:t>
            </a:r>
            <a:r>
              <a:rPr lang="en-US" dirty="0" smtClean="0"/>
              <a:t>fame?</a:t>
            </a:r>
          </a:p>
          <a:p>
            <a:pPr lvl="1"/>
            <a:r>
              <a:rPr lang="en-US" dirty="0"/>
              <a:t>They ridiculed luxury and sensual pleasures and idolized poverty</a:t>
            </a:r>
            <a:r>
              <a:rPr lang="en-US" dirty="0" smtClean="0"/>
              <a:t>.</a:t>
            </a:r>
          </a:p>
          <a:p>
            <a:pPr lvl="1"/>
            <a:endParaRPr lang="en-US" sz="2000" dirty="0"/>
          </a:p>
          <a:p>
            <a:endParaRPr lang="en-US" sz="2800" dirty="0"/>
          </a:p>
        </p:txBody>
      </p:sp>
    </p:spTree>
    <p:extLst>
      <p:ext uri="{BB962C8B-B14F-4D97-AF65-F5344CB8AC3E}">
        <p14:creationId xmlns:p14="http://schemas.microsoft.com/office/powerpoint/2010/main" val="744386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646808"/>
          </a:xfrm>
        </p:spPr>
        <p:txBody>
          <a:bodyPr>
            <a:noAutofit/>
          </a:bodyPr>
          <a:lstStyle/>
          <a:p>
            <a:r>
              <a:rPr lang="en-US" sz="6600" b="1" dirty="0">
                <a:solidFill>
                  <a:srgbClr val="FFC000"/>
                </a:solidFill>
                <a:effectLst>
                  <a:glow rad="228600">
                    <a:schemeClr val="accent6">
                      <a:satMod val="175000"/>
                      <a:alpha val="40000"/>
                    </a:schemeClr>
                  </a:glow>
                  <a:outerShdw blurRad="114300" dist="38100" dir="13500000" algn="br" rotWithShape="0">
                    <a:prstClr val="black"/>
                  </a:outerShdw>
                </a:effectLst>
              </a:rPr>
              <a:t>From Jerusalem to the Ends of the Earth</a:t>
            </a:r>
            <a:endParaRPr lang="en-US" sz="6600" b="1" dirty="0">
              <a:ln w="12700">
                <a:solidFill>
                  <a:schemeClr val="tx2">
                    <a:satMod val="155000"/>
                  </a:schemeClr>
                </a:solidFill>
                <a:prstDash val="solid"/>
              </a:ln>
              <a:solidFill>
                <a:srgbClr val="FFC000"/>
              </a:solidFill>
              <a:effectLst>
                <a:glow rad="228600">
                  <a:schemeClr val="accent6">
                    <a:satMod val="175000"/>
                    <a:alpha val="40000"/>
                  </a:schemeClr>
                </a:glow>
                <a:outerShdw blurRad="114300" dist="38100" dir="13500000" algn="br" rotWithShape="0">
                  <a:prstClr val="black"/>
                </a:outerShdw>
              </a:effectLst>
            </a:endParaRPr>
          </a:p>
        </p:txBody>
      </p:sp>
      <p:sp>
        <p:nvSpPr>
          <p:cNvPr id="2" name="TextBox 1"/>
          <p:cNvSpPr txBox="1"/>
          <p:nvPr/>
        </p:nvSpPr>
        <p:spPr>
          <a:xfrm>
            <a:off x="1752600" y="2284520"/>
            <a:ext cx="5638800" cy="3046988"/>
          </a:xfrm>
          <a:prstGeom prst="rect">
            <a:avLst/>
          </a:prstGeom>
          <a:solidFill>
            <a:schemeClr val="bg1"/>
          </a:solidFill>
        </p:spPr>
        <p:txBody>
          <a:bodyPr wrap="square" rtlCol="0">
            <a:spAutoFit/>
          </a:bodyPr>
          <a:lstStyle/>
          <a:p>
            <a:pPr lvl="0" algn="ctr"/>
            <a:r>
              <a:rPr lang="en-US" sz="32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But you will receive power when the Holy Spirit has come upon you, and you will be my witnesses in Jerusalem and in all Judea and Samaria, and to the end of the earth. </a:t>
            </a:r>
            <a:r>
              <a:rPr lang="en-US" sz="3200" dirty="0">
                <a:effectLst>
                  <a:glow rad="101600">
                    <a:schemeClr val="bg1">
                      <a:alpha val="60000"/>
                    </a:schemeClr>
                  </a:glow>
                  <a:innerShdw blurRad="63500" dist="50800" dir="8100000">
                    <a:prstClr val="black">
                      <a:alpha val="50000"/>
                    </a:prstClr>
                  </a:innerShdw>
                </a:effectLst>
              </a:rPr>
              <a:t>(</a:t>
            </a:r>
            <a:r>
              <a:rPr lang="en-US" sz="3200" dirty="0" smtClean="0">
                <a:effectLst>
                  <a:glow rad="101600">
                    <a:schemeClr val="bg1">
                      <a:alpha val="60000"/>
                    </a:schemeClr>
                  </a:glow>
                  <a:innerShdw blurRad="63500" dist="50800" dir="8100000">
                    <a:prstClr val="black">
                      <a:alpha val="50000"/>
                    </a:prstClr>
                  </a:innerShdw>
                </a:effectLst>
              </a:rPr>
              <a:t>Acts 1:8)</a:t>
            </a:r>
            <a:endParaRPr lang="en-US" sz="3200" dirty="0">
              <a:effectLst>
                <a:glow rad="101600">
                  <a:schemeClr val="bg1">
                    <a:alpha val="60000"/>
                  </a:schemeClr>
                </a:glow>
                <a:innerShdw blurRad="63500" dist="50800" dir="8100000">
                  <a:prstClr val="black">
                    <a:alpha val="50000"/>
                  </a:prstClr>
                </a:innerShdw>
              </a:effectLst>
            </a:endParaRPr>
          </a:p>
        </p:txBody>
      </p:sp>
      <p:sp>
        <p:nvSpPr>
          <p:cNvPr id="4" name="Rectangle 3"/>
          <p:cNvSpPr/>
          <p:nvPr/>
        </p:nvSpPr>
        <p:spPr>
          <a:xfrm>
            <a:off x="0" y="6420268"/>
            <a:ext cx="9144000" cy="369332"/>
          </a:xfrm>
          <a:prstGeom prst="rect">
            <a:avLst/>
          </a:prstGeom>
        </p:spPr>
        <p:txBody>
          <a:bodyPr wrap="square">
            <a:spAutoFit/>
          </a:bodyPr>
          <a:lstStyle/>
          <a:p>
            <a:r>
              <a:rPr lang="en-US" dirty="0">
                <a:hlinkClick r:id="rId4"/>
              </a:rPr>
              <a:t>http://</a:t>
            </a:r>
            <a:r>
              <a:rPr lang="en-US" dirty="0" smtClean="0">
                <a:hlinkClick r:id="rId4"/>
              </a:rPr>
              <a:t>wallpaperscristaos.com.br/christianwallpapers/to-the-ends-of-the-earth</a:t>
            </a:r>
            <a:r>
              <a:rPr lang="en-US" dirty="0" smtClean="0"/>
              <a:t> </a:t>
            </a:r>
            <a:endParaRPr lang="en-US" dirty="0"/>
          </a:p>
        </p:txBody>
      </p:sp>
    </p:spTree>
    <p:extLst>
      <p:ext uri="{BB962C8B-B14F-4D97-AF65-F5344CB8AC3E}">
        <p14:creationId xmlns:p14="http://schemas.microsoft.com/office/powerpoint/2010/main" val="89090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sz="2700" dirty="0" smtClean="0"/>
              <a:t>In </a:t>
            </a:r>
            <a:r>
              <a:rPr lang="en-US" sz="2700" dirty="0"/>
              <a:t>its first years, </a:t>
            </a:r>
            <a:r>
              <a:rPr lang="en-US" sz="2700" dirty="0" smtClean="0"/>
              <a:t>Christianity </a:t>
            </a:r>
            <a:r>
              <a:rPr lang="en-US" sz="2700" dirty="0"/>
              <a:t>was a religious movement which blossomed exclusively within the confines of Judaism, and revolved around Jerusalem as its spiritual home. </a:t>
            </a:r>
            <a:endParaRPr lang="en-US" sz="2700" dirty="0" smtClean="0"/>
          </a:p>
          <a:p>
            <a:r>
              <a:rPr lang="en-US" sz="2700" dirty="0" smtClean="0"/>
              <a:t>The </a:t>
            </a:r>
            <a:r>
              <a:rPr lang="en-US" sz="2700" dirty="0"/>
              <a:t>original followers of Jesus were all Jews, and they had no intention of being anything other than faithful and pious Jews. They continued to worship in the Jerusalem temple, to obey the law of Moses, and to have a negative attitude towards Gentiles</a:t>
            </a:r>
            <a:r>
              <a:rPr lang="en-US" sz="2700" dirty="0" smtClean="0"/>
              <a:t>.</a:t>
            </a:r>
          </a:p>
          <a:p>
            <a:r>
              <a:rPr lang="en-US" sz="2700" dirty="0"/>
              <a:t>Yet by the end of the </a:t>
            </a:r>
            <a:r>
              <a:rPr lang="en-US" sz="2700" dirty="0" smtClean="0"/>
              <a:t>first </a:t>
            </a:r>
            <a:r>
              <a:rPr lang="en-US" sz="2700" dirty="0"/>
              <a:t>century, events had transplanted the Church from its original Jewish soil into the Gentile world, where it became an almost exclusively Gentile movement. </a:t>
            </a:r>
            <a:endParaRPr lang="en-US" sz="2700" dirty="0" smtClean="0"/>
          </a:p>
          <a:p>
            <a:r>
              <a:rPr lang="en-US" sz="2700" dirty="0" smtClean="0"/>
              <a:t>This morning we are going to be looking at how this </a:t>
            </a:r>
            <a:r>
              <a:rPr lang="en-US" sz="2700" b="1" i="1" dirty="0"/>
              <a:t>astonishing</a:t>
            </a:r>
            <a:r>
              <a:rPr lang="en-US" sz="2700" dirty="0"/>
              <a:t> change </a:t>
            </a:r>
            <a:r>
              <a:rPr lang="en-US" sz="2700" dirty="0" smtClean="0"/>
              <a:t>took place.</a:t>
            </a:r>
            <a:endParaRPr lang="en-US" sz="27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2199864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*From </a:t>
            </a:r>
            <a:r>
              <a:rPr lang="en-US" b="1" dirty="0"/>
              <a:t>Jerusalem </a:t>
            </a:r>
            <a:r>
              <a:rPr lang="en-US" b="1" dirty="0" smtClean="0"/>
              <a:t>to the Ends of the Earth</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700" dirty="0"/>
              <a:t>The process of transition began when tensions arose within the early Christian community in Jerusalem between </a:t>
            </a:r>
            <a:r>
              <a:rPr lang="en-US" sz="2700" b="1" i="1" dirty="0"/>
              <a:t>Palestinian</a:t>
            </a:r>
            <a:r>
              <a:rPr lang="en-US" sz="2700" dirty="0"/>
              <a:t> Jews, and Jews from a more </a:t>
            </a:r>
            <a:r>
              <a:rPr lang="en-US" sz="2700" b="1" i="1" dirty="0"/>
              <a:t>Hellenistic</a:t>
            </a:r>
            <a:r>
              <a:rPr lang="en-US" sz="2700" dirty="0"/>
              <a:t> </a:t>
            </a:r>
            <a:r>
              <a:rPr lang="en-US" sz="2700" dirty="0" smtClean="0"/>
              <a:t>background.</a:t>
            </a:r>
          </a:p>
          <a:p>
            <a:r>
              <a:rPr lang="en-US" sz="2700" dirty="0" smtClean="0"/>
              <a:t>We find this tension described in Acts 6, where Luke refers to the two parties as, literally, </a:t>
            </a:r>
            <a:r>
              <a:rPr lang="en-US" sz="2700" dirty="0"/>
              <a:t>“the Hellenists</a:t>
            </a:r>
            <a:r>
              <a:rPr lang="en-US" sz="2700" dirty="0" smtClean="0"/>
              <a:t>”</a:t>
            </a:r>
            <a:r>
              <a:rPr lang="en-US" sz="2700" dirty="0"/>
              <a:t> and “the Hebrews”. </a:t>
            </a:r>
            <a:endParaRPr lang="en-US" sz="27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2211232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35926</TotalTime>
  <Words>2698</Words>
  <Application>Microsoft Office PowerPoint</Application>
  <PresentationFormat>On-screen Show (4:3)</PresentationFormat>
  <Paragraphs>123</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7_Office Theme</vt:lpstr>
      <vt:lpstr>PowerPoint Presentation</vt:lpstr>
      <vt:lpstr>Review</vt:lpstr>
      <vt:lpstr>Review</vt:lpstr>
      <vt:lpstr>Review</vt:lpstr>
      <vt:lpstr>Review</vt:lpstr>
      <vt:lpstr>Review</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lpstr>*From Jerusalem to the Ends of the Earth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422</cp:revision>
  <dcterms:created xsi:type="dcterms:W3CDTF">2018-06-08T00:19:32Z</dcterms:created>
  <dcterms:modified xsi:type="dcterms:W3CDTF">2018-08-05T21:47:29Z</dcterms:modified>
</cp:coreProperties>
</file>