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792" r:id="rId3"/>
  </p:sldMasterIdLst>
  <p:sldIdLst>
    <p:sldId id="380" r:id="rId4"/>
    <p:sldId id="430" r:id="rId5"/>
    <p:sldId id="431" r:id="rId6"/>
    <p:sldId id="432" r:id="rId7"/>
    <p:sldId id="433" r:id="rId8"/>
    <p:sldId id="434" r:id="rId9"/>
    <p:sldId id="407" r:id="rId10"/>
    <p:sldId id="405" r:id="rId11"/>
    <p:sldId id="408" r:id="rId12"/>
    <p:sldId id="410" r:id="rId13"/>
    <p:sldId id="425" r:id="rId14"/>
    <p:sldId id="424" r:id="rId15"/>
    <p:sldId id="426" r:id="rId16"/>
    <p:sldId id="427" r:id="rId17"/>
    <p:sldId id="436" r:id="rId18"/>
    <p:sldId id="437" r:id="rId19"/>
    <p:sldId id="439" r:id="rId20"/>
    <p:sldId id="438" r:id="rId21"/>
    <p:sldId id="440" r:id="rId22"/>
    <p:sldId id="441" r:id="rId23"/>
    <p:sldId id="442" r:id="rId24"/>
    <p:sldId id="44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19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15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10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79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878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260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2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41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533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941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89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36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021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26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0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874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178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56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8/19/2018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56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613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511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8/19/2018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8/19/2018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8/19/2018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8/19/2018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8/19/2018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5102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8/19/2018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422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hyperlink" Target="https://commons.wikimedia.org/wiki/File:Roberts_Siege_and_Destruction_of_Jerusalem.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8.xml"/><Relationship Id="rId1" Type="http://schemas.openxmlformats.org/officeDocument/2006/relationships/themeOverride" Target="../theme/themeOverride15.xml"/><Relationship Id="rId4" Type="http://schemas.openxmlformats.org/officeDocument/2006/relationships/hyperlink" Target="https://iconreader.wordpress.com/2010/08/17/how-to-recognize-the-holy-apostles-in-ic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4.xml"/><Relationship Id="rId1" Type="http://schemas.openxmlformats.org/officeDocument/2006/relationships/themeOverride" Target="../theme/themeOverr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commons.wikimedia.org/wiki/File:Probably_Valentin_de_Boulogne_-_Saint_Paul_Writing_His_Epistles_-_Google_Art_Project.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4548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800" dirty="0"/>
              <a:t>It is not necessary </a:t>
            </a:r>
            <a:r>
              <a:rPr lang="en-US" sz="2800" dirty="0" smtClean="0"/>
              <a:t>for us to review all </a:t>
            </a:r>
            <a:r>
              <a:rPr lang="en-US" sz="2800" dirty="0"/>
              <a:t>of Paul’s travels, to which the book of Acts devotes several chapters. </a:t>
            </a:r>
            <a:endParaRPr lang="en-US" sz="2800" dirty="0" smtClean="0"/>
          </a:p>
          <a:p>
            <a:r>
              <a:rPr lang="en-US" sz="2800" dirty="0" smtClean="0"/>
              <a:t>It </a:t>
            </a:r>
            <a:r>
              <a:rPr lang="en-US" sz="2800" dirty="0"/>
              <a:t>should suffice to say that, </a:t>
            </a:r>
            <a:r>
              <a:rPr lang="en-US" sz="2800" dirty="0" smtClean="0"/>
              <a:t>during </a:t>
            </a:r>
            <a:r>
              <a:rPr lang="en-US" sz="2800" dirty="0"/>
              <a:t>a number of voyages, first with Barnabas and then with others, Paul took the gospel </a:t>
            </a:r>
            <a:r>
              <a:rPr lang="en-US" sz="2800" dirty="0" smtClean="0"/>
              <a:t>to</a:t>
            </a:r>
          </a:p>
          <a:p>
            <a:pPr lvl="1"/>
            <a:r>
              <a:rPr lang="en-US" sz="2400" dirty="0" smtClean="0"/>
              <a:t>The </a:t>
            </a:r>
            <a:r>
              <a:rPr lang="en-US" sz="2400" dirty="0"/>
              <a:t>island of </a:t>
            </a:r>
            <a:r>
              <a:rPr lang="en-US" sz="2400" dirty="0" smtClean="0"/>
              <a:t>Cyprus</a:t>
            </a:r>
          </a:p>
          <a:p>
            <a:pPr lvl="1"/>
            <a:r>
              <a:rPr lang="en-US" sz="2400" dirty="0"/>
              <a:t>T</a:t>
            </a:r>
            <a:r>
              <a:rPr lang="en-US" sz="2400" dirty="0" smtClean="0"/>
              <a:t>o </a:t>
            </a:r>
            <a:r>
              <a:rPr lang="en-US" sz="2400" dirty="0"/>
              <a:t>several cities of Asia </a:t>
            </a:r>
            <a:r>
              <a:rPr lang="en-US" sz="2400" dirty="0" smtClean="0"/>
              <a:t>Minor</a:t>
            </a:r>
          </a:p>
          <a:p>
            <a:pPr lvl="1"/>
            <a:r>
              <a:rPr lang="en-US" sz="2400" dirty="0"/>
              <a:t>T</a:t>
            </a:r>
            <a:r>
              <a:rPr lang="en-US" sz="2400" dirty="0" smtClean="0"/>
              <a:t>o Greece</a:t>
            </a:r>
          </a:p>
          <a:p>
            <a:pPr lvl="1"/>
            <a:r>
              <a:rPr lang="en-US" sz="2400" dirty="0"/>
              <a:t>T</a:t>
            </a:r>
            <a:r>
              <a:rPr lang="en-US" sz="2400" dirty="0" smtClean="0"/>
              <a:t>o Rome</a:t>
            </a:r>
          </a:p>
          <a:p>
            <a:pPr lvl="1"/>
            <a:r>
              <a:rPr lang="en-US" sz="2400" dirty="0"/>
              <a:t>A</a:t>
            </a:r>
            <a:r>
              <a:rPr lang="en-US" sz="2400" dirty="0" smtClean="0"/>
              <a:t>nd </a:t>
            </a:r>
            <a:r>
              <a:rPr lang="en-US" sz="2400" dirty="0"/>
              <a:t>perhaps—according to a tradition that cannot be confirmed—to Spain. </a:t>
            </a:r>
            <a:endParaRPr lang="en-US" sz="2400" dirty="0" smtClean="0"/>
          </a:p>
          <a:p>
            <a:r>
              <a:rPr lang="en-US" sz="2800" dirty="0" smtClean="0"/>
              <a:t>But </a:t>
            </a:r>
            <a:r>
              <a:rPr lang="en-US" sz="2800" dirty="0"/>
              <a:t>to say that Paul took the gospel to those areas is not to imply that he was the first to do so. The </a:t>
            </a:r>
            <a:r>
              <a:rPr lang="en-US" sz="2800" dirty="0" smtClean="0"/>
              <a:t>letter to </a:t>
            </a:r>
            <a:r>
              <a:rPr lang="en-US" sz="2800" dirty="0"/>
              <a:t>the Romans shows that there was </a:t>
            </a:r>
            <a:r>
              <a:rPr lang="en-US" sz="2800" dirty="0" smtClean="0"/>
              <a:t>already a </a:t>
            </a:r>
            <a:r>
              <a:rPr lang="en-US" sz="2800" dirty="0"/>
              <a:t>church in the imperial capital </a:t>
            </a:r>
            <a:r>
              <a:rPr lang="en-US" sz="2800" b="1" i="1" dirty="0"/>
              <a:t>before</a:t>
            </a:r>
            <a:r>
              <a:rPr lang="en-US" sz="2800" dirty="0"/>
              <a:t> Paul’s arrival</a:t>
            </a:r>
            <a:r>
              <a:rPr lang="en-US" sz="2800" dirty="0" smtClean="0"/>
              <a:t>.</a:t>
            </a:r>
            <a:endParaRPr lang="en-US" sz="28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*Gonzalez</a:t>
            </a:r>
            <a:r>
              <a:rPr lang="en-US" sz="1600" dirty="0"/>
              <a:t>, Justo; </a:t>
            </a:r>
            <a:r>
              <a:rPr lang="en-US" sz="1600" i="1" dirty="0"/>
              <a:t>The Story of Christianity: Vol. 1: The Early Church to the Dawn of the Reformation;</a:t>
            </a:r>
            <a:r>
              <a:rPr lang="en-US" sz="1600" dirty="0"/>
              <a:t> </a:t>
            </a:r>
            <a:r>
              <a:rPr lang="en-US" sz="1600" dirty="0" smtClean="0"/>
              <a:t>p.33 </a:t>
            </a:r>
            <a:endParaRPr lang="en-US" sz="1600" dirty="0"/>
          </a:p>
        </p:txBody>
      </p:sp>
    </p:spTree>
    <p:extLst>
      <p:ext uri="{BB962C8B-B14F-4D97-AF65-F5344CB8AC3E}">
        <p14:creationId xmlns:p14="http://schemas.microsoft.com/office/powerpoint/2010/main" val="95896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sz="2800" dirty="0" smtClean="0"/>
              <a:t>Although </a:t>
            </a:r>
            <a:r>
              <a:rPr lang="en-US" sz="2800" dirty="0"/>
              <a:t>the New Testament speaks a great deal of Paul and his journeys, there were many others preaching in various </a:t>
            </a:r>
            <a:r>
              <a:rPr lang="en-US" sz="2800" dirty="0" smtClean="0"/>
              <a:t>regions: </a:t>
            </a:r>
          </a:p>
          <a:p>
            <a:pPr lvl="1"/>
            <a:r>
              <a:rPr lang="en-US" sz="2400" dirty="0" smtClean="0"/>
              <a:t>Barnabas </a:t>
            </a:r>
            <a:r>
              <a:rPr lang="en-US" sz="2400" dirty="0"/>
              <a:t>and Mark went to </a:t>
            </a:r>
            <a:r>
              <a:rPr lang="en-US" sz="2400" dirty="0" smtClean="0"/>
              <a:t>Cyprus (Acts 15:39). </a:t>
            </a:r>
          </a:p>
          <a:p>
            <a:pPr lvl="1"/>
            <a:r>
              <a:rPr lang="en-US" sz="2400" dirty="0" smtClean="0"/>
              <a:t>The </a:t>
            </a:r>
            <a:r>
              <a:rPr lang="en-US" sz="2400" dirty="0" smtClean="0"/>
              <a:t>Alexandrian </a:t>
            </a:r>
            <a:r>
              <a:rPr lang="en-US" sz="2400" dirty="0"/>
              <a:t>Jew Apollos preached in Ephesus and </a:t>
            </a:r>
            <a:r>
              <a:rPr lang="en-US" sz="2400" dirty="0" smtClean="0"/>
              <a:t>Corinth (Acts 18:24; 19:1). </a:t>
            </a:r>
          </a:p>
          <a:p>
            <a:pPr lvl="1"/>
            <a:r>
              <a:rPr lang="en-US" sz="2400" dirty="0" smtClean="0"/>
              <a:t>The Colossians (and perhaps the Loaodiceans) first heard the Gospel from Epaphras (Col. 1:7-8; 2:1).</a:t>
            </a:r>
          </a:p>
          <a:p>
            <a:pPr lvl="1"/>
            <a:r>
              <a:rPr lang="en-US" sz="2400" dirty="0" smtClean="0"/>
              <a:t>And </a:t>
            </a:r>
            <a:r>
              <a:rPr lang="en-US" sz="2400" dirty="0"/>
              <a:t>Paul himself, after complaining that “some preach Christ from envy and rivalry,” </a:t>
            </a:r>
            <a:r>
              <a:rPr lang="en-US" sz="2400" dirty="0" smtClean="0"/>
              <a:t>rejoiced </a:t>
            </a:r>
            <a:r>
              <a:rPr lang="en-US" sz="2400" dirty="0"/>
              <a:t>that </a:t>
            </a:r>
            <a:r>
              <a:rPr lang="en-US" sz="2400" dirty="0" smtClean="0"/>
              <a:t>Christ was being proclaimed by others </a:t>
            </a:r>
            <a:r>
              <a:rPr lang="en-US" sz="2400" dirty="0"/>
              <a:t>(Phil. </a:t>
            </a:r>
            <a:r>
              <a:rPr lang="en-US" sz="2400" dirty="0" smtClean="0"/>
              <a:t>1:15,18</a:t>
            </a:r>
            <a:r>
              <a:rPr lang="en-US" sz="2400" dirty="0"/>
              <a:t>). </a:t>
            </a:r>
            <a:endParaRPr lang="en-US" sz="24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*Gonzalez</a:t>
            </a:r>
            <a:r>
              <a:rPr lang="en-US" sz="1600" dirty="0"/>
              <a:t>, Justo; </a:t>
            </a:r>
            <a:r>
              <a:rPr lang="en-US" sz="1600" i="1" dirty="0"/>
              <a:t>The Story of Christianity: Vol. 1: The Early Church to the Dawn of the Reformation;</a:t>
            </a:r>
            <a:r>
              <a:rPr lang="en-US" sz="1600" dirty="0"/>
              <a:t> </a:t>
            </a:r>
            <a:r>
              <a:rPr lang="en-US" sz="1600" dirty="0" smtClean="0"/>
              <a:t>p.33 </a:t>
            </a:r>
            <a:endParaRPr lang="en-US" sz="1600" dirty="0"/>
          </a:p>
        </p:txBody>
      </p:sp>
    </p:spTree>
    <p:extLst>
      <p:ext uri="{BB962C8B-B14F-4D97-AF65-F5344CB8AC3E}">
        <p14:creationId xmlns:p14="http://schemas.microsoft.com/office/powerpoint/2010/main" val="2469889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a:bodyPr>
          <a:lstStyle/>
          <a:p>
            <a:r>
              <a:rPr lang="en-US" dirty="0" smtClean="0"/>
              <a:t>Paul’s </a:t>
            </a:r>
            <a:r>
              <a:rPr lang="en-US" dirty="0"/>
              <a:t>greatest and most unique contribution to the shaping of early Christianity was not so much in the actual founding of churches. </a:t>
            </a:r>
            <a:endParaRPr lang="en-US" dirty="0" smtClean="0"/>
          </a:p>
          <a:p>
            <a:r>
              <a:rPr lang="en-US" dirty="0" smtClean="0"/>
              <a:t>Rather</a:t>
            </a:r>
            <a:r>
              <a:rPr lang="en-US" dirty="0"/>
              <a:t>, it was in the </a:t>
            </a:r>
            <a:r>
              <a:rPr lang="en-US" dirty="0" smtClean="0"/>
              <a:t>Letters </a:t>
            </a:r>
            <a:r>
              <a:rPr lang="en-US" dirty="0"/>
              <a:t>that he wrote in connection with that activity, since those </a:t>
            </a:r>
            <a:r>
              <a:rPr lang="en-US" dirty="0" smtClean="0"/>
              <a:t>Letters </a:t>
            </a:r>
            <a:r>
              <a:rPr lang="en-US" dirty="0"/>
              <a:t>eventually became part of Christian scripture, and thus have had a decisive and continuing impact on the life and thought of the Christian church</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*Gonzalez</a:t>
            </a:r>
            <a:r>
              <a:rPr lang="en-US" sz="1600" dirty="0"/>
              <a:t>, Justo; </a:t>
            </a:r>
            <a:r>
              <a:rPr lang="en-US" sz="1600" i="1" dirty="0"/>
              <a:t>The Story of Christianity: Vol. 1: The Early Church to the Dawn of the Reformation;</a:t>
            </a:r>
            <a:r>
              <a:rPr lang="en-US" sz="1600" dirty="0"/>
              <a:t> </a:t>
            </a:r>
            <a:r>
              <a:rPr lang="en-US" sz="1600" dirty="0" smtClean="0"/>
              <a:t>p.33 </a:t>
            </a:r>
            <a:endParaRPr lang="en-US" sz="1600" dirty="0"/>
          </a:p>
        </p:txBody>
      </p:sp>
    </p:spTree>
    <p:extLst>
      <p:ext uri="{BB962C8B-B14F-4D97-AF65-F5344CB8AC3E}">
        <p14:creationId xmlns:p14="http://schemas.microsoft.com/office/powerpoint/2010/main" val="492696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sz="2800" dirty="0"/>
              <a:t>Paul’s converts were a mixed lot. A few of them were from honorable backgrounds, but the majority were pagans with sordid pasts. </a:t>
            </a:r>
            <a:endParaRPr lang="en-US" sz="2800" dirty="0" smtClean="0"/>
          </a:p>
          <a:p>
            <a:r>
              <a:rPr lang="en-US" sz="2800" dirty="0" smtClean="0"/>
              <a:t>In </a:t>
            </a:r>
            <a:r>
              <a:rPr lang="en-US" sz="2800" dirty="0"/>
              <a:t>one of his many letters Paul reminds his readers of their former life: sexually immoral, idolaters, adulterers, </a:t>
            </a:r>
            <a:r>
              <a:rPr lang="en-US" sz="2800" dirty="0" smtClean="0"/>
              <a:t>homosexuals, </a:t>
            </a:r>
            <a:r>
              <a:rPr lang="en-US" sz="2800" dirty="0"/>
              <a:t>thieves, greedy, drunkards, slanderers, and swindlers. </a:t>
            </a:r>
            <a:r>
              <a:rPr lang="en-US" sz="2800" dirty="0" smtClean="0"/>
              <a:t>(1 Cor. 6:10-11a)</a:t>
            </a:r>
          </a:p>
          <a:p>
            <a:r>
              <a:rPr lang="en-US" sz="2800" dirty="0" smtClean="0"/>
              <a:t>But</a:t>
            </a:r>
            <a:r>
              <a:rPr lang="en-US" sz="2800" dirty="0"/>
              <a:t>, says Paul, “</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You were washed, you were sanctified, you were justified in the name of the Lord Jesus Christ and by the Spirit of our God</a:t>
            </a:r>
            <a:r>
              <a:rPr lang="en-US" sz="2800" dirty="0"/>
              <a:t>” (1 Cor. 6: 11, NIV). </a:t>
            </a:r>
            <a:endParaRPr lang="en-US" sz="2800" dirty="0" smtClean="0"/>
          </a:p>
          <a:p>
            <a:r>
              <a:rPr lang="en-US" sz="2800" dirty="0" smtClean="0"/>
              <a:t>What </a:t>
            </a:r>
            <a:r>
              <a:rPr lang="en-US" sz="2800" dirty="0"/>
              <a:t>was the best way to instill Christian principles of morality in these churches? That question was at the heart of the continuing tensions between Jewish and Gentile believers in first-century Christianity. </a:t>
            </a:r>
            <a:endParaRPr lang="en-US" sz="28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22)</a:t>
            </a:r>
          </a:p>
        </p:txBody>
      </p:sp>
    </p:spTree>
    <p:extLst>
      <p:ext uri="{BB962C8B-B14F-4D97-AF65-F5344CB8AC3E}">
        <p14:creationId xmlns:p14="http://schemas.microsoft.com/office/powerpoint/2010/main" val="26795112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smtClean="0"/>
              <a:t>Some of the Palestinian Jews, </a:t>
            </a:r>
            <a:r>
              <a:rPr lang="en-US" sz="2800" dirty="0"/>
              <a:t>steeped in traditional Judaism, said, </a:t>
            </a:r>
            <a:r>
              <a:rPr lang="en-US" sz="2800" dirty="0" smtClean="0"/>
              <a:t>“</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Unless you are circumcised according to the custom of Moses, you cannot be saved</a:t>
            </a:r>
            <a:r>
              <a:rPr lang="en-US" sz="2800" dirty="0" smtClean="0"/>
              <a:t>.” (cf. Acts 15:1)</a:t>
            </a:r>
          </a:p>
          <a:p>
            <a:r>
              <a:rPr lang="en-US" sz="2800" dirty="0" smtClean="0"/>
              <a:t>Paul</a:t>
            </a:r>
            <a:r>
              <a:rPr lang="en-US" sz="2800" dirty="0"/>
              <a:t>, however, </a:t>
            </a:r>
            <a:r>
              <a:rPr lang="en-US" sz="2800" dirty="0" smtClean="0"/>
              <a:t>opposed this view. </a:t>
            </a:r>
            <a:r>
              <a:rPr lang="en-US" sz="2800" dirty="0"/>
              <a:t>His own experience pointed another way. </a:t>
            </a:r>
            <a:r>
              <a:rPr lang="en-US" sz="2800" dirty="0" smtClean="0"/>
              <a:t>(Acts 15:2)</a:t>
            </a:r>
          </a:p>
          <a:p>
            <a:r>
              <a:rPr lang="en-US" sz="2800" dirty="0" smtClean="0"/>
              <a:t>Paul tells the Philippians that if </a:t>
            </a:r>
            <a:r>
              <a:rPr lang="en-US" sz="2800" dirty="0" smtClean="0"/>
              <a:t>a person could gain the righteousness of God by obeying the law, </a:t>
            </a:r>
            <a:r>
              <a:rPr lang="en-US" sz="2800" dirty="0" smtClean="0"/>
              <a:t>he, as a Jewish Pharisee, </a:t>
            </a:r>
            <a:r>
              <a:rPr lang="en-US" sz="2800" dirty="0" smtClean="0"/>
              <a:t>would have been the greatest in the kingdom</a:t>
            </a:r>
            <a:r>
              <a:rPr lang="en-US" sz="2800" dirty="0"/>
              <a:t>. (Phil. 3:3-10)</a:t>
            </a:r>
          </a:p>
          <a:p>
            <a:r>
              <a:rPr lang="en-US" sz="2800" dirty="0" smtClean="0"/>
              <a:t>But as Paul says in his letter to the Galatians: </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ll </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who rely on works of the law are under a curse; for it is written, "Cursed be everyone who does not abide by </a:t>
            </a:r>
            <a:r>
              <a:rPr lang="en-US" sz="28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all</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things written in the Book of the Law, and do them</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Now it is evident that </a:t>
            </a:r>
            <a:r>
              <a:rPr lang="en-US" sz="28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no one</a:t>
            </a:r>
            <a:r>
              <a:rPr lang="en-US" sz="2800"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 is justified before God by the law, for "The righteous shall live by </a:t>
            </a:r>
            <a:r>
              <a:rPr lang="en-US" sz="2800" b="1" i="1" dirty="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faith</a:t>
            </a:r>
            <a:r>
              <a:rPr lang="en-US" sz="2800" i="1" dirty="0" smtClean="0">
                <a:solidFill>
                  <a:srgbClr val="344BF6"/>
                </a:solidFill>
                <a:effectLst>
                  <a:glow rad="101600">
                    <a:schemeClr val="bg1">
                      <a:alpha val="60000"/>
                    </a:schemeClr>
                  </a:glow>
                  <a:innerShdw blurRad="63500" dist="50800" dir="8100000">
                    <a:prstClr val="black">
                      <a:alpha val="50000"/>
                    </a:prstClr>
                  </a:innerShdw>
                </a:effectLst>
                <a:latin typeface="Cambria" panose="02040503050406030204" pitchFamily="18" charset="0"/>
                <a:ea typeface="Cambria" panose="02040503050406030204" pitchFamily="18" charset="0"/>
              </a:rPr>
              <a:t>."</a:t>
            </a:r>
            <a:r>
              <a:rPr lang="en-US" sz="2800" dirty="0" smtClean="0"/>
              <a:t> </a:t>
            </a:r>
            <a:r>
              <a:rPr lang="en-US" sz="2800" dirty="0"/>
              <a:t>(Gal </a:t>
            </a:r>
            <a:r>
              <a:rPr lang="en-US" sz="2800" dirty="0" smtClean="0"/>
              <a:t>3:10-11).</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22)</a:t>
            </a:r>
          </a:p>
        </p:txBody>
      </p:sp>
    </p:spTree>
    <p:extLst>
      <p:ext uri="{BB962C8B-B14F-4D97-AF65-F5344CB8AC3E}">
        <p14:creationId xmlns:p14="http://schemas.microsoft.com/office/powerpoint/2010/main" val="3572472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noAutofit/>
          </a:bodyPr>
          <a:lstStyle/>
          <a:p>
            <a:r>
              <a:rPr lang="en-US" sz="6600" b="1" dirty="0" smtClean="0">
                <a:solidFill>
                  <a:srgbClr val="FFC000"/>
                </a:solidFill>
                <a:effectLst>
                  <a:glow rad="228600">
                    <a:schemeClr val="accent6">
                      <a:satMod val="175000"/>
                      <a:alpha val="40000"/>
                    </a:schemeClr>
                  </a:glow>
                  <a:outerShdw blurRad="114300" dist="38100" dir="13500000" algn="br" rotWithShape="0">
                    <a:prstClr val="black"/>
                  </a:outerShdw>
                </a:effectLst>
              </a:rPr>
              <a:t>The Decline of Judaism</a:t>
            </a:r>
            <a:endParaRPr lang="en-US" sz="6600" b="1" dirty="0">
              <a:ln w="12700">
                <a:solidFill>
                  <a:schemeClr val="tx2">
                    <a:satMod val="155000"/>
                  </a:schemeClr>
                </a:solidFill>
                <a:prstDash val="solid"/>
              </a:ln>
              <a:solidFill>
                <a:srgbClr val="FFC000"/>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752600" y="2284520"/>
            <a:ext cx="5638800" cy="2062103"/>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Israel failed to obtain what it was seeking. The elect obtained it, but the rest were </a:t>
            </a:r>
            <a:r>
              <a:rPr lang="en-US" sz="3200" i="1" dirty="0" smtClean="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hardened. </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(Rom 11:7)</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276999"/>
          </a:xfrm>
          <a:prstGeom prst="rect">
            <a:avLst/>
          </a:prstGeom>
        </p:spPr>
        <p:txBody>
          <a:bodyPr wrap="square">
            <a:spAutoFit/>
          </a:bodyPr>
          <a:lstStyle/>
          <a:p>
            <a:r>
              <a:rPr lang="en-US" sz="1200" dirty="0">
                <a:solidFill>
                  <a:prstClr val="black"/>
                </a:solidFill>
                <a:hlinkClick r:id="rId4"/>
              </a:rPr>
              <a:t>https://</a:t>
            </a:r>
            <a:r>
              <a:rPr lang="en-US" sz="1200" dirty="0" smtClean="0">
                <a:solidFill>
                  <a:prstClr val="black"/>
                </a:solidFill>
                <a:hlinkClick r:id="rId4"/>
              </a:rPr>
              <a:t>commons.wikimedia.org/wiki/File:Roberts_Siege_and_Destruction_of_Jerusalem.jpg</a:t>
            </a:r>
            <a:r>
              <a:rPr lang="en-US" sz="1200" dirty="0" smtClean="0">
                <a:solidFill>
                  <a:prstClr val="black"/>
                </a:solidFill>
              </a:rPr>
              <a:t> </a:t>
            </a:r>
            <a:endParaRPr lang="en-US" sz="1200" dirty="0">
              <a:solidFill>
                <a:prstClr val="black"/>
              </a:solidFill>
            </a:endParaRPr>
          </a:p>
        </p:txBody>
      </p:sp>
    </p:spTree>
    <p:extLst>
      <p:ext uri="{BB962C8B-B14F-4D97-AF65-F5344CB8AC3E}">
        <p14:creationId xmlns:p14="http://schemas.microsoft.com/office/powerpoint/2010/main" val="30687323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Decline of Judaism</a:t>
            </a:r>
          </a:p>
        </p:txBody>
      </p:sp>
      <p:sp>
        <p:nvSpPr>
          <p:cNvPr id="4" name="Content Placeholder 3"/>
          <p:cNvSpPr>
            <a:spLocks noGrp="1"/>
          </p:cNvSpPr>
          <p:nvPr>
            <p:ph idx="1"/>
          </p:nvPr>
        </p:nvSpPr>
        <p:spPr>
          <a:xfrm>
            <a:off x="457200" y="838200"/>
            <a:ext cx="8229600" cy="5638800"/>
          </a:xfrm>
        </p:spPr>
        <p:txBody>
          <a:bodyPr>
            <a:normAutofit lnSpcReduction="10000"/>
          </a:bodyPr>
          <a:lstStyle/>
          <a:p>
            <a:r>
              <a:rPr lang="en-US" dirty="0"/>
              <a:t>By that time </a:t>
            </a:r>
            <a:r>
              <a:rPr lang="en-US" dirty="0" smtClean="0"/>
              <a:t>of Paul’s </a:t>
            </a:r>
            <a:r>
              <a:rPr lang="en-US" dirty="0" smtClean="0"/>
              <a:t>death (in around AD 64-68), </a:t>
            </a:r>
            <a:r>
              <a:rPr lang="en-US" dirty="0" smtClean="0"/>
              <a:t>the </a:t>
            </a:r>
            <a:r>
              <a:rPr lang="en-US" dirty="0"/>
              <a:t>breach with traditional Judaism was almost </a:t>
            </a:r>
            <a:r>
              <a:rPr lang="en-US" dirty="0" smtClean="0"/>
              <a:t>complete. </a:t>
            </a:r>
            <a:r>
              <a:rPr lang="en-US" dirty="0"/>
              <a:t>Gentile </a:t>
            </a:r>
            <a:r>
              <a:rPr lang="en-US" dirty="0" smtClean="0"/>
              <a:t>believers: </a:t>
            </a:r>
          </a:p>
          <a:p>
            <a:pPr lvl="1"/>
            <a:r>
              <a:rPr lang="en-US" sz="2600" dirty="0" smtClean="0"/>
              <a:t>Were </a:t>
            </a:r>
            <a:r>
              <a:rPr lang="en-US" sz="2600" dirty="0"/>
              <a:t>not </a:t>
            </a:r>
            <a:r>
              <a:rPr lang="en-US" sz="2600" dirty="0" smtClean="0"/>
              <a:t>circumcised</a:t>
            </a:r>
          </a:p>
          <a:p>
            <a:pPr lvl="1"/>
            <a:r>
              <a:rPr lang="en-US" sz="2600" dirty="0" smtClean="0"/>
              <a:t>Neither </a:t>
            </a:r>
            <a:r>
              <a:rPr lang="en-US" sz="2600" dirty="0"/>
              <a:t>knew nor practiced Jewish dietary </a:t>
            </a:r>
            <a:r>
              <a:rPr lang="en-US" sz="2600" dirty="0" smtClean="0"/>
              <a:t>laws</a:t>
            </a:r>
          </a:p>
          <a:p>
            <a:pPr lvl="1"/>
            <a:r>
              <a:rPr lang="en-US" sz="2600" dirty="0"/>
              <a:t>A</a:t>
            </a:r>
            <a:r>
              <a:rPr lang="en-US" sz="2600" dirty="0" smtClean="0"/>
              <a:t>nd </a:t>
            </a:r>
            <a:r>
              <a:rPr lang="en-US" sz="2600" dirty="0"/>
              <a:t>in most areas the Sabbath (seventh day) observance had given way to worship on the first day of the week, the day on which Jesus rose from the dead</a:t>
            </a:r>
            <a:r>
              <a:rPr lang="en-US" sz="2600" dirty="0" smtClean="0"/>
              <a:t>.</a:t>
            </a:r>
          </a:p>
          <a:p>
            <a:r>
              <a:rPr lang="en-US" dirty="0"/>
              <a:t>While Paul was gathering </a:t>
            </a:r>
            <a:r>
              <a:rPr lang="en-US" dirty="0" smtClean="0"/>
              <a:t>Gentile </a:t>
            </a:r>
            <a:r>
              <a:rPr lang="en-US" dirty="0"/>
              <a:t>followers throughout the pagan world, the church in Jerusalem continued its strict adherence to Jewish orthodoxy.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a:t>
            </a:r>
            <a:r>
              <a:rPr lang="en-US" sz="1600" dirty="0" smtClean="0"/>
              <a:t>23)</a:t>
            </a:r>
            <a:endParaRPr lang="en-US" sz="1600" dirty="0"/>
          </a:p>
        </p:txBody>
      </p:sp>
    </p:spTree>
    <p:extLst>
      <p:ext uri="{BB962C8B-B14F-4D97-AF65-F5344CB8AC3E}">
        <p14:creationId xmlns:p14="http://schemas.microsoft.com/office/powerpoint/2010/main" val="193077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Decline of Judaism</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The Jewish persecution of Christians continued during this time: </a:t>
            </a:r>
          </a:p>
          <a:p>
            <a:pPr lvl="1"/>
            <a:r>
              <a:rPr lang="en-US" sz="2600" dirty="0" smtClean="0"/>
              <a:t>In about </a:t>
            </a:r>
            <a:r>
              <a:rPr lang="en-US" sz="2600" dirty="0"/>
              <a:t>AD 41, James, the son of Zebedee, long one of Jesus’ closest followers, was murdered by the order of Herod Agrippa I, king of </a:t>
            </a:r>
            <a:r>
              <a:rPr lang="en-US" sz="2600" dirty="0" smtClean="0"/>
              <a:t>Palestine. </a:t>
            </a:r>
            <a:endParaRPr lang="en-US" sz="2600" dirty="0" smtClean="0"/>
          </a:p>
          <a:p>
            <a:pPr lvl="1"/>
            <a:r>
              <a:rPr lang="en-US" sz="2600" dirty="0" smtClean="0"/>
              <a:t>James’s </a:t>
            </a:r>
            <a:r>
              <a:rPr lang="en-US" sz="2600" dirty="0"/>
              <a:t>brother John, “the beloved disciple</a:t>
            </a:r>
            <a:r>
              <a:rPr lang="en-US" sz="2600" dirty="0" smtClean="0"/>
              <a:t>” who authored five books of the NT, </a:t>
            </a:r>
            <a:r>
              <a:rPr lang="en-US" sz="2600" dirty="0"/>
              <a:t>may have then fled Jerusalem. </a:t>
            </a:r>
            <a:endParaRPr lang="en-US" sz="2600" dirty="0" smtClean="0"/>
          </a:p>
          <a:p>
            <a:pPr lvl="1"/>
            <a:r>
              <a:rPr lang="en-US" sz="2600" dirty="0" smtClean="0"/>
              <a:t>Peter </a:t>
            </a:r>
            <a:r>
              <a:rPr lang="en-US" sz="2600" dirty="0"/>
              <a:t>was arrested shortly after James’s death, but he escaped and embarked on an extensive missionary journey. He visited Antioch, Corinth, and other cities in Asia Minor. Toward the end of his life he traveled to Rome where he, along with Paul, was caught up in Nero’s persecution and martyred. </a:t>
            </a:r>
            <a:endParaRPr lang="en-US" sz="2600" dirty="0" smtClean="0"/>
          </a:p>
          <a:p>
            <a:pPr lvl="1"/>
            <a:r>
              <a:rPr lang="en-US" sz="2600" dirty="0" smtClean="0"/>
              <a:t>In </a:t>
            </a:r>
            <a:r>
              <a:rPr lang="en-US" sz="2600" dirty="0"/>
              <a:t>AD 62 </a:t>
            </a:r>
            <a:r>
              <a:rPr lang="en-US" sz="2600" dirty="0"/>
              <a:t>James, “the brother of the </a:t>
            </a:r>
            <a:r>
              <a:rPr lang="en-US" sz="2600" dirty="0" smtClean="0"/>
              <a:t>Lord,” a </a:t>
            </a:r>
            <a:r>
              <a:rPr lang="en-US" sz="2600" dirty="0"/>
              <a:t>devout, law-abiding Jew, who was revered by his </a:t>
            </a:r>
            <a:r>
              <a:rPr lang="en-US" sz="2600" dirty="0" smtClean="0"/>
              <a:t>followers, </a:t>
            </a:r>
            <a:r>
              <a:rPr lang="en-US" sz="2600" dirty="0" smtClean="0"/>
              <a:t>was </a:t>
            </a:r>
            <a:r>
              <a:rPr lang="en-US" sz="2600" dirty="0"/>
              <a:t>murdered by command of the Jewish high priest. His death left the Jerusalem church leaderless and demoralized. </a:t>
            </a:r>
            <a:endParaRPr lang="en-US" sz="2600"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a:t>
            </a:r>
            <a:r>
              <a:rPr lang="en-US" sz="1600" dirty="0" smtClean="0"/>
              <a:t>23)</a:t>
            </a:r>
            <a:endParaRPr lang="en-US" sz="1600" dirty="0"/>
          </a:p>
        </p:txBody>
      </p:sp>
    </p:spTree>
    <p:extLst>
      <p:ext uri="{BB962C8B-B14F-4D97-AF65-F5344CB8AC3E}">
        <p14:creationId xmlns:p14="http://schemas.microsoft.com/office/powerpoint/2010/main" val="35505335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Decline of Judaism</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smtClean="0"/>
              <a:t>Meanwhile</a:t>
            </a:r>
            <a:r>
              <a:rPr lang="en-US" sz="2800" dirty="0"/>
              <a:t>, tensions were growing between the Jews and their Roman </a:t>
            </a:r>
            <a:r>
              <a:rPr lang="en-US" sz="2800" dirty="0" smtClean="0"/>
              <a:t>overlords. </a:t>
            </a:r>
          </a:p>
          <a:p>
            <a:r>
              <a:rPr lang="en-US" sz="2800" dirty="0" smtClean="0"/>
              <a:t>The </a:t>
            </a:r>
            <a:r>
              <a:rPr lang="en-US" sz="2800" dirty="0"/>
              <a:t>completion of the Jewish temple in AD 64 put thousands of laborers out of work, adding to the general discontent. </a:t>
            </a:r>
            <a:endParaRPr lang="en-US" sz="2800" dirty="0" smtClean="0"/>
          </a:p>
          <a:p>
            <a:r>
              <a:rPr lang="en-US" sz="2800" dirty="0" smtClean="0"/>
              <a:t>Finally </a:t>
            </a:r>
            <a:r>
              <a:rPr lang="en-US" sz="2800" dirty="0"/>
              <a:t>in AD 66 the Jews revolted, signaling their intent by refusing to perform the daily sacrifice for the emperor</a:t>
            </a:r>
            <a:r>
              <a:rPr lang="en-US" sz="2800" dirty="0" smtClean="0"/>
              <a:t>.</a:t>
            </a:r>
          </a:p>
          <a:p>
            <a:r>
              <a:rPr lang="en-US" sz="2800" dirty="0"/>
              <a:t>As one account describes </a:t>
            </a:r>
            <a:r>
              <a:rPr lang="en-US" sz="2800" dirty="0" smtClean="0"/>
              <a:t>it: </a:t>
            </a:r>
          </a:p>
          <a:p>
            <a:pPr lvl="1"/>
            <a:r>
              <a:rPr lang="en-US" sz="2400" i="1" dirty="0" smtClean="0">
                <a:latin typeface="Cambria" panose="02040503050406030204" pitchFamily="18" charset="0"/>
                <a:ea typeface="Cambria" panose="02040503050406030204" pitchFamily="18" charset="0"/>
              </a:rPr>
              <a:t>The </a:t>
            </a:r>
            <a:r>
              <a:rPr lang="en-US" sz="2400" i="1" dirty="0">
                <a:latin typeface="Cambria" panose="02040503050406030204" pitchFamily="18" charset="0"/>
                <a:ea typeface="Cambria" panose="02040503050406030204" pitchFamily="18" charset="0"/>
              </a:rPr>
              <a:t>tragic, bloody war that followed cost more lives than any previous conflict. The Jews held out against overwhelming odds for four years, but they could not withstand the power of Rome. In AD 70 Emperor Vespasian’s forces, led by Titus, broke through the walls of Jerusalem, looted and burned the temple, and carried off the spoils to Rome. The Holy City was totally destroyed. In the reprisals that followed, every synagogue in Palestine was burned to the ground. </a:t>
            </a:r>
            <a:endParaRPr lang="en-US" sz="2400"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a:t>
            </a:r>
            <a:r>
              <a:rPr lang="en-US" sz="1600" dirty="0" smtClean="0"/>
              <a:t>24)</a:t>
            </a:r>
            <a:endParaRPr lang="en-US" sz="1600" dirty="0"/>
          </a:p>
        </p:txBody>
      </p:sp>
    </p:spTree>
    <p:extLst>
      <p:ext uri="{BB962C8B-B14F-4D97-AF65-F5344CB8AC3E}">
        <p14:creationId xmlns:p14="http://schemas.microsoft.com/office/powerpoint/2010/main" val="238958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Decline of Judaism</a:t>
            </a:r>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dirty="0" smtClean="0"/>
              <a:t>At </a:t>
            </a:r>
            <a:r>
              <a:rPr lang="en-US" dirty="0"/>
              <a:t>the start of the </a:t>
            </a:r>
            <a:r>
              <a:rPr lang="en-US" dirty="0" smtClean="0"/>
              <a:t>Jewish revolt</a:t>
            </a:r>
            <a:r>
              <a:rPr lang="en-US" dirty="0"/>
              <a:t>, the </a:t>
            </a:r>
            <a:r>
              <a:rPr lang="en-US" dirty="0" smtClean="0"/>
              <a:t>Christian Jewish leaders </a:t>
            </a:r>
            <a:r>
              <a:rPr lang="en-US" dirty="0"/>
              <a:t>of the Jerusalem church were advised in a vision to flee the city</a:t>
            </a:r>
            <a:r>
              <a:rPr lang="en-US" dirty="0" smtClean="0"/>
              <a:t>.</a:t>
            </a:r>
          </a:p>
          <a:p>
            <a:r>
              <a:rPr lang="en-US" dirty="0" smtClean="0"/>
              <a:t>Many of the Jews </a:t>
            </a:r>
            <a:r>
              <a:rPr lang="en-US" dirty="0"/>
              <a:t>considered the Christian flight </a:t>
            </a:r>
            <a:r>
              <a:rPr lang="en-US" dirty="0" smtClean="0"/>
              <a:t>from Jerusalem to be an </a:t>
            </a:r>
            <a:r>
              <a:rPr lang="en-US" dirty="0"/>
              <a:t>act of treason, and it sealed the fate of the church in the Jewish world. </a:t>
            </a:r>
            <a:endParaRPr lang="en-US" dirty="0" smtClean="0"/>
          </a:p>
          <a:p>
            <a:r>
              <a:rPr lang="en-US" dirty="0" smtClean="0"/>
              <a:t>With </a:t>
            </a:r>
            <a:r>
              <a:rPr lang="en-US" dirty="0"/>
              <a:t>the decision to bar Christian Jews from synagogue services some years later, the break was complete. </a:t>
            </a:r>
            <a:endParaRPr lang="en-US" dirty="0" smtClean="0"/>
          </a:p>
          <a:p>
            <a:r>
              <a:rPr lang="en-US" dirty="0" smtClean="0"/>
              <a:t>Any </a:t>
            </a:r>
            <a:r>
              <a:rPr lang="en-US" dirty="0"/>
              <a:t>Jew who wished to remain faithful to his religion could not also be a Christian. </a:t>
            </a:r>
            <a:endParaRPr lang="en-US" dirty="0" smtClean="0"/>
          </a:p>
          <a:p>
            <a:r>
              <a:rPr lang="en-US" dirty="0" smtClean="0"/>
              <a:t>The </a:t>
            </a:r>
            <a:r>
              <a:rPr lang="en-US" dirty="0"/>
              <a:t>new faith had become and would remain a </a:t>
            </a:r>
            <a:r>
              <a:rPr lang="en-US" dirty="0" smtClean="0"/>
              <a:t>Gentile </a:t>
            </a:r>
            <a:r>
              <a:rPr lang="en-US" dirty="0"/>
              <a:t>movement. The old wineskin was irreparably torn. </a:t>
            </a:r>
            <a:endParaRPr lang="en-US" dirty="0" smtClean="0"/>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a:t>
            </a:r>
            <a:r>
              <a:rPr lang="en-US" sz="1600" dirty="0" smtClean="0"/>
              <a:t>24)</a:t>
            </a:r>
            <a:endParaRPr lang="en-US" sz="1600" dirty="0"/>
          </a:p>
        </p:txBody>
      </p:sp>
    </p:spTree>
    <p:extLst>
      <p:ext uri="{BB962C8B-B14F-4D97-AF65-F5344CB8AC3E}">
        <p14:creationId xmlns:p14="http://schemas.microsoft.com/office/powerpoint/2010/main" val="2573334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Last time we saw that between the first years of Christianity (around AD 30) and the end of the first century, the church underwent an astonishing ethnic and cultural change. What was that change?</a:t>
            </a:r>
          </a:p>
          <a:p>
            <a:pPr lvl="1"/>
            <a:r>
              <a:rPr lang="en-US" sz="2400" dirty="0"/>
              <a:t>The </a:t>
            </a:r>
            <a:r>
              <a:rPr lang="en-US" sz="2400" b="1" i="1" dirty="0"/>
              <a:t>original</a:t>
            </a:r>
            <a:r>
              <a:rPr lang="en-US" sz="2400" dirty="0"/>
              <a:t> followers of Jesus were all </a:t>
            </a:r>
            <a:r>
              <a:rPr lang="en-US" sz="2400" dirty="0" smtClean="0"/>
              <a:t>Jews who for some time </a:t>
            </a:r>
            <a:r>
              <a:rPr lang="en-US" sz="2400" dirty="0"/>
              <a:t>continued to worship in the Jerusalem </a:t>
            </a:r>
            <a:r>
              <a:rPr lang="en-US" sz="2400" dirty="0" smtClean="0"/>
              <a:t>temple and follow many of their Jewish customs.</a:t>
            </a:r>
            <a:endParaRPr lang="en-US" sz="2400" dirty="0"/>
          </a:p>
          <a:p>
            <a:pPr lvl="1"/>
            <a:r>
              <a:rPr lang="en-US" sz="2400" dirty="0" smtClean="0"/>
              <a:t>By </a:t>
            </a:r>
            <a:r>
              <a:rPr lang="en-US" sz="2400" dirty="0"/>
              <a:t>the end of the first </a:t>
            </a:r>
            <a:r>
              <a:rPr lang="en-US" sz="2400" dirty="0" smtClean="0"/>
              <a:t>century, Christianity had become  an almost </a:t>
            </a:r>
            <a:r>
              <a:rPr lang="en-US" sz="2400" dirty="0"/>
              <a:t>exclusively Gentile movement. </a:t>
            </a:r>
            <a:endParaRPr lang="en-US" sz="2400" dirty="0" smtClean="0"/>
          </a:p>
        </p:txBody>
      </p:sp>
    </p:spTree>
    <p:extLst>
      <p:ext uri="{BB962C8B-B14F-4D97-AF65-F5344CB8AC3E}">
        <p14:creationId xmlns:p14="http://schemas.microsoft.com/office/powerpoint/2010/main" val="276676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9000" r="-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Decline of Judaism</a:t>
            </a:r>
          </a:p>
        </p:txBody>
      </p:sp>
      <p:sp>
        <p:nvSpPr>
          <p:cNvPr id="4" name="Content Placeholder 3"/>
          <p:cNvSpPr>
            <a:spLocks noGrp="1"/>
          </p:cNvSpPr>
          <p:nvPr>
            <p:ph idx="1"/>
          </p:nvPr>
        </p:nvSpPr>
        <p:spPr>
          <a:xfrm>
            <a:off x="457200" y="838200"/>
            <a:ext cx="8229600" cy="5638800"/>
          </a:xfrm>
        </p:spPr>
        <p:txBody>
          <a:bodyPr>
            <a:normAutofit fontScale="92500" lnSpcReduction="10000"/>
          </a:bodyPr>
          <a:lstStyle/>
          <a:p>
            <a:r>
              <a:rPr lang="en-US" dirty="0" smtClean="0"/>
              <a:t>For </a:t>
            </a:r>
            <a:r>
              <a:rPr lang="en-US" dirty="0"/>
              <a:t>practical purposes AD 70 and the destruction of Jerusalem mark the end of the apostolic age. </a:t>
            </a:r>
            <a:endParaRPr lang="en-US" dirty="0" smtClean="0"/>
          </a:p>
          <a:p>
            <a:r>
              <a:rPr lang="en-US" dirty="0" smtClean="0"/>
              <a:t>Most </a:t>
            </a:r>
            <a:r>
              <a:rPr lang="en-US" dirty="0"/>
              <a:t>of the original apostles were dead, and the churches they had founded had passed into new hands. </a:t>
            </a:r>
            <a:endParaRPr lang="en-US" dirty="0" smtClean="0"/>
          </a:p>
          <a:p>
            <a:r>
              <a:rPr lang="en-US" dirty="0" smtClean="0"/>
              <a:t>Through </a:t>
            </a:r>
            <a:r>
              <a:rPr lang="en-US" dirty="0"/>
              <a:t>their tireless activity </a:t>
            </a:r>
            <a:r>
              <a:rPr lang="en-US" dirty="0" smtClean="0"/>
              <a:t>the Gospel spread throughout the </a:t>
            </a:r>
            <a:r>
              <a:rPr lang="en-US" dirty="0"/>
              <a:t>Mediterranean world. </a:t>
            </a:r>
            <a:endParaRPr lang="en-US" dirty="0" smtClean="0"/>
          </a:p>
          <a:p>
            <a:r>
              <a:rPr lang="en-US" dirty="0" smtClean="0"/>
              <a:t>More </a:t>
            </a:r>
            <a:r>
              <a:rPr lang="en-US" dirty="0"/>
              <a:t>lasting and resilient than the forces that opposed it, the message of the apostles would endure persecution and opposition, emerging centuries later as the dominant faith of the Roman Empire</a:t>
            </a:r>
            <a:r>
              <a:rPr lang="en-US" dirty="0" smtClean="0"/>
              <a:t>.</a:t>
            </a:r>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a:t>
            </a:r>
            <a:r>
              <a:rPr lang="en-US" sz="1600" dirty="0" smtClean="0"/>
              <a:t>24)</a:t>
            </a:r>
            <a:endParaRPr lang="en-US" sz="1600" dirty="0"/>
          </a:p>
        </p:txBody>
      </p:sp>
    </p:spTree>
    <p:extLst>
      <p:ext uri="{BB962C8B-B14F-4D97-AF65-F5344CB8AC3E}">
        <p14:creationId xmlns:p14="http://schemas.microsoft.com/office/powerpoint/2010/main" val="39896517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676400"/>
          </a:xfrm>
        </p:spPr>
        <p:txBody>
          <a:bodyPr>
            <a:noAutofit/>
          </a:bodyPr>
          <a:lstStyle/>
          <a:p>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The Apostles: </a:t>
            </a:r>
            <a:b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br>
            <a:r>
              <a:rPr lang="en-US" sz="6600" b="1" dirty="0" smtClean="0">
                <a:solidFill>
                  <a:schemeClr val="bg1"/>
                </a:solidFill>
                <a:effectLst>
                  <a:glow rad="228600">
                    <a:schemeClr val="accent6">
                      <a:satMod val="175000"/>
                      <a:alpha val="40000"/>
                    </a:schemeClr>
                  </a:glow>
                  <a:outerShdw blurRad="114300" dist="38100" dir="13500000" algn="br" rotWithShape="0">
                    <a:prstClr val="black"/>
                  </a:outerShdw>
                </a:effectLst>
              </a:rPr>
              <a:t>Facts and Legends</a:t>
            </a:r>
            <a:endParaRPr lang="en-US" sz="6600" b="1" dirty="0">
              <a:ln w="12700">
                <a:solidFill>
                  <a:schemeClr val="tx2">
                    <a:satMod val="155000"/>
                  </a:schemeClr>
                </a:solidFill>
                <a:prstDash val="solid"/>
              </a:ln>
              <a:solidFill>
                <a:schemeClr val="bg1"/>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752600" y="2284520"/>
            <a:ext cx="5638800" cy="2554545"/>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And the wall of the city had twelve foundations, and on them were the twelve names of the twelve apostles of the Lamb. </a:t>
            </a:r>
            <a:r>
              <a:rPr lang="en-US" sz="3200" dirty="0">
                <a:solidFill>
                  <a:prstClr val="black"/>
                </a:solidFill>
                <a:effectLst>
                  <a:glow rad="101600">
                    <a:prstClr val="white">
                      <a:alpha val="60000"/>
                    </a:prstClr>
                  </a:glow>
                  <a:innerShdw blurRad="63500" dist="50800" dir="8100000">
                    <a:prstClr val="black">
                      <a:alpha val="50000"/>
                    </a:prstClr>
                  </a:innerShdw>
                </a:effectLst>
              </a:rPr>
              <a:t>(</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Rev. 21:14)</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338554"/>
          </a:xfrm>
          <a:prstGeom prst="rect">
            <a:avLst/>
          </a:prstGeom>
        </p:spPr>
        <p:txBody>
          <a:bodyPr wrap="square">
            <a:spAutoFit/>
          </a:bodyPr>
          <a:lstStyle/>
          <a:p>
            <a:r>
              <a:rPr lang="en-US" sz="1600" dirty="0">
                <a:solidFill>
                  <a:prstClr val="black"/>
                </a:solidFill>
                <a:hlinkClick r:id="rId4"/>
              </a:rPr>
              <a:t>https://</a:t>
            </a:r>
            <a:r>
              <a:rPr lang="en-US" sz="1600" dirty="0" smtClean="0">
                <a:solidFill>
                  <a:prstClr val="black"/>
                </a:solidFill>
                <a:hlinkClick r:id="rId4"/>
              </a:rPr>
              <a:t>iconreader.wordpress.com/2010/08/17/how-to-recognize-the-holy-apostles-in-icons</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4091893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b="-3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Apostles: </a:t>
            </a:r>
            <a:r>
              <a:rPr lang="en-US" b="1" dirty="0" smtClean="0"/>
              <a:t>Facts </a:t>
            </a:r>
            <a:r>
              <a:rPr lang="en-US" b="1" dirty="0"/>
              <a:t>and Legends</a:t>
            </a:r>
          </a:p>
        </p:txBody>
      </p:sp>
      <p:sp>
        <p:nvSpPr>
          <p:cNvPr id="4" name="Content Placeholder 3"/>
          <p:cNvSpPr>
            <a:spLocks noGrp="1"/>
          </p:cNvSpPr>
          <p:nvPr>
            <p:ph idx="1"/>
          </p:nvPr>
        </p:nvSpPr>
        <p:spPr>
          <a:xfrm>
            <a:off x="457200" y="838200"/>
            <a:ext cx="8229600" cy="5638800"/>
          </a:xfrm>
        </p:spPr>
        <p:txBody>
          <a:bodyPr>
            <a:normAutofit/>
          </a:bodyPr>
          <a:lstStyle/>
          <a:p>
            <a:r>
              <a:rPr lang="en-US" dirty="0"/>
              <a:t>The New Testament </a:t>
            </a:r>
            <a:r>
              <a:rPr lang="en-US" dirty="0" smtClean="0"/>
              <a:t>tells us very little concerning the </a:t>
            </a:r>
            <a:r>
              <a:rPr lang="en-US" dirty="0"/>
              <a:t>career of most of the apostles. </a:t>
            </a:r>
            <a:endParaRPr lang="en-US" dirty="0" smtClean="0"/>
          </a:p>
          <a:p>
            <a:r>
              <a:rPr lang="en-US" dirty="0" smtClean="0"/>
              <a:t>Acts </a:t>
            </a:r>
            <a:r>
              <a:rPr lang="en-US" dirty="0"/>
              <a:t>tells of the death of James, the brother of John. But that very book, after following Paul’s career for a number of years, abruptly leaves him while preaching in Rome, awaiting trial. </a:t>
            </a:r>
            <a:endParaRPr lang="en-US" dirty="0" smtClean="0"/>
          </a:p>
          <a:p>
            <a:r>
              <a:rPr lang="en-US" dirty="0" smtClean="0"/>
              <a:t>What </a:t>
            </a:r>
            <a:r>
              <a:rPr lang="en-US" dirty="0"/>
              <a:t>became of Paul, Peter, and the other apostles? </a:t>
            </a:r>
            <a:endParaRPr lang="en-US" dirty="0" smtClean="0"/>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a:t>*Gonzalez, Justo; </a:t>
            </a:r>
            <a:r>
              <a:rPr lang="en-US" sz="1600" i="1" dirty="0"/>
              <a:t>The Story of Christianity: Vol. 1: The Early Church to the Dawn of the Reformation;</a:t>
            </a:r>
            <a:r>
              <a:rPr lang="en-US" sz="1600" dirty="0"/>
              <a:t> </a:t>
            </a:r>
            <a:r>
              <a:rPr lang="en-US" sz="1600" dirty="0" smtClean="0"/>
              <a:t>p.36 </a:t>
            </a:r>
            <a:endParaRPr lang="en-US" sz="1600" dirty="0"/>
          </a:p>
        </p:txBody>
      </p:sp>
    </p:spTree>
    <p:extLst>
      <p:ext uri="{BB962C8B-B14F-4D97-AF65-F5344CB8AC3E}">
        <p14:creationId xmlns:p14="http://schemas.microsoft.com/office/powerpoint/2010/main" val="276735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5943600"/>
          </a:xfrm>
        </p:spPr>
        <p:txBody>
          <a:bodyPr>
            <a:normAutofit/>
          </a:bodyPr>
          <a:lstStyle/>
          <a:p>
            <a:r>
              <a:rPr lang="en-US" sz="2800" dirty="0" smtClean="0"/>
              <a:t>Last time I talked about a tension that existed between two types of Jews in the early church. What are these two groups </a:t>
            </a:r>
            <a:r>
              <a:rPr lang="en-US" sz="2800" dirty="0" smtClean="0"/>
              <a:t>of Jews called </a:t>
            </a:r>
            <a:r>
              <a:rPr lang="en-US" sz="2800" dirty="0" smtClean="0"/>
              <a:t>in the NT and what distinguished them from each other?</a:t>
            </a:r>
          </a:p>
          <a:p>
            <a:pPr lvl="1"/>
            <a:r>
              <a:rPr lang="en-US" sz="2400" dirty="0" smtClean="0"/>
              <a:t>“Hebrews” (Palestinian Jews) – grew up in and around Jerusalem speaking mostly Aramaic</a:t>
            </a:r>
          </a:p>
          <a:p>
            <a:pPr lvl="1"/>
            <a:r>
              <a:rPr lang="en-US" sz="2400" dirty="0" smtClean="0"/>
              <a:t>“Hellenists</a:t>
            </a:r>
            <a:r>
              <a:rPr lang="en-US" sz="2400" dirty="0"/>
              <a:t>” – born </a:t>
            </a:r>
            <a:r>
              <a:rPr lang="en-US" sz="2400" dirty="0" smtClean="0"/>
              <a:t>outside of Palestine and grew </a:t>
            </a:r>
            <a:r>
              <a:rPr lang="en-US" sz="2400" dirty="0"/>
              <a:t>up in a Hellenistic </a:t>
            </a:r>
            <a:r>
              <a:rPr lang="en-US" sz="2400" dirty="0" smtClean="0"/>
              <a:t>culture speaking mostly Greek</a:t>
            </a:r>
          </a:p>
          <a:p>
            <a:r>
              <a:rPr lang="en-US" sz="2800" dirty="0" smtClean="0"/>
              <a:t>Where </a:t>
            </a:r>
            <a:r>
              <a:rPr lang="en-US" sz="2800" dirty="0"/>
              <a:t>do we see a prominent example of this tension </a:t>
            </a:r>
            <a:r>
              <a:rPr lang="en-US" sz="2800" dirty="0" smtClean="0"/>
              <a:t>between these two groups described </a:t>
            </a:r>
            <a:r>
              <a:rPr lang="en-US" sz="2800" dirty="0"/>
              <a:t>in the NT?</a:t>
            </a:r>
            <a:endParaRPr lang="en-US" sz="2800" dirty="0" smtClean="0"/>
          </a:p>
          <a:p>
            <a:pPr lvl="1"/>
            <a:r>
              <a:rPr lang="en-US" sz="2400" dirty="0" smtClean="0"/>
              <a:t>A disagreement between these two groups over the care of Hellenistic widows is described in Acts 6.</a:t>
            </a:r>
            <a:endParaRPr lang="en-US" sz="2400" dirty="0"/>
          </a:p>
          <a:p>
            <a:pPr lvl="1"/>
            <a:endParaRPr lang="en-US" dirty="0"/>
          </a:p>
        </p:txBody>
      </p:sp>
    </p:spTree>
    <p:extLst>
      <p:ext uri="{BB962C8B-B14F-4D97-AF65-F5344CB8AC3E}">
        <p14:creationId xmlns:p14="http://schemas.microsoft.com/office/powerpoint/2010/main" val="2751425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6019800"/>
          </a:xfrm>
        </p:spPr>
        <p:txBody>
          <a:bodyPr>
            <a:normAutofit/>
          </a:bodyPr>
          <a:lstStyle/>
          <a:p>
            <a:r>
              <a:rPr lang="en-US" sz="2800" dirty="0" smtClean="0"/>
              <a:t>How did the “Hebrews” (Palestinian Jews) see themselves in contrast with the Hellenistic Jews?</a:t>
            </a:r>
          </a:p>
          <a:p>
            <a:pPr lvl="1"/>
            <a:r>
              <a:rPr lang="en-US" sz="2400" dirty="0"/>
              <a:t>The </a:t>
            </a:r>
            <a:r>
              <a:rPr lang="en-US" sz="2400" b="1" i="1" dirty="0"/>
              <a:t>Palestinian</a:t>
            </a:r>
            <a:r>
              <a:rPr lang="en-US" sz="2400" dirty="0"/>
              <a:t> Jews thought of themselves as the </a:t>
            </a:r>
            <a:r>
              <a:rPr lang="en-US" sz="2400" b="1" i="1" dirty="0"/>
              <a:t>true</a:t>
            </a:r>
            <a:r>
              <a:rPr lang="en-US" sz="2400" dirty="0"/>
              <a:t> Jews, born and brought up in the Jewish homeland which God had given to their ancestors. They looked on Hellenistic Jews as foreign and corrupted by their contact with Pagan society. </a:t>
            </a:r>
            <a:endParaRPr lang="en-US" sz="2400" dirty="0" smtClean="0"/>
          </a:p>
          <a:p>
            <a:r>
              <a:rPr lang="en-US" sz="2800" dirty="0"/>
              <a:t>How did the Hellenistic </a:t>
            </a:r>
            <a:r>
              <a:rPr lang="en-US" sz="2800" dirty="0" smtClean="0"/>
              <a:t>Jews see </a:t>
            </a:r>
            <a:r>
              <a:rPr lang="en-US" sz="2800" dirty="0"/>
              <a:t>themselves in contrast with </a:t>
            </a:r>
            <a:r>
              <a:rPr lang="en-US" sz="2800" dirty="0" smtClean="0"/>
              <a:t>the “Hebrews” </a:t>
            </a:r>
            <a:r>
              <a:rPr lang="en-US" sz="2800" dirty="0"/>
              <a:t>(Palestinian Jews</a:t>
            </a:r>
            <a:r>
              <a:rPr lang="en-US" sz="2800" dirty="0" smtClean="0"/>
              <a:t>)?</a:t>
            </a:r>
          </a:p>
          <a:p>
            <a:pPr lvl="1"/>
            <a:r>
              <a:rPr lang="en-US" sz="2400" dirty="0"/>
              <a:t>The </a:t>
            </a:r>
            <a:r>
              <a:rPr lang="en-US" sz="2400" b="1" i="1" dirty="0"/>
              <a:t>Hellenistic</a:t>
            </a:r>
            <a:r>
              <a:rPr lang="en-US" sz="2400" dirty="0"/>
              <a:t> </a:t>
            </a:r>
            <a:r>
              <a:rPr lang="en-US" sz="2400" dirty="0" smtClean="0"/>
              <a:t>Jews tended </a:t>
            </a:r>
            <a:r>
              <a:rPr lang="en-US" sz="2400" dirty="0"/>
              <a:t>to think of themselves as being more cultured and civilized than their Palestinian cousins. They regarded the Palestinian Jews as rather narrow-minded, too traditional, and not aware enough of the outside world. </a:t>
            </a:r>
          </a:p>
          <a:p>
            <a:pPr lvl="1"/>
            <a:endParaRPr lang="en-US" sz="2400" dirty="0"/>
          </a:p>
          <a:p>
            <a:pPr lvl="1"/>
            <a:endParaRPr lang="en-US" sz="2000" dirty="0"/>
          </a:p>
          <a:p>
            <a:pPr lvl="1"/>
            <a:endParaRPr lang="en-US" dirty="0"/>
          </a:p>
        </p:txBody>
      </p:sp>
    </p:spTree>
    <p:extLst>
      <p:ext uri="{BB962C8B-B14F-4D97-AF65-F5344CB8AC3E}">
        <p14:creationId xmlns:p14="http://schemas.microsoft.com/office/powerpoint/2010/main" val="3115223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6019800"/>
          </a:xfrm>
        </p:spPr>
        <p:txBody>
          <a:bodyPr>
            <a:normAutofit/>
          </a:bodyPr>
          <a:lstStyle/>
          <a:p>
            <a:r>
              <a:rPr lang="en-US" sz="2800" dirty="0" smtClean="0"/>
              <a:t>When the Jewish authorities began to persecute the early Christians, which of the two Jewish Christian groups </a:t>
            </a:r>
            <a:r>
              <a:rPr lang="en-US" sz="2800" dirty="0" smtClean="0"/>
              <a:t>(</a:t>
            </a:r>
            <a:r>
              <a:rPr lang="en-US" sz="2800" dirty="0"/>
              <a:t>the Hellenists or </a:t>
            </a:r>
            <a:r>
              <a:rPr lang="en-US" sz="2800" dirty="0" smtClean="0"/>
              <a:t>the </a:t>
            </a:r>
            <a:r>
              <a:rPr lang="en-US" sz="2800" dirty="0" smtClean="0"/>
              <a:t>Palestinians) seem </a:t>
            </a:r>
            <a:r>
              <a:rPr lang="en-US" sz="2800" dirty="0" smtClean="0"/>
              <a:t>to have </a:t>
            </a:r>
            <a:r>
              <a:rPr lang="en-US" sz="2800" dirty="0" smtClean="0"/>
              <a:t>been most affected </a:t>
            </a:r>
            <a:r>
              <a:rPr lang="en-US" sz="2800" dirty="0" smtClean="0"/>
              <a:t>by it?</a:t>
            </a:r>
          </a:p>
          <a:p>
            <a:pPr lvl="1"/>
            <a:r>
              <a:rPr lang="en-US" sz="2400" dirty="0" smtClean="0"/>
              <a:t>The </a:t>
            </a:r>
            <a:r>
              <a:rPr lang="en-US" sz="2400" b="1" i="1" dirty="0"/>
              <a:t>Hellenistic</a:t>
            </a:r>
            <a:r>
              <a:rPr lang="en-US" sz="2400" dirty="0"/>
              <a:t> section of the </a:t>
            </a:r>
            <a:r>
              <a:rPr lang="en-US" sz="2400" dirty="0" smtClean="0"/>
              <a:t>Church seemed to have been the main target of the persecution – the </a:t>
            </a:r>
            <a:r>
              <a:rPr lang="en-US" sz="2400" dirty="0"/>
              <a:t>more traditionally minded Palestinian believers, represented by the apostles, were mostly left alone by the Jewish </a:t>
            </a:r>
            <a:r>
              <a:rPr lang="en-US" sz="2400" dirty="0" smtClean="0"/>
              <a:t>authorities (Acts 8:1)</a:t>
            </a:r>
          </a:p>
          <a:p>
            <a:r>
              <a:rPr lang="en-US" sz="2800" dirty="0" smtClean="0"/>
              <a:t>What did the Hellenist Christians do as a result of being persecuted by the Jewish authorities in Jerusalem?</a:t>
            </a:r>
          </a:p>
          <a:p>
            <a:pPr lvl="1"/>
            <a:r>
              <a:rPr lang="en-US" sz="2400" dirty="0" smtClean="0"/>
              <a:t>They left Palestine and moved to other areas of the world, carrying the Gospel with them.</a:t>
            </a:r>
          </a:p>
          <a:p>
            <a:pPr lvl="1"/>
            <a:endParaRPr lang="en-US" sz="2400" dirty="0" smtClean="0"/>
          </a:p>
          <a:p>
            <a:endParaRPr lang="en-US" dirty="0"/>
          </a:p>
          <a:p>
            <a:pPr lvl="1"/>
            <a:endParaRPr lang="en-US" sz="2400" dirty="0"/>
          </a:p>
          <a:p>
            <a:pPr lvl="1"/>
            <a:endParaRPr lang="en-US" sz="2000" dirty="0"/>
          </a:p>
          <a:p>
            <a:pPr lvl="1"/>
            <a:endParaRPr lang="en-US" dirty="0"/>
          </a:p>
        </p:txBody>
      </p:sp>
    </p:spTree>
    <p:extLst>
      <p:ext uri="{BB962C8B-B14F-4D97-AF65-F5344CB8AC3E}">
        <p14:creationId xmlns:p14="http://schemas.microsoft.com/office/powerpoint/2010/main" val="2664458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457200" y="838200"/>
            <a:ext cx="8229600" cy="6019800"/>
          </a:xfrm>
        </p:spPr>
        <p:txBody>
          <a:bodyPr>
            <a:normAutofit lnSpcReduction="10000"/>
          </a:bodyPr>
          <a:lstStyle/>
          <a:p>
            <a:r>
              <a:rPr lang="en-US" sz="2800" dirty="0" smtClean="0"/>
              <a:t>What was the first </a:t>
            </a:r>
            <a:r>
              <a:rPr lang="en-US" sz="2800" b="1" i="1" dirty="0" smtClean="0"/>
              <a:t>non</a:t>
            </a:r>
            <a:r>
              <a:rPr lang="en-US" sz="2800" dirty="0" smtClean="0"/>
              <a:t>-Jewish group to receive the gospel and who was it that carried the gospel to them?</a:t>
            </a:r>
          </a:p>
          <a:p>
            <a:pPr lvl="1"/>
            <a:r>
              <a:rPr lang="en-US" sz="2400" dirty="0" smtClean="0"/>
              <a:t>Acts 8 tells us that the </a:t>
            </a:r>
            <a:r>
              <a:rPr lang="en-US" sz="2400" b="1" i="1" dirty="0" smtClean="0"/>
              <a:t>Samaritans</a:t>
            </a:r>
            <a:r>
              <a:rPr lang="en-US" sz="2400" dirty="0" smtClean="0"/>
              <a:t>, who were of mixed Jewish and Gentile descent, heard the gospel from Philip</a:t>
            </a:r>
            <a:r>
              <a:rPr lang="en-US" sz="2400" dirty="0"/>
              <a:t>, one of the Hellenist “deacons</a:t>
            </a:r>
            <a:r>
              <a:rPr lang="en-US" sz="2400" dirty="0" smtClean="0"/>
              <a:t>”.</a:t>
            </a:r>
          </a:p>
          <a:p>
            <a:r>
              <a:rPr lang="en-US" sz="2800" dirty="0" smtClean="0"/>
              <a:t>To what Gentile city did the </a:t>
            </a:r>
            <a:r>
              <a:rPr lang="en-US" sz="2800" dirty="0"/>
              <a:t>Hellenistic Christian refugees from Jerusalem </a:t>
            </a:r>
            <a:r>
              <a:rPr lang="en-US" sz="2800" dirty="0" smtClean="0"/>
              <a:t>carry the Gospel, leading to the establishment of the first largely Gentile church?</a:t>
            </a:r>
          </a:p>
          <a:p>
            <a:pPr lvl="1"/>
            <a:r>
              <a:rPr lang="en-US" sz="2400" dirty="0" smtClean="0"/>
              <a:t>Antioch Syria (Acts 11:19-21)</a:t>
            </a:r>
          </a:p>
          <a:p>
            <a:r>
              <a:rPr lang="en-US" sz="2800" dirty="0" smtClean="0"/>
              <a:t>What distinct role did the city of Antioch play in the spread to the gospel to the rest of the Gentile world?</a:t>
            </a:r>
          </a:p>
          <a:p>
            <a:pPr lvl="1"/>
            <a:r>
              <a:rPr lang="en-US" sz="2400" dirty="0" smtClean="0"/>
              <a:t>It was from Antioch that the first Christian mission went out, headed by the Apostle Paul (Acts 13)</a:t>
            </a:r>
          </a:p>
          <a:p>
            <a:pPr lvl="1"/>
            <a:endParaRPr lang="en-US" sz="2400" dirty="0" smtClean="0"/>
          </a:p>
          <a:p>
            <a:endParaRPr lang="en-US" dirty="0"/>
          </a:p>
          <a:p>
            <a:pPr lvl="1"/>
            <a:endParaRPr lang="en-US" sz="2400" dirty="0"/>
          </a:p>
          <a:p>
            <a:pPr lvl="1"/>
            <a:endParaRPr lang="en-US" sz="2000" dirty="0"/>
          </a:p>
          <a:p>
            <a:pPr lvl="1"/>
            <a:endParaRPr lang="en-US" dirty="0"/>
          </a:p>
        </p:txBody>
      </p:sp>
    </p:spTree>
    <p:extLst>
      <p:ext uri="{BB962C8B-B14F-4D97-AF65-F5344CB8AC3E}">
        <p14:creationId xmlns:p14="http://schemas.microsoft.com/office/powerpoint/2010/main" val="4037583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219200"/>
          </a:xfrm>
        </p:spPr>
        <p:txBody>
          <a:bodyPr>
            <a:noAutofit/>
          </a:bodyPr>
          <a:lstStyle/>
          <a:p>
            <a:r>
              <a:rPr lang="en-US" sz="6600" b="1" dirty="0" smtClean="0">
                <a:solidFill>
                  <a:srgbClr val="FFC000"/>
                </a:solidFill>
                <a:effectLst>
                  <a:glow rad="228600">
                    <a:schemeClr val="accent6">
                      <a:satMod val="175000"/>
                      <a:alpha val="40000"/>
                    </a:schemeClr>
                  </a:glow>
                  <a:outerShdw blurRad="114300" dist="38100" dir="13500000" algn="br" rotWithShape="0">
                    <a:prstClr val="black"/>
                  </a:outerShdw>
                </a:effectLst>
              </a:rPr>
              <a:t>The Apostle Paul</a:t>
            </a:r>
            <a:endParaRPr lang="en-US" sz="6600" b="1" dirty="0">
              <a:ln w="12700">
                <a:solidFill>
                  <a:schemeClr val="tx2">
                    <a:satMod val="155000"/>
                  </a:schemeClr>
                </a:solidFill>
                <a:prstDash val="solid"/>
              </a:ln>
              <a:solidFill>
                <a:srgbClr val="FFC000"/>
              </a:solidFill>
              <a:effectLst>
                <a:glow rad="228600">
                  <a:schemeClr val="accent6">
                    <a:satMod val="175000"/>
                    <a:alpha val="40000"/>
                  </a:schemeClr>
                </a:glow>
                <a:outerShdw blurRad="114300" dist="38100" dir="13500000" algn="br" rotWithShape="0">
                  <a:prstClr val="black"/>
                </a:outerShdw>
              </a:effectLst>
            </a:endParaRPr>
          </a:p>
        </p:txBody>
      </p:sp>
      <p:sp>
        <p:nvSpPr>
          <p:cNvPr id="2" name="TextBox 1"/>
          <p:cNvSpPr txBox="1"/>
          <p:nvPr/>
        </p:nvSpPr>
        <p:spPr>
          <a:xfrm>
            <a:off x="1752600" y="2284520"/>
            <a:ext cx="5638800" cy="2062103"/>
          </a:xfrm>
          <a:prstGeom prst="rect">
            <a:avLst/>
          </a:prstGeom>
          <a:solidFill>
            <a:schemeClr val="bg1"/>
          </a:solidFill>
        </p:spPr>
        <p:txBody>
          <a:bodyPr wrap="square" rtlCol="0">
            <a:spAutoFit/>
          </a:bodyPr>
          <a:lstStyle/>
          <a:p>
            <a:pPr algn="ctr"/>
            <a:r>
              <a:rPr lang="en-US" sz="3200" i="1" dirty="0">
                <a:solidFill>
                  <a:srgbClr val="344BF6"/>
                </a:solidFill>
                <a:effectLst>
                  <a:glow rad="101600">
                    <a:prstClr val="white">
                      <a:alpha val="60000"/>
                    </a:prstClr>
                  </a:glow>
                  <a:innerShdw blurRad="63500" dist="50800" dir="8100000">
                    <a:prstClr val="black">
                      <a:alpha val="50000"/>
                    </a:prstClr>
                  </a:innerShdw>
                </a:effectLst>
                <a:latin typeface="Cambria" panose="02040503050406030204" pitchFamily="18" charset="0"/>
                <a:ea typeface="Cambria" panose="02040503050406030204" pitchFamily="18" charset="0"/>
              </a:rPr>
              <a:t>For I am the least of the apostles, unworthy to be called an apostle, because I persecuted the church of God. </a:t>
            </a:r>
            <a:r>
              <a:rPr lang="en-US" sz="3200" dirty="0">
                <a:solidFill>
                  <a:prstClr val="black"/>
                </a:solidFill>
                <a:effectLst>
                  <a:glow rad="101600">
                    <a:prstClr val="white">
                      <a:alpha val="60000"/>
                    </a:prstClr>
                  </a:glow>
                  <a:innerShdw blurRad="63500" dist="50800" dir="8100000">
                    <a:prstClr val="black">
                      <a:alpha val="50000"/>
                    </a:prstClr>
                  </a:innerShdw>
                </a:effectLst>
              </a:rPr>
              <a:t>(</a:t>
            </a:r>
            <a:r>
              <a:rPr lang="en-US" sz="3200" dirty="0" smtClean="0">
                <a:solidFill>
                  <a:prstClr val="black"/>
                </a:solidFill>
                <a:effectLst>
                  <a:glow rad="101600">
                    <a:prstClr val="white">
                      <a:alpha val="60000"/>
                    </a:prstClr>
                  </a:glow>
                  <a:innerShdw blurRad="63500" dist="50800" dir="8100000">
                    <a:prstClr val="black">
                      <a:alpha val="50000"/>
                    </a:prstClr>
                  </a:innerShdw>
                </a:effectLst>
              </a:rPr>
              <a:t>1Cor. 15:9). </a:t>
            </a:r>
            <a:endParaRPr lang="en-US" sz="3200" dirty="0">
              <a:solidFill>
                <a:prstClr val="black"/>
              </a:solidFill>
              <a:effectLst>
                <a:glow rad="101600">
                  <a:prstClr val="white">
                    <a:alpha val="60000"/>
                  </a:prstClr>
                </a:glow>
                <a:innerShdw blurRad="63500" dist="50800" dir="8100000">
                  <a:prstClr val="black">
                    <a:alpha val="50000"/>
                  </a:prstClr>
                </a:innerShdw>
              </a:effectLst>
            </a:endParaRPr>
          </a:p>
        </p:txBody>
      </p:sp>
      <p:sp>
        <p:nvSpPr>
          <p:cNvPr id="4" name="Rectangle 3"/>
          <p:cNvSpPr/>
          <p:nvPr/>
        </p:nvSpPr>
        <p:spPr>
          <a:xfrm>
            <a:off x="0" y="6480516"/>
            <a:ext cx="9144000" cy="276999"/>
          </a:xfrm>
          <a:prstGeom prst="rect">
            <a:avLst/>
          </a:prstGeom>
        </p:spPr>
        <p:txBody>
          <a:bodyPr wrap="square">
            <a:spAutoFit/>
          </a:bodyPr>
          <a:lstStyle/>
          <a:p>
            <a:r>
              <a:rPr lang="en-US" sz="1200" dirty="0">
                <a:solidFill>
                  <a:prstClr val="black"/>
                </a:solidFill>
                <a:hlinkClick r:id="rId4"/>
              </a:rPr>
              <a:t>https://commons.wikimedia.org/wiki/File:Probably_Valentin_de_Boulogne_-_Saint_Paul_Writing_His_Epistles_-_</a:t>
            </a:r>
            <a:r>
              <a:rPr lang="en-US" sz="1200" dirty="0" smtClean="0">
                <a:solidFill>
                  <a:prstClr val="black"/>
                </a:solidFill>
                <a:hlinkClick r:id="rId4"/>
              </a:rPr>
              <a:t>Google_Art_Project.jpg</a:t>
            </a:r>
            <a:r>
              <a:rPr lang="en-US" sz="1200" dirty="0" smtClean="0">
                <a:solidFill>
                  <a:prstClr val="black"/>
                </a:solidFill>
              </a:rPr>
              <a:t> </a:t>
            </a:r>
            <a:endParaRPr lang="en-US" sz="1200" dirty="0">
              <a:solidFill>
                <a:prstClr val="black"/>
              </a:solidFill>
            </a:endParaRPr>
          </a:p>
        </p:txBody>
      </p:sp>
    </p:spTree>
    <p:extLst>
      <p:ext uri="{BB962C8B-B14F-4D97-AF65-F5344CB8AC3E}">
        <p14:creationId xmlns:p14="http://schemas.microsoft.com/office/powerpoint/2010/main" val="881814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a:t>No man— other than Jesus, of course— has shaped Christianity more than Saul (or, as Christians came to say, Paul, a name more familiar to the ear of Greek-speaking </a:t>
            </a:r>
            <a:r>
              <a:rPr lang="en-US" sz="2800" dirty="0" smtClean="0"/>
              <a:t>people). And yet, in the beginning, no </a:t>
            </a:r>
            <a:r>
              <a:rPr lang="en-US" sz="2800" dirty="0"/>
              <a:t>one </a:t>
            </a:r>
            <a:r>
              <a:rPr lang="en-US" sz="2800" dirty="0" smtClean="0"/>
              <a:t>would have seemed a less likely candidate for such a role than Paul.</a:t>
            </a:r>
          </a:p>
          <a:p>
            <a:r>
              <a:rPr lang="en-US" sz="2800" dirty="0"/>
              <a:t>When Stephen </a:t>
            </a:r>
            <a:r>
              <a:rPr lang="en-US" sz="2800" dirty="0" smtClean="0"/>
              <a:t>was stoned </a:t>
            </a:r>
            <a:r>
              <a:rPr lang="en-US" sz="2800" dirty="0"/>
              <a:t>by his enraged accusers, Saul had stood </a:t>
            </a:r>
            <a:r>
              <a:rPr lang="en-US" sz="2800" dirty="0" smtClean="0"/>
              <a:t>by giving approval </a:t>
            </a:r>
            <a:r>
              <a:rPr lang="en-US" sz="2800" dirty="0" smtClean="0"/>
              <a:t>(Acts 7:58 cf. Acts </a:t>
            </a:r>
            <a:r>
              <a:rPr lang="en-US" sz="2800" dirty="0" smtClean="0"/>
              <a:t>22:20</a:t>
            </a:r>
            <a:r>
              <a:rPr lang="en-US" sz="2800" dirty="0"/>
              <a:t>) .</a:t>
            </a:r>
            <a:endParaRPr lang="en-US" sz="2800" dirty="0" smtClean="0"/>
          </a:p>
          <a:p>
            <a:r>
              <a:rPr lang="en-US" sz="2800" dirty="0" smtClean="0"/>
              <a:t>Soon Saul was leading the charge to drag Christians off to prison (Acts 8:3).</a:t>
            </a:r>
          </a:p>
          <a:p>
            <a:r>
              <a:rPr lang="en-US" sz="2800" dirty="0" smtClean="0"/>
              <a:t>But all </a:t>
            </a:r>
            <a:r>
              <a:rPr lang="en-US" sz="2800" dirty="0"/>
              <a:t>that changed one day </a:t>
            </a:r>
            <a:r>
              <a:rPr lang="en-US" sz="2800" dirty="0" smtClean="0"/>
              <a:t>when Paul was </a:t>
            </a:r>
            <a:r>
              <a:rPr lang="en-US" sz="2800" dirty="0"/>
              <a:t>confronted </a:t>
            </a:r>
            <a:r>
              <a:rPr lang="en-US" sz="2800" dirty="0" smtClean="0"/>
              <a:t>by the </a:t>
            </a:r>
            <a:r>
              <a:rPr lang="en-US" sz="2800" dirty="0"/>
              <a:t>Lord </a:t>
            </a:r>
            <a:r>
              <a:rPr lang="en-US" sz="2800" dirty="0" smtClean="0"/>
              <a:t>outside </a:t>
            </a:r>
            <a:r>
              <a:rPr lang="en-US" sz="2800" dirty="0"/>
              <a:t>Damascus. He dropped to the ground blinded by a light </a:t>
            </a:r>
            <a:r>
              <a:rPr lang="en-US" sz="2800" dirty="0" smtClean="0"/>
              <a:t>when he </a:t>
            </a:r>
            <a:r>
              <a:rPr lang="en-US" sz="2800" dirty="0"/>
              <a:t>heard a </a:t>
            </a:r>
            <a:r>
              <a:rPr lang="en-US" sz="2800" dirty="0" smtClean="0"/>
              <a:t>voice saying: </a:t>
            </a:r>
            <a:r>
              <a:rPr lang="en-US" sz="2800" dirty="0"/>
              <a:t>“Saul, Saul, why are you persecuting me?” </a:t>
            </a:r>
            <a:endParaRPr lang="en-US" sz="2800" dirty="0" smtClean="0"/>
          </a:p>
          <a:p>
            <a:r>
              <a:rPr lang="en-US" sz="2800" dirty="0" smtClean="0"/>
              <a:t>Soon after that, Saul </a:t>
            </a:r>
            <a:r>
              <a:rPr lang="en-US" sz="2800" dirty="0"/>
              <a:t>became a believer.</a:t>
            </a:r>
          </a:p>
          <a:p>
            <a:r>
              <a:rPr lang="en-US" sz="2800" dirty="0" smtClean="0"/>
              <a:t>So </a:t>
            </a:r>
            <a:r>
              <a:rPr lang="en-US" sz="2800" dirty="0"/>
              <a:t>the persecut</a:t>
            </a:r>
            <a:r>
              <a:rPr lang="en-US" sz="2800" b="1" i="1" dirty="0"/>
              <a:t>or</a:t>
            </a:r>
            <a:r>
              <a:rPr lang="en-US" sz="2800" dirty="0"/>
              <a:t> </a:t>
            </a:r>
            <a:r>
              <a:rPr lang="en-US" sz="2800" b="1" i="1" dirty="0"/>
              <a:t>of</a:t>
            </a:r>
            <a:r>
              <a:rPr lang="en-US" sz="2800" dirty="0"/>
              <a:t> Christians became the persecut</a:t>
            </a:r>
            <a:r>
              <a:rPr lang="en-US" sz="2800" b="1" i="1" dirty="0"/>
              <a:t>ed</a:t>
            </a:r>
            <a:r>
              <a:rPr lang="en-US" sz="2800" dirty="0"/>
              <a:t> </a:t>
            </a:r>
            <a:r>
              <a:rPr lang="en-US" sz="2800" b="1" i="1" dirty="0"/>
              <a:t>among</a:t>
            </a:r>
            <a:r>
              <a:rPr lang="en-US" sz="2800" dirty="0"/>
              <a:t> Christians. </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21). Thomas Nelson.</a:t>
            </a:r>
          </a:p>
        </p:txBody>
      </p:sp>
    </p:spTree>
    <p:extLst>
      <p:ext uri="{BB962C8B-B14F-4D97-AF65-F5344CB8AC3E}">
        <p14:creationId xmlns:p14="http://schemas.microsoft.com/office/powerpoint/2010/main" val="1236628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smtClean="0"/>
              <a:t>*The Apostle Paul</a:t>
            </a:r>
            <a:endParaRPr lang="en-US" b="1" dirty="0"/>
          </a:p>
        </p:txBody>
      </p:sp>
      <p:sp>
        <p:nvSpPr>
          <p:cNvPr id="4" name="Content Placeholder 3"/>
          <p:cNvSpPr>
            <a:spLocks noGrp="1"/>
          </p:cNvSpPr>
          <p:nvPr>
            <p:ph idx="1"/>
          </p:nvPr>
        </p:nvSpPr>
        <p:spPr>
          <a:xfrm>
            <a:off x="457200" y="838200"/>
            <a:ext cx="8229600" cy="5638800"/>
          </a:xfrm>
        </p:spPr>
        <p:txBody>
          <a:bodyPr>
            <a:normAutofit fontScale="92500" lnSpcReduction="20000"/>
          </a:bodyPr>
          <a:lstStyle/>
          <a:p>
            <a:r>
              <a:rPr lang="en-US" sz="2800" dirty="0" smtClean="0"/>
              <a:t>Paul was a leader uniquely qualified to bridge the gap between Jewish and Gentile Christianity. </a:t>
            </a:r>
          </a:p>
          <a:p>
            <a:r>
              <a:rPr lang="en-US" sz="2800" dirty="0" smtClean="0"/>
              <a:t>He was a man of three worlds: Jewish, Greek, and Roman. </a:t>
            </a:r>
          </a:p>
          <a:p>
            <a:r>
              <a:rPr lang="en-US" sz="2800" dirty="0" smtClean="0"/>
              <a:t>Though he had been educated in the </a:t>
            </a:r>
            <a:r>
              <a:rPr lang="en-US" sz="2800" b="1" i="1" dirty="0" smtClean="0"/>
              <a:t>strictest Jewish tradition</a:t>
            </a:r>
            <a:r>
              <a:rPr lang="en-US" sz="2800" dirty="0" smtClean="0"/>
              <a:t> and had studied under the famous rabbi Gamaliel in Jerusalem, Paul </a:t>
            </a:r>
            <a:r>
              <a:rPr lang="en-US" sz="2800" b="1" i="1" dirty="0" smtClean="0"/>
              <a:t>spoke Greek fluently</a:t>
            </a:r>
            <a:r>
              <a:rPr lang="en-US" sz="2800" dirty="0" smtClean="0"/>
              <a:t> and was familiar with Greek thought and literature. </a:t>
            </a:r>
          </a:p>
          <a:p>
            <a:r>
              <a:rPr lang="en-US" sz="2800" dirty="0" smtClean="0"/>
              <a:t>This meant he could express the doctrines and teachings of Jesus, many of which were based on Old Testament beliefs completely foreign to the Gentiles, in ways that the pagan mind could grasp. </a:t>
            </a:r>
          </a:p>
          <a:p>
            <a:r>
              <a:rPr lang="en-US" sz="2800" dirty="0" smtClean="0"/>
              <a:t>In addition, Paul was a </a:t>
            </a:r>
            <a:r>
              <a:rPr lang="en-US" sz="2800" b="1" i="1" dirty="0" smtClean="0"/>
              <a:t>Roman citizen</a:t>
            </a:r>
            <a:r>
              <a:rPr lang="en-US" sz="2800" dirty="0" smtClean="0"/>
              <a:t>, which gave him special freedom of movement, protection in his travels, and access to the higher levels of society. (cf. Acts 22:26-29; 23:27)</a:t>
            </a:r>
          </a:p>
        </p:txBody>
      </p:sp>
      <p:sp>
        <p:nvSpPr>
          <p:cNvPr id="5" name="TextBox 4"/>
          <p:cNvSpPr txBox="1"/>
          <p:nvPr/>
        </p:nvSpPr>
        <p:spPr>
          <a:xfrm>
            <a:off x="0" y="6519446"/>
            <a:ext cx="9144000" cy="338554"/>
          </a:xfrm>
          <a:prstGeom prst="rect">
            <a:avLst/>
          </a:prstGeom>
          <a:noFill/>
        </p:spPr>
        <p:txBody>
          <a:bodyPr wrap="square" rtlCol="0">
            <a:spAutoFit/>
          </a:bodyPr>
          <a:lstStyle/>
          <a:p>
            <a:pPr lvl="0"/>
            <a:r>
              <a:rPr lang="en-US" sz="1600" dirty="0" smtClean="0"/>
              <a:t>*Shelley</a:t>
            </a:r>
            <a:r>
              <a:rPr lang="en-US" sz="1600" dirty="0"/>
              <a:t>, Dr. Bruce L.. Church History in Plain Language: Fourth Edition (p. 21). Thomas Nelson.</a:t>
            </a:r>
          </a:p>
        </p:txBody>
      </p:sp>
    </p:spTree>
    <p:extLst>
      <p:ext uri="{BB962C8B-B14F-4D97-AF65-F5344CB8AC3E}">
        <p14:creationId xmlns:p14="http://schemas.microsoft.com/office/powerpoint/2010/main" val="1269350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36621</TotalTime>
  <Words>2602</Words>
  <Application>Microsoft Office PowerPoint</Application>
  <PresentationFormat>On-screen Show (4:3)</PresentationFormat>
  <Paragraphs>130</Paragraphs>
  <Slides>22</Slides>
  <Notes>0</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Office Theme</vt:lpstr>
      <vt:lpstr>11_Office Theme</vt:lpstr>
      <vt:lpstr>12_Office Theme</vt:lpstr>
      <vt:lpstr>PowerPoint Presentation</vt:lpstr>
      <vt:lpstr>Review</vt:lpstr>
      <vt:lpstr>Review</vt:lpstr>
      <vt:lpstr>Review</vt:lpstr>
      <vt:lpstr>Review</vt:lpstr>
      <vt:lpstr>Review</vt:lpstr>
      <vt:lpstr>The Apostle Paul</vt:lpstr>
      <vt:lpstr>*The Apostle Paul</vt:lpstr>
      <vt:lpstr>*The Apostle Paul</vt:lpstr>
      <vt:lpstr>*The Apostle Paul</vt:lpstr>
      <vt:lpstr>*The Apostle Paul</vt:lpstr>
      <vt:lpstr>*The Apostle Paul</vt:lpstr>
      <vt:lpstr>*The Apostle Paul</vt:lpstr>
      <vt:lpstr>*The Apostle Paul</vt:lpstr>
      <vt:lpstr>The Decline of Judaism</vt:lpstr>
      <vt:lpstr>*The Decline of Judaism</vt:lpstr>
      <vt:lpstr>*The Decline of Judaism</vt:lpstr>
      <vt:lpstr>*The Decline of Judaism</vt:lpstr>
      <vt:lpstr>*The Decline of Judaism</vt:lpstr>
      <vt:lpstr>*The Decline of Judaism</vt:lpstr>
      <vt:lpstr>The Apostles:  Facts and Legends</vt:lpstr>
      <vt:lpstr>*The Apostles: Facts and Legends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492</cp:revision>
  <dcterms:created xsi:type="dcterms:W3CDTF">2018-06-08T00:19:32Z</dcterms:created>
  <dcterms:modified xsi:type="dcterms:W3CDTF">2018-08-19T17:59:50Z</dcterms:modified>
</cp:coreProperties>
</file>