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 id="2147483840" r:id="rId3"/>
    <p:sldMasterId id="2147483852" r:id="rId4"/>
    <p:sldMasterId id="2147483864" r:id="rId5"/>
  </p:sldMasterIdLst>
  <p:sldIdLst>
    <p:sldId id="429" r:id="rId6"/>
    <p:sldId id="471" r:id="rId7"/>
    <p:sldId id="472" r:id="rId8"/>
    <p:sldId id="473" r:id="rId9"/>
    <p:sldId id="474" r:id="rId10"/>
    <p:sldId id="475" r:id="rId11"/>
    <p:sldId id="468" r:id="rId12"/>
    <p:sldId id="476" r:id="rId13"/>
    <p:sldId id="477" r:id="rId14"/>
    <p:sldId id="478" r:id="rId15"/>
    <p:sldId id="479" r:id="rId16"/>
    <p:sldId id="480" r:id="rId17"/>
    <p:sldId id="481" r:id="rId18"/>
    <p:sldId id="482" r:id="rId19"/>
    <p:sldId id="483" r:id="rId20"/>
    <p:sldId id="484" r:id="rId21"/>
    <p:sldId id="485" r:id="rId22"/>
    <p:sldId id="486" r:id="rId23"/>
    <p:sldId id="493" r:id="rId24"/>
    <p:sldId id="487" r:id="rId25"/>
    <p:sldId id="488" r:id="rId26"/>
    <p:sldId id="489" r:id="rId27"/>
    <p:sldId id="4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6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08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5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2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7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43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966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13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7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93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188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801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7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603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35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50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52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37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77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99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1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71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953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208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7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3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7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50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78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20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673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204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70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64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566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10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27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766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932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942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221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898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8239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72434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6830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5486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hyperlink" Target="https://commons.wikimedia.org/w/index.php?curid=3209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0.xml"/><Relationship Id="rId1" Type="http://schemas.openxmlformats.org/officeDocument/2006/relationships/themeOverride" Target="../theme/themeOverride17.xml"/><Relationship Id="rId4" Type="http://schemas.openxmlformats.org/officeDocument/2006/relationships/hyperlink" Target="https://upload.wikimedia.org/wikipedia/commons/0/0a/Konstantin_Flavitsky_-_Christian_Martyrs_in_Colosseum.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sutori.com/story/world-religions-christianity-7ba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676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*First Conflicts With the State</a:t>
            </a:r>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r>
              <a:rPr lang="en-US" dirty="0" smtClean="0"/>
              <a:t>A </a:t>
            </a:r>
            <a:r>
              <a:rPr lang="en-US" dirty="0"/>
              <a:t>good illustration of this policy was the expulsion of Jews from Rome by Emperor Claudius, </a:t>
            </a:r>
            <a:r>
              <a:rPr lang="en-US" dirty="0" smtClean="0"/>
              <a:t>in AD 51. Acts </a:t>
            </a:r>
            <a:r>
              <a:rPr lang="en-US" dirty="0"/>
              <a:t>18:2 mentions this expulsion, but does not explain the reason for it. </a:t>
            </a:r>
            <a:endParaRPr lang="en-US" dirty="0" smtClean="0"/>
          </a:p>
          <a:p>
            <a:r>
              <a:rPr lang="en-US" dirty="0" smtClean="0"/>
              <a:t>Suetonius</a:t>
            </a:r>
            <a:r>
              <a:rPr lang="en-US" dirty="0"/>
              <a:t>, a Roman historian, says that Jews were expelled from the capital city for their disorderly conduct “because of </a:t>
            </a:r>
            <a:r>
              <a:rPr lang="en-US" dirty="0" err="1"/>
              <a:t>Chrestus</a:t>
            </a:r>
            <a:r>
              <a:rPr lang="en-US" dirty="0"/>
              <a:t>.” </a:t>
            </a:r>
            <a:endParaRPr lang="en-US" dirty="0" smtClean="0"/>
          </a:p>
          <a:p>
            <a:r>
              <a:rPr lang="en-US" dirty="0" smtClean="0"/>
              <a:t>Most </a:t>
            </a:r>
            <a:r>
              <a:rPr lang="en-US" dirty="0"/>
              <a:t>historians agree that “</a:t>
            </a:r>
            <a:r>
              <a:rPr lang="en-US" dirty="0" err="1"/>
              <a:t>Chrestus</a:t>
            </a:r>
            <a:r>
              <a:rPr lang="en-US" dirty="0"/>
              <a:t>” </a:t>
            </a:r>
            <a:r>
              <a:rPr lang="en-US" dirty="0" smtClean="0"/>
              <a:t>refers to Christ, </a:t>
            </a:r>
            <a:r>
              <a:rPr lang="en-US" dirty="0"/>
              <a:t>and that what actually took place in Rome was that </a:t>
            </a:r>
            <a:r>
              <a:rPr lang="en-US" dirty="0" smtClean="0"/>
              <a:t>the Christian </a:t>
            </a:r>
            <a:r>
              <a:rPr lang="en-US" dirty="0"/>
              <a:t>proclamation caused so many riots among Jews that the emperor decided to expel </a:t>
            </a:r>
            <a:r>
              <a:rPr lang="en-US" dirty="0" smtClean="0"/>
              <a:t>them all from Rome. </a:t>
            </a:r>
          </a:p>
          <a:p>
            <a:r>
              <a:rPr lang="en-US" dirty="0" smtClean="0"/>
              <a:t>At </a:t>
            </a:r>
            <a:r>
              <a:rPr lang="en-US" dirty="0"/>
              <a:t>that time, Romans still saw the conflict between Christians and Jews as an internal matter within Judaism</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p.42 </a:t>
            </a:r>
            <a:endParaRPr lang="en-US" sz="1600" dirty="0">
              <a:solidFill>
                <a:prstClr val="black"/>
              </a:solidFill>
            </a:endParaRPr>
          </a:p>
        </p:txBody>
      </p:sp>
    </p:spTree>
    <p:extLst>
      <p:ext uri="{BB962C8B-B14F-4D97-AF65-F5344CB8AC3E}">
        <p14:creationId xmlns:p14="http://schemas.microsoft.com/office/powerpoint/2010/main" val="3169356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*First Conflicts With the State</a:t>
            </a:r>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r>
              <a:rPr lang="en-US" dirty="0"/>
              <a:t>But the distinction between Christians and Jews became clearer as the church gained more converts from the Gentile population, and the ratio of Jews in its ranks diminished. </a:t>
            </a:r>
            <a:endParaRPr lang="en-US" dirty="0" smtClean="0"/>
          </a:p>
          <a:p>
            <a:r>
              <a:rPr lang="en-US" dirty="0" smtClean="0"/>
              <a:t>There </a:t>
            </a:r>
            <a:r>
              <a:rPr lang="en-US" dirty="0"/>
              <a:t>are also indications that, as Jewish nationalism increased and eventually led to rebellion against Rome, Christians—particularly the Gentiles among them—sought to put as much distance as possible between themselves and </a:t>
            </a:r>
            <a:r>
              <a:rPr lang="en-US" dirty="0" smtClean="0"/>
              <a:t>the Jewish rebellion against Rome. </a:t>
            </a:r>
          </a:p>
          <a:p>
            <a:r>
              <a:rPr lang="en-US" dirty="0" smtClean="0"/>
              <a:t>Consequently, Roman </a:t>
            </a:r>
            <a:r>
              <a:rPr lang="en-US" dirty="0"/>
              <a:t>authorities began to </a:t>
            </a:r>
            <a:r>
              <a:rPr lang="en-US" dirty="0" smtClean="0"/>
              <a:t>recognize Christianity </a:t>
            </a:r>
            <a:r>
              <a:rPr lang="en-US" dirty="0"/>
              <a:t>as a religion </a:t>
            </a:r>
            <a:r>
              <a:rPr lang="en-US" b="1" i="1" dirty="0" smtClean="0"/>
              <a:t>distinct</a:t>
            </a:r>
            <a:r>
              <a:rPr lang="en-US" dirty="0" smtClean="0"/>
              <a:t> from </a:t>
            </a:r>
            <a:r>
              <a:rPr lang="en-US" dirty="0"/>
              <a:t>Judaism. </a:t>
            </a:r>
            <a:endParaRPr lang="en-US" dirty="0" smtClean="0"/>
          </a:p>
          <a:p>
            <a:r>
              <a:rPr lang="en-US" dirty="0" smtClean="0"/>
              <a:t>This </a:t>
            </a:r>
            <a:r>
              <a:rPr lang="en-US" dirty="0"/>
              <a:t>new consciousness of Christianity as a separate religion was at the root of two and a half centuries of persecution by the Roman Empire, from the time of Nero to the conversion of Constantine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pp.42-43</a:t>
            </a:r>
            <a:endParaRPr lang="en-US" sz="1600" dirty="0">
              <a:solidFill>
                <a:prstClr val="black"/>
              </a:solidFill>
            </a:endParaRPr>
          </a:p>
        </p:txBody>
      </p:sp>
    </p:spTree>
    <p:extLst>
      <p:ext uri="{BB962C8B-B14F-4D97-AF65-F5344CB8AC3E}">
        <p14:creationId xmlns:p14="http://schemas.microsoft.com/office/powerpoint/2010/main" val="3608180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391400" cy="1676400"/>
          </a:xfrm>
        </p:spPr>
        <p:txBody>
          <a:bodyPr>
            <a:noAutofit/>
          </a:bodyPr>
          <a:lstStyle/>
          <a:p>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Persecution Under Nero</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2286000" y="2281561"/>
            <a:ext cx="4953000" cy="3539430"/>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And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[the Christians]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have conquered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[Satan]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by the blood of the Lamb and by the word of their testimony, for they loved not their lives </a:t>
            </a:r>
            <a:r>
              <a:rPr lang="en-US" sz="3200" b="1"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even unto death</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t>
            </a:r>
            <a:endPar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endParaRPr>
          </a:p>
          <a:p>
            <a:pPr algn="ctr"/>
            <a:r>
              <a:rPr lang="en-US" sz="3200" dirty="0" smtClean="0">
                <a:solidFill>
                  <a:prstClr val="black"/>
                </a:solidFill>
                <a:effectLst>
                  <a:glow rad="101600">
                    <a:prstClr val="white">
                      <a:alpha val="60000"/>
                    </a:prstClr>
                  </a:glow>
                  <a:innerShdw blurRad="63500" dist="50800" dir="8100000">
                    <a:prstClr val="black">
                      <a:alpha val="50000"/>
                    </a:prstClr>
                  </a:innerShdw>
                </a:effectLst>
              </a:rPr>
              <a:t>(</a:t>
            </a:r>
            <a:r>
              <a:rPr lang="en-US" sz="3200" dirty="0">
                <a:solidFill>
                  <a:prstClr val="black"/>
                </a:solidFill>
                <a:effectLst>
                  <a:glow rad="101600">
                    <a:prstClr val="white">
                      <a:alpha val="60000"/>
                    </a:prstClr>
                  </a:glow>
                  <a:innerShdw blurRad="63500" dist="50800" dir="8100000">
                    <a:prstClr val="black">
                      <a:alpha val="50000"/>
                    </a:prstClr>
                  </a:innerShdw>
                </a:effectLst>
              </a:rPr>
              <a:t>Rev </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12:11)</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07777"/>
          </a:xfrm>
          <a:prstGeom prst="rect">
            <a:avLst/>
          </a:prstGeom>
        </p:spPr>
        <p:txBody>
          <a:bodyPr wrap="square">
            <a:spAutoFit/>
          </a:bodyPr>
          <a:lstStyle/>
          <a:p>
            <a:r>
              <a:rPr lang="pl-PL" sz="1400" dirty="0">
                <a:solidFill>
                  <a:schemeClr val="bg1"/>
                </a:solidFill>
              </a:rPr>
              <a:t>By Henryk Siemiradzki - www.abcgallery.com, Public Domain, </a:t>
            </a:r>
            <a:r>
              <a:rPr lang="pl-PL" sz="1400" dirty="0">
                <a:solidFill>
                  <a:prstClr val="black"/>
                </a:solidFill>
                <a:hlinkClick r:id="rId4"/>
              </a:rPr>
              <a:t>https://</a:t>
            </a:r>
            <a:r>
              <a:rPr lang="pl-PL" sz="1400" dirty="0" smtClean="0">
                <a:solidFill>
                  <a:prstClr val="black"/>
                </a:solidFill>
                <a:hlinkClick r:id="rId4"/>
              </a:rPr>
              <a:t>commons.wikimedia.org/w/index.php?curid=320986</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316512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r>
              <a:rPr lang="en-US" dirty="0" smtClean="0"/>
              <a:t>Through his mother’s manipulation, </a:t>
            </a:r>
            <a:r>
              <a:rPr lang="en-US" dirty="0"/>
              <a:t>Nero </a:t>
            </a:r>
            <a:r>
              <a:rPr lang="en-US" dirty="0" smtClean="0"/>
              <a:t>became emperor in AD 54 (at the age of 16). </a:t>
            </a:r>
          </a:p>
          <a:p>
            <a:r>
              <a:rPr lang="en-US" dirty="0" smtClean="0"/>
              <a:t>At </a:t>
            </a:r>
            <a:r>
              <a:rPr lang="en-US" dirty="0"/>
              <a:t>first he was a reasonable ruler, not entirely unpopular, whose laws in favor of the dispossessed were well received by the Roman populace. </a:t>
            </a:r>
            <a:endParaRPr lang="en-US" dirty="0" smtClean="0"/>
          </a:p>
          <a:p>
            <a:r>
              <a:rPr lang="en-US" dirty="0" smtClean="0"/>
              <a:t>But </a:t>
            </a:r>
            <a:r>
              <a:rPr lang="en-US" dirty="0"/>
              <a:t>he became increasingly infatuated by his dreams of grandeur and his lust for pleasure, and surrounded himself with a court where all vied to satisfy his every whim. </a:t>
            </a:r>
            <a:endParaRPr lang="en-US" dirty="0" smtClean="0"/>
          </a:p>
          <a:p>
            <a:r>
              <a:rPr lang="en-US" dirty="0" smtClean="0"/>
              <a:t>Ten </a:t>
            </a:r>
            <a:r>
              <a:rPr lang="en-US" dirty="0"/>
              <a:t>years after his accession to the throne, he was despised by the general population as well as by the poets and artists, who were offended by the emperor’s claim that he was one of them. </a:t>
            </a:r>
            <a:endParaRPr lang="en-US" dirty="0" smtClean="0"/>
          </a:p>
          <a:p>
            <a:r>
              <a:rPr lang="en-US" dirty="0" smtClean="0"/>
              <a:t>Soon </a:t>
            </a:r>
            <a:r>
              <a:rPr lang="en-US" dirty="0"/>
              <a:t>the rumor began circulating that he was </a:t>
            </a:r>
            <a:r>
              <a:rPr lang="en-US" dirty="0" smtClean="0"/>
              <a:t>insane.</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pp.43-44</a:t>
            </a:r>
            <a:endParaRPr lang="en-US" sz="1600" dirty="0">
              <a:solidFill>
                <a:prstClr val="black"/>
              </a:solidFill>
            </a:endParaRPr>
          </a:p>
        </p:txBody>
      </p:sp>
    </p:spTree>
    <p:extLst>
      <p:ext uri="{BB962C8B-B14F-4D97-AF65-F5344CB8AC3E}">
        <p14:creationId xmlns:p14="http://schemas.microsoft.com/office/powerpoint/2010/main" val="381739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77500" lnSpcReduction="20000"/>
          </a:bodyPr>
          <a:lstStyle/>
          <a:p>
            <a:r>
              <a:rPr lang="en-US" dirty="0"/>
              <a:t>Such was the state of affairs when, on the night of June 18, </a:t>
            </a:r>
            <a:r>
              <a:rPr lang="en-US" dirty="0" smtClean="0"/>
              <a:t>AD 64, </a:t>
            </a:r>
            <a:r>
              <a:rPr lang="en-US" dirty="0"/>
              <a:t>a great fire broke out in Rome. </a:t>
            </a:r>
            <a:endParaRPr lang="en-US" dirty="0" smtClean="0"/>
          </a:p>
          <a:p>
            <a:r>
              <a:rPr lang="en-US" dirty="0" smtClean="0"/>
              <a:t>It </a:t>
            </a:r>
            <a:r>
              <a:rPr lang="en-US" dirty="0"/>
              <a:t>appears that Nero was several miles away, in his palace at </a:t>
            </a:r>
            <a:r>
              <a:rPr lang="en-US" dirty="0" err="1"/>
              <a:t>Antium</a:t>
            </a:r>
            <a:r>
              <a:rPr lang="en-US" dirty="0"/>
              <a:t>, and that as soon as he heard the news he hurried to Rome, where he tried to organize the fight against the fire. </a:t>
            </a:r>
            <a:endParaRPr lang="en-US" dirty="0" smtClean="0"/>
          </a:p>
          <a:p>
            <a:r>
              <a:rPr lang="en-US" dirty="0" smtClean="0"/>
              <a:t>He </a:t>
            </a:r>
            <a:r>
              <a:rPr lang="en-US" dirty="0"/>
              <a:t>opened the gardens of his </a:t>
            </a:r>
            <a:r>
              <a:rPr lang="en-US" dirty="0" smtClean="0"/>
              <a:t>palace</a:t>
            </a:r>
            <a:r>
              <a:rPr lang="en-US" dirty="0"/>
              <a:t>, as well as other public </a:t>
            </a:r>
            <a:r>
              <a:rPr lang="en-US" dirty="0" smtClean="0"/>
              <a:t>buildings, to those made homeless by the fire. </a:t>
            </a:r>
          </a:p>
          <a:p>
            <a:r>
              <a:rPr lang="en-US" dirty="0" smtClean="0"/>
              <a:t>In </a:t>
            </a:r>
            <a:r>
              <a:rPr lang="en-US" dirty="0"/>
              <a:t>spite of this, there were those who suspected the emperor, whom many believed was </a:t>
            </a:r>
            <a:r>
              <a:rPr lang="en-US" dirty="0" smtClean="0"/>
              <a:t>insane, </a:t>
            </a:r>
            <a:r>
              <a:rPr lang="en-US" dirty="0"/>
              <a:t>of having ordered that certain sections of the city be put to the torch. </a:t>
            </a:r>
            <a:endParaRPr lang="en-US" dirty="0" smtClean="0"/>
          </a:p>
          <a:p>
            <a:r>
              <a:rPr lang="en-US" dirty="0" smtClean="0"/>
              <a:t>The </a:t>
            </a:r>
            <a:r>
              <a:rPr lang="en-US" dirty="0"/>
              <a:t>fire lasted six days and seven nights, and then flared up sporadically for three more days. </a:t>
            </a:r>
            <a:endParaRPr lang="en-US" dirty="0" smtClean="0"/>
          </a:p>
          <a:p>
            <a:r>
              <a:rPr lang="en-US" dirty="0" smtClean="0"/>
              <a:t>Ten </a:t>
            </a:r>
            <a:r>
              <a:rPr lang="en-US" dirty="0"/>
              <a:t>of the fourteen sections of the city were destroyed. In the midst of their sufferings, the people clamored for justice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p.44</a:t>
            </a:r>
            <a:endParaRPr lang="en-US" sz="1600" dirty="0">
              <a:solidFill>
                <a:prstClr val="black"/>
              </a:solidFill>
            </a:endParaRPr>
          </a:p>
        </p:txBody>
      </p:sp>
    </p:spTree>
    <p:extLst>
      <p:ext uri="{BB962C8B-B14F-4D97-AF65-F5344CB8AC3E}">
        <p14:creationId xmlns:p14="http://schemas.microsoft.com/office/powerpoint/2010/main" val="405077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77500" lnSpcReduction="20000"/>
          </a:bodyPr>
          <a:lstStyle/>
          <a:p>
            <a:r>
              <a:rPr lang="en-US" dirty="0"/>
              <a:t>Soon the rumor arose—and persists to this day in many history books—that Nero had ordered the city destroyed so he could rebuild it according to his fancy. </a:t>
            </a:r>
            <a:endParaRPr lang="en-US" dirty="0" smtClean="0"/>
          </a:p>
          <a:p>
            <a:r>
              <a:rPr lang="en-US" dirty="0" smtClean="0"/>
              <a:t>The </a:t>
            </a:r>
            <a:r>
              <a:rPr lang="en-US" dirty="0"/>
              <a:t>Roman historian Tacitus, who may well have been present at the time, records several of the rumors that circulated, but seems inclined to believe that the fire began accidentally in an oil warehouse. </a:t>
            </a:r>
            <a:endParaRPr lang="en-US" dirty="0" smtClean="0"/>
          </a:p>
          <a:p>
            <a:r>
              <a:rPr lang="en-US" dirty="0" smtClean="0"/>
              <a:t>More </a:t>
            </a:r>
            <a:r>
              <a:rPr lang="en-US" dirty="0"/>
              <a:t>and more, the people began to suspect the emperor. </a:t>
            </a:r>
            <a:endParaRPr lang="en-US" dirty="0" smtClean="0"/>
          </a:p>
          <a:p>
            <a:r>
              <a:rPr lang="en-US" dirty="0" smtClean="0"/>
              <a:t>A </a:t>
            </a:r>
            <a:r>
              <a:rPr lang="en-US" dirty="0"/>
              <a:t>rumor circulated that he had spent most of the time during the fire atop a tower on the Palatine, dressed as an actor, playing his lyre and singing about the destruction of Troy. </a:t>
            </a:r>
            <a:endParaRPr lang="en-US" dirty="0" smtClean="0"/>
          </a:p>
          <a:p>
            <a:r>
              <a:rPr lang="en-US" dirty="0" smtClean="0"/>
              <a:t>Then </a:t>
            </a:r>
            <a:r>
              <a:rPr lang="en-US" dirty="0"/>
              <a:t>the story was that, in his presumptuousness as a poet, he had ordered the city destroyed so that the fire would inspire in him a great epic poem</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p.44</a:t>
            </a:r>
            <a:endParaRPr lang="en-US" sz="1600" dirty="0">
              <a:solidFill>
                <a:prstClr val="black"/>
              </a:solidFill>
            </a:endParaRPr>
          </a:p>
        </p:txBody>
      </p:sp>
    </p:spTree>
    <p:extLst>
      <p:ext uri="{BB962C8B-B14F-4D97-AF65-F5344CB8AC3E}">
        <p14:creationId xmlns:p14="http://schemas.microsoft.com/office/powerpoint/2010/main" val="3881246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a:bodyPr>
          <a:lstStyle/>
          <a:p>
            <a:r>
              <a:rPr lang="en-US" dirty="0"/>
              <a:t>Nero tried to allay such suspicions, but it soon became clear that he would not succeed in this as long as there was no one else to blame. </a:t>
            </a:r>
            <a:endParaRPr lang="en-US" dirty="0" smtClean="0"/>
          </a:p>
          <a:p>
            <a:r>
              <a:rPr lang="en-US" dirty="0" smtClean="0"/>
              <a:t>Two </a:t>
            </a:r>
            <a:r>
              <a:rPr lang="en-US" dirty="0"/>
              <a:t>of the areas that had </a:t>
            </a:r>
            <a:r>
              <a:rPr lang="en-US" b="1" i="1" dirty="0"/>
              <a:t>not</a:t>
            </a:r>
            <a:r>
              <a:rPr lang="en-US" dirty="0"/>
              <a:t> burned had many Jewish and Christian residents. </a:t>
            </a:r>
            <a:endParaRPr lang="en-US" dirty="0" smtClean="0"/>
          </a:p>
          <a:p>
            <a:r>
              <a:rPr lang="en-US" dirty="0" smtClean="0"/>
              <a:t>Therefore</a:t>
            </a:r>
            <a:r>
              <a:rPr lang="en-US" dirty="0"/>
              <a:t>, </a:t>
            </a:r>
            <a:r>
              <a:rPr lang="en-US" dirty="0" smtClean="0"/>
              <a:t>Nero decided </a:t>
            </a:r>
            <a:r>
              <a:rPr lang="en-US" dirty="0"/>
              <a:t>to blame the </a:t>
            </a:r>
            <a:r>
              <a:rPr lang="en-US" b="1" i="1" dirty="0" smtClean="0"/>
              <a:t>Christians</a:t>
            </a:r>
            <a:r>
              <a:rPr lang="en-US" dirty="0" smtClean="0"/>
              <a:t> for starting the fire.</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p.44</a:t>
            </a:r>
            <a:endParaRPr lang="en-US" sz="1600" dirty="0">
              <a:solidFill>
                <a:prstClr val="black"/>
              </a:solidFill>
            </a:endParaRPr>
          </a:p>
        </p:txBody>
      </p:sp>
    </p:spTree>
    <p:extLst>
      <p:ext uri="{BB962C8B-B14F-4D97-AF65-F5344CB8AC3E}">
        <p14:creationId xmlns:p14="http://schemas.microsoft.com/office/powerpoint/2010/main" val="820935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pPr marL="0" indent="0">
              <a:buNone/>
            </a:pPr>
            <a:r>
              <a:rPr lang="en-US" dirty="0"/>
              <a:t>Tacitus tells the story: </a:t>
            </a:r>
            <a:endParaRPr lang="en-US" dirty="0" smtClean="0"/>
          </a:p>
          <a:p>
            <a:pPr marL="400050" lvl="1" indent="0">
              <a:buNone/>
            </a:pPr>
            <a:r>
              <a:rPr lang="en-US" i="1" dirty="0" smtClean="0"/>
              <a:t>In </a:t>
            </a:r>
            <a:r>
              <a:rPr lang="en-US" i="1" dirty="0"/>
              <a:t>spite of every human effort, of the emperor’s largesse, and of the sacrifices made to the gods, nothing sufficed to allay suspicion nor to destroy the opinion that the fire had been ordered. Therefore, in order to destroy this rumor, Nero blamed the Christians, who are hated for their abominations, and punished them with refined cruelty. Christ, from whom they take their name, was executed by Pontius Pilate during the reign of Tiberius. Stopped for a moment, this evil superstition reappeared, not only in Judea, where was the root of the evil, but also in Rome, where all things sordid and abominable from every corner of the world come together. Thus, first those who confessed [that they were Christians] were arrested, and on the basis of their testimony a great number were condemned, although not so much for the fire itself as for their hatred of humankind</a:t>
            </a:r>
            <a:r>
              <a:rPr lang="en-US" i="1" dirty="0" smtClean="0"/>
              <a:t>.</a:t>
            </a:r>
            <a:endParaRPr lang="en-US" i="1"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p.45</a:t>
            </a:r>
            <a:endParaRPr lang="en-US" sz="1600" dirty="0">
              <a:solidFill>
                <a:prstClr val="black"/>
              </a:solidFill>
            </a:endParaRPr>
          </a:p>
        </p:txBody>
      </p:sp>
    </p:spTree>
    <p:extLst>
      <p:ext uri="{BB962C8B-B14F-4D97-AF65-F5344CB8AC3E}">
        <p14:creationId xmlns:p14="http://schemas.microsoft.com/office/powerpoint/2010/main" val="335362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a:t>These words from Tacitus are of great value, for they are one of the most ancient extant indications of how pagans viewed Christians. </a:t>
            </a:r>
            <a:endParaRPr lang="en-US" dirty="0" smtClean="0"/>
          </a:p>
          <a:p>
            <a:r>
              <a:rPr lang="en-US" dirty="0" smtClean="0"/>
              <a:t>Reading </a:t>
            </a:r>
            <a:r>
              <a:rPr lang="en-US" dirty="0"/>
              <a:t>these lines, it is clear that Tacitus did not believe that the fire in Rome was set by Christians. </a:t>
            </a:r>
            <a:r>
              <a:rPr lang="en-US" dirty="0" smtClean="0"/>
              <a:t>Furthermore</a:t>
            </a:r>
            <a:r>
              <a:rPr lang="en-US" dirty="0"/>
              <a:t>, he did not approve of Nero’s “refined cruelty.” </a:t>
            </a:r>
            <a:endParaRPr lang="en-US" dirty="0" smtClean="0"/>
          </a:p>
          <a:p>
            <a:r>
              <a:rPr lang="en-US" dirty="0" smtClean="0"/>
              <a:t>But</a:t>
            </a:r>
            <a:r>
              <a:rPr lang="en-US" dirty="0"/>
              <a:t>, all the same, this good and cultured Roman believed a great deal of what was being said about the “abominations” of Christians and their “hatred of humankind.”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p.45</a:t>
            </a:r>
            <a:endParaRPr lang="en-US" sz="1600" dirty="0">
              <a:solidFill>
                <a:prstClr val="black"/>
              </a:solidFill>
            </a:endParaRPr>
          </a:p>
        </p:txBody>
      </p:sp>
    </p:spTree>
    <p:extLst>
      <p:ext uri="{BB962C8B-B14F-4D97-AF65-F5344CB8AC3E}">
        <p14:creationId xmlns:p14="http://schemas.microsoft.com/office/powerpoint/2010/main" val="1441942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Tacitus</a:t>
            </a:r>
            <a:r>
              <a:rPr lang="en-US" dirty="0"/>
              <a:t>, and other authors writing contemporaneously, do not detail these supposed “abominations.” Second-century authors would be more explicit. </a:t>
            </a:r>
            <a:endParaRPr lang="en-US" dirty="0" smtClean="0"/>
          </a:p>
          <a:p>
            <a:r>
              <a:rPr lang="en-US" dirty="0" smtClean="0"/>
              <a:t>But</a:t>
            </a:r>
            <a:r>
              <a:rPr lang="en-US" dirty="0"/>
              <a:t>, in any case, Tacitus </a:t>
            </a:r>
            <a:r>
              <a:rPr lang="en-US" b="1" i="1" dirty="0"/>
              <a:t>believed</a:t>
            </a:r>
            <a:r>
              <a:rPr lang="en-US" dirty="0"/>
              <a:t> the rumors, and thought that Christians hated humankind. </a:t>
            </a:r>
            <a:endParaRPr lang="en-US" dirty="0" smtClean="0"/>
          </a:p>
          <a:p>
            <a:r>
              <a:rPr lang="en-US" dirty="0" smtClean="0"/>
              <a:t>This </a:t>
            </a:r>
            <a:r>
              <a:rPr lang="en-US" dirty="0"/>
              <a:t>last charge makes sense if one remembers that all social activities—the theater, the army, classic literature, sports—were so entwined with pagan worship that Christians often felt the need to abstain from them. </a:t>
            </a:r>
            <a:endParaRPr lang="en-US" dirty="0" smtClean="0"/>
          </a:p>
          <a:p>
            <a:r>
              <a:rPr lang="en-US" dirty="0" smtClean="0"/>
              <a:t>Therefore</a:t>
            </a:r>
            <a:r>
              <a:rPr lang="en-US" dirty="0"/>
              <a:t>, to the eyes of a Roman such as Tacitus, who loved his culture and society, Christians appeared as haters of humankind</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p.45</a:t>
            </a:r>
            <a:endParaRPr lang="en-US" sz="1600" dirty="0">
              <a:solidFill>
                <a:prstClr val="black"/>
              </a:solidFill>
            </a:endParaRPr>
          </a:p>
        </p:txBody>
      </p:sp>
    </p:spTree>
    <p:extLst>
      <p:ext uri="{BB962C8B-B14F-4D97-AF65-F5344CB8AC3E}">
        <p14:creationId xmlns:p14="http://schemas.microsoft.com/office/powerpoint/2010/main" val="1555165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a:t>From an early date, traditions began to appear claiming that one or another of the apostles had preached in a particular region, or had suffered martyrdom in one way or another. </a:t>
            </a:r>
          </a:p>
          <a:p>
            <a:r>
              <a:rPr lang="en-US" sz="2800" dirty="0"/>
              <a:t>Most of these traditions are nothing more than the result of the desire of a church in a particular city to claim an apostolic origin. </a:t>
            </a:r>
            <a:r>
              <a:rPr lang="en-US" sz="2800" dirty="0" smtClean="0"/>
              <a:t>But some of these traditions are more credible than others. </a:t>
            </a:r>
          </a:p>
          <a:p>
            <a:r>
              <a:rPr lang="en-US" sz="2800" dirty="0" smtClean="0"/>
              <a:t>Of the various traditions of the apostles final years and death, which is considered most reliable by historians?</a:t>
            </a:r>
          </a:p>
          <a:p>
            <a:pPr lvl="1"/>
            <a:r>
              <a:rPr lang="en-US" sz="2400" dirty="0" smtClean="0"/>
              <a:t>That </a:t>
            </a:r>
            <a:r>
              <a:rPr lang="en-US" sz="2400" dirty="0"/>
              <a:t>Peter was in Rome, and that he suffered martyrdom in that city during Nero’s </a:t>
            </a:r>
            <a:r>
              <a:rPr lang="en-US" sz="2400" dirty="0" smtClean="0"/>
              <a:t>persecution.</a:t>
            </a:r>
            <a:endParaRPr lang="en-US" sz="2400" dirty="0"/>
          </a:p>
          <a:p>
            <a:pPr lvl="1"/>
            <a:endParaRPr lang="en-US" sz="2000" dirty="0" smtClean="0"/>
          </a:p>
        </p:txBody>
      </p:sp>
    </p:spTree>
    <p:extLst>
      <p:ext uri="{BB962C8B-B14F-4D97-AF65-F5344CB8AC3E}">
        <p14:creationId xmlns:p14="http://schemas.microsoft.com/office/powerpoint/2010/main" val="2469180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lnSpcReduction="10000"/>
          </a:bodyPr>
          <a:lstStyle/>
          <a:p>
            <a:pPr marL="0" indent="0">
              <a:buNone/>
            </a:pPr>
            <a:r>
              <a:rPr lang="en-US" dirty="0"/>
              <a:t>But Tacitus goes on: </a:t>
            </a:r>
            <a:endParaRPr lang="en-US" dirty="0" smtClean="0"/>
          </a:p>
          <a:p>
            <a:pPr marL="400050" lvl="1" indent="0">
              <a:buNone/>
            </a:pPr>
            <a:r>
              <a:rPr lang="en-US" i="1" dirty="0" smtClean="0">
                <a:latin typeface="Cambria" panose="02040503050406030204" pitchFamily="18" charset="0"/>
                <a:ea typeface="Cambria" panose="02040503050406030204" pitchFamily="18" charset="0"/>
              </a:rPr>
              <a:t>Before </a:t>
            </a:r>
            <a:r>
              <a:rPr lang="en-US" i="1" dirty="0">
                <a:latin typeface="Cambria" panose="02040503050406030204" pitchFamily="18" charset="0"/>
                <a:ea typeface="Cambria" panose="02040503050406030204" pitchFamily="18" charset="0"/>
              </a:rPr>
              <a:t>killing the Christians, Nero used them to amuse the people. Some were dressed in furs, to be killed by dogs. Others were crucified. Still others were set on fire early in the night, so that they might illumine it. Nero opened his own gardens for these shows, and in the circus he himself became a spectacle, for he mingled with the people dressed as a charioteer, or he rode around in his chariot. All of this aroused the mercy of the people, even against these culprits who deserved an exemplary punishment, for it was clear that they were not being destroyed for the common good, but rather to satisfy the cruelty of one person</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pp.45-46</a:t>
            </a:r>
            <a:endParaRPr lang="en-US" sz="1600" dirty="0">
              <a:solidFill>
                <a:prstClr val="black"/>
              </a:solidFill>
            </a:endParaRPr>
          </a:p>
        </p:txBody>
      </p:sp>
    </p:spTree>
    <p:extLst>
      <p:ext uri="{BB962C8B-B14F-4D97-AF65-F5344CB8AC3E}">
        <p14:creationId xmlns:p14="http://schemas.microsoft.com/office/powerpoint/2010/main" val="1799404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800" dirty="0"/>
              <a:t>Once again the pagan historian, while showing no love for Christians, indicates that the reason for this persecution was </a:t>
            </a:r>
            <a:r>
              <a:rPr lang="en-US" sz="2800" b="1" i="1" dirty="0"/>
              <a:t>not</a:t>
            </a:r>
            <a:r>
              <a:rPr lang="en-US" sz="2800" dirty="0"/>
              <a:t> justice, but the whim of the emperor. </a:t>
            </a:r>
            <a:endParaRPr lang="en-US" sz="2800" dirty="0" smtClean="0"/>
          </a:p>
          <a:p>
            <a:r>
              <a:rPr lang="en-US" sz="2800" dirty="0" smtClean="0"/>
              <a:t>These </a:t>
            </a:r>
            <a:r>
              <a:rPr lang="en-US" sz="2800" dirty="0"/>
              <a:t>lines are also one of the few surviving pagan testimonies of the cruel tortures to which those early martyrs were subjected. </a:t>
            </a:r>
            <a:endParaRPr lang="en-US" sz="2800" dirty="0" smtClean="0"/>
          </a:p>
          <a:p>
            <a:r>
              <a:rPr lang="en-US" sz="2800" dirty="0" smtClean="0"/>
              <a:t>It </a:t>
            </a:r>
            <a:r>
              <a:rPr lang="en-US" sz="2800" dirty="0"/>
              <a:t>is difficult to know the extent of </a:t>
            </a:r>
            <a:r>
              <a:rPr lang="en-US" sz="2800" dirty="0" smtClean="0"/>
              <a:t>Nero’s </a:t>
            </a:r>
            <a:r>
              <a:rPr lang="en-US" sz="2800" dirty="0"/>
              <a:t>persecution. </a:t>
            </a:r>
            <a:endParaRPr lang="en-US" sz="2800" dirty="0" smtClean="0"/>
          </a:p>
          <a:p>
            <a:r>
              <a:rPr lang="en-US" sz="2800" dirty="0" smtClean="0"/>
              <a:t>Christian </a:t>
            </a:r>
            <a:r>
              <a:rPr lang="en-US" sz="2800" dirty="0"/>
              <a:t>writers from the latter part of the first century, and early in the second, recall the horrors of those days. </a:t>
            </a:r>
            <a:endParaRPr lang="en-US" sz="2800" dirty="0" smtClean="0"/>
          </a:p>
          <a:p>
            <a:r>
              <a:rPr lang="en-US" sz="2800" dirty="0" smtClean="0"/>
              <a:t>On </a:t>
            </a:r>
            <a:r>
              <a:rPr lang="en-US" sz="2800" dirty="0"/>
              <a:t>the other hand, there is no mention of any persecution outside the city of Rome, and therefore it is quite likely that this persecution, although exceedingly cruel, was limited to the capital of the empire</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p.46</a:t>
            </a:r>
            <a:endParaRPr lang="en-US" sz="1600" dirty="0">
              <a:solidFill>
                <a:prstClr val="black"/>
              </a:solidFill>
            </a:endParaRPr>
          </a:p>
        </p:txBody>
      </p:sp>
    </p:spTree>
    <p:extLst>
      <p:ext uri="{BB962C8B-B14F-4D97-AF65-F5344CB8AC3E}">
        <p14:creationId xmlns:p14="http://schemas.microsoft.com/office/powerpoint/2010/main" val="2266143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*Persecution Under Nero</a:t>
            </a:r>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r>
              <a:rPr lang="en-US" sz="2800" dirty="0"/>
              <a:t>Although at first Christians were charged with arson, soon they were persecuted for merely being Christian—and for all the supposed abominations connected with that name. </a:t>
            </a:r>
            <a:endParaRPr lang="en-US" sz="2800" dirty="0" smtClean="0"/>
          </a:p>
          <a:p>
            <a:r>
              <a:rPr lang="en-US" sz="2800" dirty="0" smtClean="0"/>
              <a:t>Ancient </a:t>
            </a:r>
            <a:r>
              <a:rPr lang="en-US" sz="2800" dirty="0"/>
              <a:t>writers tell us that Nero issued an edict against Christians. But such an edict, if it ever existed, is no longer extant. </a:t>
            </a:r>
            <a:endParaRPr lang="en-US" sz="2800" dirty="0" smtClean="0"/>
          </a:p>
          <a:p>
            <a:r>
              <a:rPr lang="en-US" sz="2800" dirty="0" smtClean="0"/>
              <a:t>In AD 68, </a:t>
            </a:r>
            <a:r>
              <a:rPr lang="en-US" sz="2800" dirty="0"/>
              <a:t>Nero was deposed by a rebellion that gained the support of the Roman senate, and killed himself. </a:t>
            </a:r>
            <a:endParaRPr lang="en-US" sz="2800" dirty="0" smtClean="0"/>
          </a:p>
          <a:p>
            <a:r>
              <a:rPr lang="en-US" sz="2800" dirty="0" smtClean="0"/>
              <a:t>The </a:t>
            </a:r>
            <a:r>
              <a:rPr lang="en-US" sz="2800" dirty="0"/>
              <a:t>persecution ceased, although nothing was done to rescind whatever laws Nero had passed against Christians. </a:t>
            </a:r>
            <a:endParaRPr lang="en-US" sz="2800" dirty="0" smtClean="0"/>
          </a:p>
          <a:p>
            <a:r>
              <a:rPr lang="en-US" sz="2800" dirty="0" smtClean="0"/>
              <a:t>A </a:t>
            </a:r>
            <a:r>
              <a:rPr lang="en-US" sz="2800" dirty="0"/>
              <a:t>period of such political turmoil followed that the year 69 is known as the year of four emperors. Eventually, Vespasian gained control of the government, and during his reign and that of his son Titus Christians were generally ignored by the authorities</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p.46</a:t>
            </a:r>
            <a:endParaRPr lang="en-US" sz="1600" dirty="0">
              <a:solidFill>
                <a:prstClr val="black"/>
              </a:solidFill>
            </a:endParaRPr>
          </a:p>
        </p:txBody>
      </p:sp>
    </p:spTree>
    <p:extLst>
      <p:ext uri="{BB962C8B-B14F-4D97-AF65-F5344CB8AC3E}">
        <p14:creationId xmlns:p14="http://schemas.microsoft.com/office/powerpoint/2010/main" val="623999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763000" cy="1676400"/>
          </a:xfrm>
        </p:spPr>
        <p:txBody>
          <a:bodyPr>
            <a:noAutofit/>
          </a:bodyPr>
          <a:lstStyle/>
          <a:p>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Reasons for Christian Persecution</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2514600" y="990600"/>
            <a:ext cx="4953000" cy="4401205"/>
          </a:xfrm>
          <a:prstGeom prst="rect">
            <a:avLst/>
          </a:prstGeom>
          <a:solidFill>
            <a:schemeClr val="bg1"/>
          </a:solidFill>
        </p:spPr>
        <p:txBody>
          <a:bodyPr wrap="square" rtlCol="0">
            <a:spAutoFit/>
          </a:bodyPr>
          <a:lstStyle/>
          <a:p>
            <a:pPr algn="ctr"/>
            <a:r>
              <a:rPr lang="en-US" sz="28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 mysterious name was written on her forehead: "Babylon the Great, Mother of All Prostitutes and Obscenities in the World."</a:t>
            </a:r>
          </a:p>
          <a:p>
            <a:pPr algn="ctr"/>
            <a:r>
              <a:rPr lang="en-US" sz="28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8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I </a:t>
            </a:r>
            <a:r>
              <a:rPr lang="en-US" sz="28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could see that she was drunk-- drunk with the blood of God's holy people who were witnesses for Jesus. I stared at her in complete amazement. </a:t>
            </a:r>
            <a:endParaRPr lang="en-US" sz="28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endParaRPr>
          </a:p>
          <a:p>
            <a:pPr algn="ctr"/>
            <a:r>
              <a:rPr lang="en-US" sz="2800" dirty="0" smtClean="0">
                <a:solidFill>
                  <a:prstClr val="black"/>
                </a:solidFill>
                <a:effectLst>
                  <a:glow rad="101600">
                    <a:prstClr val="white">
                      <a:alpha val="60000"/>
                    </a:prstClr>
                  </a:glow>
                  <a:innerShdw blurRad="63500" dist="50800" dir="8100000">
                    <a:prstClr val="black">
                      <a:alpha val="50000"/>
                    </a:prstClr>
                  </a:innerShdw>
                </a:effectLst>
              </a:rPr>
              <a:t>(</a:t>
            </a:r>
            <a:r>
              <a:rPr lang="en-US" sz="2800" dirty="0">
                <a:solidFill>
                  <a:prstClr val="black"/>
                </a:solidFill>
                <a:effectLst>
                  <a:glow rad="101600">
                    <a:prstClr val="white">
                      <a:alpha val="60000"/>
                    </a:prstClr>
                  </a:glow>
                  <a:innerShdw blurRad="63500" dist="50800" dir="8100000">
                    <a:prstClr val="black">
                      <a:alpha val="50000"/>
                    </a:prstClr>
                  </a:innerShdw>
                </a:effectLst>
              </a:rPr>
              <a:t>Rev </a:t>
            </a:r>
            <a:r>
              <a:rPr lang="en-US" sz="2800" dirty="0" smtClean="0">
                <a:solidFill>
                  <a:prstClr val="black"/>
                </a:solidFill>
                <a:effectLst>
                  <a:glow rad="101600">
                    <a:prstClr val="white">
                      <a:alpha val="60000"/>
                    </a:prstClr>
                  </a:glow>
                  <a:innerShdw blurRad="63500" dist="50800" dir="8100000">
                    <a:prstClr val="black">
                      <a:alpha val="50000"/>
                    </a:prstClr>
                  </a:innerShdw>
                </a:effectLst>
              </a:rPr>
              <a:t>17:5-6 NLT)</a:t>
            </a:r>
            <a:endParaRPr lang="en-US" sz="28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07777"/>
          </a:xfrm>
          <a:prstGeom prst="rect">
            <a:avLst/>
          </a:prstGeom>
        </p:spPr>
        <p:txBody>
          <a:bodyPr wrap="square">
            <a:spAutoFit/>
          </a:bodyPr>
          <a:lstStyle/>
          <a:p>
            <a:r>
              <a:rPr lang="pl-PL" sz="1400" dirty="0">
                <a:solidFill>
                  <a:prstClr val="white"/>
                </a:solidFill>
                <a:hlinkClick r:id="rId4"/>
              </a:rPr>
              <a:t>https://upload.wikimedia.org/wikipedia/commons/0/0a/Konstantin_Flavitsky_-_</a:t>
            </a:r>
            <a:r>
              <a:rPr lang="pl-PL" sz="1400" dirty="0" smtClean="0">
                <a:solidFill>
                  <a:prstClr val="white"/>
                </a:solidFill>
                <a:hlinkClick r:id="rId4"/>
              </a:rPr>
              <a:t>Christian_Martyrs_in_Colosseum.jpg</a:t>
            </a:r>
            <a:r>
              <a:rPr lang="en-US" sz="1400" dirty="0" smtClean="0">
                <a:solidFill>
                  <a:prstClr val="white"/>
                </a:solidFill>
              </a:rPr>
              <a:t> </a:t>
            </a:r>
            <a:endParaRPr lang="en-US" sz="1400" dirty="0">
              <a:solidFill>
                <a:prstClr val="black"/>
              </a:solidFill>
            </a:endParaRPr>
          </a:p>
        </p:txBody>
      </p:sp>
    </p:spTree>
    <p:extLst>
      <p:ext uri="{BB962C8B-B14F-4D97-AF65-F5344CB8AC3E}">
        <p14:creationId xmlns:p14="http://schemas.microsoft.com/office/powerpoint/2010/main" val="990985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By what method was Peter said to have died and what scriptural prophesy seems to have pointed to this kind of death?</a:t>
            </a:r>
          </a:p>
          <a:p>
            <a:pPr lvl="1"/>
            <a:r>
              <a:rPr lang="en-US" sz="2400" dirty="0"/>
              <a:t>We are also told that Peter was crucified—according to one version, </a:t>
            </a:r>
            <a:r>
              <a:rPr lang="en-US" sz="2400" dirty="0" smtClean="0"/>
              <a:t>upside-down.</a:t>
            </a:r>
          </a:p>
          <a:p>
            <a:pPr lvl="1"/>
            <a:r>
              <a:rPr lang="en-US" sz="24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[Jesus speaking:] “Truly, truly, I say to you, when you were young, you used to dress yourself and walk wherever you wanted, but when you are old, </a:t>
            </a:r>
            <a:r>
              <a:rPr lang="en-US" sz="2400" b="1"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you will stretch out your hands</a:t>
            </a:r>
            <a:r>
              <a:rPr lang="en-US" sz="24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and another will dress you and carry you where you do not want to go.” (This he said to show by what kind of death he was to glorify God.)  </a:t>
            </a:r>
            <a:r>
              <a:rPr lang="en-US" sz="2400" dirty="0"/>
              <a:t>(John 21:18-19) </a:t>
            </a:r>
            <a:endParaRPr lang="en-US" sz="2400" dirty="0" smtClean="0"/>
          </a:p>
        </p:txBody>
      </p:sp>
    </p:spTree>
    <p:extLst>
      <p:ext uri="{BB962C8B-B14F-4D97-AF65-F5344CB8AC3E}">
        <p14:creationId xmlns:p14="http://schemas.microsoft.com/office/powerpoint/2010/main" val="2426635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lnSpcReduction="10000"/>
          </a:bodyPr>
          <a:lstStyle/>
          <a:p>
            <a:r>
              <a:rPr lang="en-US" sz="2800" dirty="0" smtClean="0"/>
              <a:t>The Book of Acts ends around AD 60-62, with the Apostle Paul under house arrest, awaiting trial in Rome </a:t>
            </a:r>
            <a:r>
              <a:rPr lang="en-US" sz="28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for two whole years </a:t>
            </a:r>
            <a:r>
              <a:rPr lang="en-US" sz="2800" dirty="0" smtClean="0"/>
              <a:t>(Acts 28:30).</a:t>
            </a:r>
          </a:p>
          <a:p>
            <a:r>
              <a:rPr lang="en-US" sz="2800" dirty="0" smtClean="0"/>
              <a:t>How and when was Paul thought to have died?</a:t>
            </a:r>
          </a:p>
          <a:p>
            <a:pPr lvl="1"/>
            <a:r>
              <a:rPr lang="en-US" sz="2400" dirty="0"/>
              <a:t>Ancient writers agree that he died in Rome—probably beheaded, as befitted a Roman citizen—at the time of </a:t>
            </a:r>
            <a:r>
              <a:rPr lang="en-US" sz="2400" dirty="0" smtClean="0"/>
              <a:t>Nero (somewhere between AD 64 and 68)</a:t>
            </a:r>
          </a:p>
          <a:p>
            <a:r>
              <a:rPr lang="en-US" sz="2800" dirty="0" smtClean="0"/>
              <a:t>In </a:t>
            </a:r>
            <a:r>
              <a:rPr lang="en-US" sz="2800" dirty="0"/>
              <a:t>AD </a:t>
            </a:r>
            <a:r>
              <a:rPr lang="en-US" sz="2800" dirty="0" smtClean="0"/>
              <a:t>57, Paul told the Christians in Rome that he planned to visit them on his way to Spain (Romans 15:24,28). Did Paul ever make it to Spain?</a:t>
            </a:r>
          </a:p>
          <a:p>
            <a:pPr lvl="1"/>
            <a:r>
              <a:rPr lang="en-US" sz="2400" dirty="0" smtClean="0"/>
              <a:t>We’re not sure. </a:t>
            </a:r>
            <a:r>
              <a:rPr lang="en-US" sz="2400" dirty="0"/>
              <a:t>Some </a:t>
            </a:r>
            <a:r>
              <a:rPr lang="en-US" sz="2400" dirty="0" smtClean="0"/>
              <a:t>historians think that </a:t>
            </a:r>
            <a:r>
              <a:rPr lang="en-US" sz="2400" dirty="0"/>
              <a:t>Paul went to Spain between the end of Acts and his death at the hands of Nero. But there are chronological difficulties with this view</a:t>
            </a:r>
            <a:r>
              <a:rPr lang="en-US" sz="2400" dirty="0" smtClean="0"/>
              <a:t>.</a:t>
            </a:r>
            <a:endParaRPr lang="en-US" sz="2400" dirty="0"/>
          </a:p>
          <a:p>
            <a:pPr lvl="1"/>
            <a:endParaRPr lang="en-US" sz="2000" dirty="0" smtClean="0"/>
          </a:p>
        </p:txBody>
      </p:sp>
    </p:spTree>
    <p:extLst>
      <p:ext uri="{BB962C8B-B14F-4D97-AF65-F5344CB8AC3E}">
        <p14:creationId xmlns:p14="http://schemas.microsoft.com/office/powerpoint/2010/main" val="1655610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How long was the Apostle John thought to have lived and where was he thought to have been living at the time of his death?</a:t>
            </a:r>
          </a:p>
          <a:p>
            <a:pPr lvl="1"/>
            <a:r>
              <a:rPr lang="en-US" sz="2400" dirty="0" smtClean="0"/>
              <a:t>A trustworthy </a:t>
            </a:r>
            <a:r>
              <a:rPr lang="en-US" sz="2400" dirty="0"/>
              <a:t>tradition speaks of John as a teacher at Ephesus, where he died around </a:t>
            </a:r>
            <a:r>
              <a:rPr lang="en-US" sz="2400" dirty="0" smtClean="0"/>
              <a:t>AD 100</a:t>
            </a:r>
            <a:r>
              <a:rPr lang="en-US" sz="2400" dirty="0"/>
              <a:t>.</a:t>
            </a:r>
          </a:p>
          <a:p>
            <a:r>
              <a:rPr lang="en-US" sz="2800" dirty="0" smtClean="0"/>
              <a:t>According to the two accounts given in Eusebius </a:t>
            </a:r>
            <a:r>
              <a:rPr lang="en-US" sz="2800" dirty="0"/>
              <a:t>(AD 260-340</a:t>
            </a:r>
            <a:r>
              <a:rPr lang="en-US" sz="2800" dirty="0" smtClean="0"/>
              <a:t>), how did the Apostle </a:t>
            </a:r>
            <a:r>
              <a:rPr lang="en-US" sz="2800" dirty="0"/>
              <a:t>James (half brother of Christ and author of the book of </a:t>
            </a:r>
            <a:r>
              <a:rPr lang="en-US" sz="2800" dirty="0" smtClean="0"/>
              <a:t>James) die?</a:t>
            </a:r>
          </a:p>
          <a:p>
            <a:pPr lvl="1"/>
            <a:r>
              <a:rPr lang="en-US" sz="2400" dirty="0" smtClean="0"/>
              <a:t>An account by </a:t>
            </a:r>
            <a:r>
              <a:rPr lang="en-US" sz="2400" dirty="0"/>
              <a:t>Josephus (AD 30-100) says </a:t>
            </a:r>
            <a:r>
              <a:rPr lang="en-US" sz="2400" dirty="0" smtClean="0"/>
              <a:t>James was stoned </a:t>
            </a:r>
            <a:r>
              <a:rPr lang="en-US" sz="2400" dirty="0"/>
              <a:t>to death </a:t>
            </a:r>
            <a:r>
              <a:rPr lang="en-US" sz="2400" dirty="0" smtClean="0"/>
              <a:t>by </a:t>
            </a:r>
            <a:r>
              <a:rPr lang="en-US" sz="2400" dirty="0" err="1" smtClean="0"/>
              <a:t>Ananus</a:t>
            </a:r>
            <a:r>
              <a:rPr lang="en-US" sz="2400" dirty="0" smtClean="0"/>
              <a:t>, the </a:t>
            </a:r>
            <a:r>
              <a:rPr lang="en-US" sz="2400" dirty="0"/>
              <a:t>high </a:t>
            </a:r>
            <a:r>
              <a:rPr lang="en-US" sz="2400" dirty="0" smtClean="0"/>
              <a:t>priest.</a:t>
            </a:r>
          </a:p>
          <a:p>
            <a:pPr lvl="1"/>
            <a:r>
              <a:rPr lang="en-US" sz="2400" dirty="0" smtClean="0"/>
              <a:t>An account </a:t>
            </a:r>
            <a:r>
              <a:rPr lang="en-US" sz="2400" dirty="0"/>
              <a:t>by </a:t>
            </a:r>
            <a:r>
              <a:rPr lang="en-US" sz="2400" dirty="0" err="1"/>
              <a:t>Hegesippus</a:t>
            </a:r>
            <a:r>
              <a:rPr lang="en-US" sz="2400" dirty="0"/>
              <a:t> (AD 100-180) </a:t>
            </a:r>
            <a:r>
              <a:rPr lang="en-US" sz="2400" dirty="0" smtClean="0"/>
              <a:t>says </a:t>
            </a:r>
            <a:r>
              <a:rPr lang="en-US" sz="2400" dirty="0"/>
              <a:t>the Jewish leaders threw him down from a pinnacle of the </a:t>
            </a:r>
            <a:r>
              <a:rPr lang="en-US" sz="2400" dirty="0" smtClean="0"/>
              <a:t>temple and then stoned and clubbed him to death.</a:t>
            </a:r>
          </a:p>
        </p:txBody>
      </p:sp>
    </p:spTree>
    <p:extLst>
      <p:ext uri="{BB962C8B-B14F-4D97-AF65-F5344CB8AC3E}">
        <p14:creationId xmlns:p14="http://schemas.microsoft.com/office/powerpoint/2010/main" val="2091244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What development </a:t>
            </a:r>
            <a:r>
              <a:rPr lang="en-US" sz="2800" dirty="0"/>
              <a:t>took place </a:t>
            </a:r>
            <a:r>
              <a:rPr lang="en-US" sz="2800" dirty="0" smtClean="0"/>
              <a:t>late </a:t>
            </a:r>
            <a:r>
              <a:rPr lang="en-US" sz="2800" dirty="0"/>
              <a:t>in the second century </a:t>
            </a:r>
            <a:r>
              <a:rPr lang="en-US" sz="2800" dirty="0" smtClean="0"/>
              <a:t>that </a:t>
            </a:r>
            <a:r>
              <a:rPr lang="en-US" sz="2800" dirty="0"/>
              <a:t>greatly hinders the task of the historian trying to determine what actually happened in the later career of the </a:t>
            </a:r>
            <a:r>
              <a:rPr lang="en-US" sz="2800" dirty="0" smtClean="0"/>
              <a:t>apostles?</a:t>
            </a:r>
          </a:p>
          <a:p>
            <a:pPr lvl="1"/>
            <a:r>
              <a:rPr lang="en-US" sz="2400" dirty="0" smtClean="0"/>
              <a:t>Churches </a:t>
            </a:r>
            <a:r>
              <a:rPr lang="en-US" sz="2400" dirty="0"/>
              <a:t>in every important city began claiming apostolic </a:t>
            </a:r>
            <a:r>
              <a:rPr lang="en-US" sz="2400" dirty="0" smtClean="0"/>
              <a:t>origins.</a:t>
            </a:r>
          </a:p>
          <a:p>
            <a:r>
              <a:rPr lang="en-US" sz="2800" dirty="0" smtClean="0"/>
              <a:t>Which Apostle does Spain, with little to no historical evidence, claim as a “patron saint” who they say proclaimed the Gospel in their country.</a:t>
            </a:r>
          </a:p>
          <a:p>
            <a:pPr lvl="1"/>
            <a:r>
              <a:rPr lang="en-US" sz="2400" dirty="0" smtClean="0"/>
              <a:t>The Apostle James, who the Spaniards know as “Santiago”.</a:t>
            </a:r>
          </a:p>
          <a:p>
            <a:r>
              <a:rPr lang="en-US" sz="2800" dirty="0" smtClean="0"/>
              <a:t>Which Apostle do some claim carried the Gospel to India?</a:t>
            </a:r>
          </a:p>
          <a:p>
            <a:pPr lvl="1"/>
            <a:r>
              <a:rPr lang="en-US" sz="2400" dirty="0" smtClean="0"/>
              <a:t>Thomas</a:t>
            </a:r>
          </a:p>
          <a:p>
            <a:pPr lvl="1"/>
            <a:endParaRPr lang="en-US" sz="2400" dirty="0" smtClean="0"/>
          </a:p>
        </p:txBody>
      </p:sp>
    </p:spTree>
    <p:extLst>
      <p:ext uri="{BB962C8B-B14F-4D97-AF65-F5344CB8AC3E}">
        <p14:creationId xmlns:p14="http://schemas.microsoft.com/office/powerpoint/2010/main" val="2304407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391400" cy="1676400"/>
          </a:xfrm>
        </p:spPr>
        <p:txBody>
          <a:bodyPr>
            <a:noAutofit/>
          </a:bodyPr>
          <a:lstStyle/>
          <a:p>
            <a:r>
              <a:rPr lang="en-US" sz="6600" b="1" dirty="0">
                <a:solidFill>
                  <a:schemeClr val="bg1"/>
                </a:solidFill>
                <a:effectLst>
                  <a:glow rad="228600">
                    <a:schemeClr val="accent6">
                      <a:satMod val="175000"/>
                      <a:alpha val="40000"/>
                    </a:schemeClr>
                  </a:glow>
                  <a:outerShdw blurRad="114300" dist="38100" dir="13500000" algn="br" rotWithShape="0">
                    <a:prstClr val="black"/>
                  </a:outerShdw>
                </a:effectLst>
              </a:rPr>
              <a:t>First Conflicts </a:t>
            </a:r>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With </a:t>
            </a:r>
            <a:r>
              <a:rPr lang="en-US" sz="6600" b="1" dirty="0">
                <a:solidFill>
                  <a:schemeClr val="bg1"/>
                </a:solidFill>
                <a:effectLst>
                  <a:glow rad="228600">
                    <a:schemeClr val="accent6">
                      <a:satMod val="175000"/>
                      <a:alpha val="40000"/>
                    </a:schemeClr>
                  </a:glow>
                  <a:outerShdw blurRad="114300" dist="38100" dir="13500000" algn="br" rotWithShape="0">
                    <a:prstClr val="black"/>
                  </a:outerShdw>
                </a:effectLst>
              </a:rPr>
              <a:t>the State</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2286000" y="2281561"/>
            <a:ext cx="4953000" cy="2554545"/>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I know that you have but little power, and yet you have kept my word and have not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denied my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name </a:t>
            </a:r>
            <a:endPar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endParaRPr>
          </a:p>
          <a:p>
            <a:pPr algn="ctr"/>
            <a:r>
              <a:rPr lang="en-US" sz="3200" dirty="0" smtClean="0">
                <a:solidFill>
                  <a:prstClr val="black"/>
                </a:solidFill>
                <a:effectLst>
                  <a:glow rad="101600">
                    <a:prstClr val="white">
                      <a:alpha val="60000"/>
                    </a:prstClr>
                  </a:glow>
                  <a:innerShdw blurRad="63500" dist="50800" dir="8100000">
                    <a:prstClr val="black">
                      <a:alpha val="50000"/>
                    </a:prstClr>
                  </a:innerShdw>
                </a:effectLst>
              </a:rPr>
              <a:t>(</a:t>
            </a:r>
            <a:r>
              <a:rPr lang="en-US" sz="3200" dirty="0">
                <a:solidFill>
                  <a:prstClr val="black"/>
                </a:solidFill>
                <a:effectLst>
                  <a:glow rad="101600">
                    <a:prstClr val="white">
                      <a:alpha val="60000"/>
                    </a:prstClr>
                  </a:glow>
                  <a:innerShdw blurRad="63500" dist="50800" dir="8100000">
                    <a:prstClr val="black">
                      <a:alpha val="50000"/>
                    </a:prstClr>
                  </a:innerShdw>
                </a:effectLst>
              </a:rPr>
              <a:t>Rev </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3:8)</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www.sutori.com/story/world-religions-christianity-7ba5</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981004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*First Conflicts With the State</a:t>
            </a:r>
          </a:p>
        </p:txBody>
      </p:sp>
      <p:sp>
        <p:nvSpPr>
          <p:cNvPr id="4" name="Content Placeholder 3"/>
          <p:cNvSpPr>
            <a:spLocks noGrp="1"/>
          </p:cNvSpPr>
          <p:nvPr>
            <p:ph idx="1"/>
          </p:nvPr>
        </p:nvSpPr>
        <p:spPr>
          <a:xfrm>
            <a:off x="457200" y="838200"/>
            <a:ext cx="8229600" cy="5638800"/>
          </a:xfrm>
        </p:spPr>
        <p:txBody>
          <a:bodyPr>
            <a:normAutofit/>
          </a:bodyPr>
          <a:lstStyle/>
          <a:p>
            <a:r>
              <a:rPr lang="en-US" sz="2800" dirty="0" smtClean="0"/>
              <a:t>In </a:t>
            </a:r>
            <a:r>
              <a:rPr lang="en-US" sz="2800" dirty="0"/>
              <a:t>most of the New Testament it is the </a:t>
            </a:r>
            <a:r>
              <a:rPr lang="en-US" sz="2800" b="1" i="1" dirty="0"/>
              <a:t>Jews</a:t>
            </a:r>
            <a:r>
              <a:rPr lang="en-US" sz="2800" dirty="0"/>
              <a:t> who persecute Christians, who in turn seek </a:t>
            </a:r>
            <a:r>
              <a:rPr lang="en-US" sz="2800" b="1" i="1" dirty="0"/>
              <a:t>refuge</a:t>
            </a:r>
            <a:r>
              <a:rPr lang="en-US" sz="2800" dirty="0"/>
              <a:t> under the wing of Roman authorities. </a:t>
            </a:r>
            <a:endParaRPr lang="en-US" sz="2800" dirty="0" smtClean="0"/>
          </a:p>
          <a:p>
            <a:r>
              <a:rPr lang="en-US" sz="2800" dirty="0"/>
              <a:t>This happens, for instance, </a:t>
            </a:r>
            <a:r>
              <a:rPr lang="en-US" sz="2800" dirty="0" smtClean="0"/>
              <a:t>in Acts 18 when </a:t>
            </a:r>
            <a:r>
              <a:rPr lang="en-US" sz="2800" dirty="0"/>
              <a:t>some Jews in Corinth accuse Paul before Proconsul Gallio, saying that “this man is persuading men to worship God contrary to the Law,” to which Gallio </a:t>
            </a:r>
            <a:r>
              <a:rPr lang="en-US" sz="2800" dirty="0" smtClean="0"/>
              <a:t>answers: </a:t>
            </a:r>
            <a:r>
              <a:rPr lang="en-US" sz="28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"If it were a matter of wrongdoing or vicious crime, O Jews, I would have reason to accept your complaint. But since it is a matter of questions about words and names and your own law, see to it yourselves. I refuse to be a judge of these things." </a:t>
            </a:r>
            <a:r>
              <a:rPr lang="en-US" sz="2800" dirty="0"/>
              <a:t>(Act </a:t>
            </a:r>
            <a:r>
              <a:rPr lang="en-US" sz="2800" dirty="0" smtClean="0"/>
              <a:t>18:14-15)</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p.42 </a:t>
            </a:r>
            <a:endParaRPr lang="en-US" sz="1600" dirty="0">
              <a:solidFill>
                <a:prstClr val="black"/>
              </a:solidFill>
            </a:endParaRPr>
          </a:p>
        </p:txBody>
      </p:sp>
    </p:spTree>
    <p:extLst>
      <p:ext uri="{BB962C8B-B14F-4D97-AF65-F5344CB8AC3E}">
        <p14:creationId xmlns:p14="http://schemas.microsoft.com/office/powerpoint/2010/main" val="1630766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*First Conflicts With the State</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a:t>Later, </a:t>
            </a:r>
            <a:r>
              <a:rPr lang="en-US" dirty="0" smtClean="0"/>
              <a:t>Acts 21 tells us that when </a:t>
            </a:r>
            <a:r>
              <a:rPr lang="en-US" dirty="0"/>
              <a:t>there is a riot because some </a:t>
            </a:r>
            <a:r>
              <a:rPr lang="en-US" dirty="0" smtClean="0"/>
              <a:t>claim </a:t>
            </a:r>
            <a:r>
              <a:rPr lang="en-US" dirty="0"/>
              <a:t>that </a:t>
            </a:r>
            <a:r>
              <a:rPr lang="en-US" dirty="0" smtClean="0"/>
              <a:t>the Apostle Paul </a:t>
            </a:r>
            <a:r>
              <a:rPr lang="en-US" dirty="0"/>
              <a:t>has brought a Gentile to the Temple, and some Jews try to kill the apostle, it is the </a:t>
            </a:r>
            <a:r>
              <a:rPr lang="en-US" b="1" i="1" dirty="0"/>
              <a:t>Romans</a:t>
            </a:r>
            <a:r>
              <a:rPr lang="en-US" dirty="0"/>
              <a:t> who save his </a:t>
            </a:r>
            <a:r>
              <a:rPr lang="en-US" dirty="0" smtClean="0"/>
              <a:t>life (Acts 21:30-32). </a:t>
            </a:r>
            <a:endParaRPr lang="en-US" dirty="0"/>
          </a:p>
          <a:p>
            <a:r>
              <a:rPr lang="en-US" dirty="0" smtClean="0"/>
              <a:t>And so we see that in NT times, </a:t>
            </a:r>
            <a:r>
              <a:rPr lang="en-US" dirty="0"/>
              <a:t>Romans, Jews, and Christians </a:t>
            </a:r>
            <a:r>
              <a:rPr lang="en-US" dirty="0" smtClean="0"/>
              <a:t>all understood that the conflict taking place between Jews and Christians was an internal </a:t>
            </a:r>
            <a:r>
              <a:rPr lang="en-US" dirty="0"/>
              <a:t>conflict </a:t>
            </a:r>
            <a:r>
              <a:rPr lang="en-US" b="1" i="1" dirty="0" smtClean="0"/>
              <a:t>within</a:t>
            </a:r>
            <a:r>
              <a:rPr lang="en-US" dirty="0" smtClean="0"/>
              <a:t> Judaism. </a:t>
            </a:r>
            <a:endParaRPr lang="en-US" dirty="0"/>
          </a:p>
          <a:p>
            <a:r>
              <a:rPr lang="en-US" dirty="0" smtClean="0"/>
              <a:t>As </a:t>
            </a:r>
            <a:r>
              <a:rPr lang="en-US" dirty="0"/>
              <a:t>long as things were relatively orderly, Romans preferred to stay out of such matters. </a:t>
            </a:r>
            <a:endParaRPr lang="en-US" dirty="0" smtClean="0"/>
          </a:p>
          <a:p>
            <a:r>
              <a:rPr lang="en-US" dirty="0" smtClean="0"/>
              <a:t>But </a:t>
            </a:r>
            <a:r>
              <a:rPr lang="en-US" dirty="0"/>
              <a:t>when there was a riot or any disorderly conduct, </a:t>
            </a:r>
            <a:r>
              <a:rPr lang="en-US" dirty="0" smtClean="0"/>
              <a:t>Rome intervened </a:t>
            </a:r>
            <a:r>
              <a:rPr lang="en-US" dirty="0"/>
              <a:t>to restore order, and sometimes to punish the disorderly.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p.42 </a:t>
            </a:r>
            <a:endParaRPr lang="en-US" sz="1600" dirty="0">
              <a:solidFill>
                <a:prstClr val="black"/>
              </a:solidFill>
            </a:endParaRPr>
          </a:p>
        </p:txBody>
      </p:sp>
    </p:spTree>
    <p:extLst>
      <p:ext uri="{BB962C8B-B14F-4D97-AF65-F5344CB8AC3E}">
        <p14:creationId xmlns:p14="http://schemas.microsoft.com/office/powerpoint/2010/main" val="27111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44889</TotalTime>
  <Words>2925</Words>
  <Application>Microsoft Office PowerPoint</Application>
  <PresentationFormat>On-screen Show (4:3)</PresentationFormat>
  <Paragraphs>123</Paragraphs>
  <Slides>23</Slides>
  <Notes>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Office Theme</vt:lpstr>
      <vt:lpstr>14_Office Theme</vt:lpstr>
      <vt:lpstr>16_Office Theme</vt:lpstr>
      <vt:lpstr>17_Office Theme</vt:lpstr>
      <vt:lpstr>18_Office Theme</vt:lpstr>
      <vt:lpstr>PowerPoint Presentation</vt:lpstr>
      <vt:lpstr>Review</vt:lpstr>
      <vt:lpstr>Review</vt:lpstr>
      <vt:lpstr>Review</vt:lpstr>
      <vt:lpstr>Review</vt:lpstr>
      <vt:lpstr>Review</vt:lpstr>
      <vt:lpstr>First Conflicts With the State</vt:lpstr>
      <vt:lpstr>*First Conflicts With the State</vt:lpstr>
      <vt:lpstr>*First Conflicts With the State</vt:lpstr>
      <vt:lpstr>*First Conflicts With the State</vt:lpstr>
      <vt:lpstr>*First Conflicts With the State</vt:lpstr>
      <vt:lpstr>Persecution Under Nero</vt:lpstr>
      <vt:lpstr>*Persecution Under Nero</vt:lpstr>
      <vt:lpstr>*Persecution Under Nero</vt:lpstr>
      <vt:lpstr>*Persecution Under Nero</vt:lpstr>
      <vt:lpstr>*Persecution Under Nero</vt:lpstr>
      <vt:lpstr>*Persecution Under Nero</vt:lpstr>
      <vt:lpstr>*Persecution Under Nero</vt:lpstr>
      <vt:lpstr>*Persecution Under Nero</vt:lpstr>
      <vt:lpstr>*Persecution Under Nero</vt:lpstr>
      <vt:lpstr>*Persecution Under Nero</vt:lpstr>
      <vt:lpstr>*Persecution Under Nero</vt:lpstr>
      <vt:lpstr>Reasons for Christian Persecution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604</cp:revision>
  <dcterms:created xsi:type="dcterms:W3CDTF">2018-06-08T00:19:32Z</dcterms:created>
  <dcterms:modified xsi:type="dcterms:W3CDTF">2018-09-02T21:35:01Z</dcterms:modified>
</cp:coreProperties>
</file>