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2.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9"/>
  </p:notesMasterIdLst>
  <p:handoutMasterIdLst>
    <p:handoutMasterId r:id="rId30"/>
  </p:handoutMasterIdLst>
  <p:sldIdLst>
    <p:sldId id="3451" r:id="rId3"/>
    <p:sldId id="3454" r:id="rId4"/>
    <p:sldId id="3455" r:id="rId5"/>
    <p:sldId id="3453" r:id="rId6"/>
    <p:sldId id="3427" r:id="rId7"/>
    <p:sldId id="3445" r:id="rId8"/>
    <p:sldId id="3428" r:id="rId9"/>
    <p:sldId id="3429" r:id="rId10"/>
    <p:sldId id="3431" r:id="rId11"/>
    <p:sldId id="3432" r:id="rId12"/>
    <p:sldId id="3434" r:id="rId13"/>
    <p:sldId id="3456" r:id="rId14"/>
    <p:sldId id="3435" r:id="rId15"/>
    <p:sldId id="3436" r:id="rId16"/>
    <p:sldId id="3457" r:id="rId17"/>
    <p:sldId id="3458" r:id="rId18"/>
    <p:sldId id="3459" r:id="rId19"/>
    <p:sldId id="3460" r:id="rId20"/>
    <p:sldId id="3461" r:id="rId21"/>
    <p:sldId id="3440" r:id="rId22"/>
    <p:sldId id="3442" r:id="rId23"/>
    <p:sldId id="3443" r:id="rId24"/>
    <p:sldId id="3444" r:id="rId25"/>
    <p:sldId id="3462" r:id="rId26"/>
    <p:sldId id="3463" r:id="rId27"/>
    <p:sldId id="3464" r:id="rId2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BF6"/>
    <a:srgbClr val="5731F9"/>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8" autoAdjust="0"/>
    <p:restoredTop sz="94660"/>
  </p:normalViewPr>
  <p:slideViewPr>
    <p:cSldViewPr>
      <p:cViewPr varScale="1">
        <p:scale>
          <a:sx n="162" d="100"/>
          <a:sy n="162" d="100"/>
        </p:scale>
        <p:origin x="1852" y="88"/>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notesViewPr>
    <p:cSldViewPr>
      <p:cViewPr varScale="1">
        <p:scale>
          <a:sx n="121" d="100"/>
          <a:sy n="121" d="100"/>
        </p:scale>
        <p:origin x="4924"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8/30/2020</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8/30/2020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192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729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8/30/2020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imgur.com/a/xt0XrmY?ref=hvper.com&amp;utm_source=hvper.com&amp;utm_medium=website" TargetMode="Externa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friendsofjustice.blog/2016/07/10/in-spite-of-dungeon-fire-and-sword/"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theradicalsmovie.com/michaelsattle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utkutours.com/00_REFORMATION.asp" TargetMode="External"/><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750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 total of fourteen defendants were being accused. </a:t>
            </a:r>
          </a:p>
          <a:p>
            <a:r>
              <a:rPr lang="en-US" dirty="0"/>
              <a:t>At first they were given their choice of attorney. </a:t>
            </a:r>
          </a:p>
          <a:p>
            <a:r>
              <a:rPr lang="en-US" dirty="0"/>
              <a:t>Sattler, who acted as spokesman for the group, declined the offer on the basis that this was not a legal matter. </a:t>
            </a:r>
          </a:p>
          <a:p>
            <a:r>
              <a:rPr lang="en-US" dirty="0"/>
              <a:t>According to the Word of God, he said, they had no right to go to law over religious affairs. </a:t>
            </a:r>
          </a:p>
          <a:p>
            <a:r>
              <a:rPr lang="en-US" dirty="0"/>
              <a:t>His manner was courteous but definite. </a:t>
            </a:r>
          </a:p>
          <a:p>
            <a:r>
              <a:rPr lang="en-US" dirty="0"/>
              <a:t>In this reply Sattler wisely addressed the judges as the servants of God, </a:t>
            </a:r>
            <a:r>
              <a:rPr lang="en-US" b="1" i="1" dirty="0"/>
              <a:t>recognizing</a:t>
            </a:r>
            <a:r>
              <a:rPr lang="en-US" dirty="0"/>
              <a:t> their </a:t>
            </a:r>
            <a:r>
              <a:rPr lang="en-US" b="1" i="1" dirty="0"/>
              <a:t>authority</a:t>
            </a:r>
            <a:r>
              <a:rPr lang="en-US" dirty="0"/>
              <a:t> but </a:t>
            </a:r>
            <a:r>
              <a:rPr lang="en-US" b="1" i="1" dirty="0"/>
              <a:t>denying</a:t>
            </a:r>
            <a:r>
              <a:rPr lang="en-US" dirty="0"/>
              <a:t> their </a:t>
            </a:r>
            <a:r>
              <a:rPr lang="en-US" b="1" i="1" dirty="0"/>
              <a:t>jurisdiction</a:t>
            </a:r>
            <a:r>
              <a:rPr lang="en-US" dirty="0"/>
              <a: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4612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Count Joachim then proceeded to have the charges read against the defendants. The first seven were against </a:t>
            </a:r>
            <a:r>
              <a:rPr lang="en-US" b="1" i="1" dirty="0"/>
              <a:t>all</a:t>
            </a:r>
            <a:r>
              <a:rPr lang="en-US" dirty="0"/>
              <a:t> the accused, and two additional charges were brought against Sattler </a:t>
            </a:r>
            <a:r>
              <a:rPr lang="en-US" b="1" i="1" dirty="0"/>
              <a:t>alone</a:t>
            </a:r>
            <a:r>
              <a:rPr lang="en-US" dirty="0"/>
              <a:t>: </a:t>
            </a:r>
          </a:p>
          <a:p>
            <a:pPr marL="914400" lvl="1" indent="-341313"/>
            <a:r>
              <a:rPr lang="en-US" b="1" i="1" dirty="0"/>
              <a:t>First</a:t>
            </a:r>
            <a:r>
              <a:rPr lang="en-US" dirty="0"/>
              <a:t>, he and his disciples have acted contrary to the law of the emperor. </a:t>
            </a:r>
          </a:p>
          <a:p>
            <a:pPr marL="914400" lvl="1" indent="-341313"/>
            <a:r>
              <a:rPr lang="en-US" b="1" i="1" dirty="0"/>
              <a:t>Second</a:t>
            </a:r>
            <a:r>
              <a:rPr lang="en-US" dirty="0"/>
              <a:t>, he taught, maintained, and believed, that the body and blood of Christ were not present in his sacrament. </a:t>
            </a:r>
          </a:p>
          <a:p>
            <a:pPr marL="914400" lvl="1" indent="-341313"/>
            <a:r>
              <a:rPr lang="en-US" b="1" i="1" dirty="0"/>
              <a:t>Third</a:t>
            </a:r>
            <a:r>
              <a:rPr lang="en-US" dirty="0"/>
              <a:t>, he taught and believed, that infant-baptism does not bring salvation. </a:t>
            </a:r>
          </a:p>
          <a:p>
            <a:pPr marL="914400" lvl="1" indent="-341313"/>
            <a:r>
              <a:rPr lang="en-US" b="1" i="1" dirty="0"/>
              <a:t>Fourth</a:t>
            </a:r>
            <a:r>
              <a:rPr lang="en-US" dirty="0"/>
              <a:t>, they rejected the sacrament of extreme unction. </a:t>
            </a:r>
          </a:p>
          <a:p>
            <a:pPr marL="914400" lvl="1" indent="-341313"/>
            <a:r>
              <a:rPr lang="en-US" b="1" i="1" dirty="0"/>
              <a:t>Fifth</a:t>
            </a:r>
            <a:r>
              <a:rPr lang="en-US" dirty="0"/>
              <a:t>, they despised and reviled the Mother of God, and condemned the saints.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843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Count Joachim then proceeded to have the charges read against the defendants. The first seven were against </a:t>
            </a:r>
            <a:r>
              <a:rPr lang="en-US" b="1" i="1" dirty="0"/>
              <a:t>all</a:t>
            </a:r>
            <a:r>
              <a:rPr lang="en-US" dirty="0"/>
              <a:t> the accused, and two additional charges were brought against Sattler </a:t>
            </a:r>
            <a:r>
              <a:rPr lang="en-US" b="1" i="1" dirty="0"/>
              <a:t>alone</a:t>
            </a:r>
            <a:r>
              <a:rPr lang="en-US" dirty="0"/>
              <a:t>: </a:t>
            </a:r>
          </a:p>
          <a:p>
            <a:pPr marL="914400" lvl="1" indent="-341313"/>
            <a:r>
              <a:rPr lang="en-US" b="1" i="1" dirty="0"/>
              <a:t>Sixth</a:t>
            </a:r>
            <a:r>
              <a:rPr lang="en-US" dirty="0"/>
              <a:t>, he has declared that men should not swear oaths before a magistrate. </a:t>
            </a:r>
          </a:p>
          <a:p>
            <a:pPr marL="914400" lvl="1" indent="-341313"/>
            <a:r>
              <a:rPr lang="en-US" b="1" i="1" dirty="0"/>
              <a:t>Seventh</a:t>
            </a:r>
            <a:r>
              <a:rPr lang="en-US" dirty="0"/>
              <a:t>, he has commenced a new and unheard of custom in regard to the Lord's Supper, placing the bread and wine on a plate, and then eating and drinking them. </a:t>
            </a:r>
          </a:p>
          <a:p>
            <a:pPr marL="914400" lvl="1" indent="-341313"/>
            <a:r>
              <a:rPr lang="en-US" b="1" i="1" dirty="0"/>
              <a:t>Eight</a:t>
            </a:r>
            <a:r>
              <a:rPr lang="en-US" dirty="0"/>
              <a:t>, Sattler has deserted his religious order, and married a wife. </a:t>
            </a:r>
          </a:p>
          <a:p>
            <a:pPr marL="914400" lvl="1" indent="-341313"/>
            <a:r>
              <a:rPr lang="en-US" b="1" i="1" dirty="0"/>
              <a:t>Ninth</a:t>
            </a:r>
            <a:r>
              <a:rPr lang="en-US" dirty="0"/>
              <a:t>, Sattler said that if the Turks invaded the country, we ought not to resist them, but even if it were right to take part in war, he would rather fight against the Christians than against the Turks!</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27412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p:cTn id="2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After the reading of the charges and discussion of them, Sattler asked that the articles be reread. </a:t>
            </a:r>
          </a:p>
          <a:p>
            <a:r>
              <a:rPr lang="en-US" dirty="0"/>
              <a:t>At this the secretary tauntingly sneered, “</a:t>
            </a:r>
            <a:r>
              <a:rPr lang="en-US" i="1" dirty="0"/>
              <a:t>He has boasted of the Holy Spirit. Now if this boast is true, it seems to me, it is </a:t>
            </a:r>
            <a:r>
              <a:rPr lang="en-US" b="1" i="1" dirty="0"/>
              <a:t>unnecessary</a:t>
            </a:r>
            <a:r>
              <a:rPr lang="en-US" i="1" dirty="0"/>
              <a:t> to grant him this; for, if he has the Holy Spirit, as he boasts, the </a:t>
            </a:r>
            <a:r>
              <a:rPr lang="en-US" b="1" i="1" dirty="0"/>
              <a:t>Spirit</a:t>
            </a:r>
            <a:r>
              <a:rPr lang="en-US" i="1" dirty="0"/>
              <a:t> will tell him what has been done here</a:t>
            </a:r>
            <a:r>
              <a:rPr lang="en-US" dirty="0"/>
              <a:t>.”</a:t>
            </a:r>
          </a:p>
          <a:p>
            <a:r>
              <a:rPr lang="en-US" dirty="0"/>
              <a:t>Unphased by the absurd response, Sattler simply asked again that the articles be reread, at which point the town clerk  begrudgingly agreed to reread them.</a:t>
            </a:r>
          </a:p>
          <a:p>
            <a:r>
              <a:rPr lang="en-US" dirty="0"/>
              <a:t>Then Sattler asked permission to consult his brothers and sisters. After speaking with them for a short time, he began his answer:</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1574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i="1" dirty="0">
                <a:latin typeface="Cambria" panose="02040503050406030204" pitchFamily="18" charset="0"/>
                <a:ea typeface="Cambria" panose="02040503050406030204" pitchFamily="18" charset="0"/>
              </a:rPr>
              <a:t>“Regarding the charges against me and my brothers and sisters, hear this short answer: </a:t>
            </a:r>
          </a:p>
          <a:p>
            <a:pPr lvl="1"/>
            <a:r>
              <a:rPr lang="en-US" b="1" i="1" dirty="0">
                <a:latin typeface="Cambria" panose="02040503050406030204" pitchFamily="18" charset="0"/>
                <a:ea typeface="Cambria" panose="02040503050406030204" pitchFamily="18" charset="0"/>
              </a:rPr>
              <a:t>First</a:t>
            </a:r>
            <a:r>
              <a:rPr lang="en-US" i="1" dirty="0">
                <a:latin typeface="Cambria" panose="02040503050406030204" pitchFamily="18" charset="0"/>
                <a:ea typeface="Cambria" panose="02040503050406030204" pitchFamily="18" charset="0"/>
              </a:rPr>
              <a:t>, we do not admit that we have acted contrary to the imperial law. For this law forbids anyone to follow the Lutheran doctrine and delusion, bidding us adhere only to the gospel and the Word of God. But this we have kept; for I am not conscious that we have acted contrary to the gospel and the Word of God. I appeal to the words of Christ. </a:t>
            </a:r>
          </a:p>
          <a:p>
            <a:pPr lvl="1"/>
            <a:r>
              <a:rPr lang="en-US" b="1" i="1" dirty="0">
                <a:latin typeface="Cambria" panose="02040503050406030204" pitchFamily="18" charset="0"/>
                <a:ea typeface="Cambria" panose="02040503050406030204" pitchFamily="18" charset="0"/>
              </a:rPr>
              <a:t>Second</a:t>
            </a:r>
            <a:r>
              <a:rPr lang="en-US" i="1" dirty="0">
                <a:latin typeface="Cambria" panose="02040503050406030204" pitchFamily="18" charset="0"/>
                <a:ea typeface="Cambria" panose="02040503050406030204" pitchFamily="18" charset="0"/>
              </a:rPr>
              <a:t>, we admit that the actual body of Christ the Lord is not present in the sacrament. For Scripture says that Christ ascended into heaven and sits at the right hand of His heavenly Father, from where He shall come to judge the living and the dead. From this it follows that He is in heaven, and not in the bread, so that He may not be eaten physically. Mark 16:19; Acts 1:9; Col. 3:1; Acts 10:42; 2 Tim. 4:1.</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Needham, Nick. 2,000 Years of Christ's Power Vol. 3: Renaissance and Reformation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58642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a:bodyPr>
          <a:lstStyle/>
          <a:p>
            <a:r>
              <a:rPr lang="en-US" i="1" dirty="0">
                <a:latin typeface="Cambria" panose="02040503050406030204" pitchFamily="18" charset="0"/>
                <a:ea typeface="Cambria" panose="02040503050406030204" pitchFamily="18" charset="0"/>
              </a:rPr>
              <a:t>“Regarding the charges against me and my brothers and sisters, hear this short answer: </a:t>
            </a:r>
          </a:p>
          <a:p>
            <a:pPr lvl="1"/>
            <a:r>
              <a:rPr lang="en-US" b="1" i="1" dirty="0"/>
              <a:t>Third</a:t>
            </a:r>
            <a:r>
              <a:rPr lang="en-US" dirty="0"/>
              <a:t>, regarding baptism we say that infant baptism is of no use for salvation. Scripture says that we obtain life by faith alone. Again, ‘He who believes and is baptized shall be saved.’ Peter likewise says, ‘There is also an antitype which now saves us – baptism (not the removal of the filth of the flesh, but the answer of a good conscience toward God), through the resurrection of Jesus Christ.’ Rom. 1:17; Mark 16:16; 1 Pet. 3:21. </a:t>
            </a:r>
          </a:p>
          <a:p>
            <a:pPr lvl="1"/>
            <a:r>
              <a:rPr lang="en-US" b="1" i="1" dirty="0"/>
              <a:t>Fourth</a:t>
            </a:r>
            <a:r>
              <a:rPr lang="en-US" dirty="0"/>
              <a:t>, we have not denied the oil [as used in the Roman Catholic sacrament of extreme unction]; for God created oil, and what God has made is good and not to be rejected. However, we do not believe that the pope, bishops, monks, and priests can make the oil any better than it is; for the pope never made anything good. The letter of James does not speak of the pope’s oil. Gen. 1:11; 1 Tim. 4:4; James 5:14. </a:t>
            </a:r>
          </a:p>
          <a:p>
            <a:pPr lvl="1"/>
            <a:endParaRPr lang="en-US" dirty="0"/>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Needham, Nick. 2,000 Years of Christ's Power Vol. 3: Renaissance and Reformation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39940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i="1" dirty="0">
                <a:latin typeface="Cambria" panose="02040503050406030204" pitchFamily="18" charset="0"/>
                <a:ea typeface="Cambria" panose="02040503050406030204" pitchFamily="18" charset="0"/>
              </a:rPr>
              <a:t>“Regarding the charges against me and my brothers and sisters, hear this short answer: </a:t>
            </a:r>
          </a:p>
          <a:p>
            <a:pPr lvl="1"/>
            <a:r>
              <a:rPr lang="en-US" b="1" i="1" dirty="0">
                <a:latin typeface="Cambria" panose="02040503050406030204" pitchFamily="18" charset="0"/>
                <a:ea typeface="Cambria" panose="02040503050406030204" pitchFamily="18" charset="0"/>
              </a:rPr>
              <a:t>Fifth</a:t>
            </a:r>
            <a:r>
              <a:rPr lang="en-US" i="1" dirty="0">
                <a:latin typeface="Cambria" panose="02040503050406030204" pitchFamily="18" charset="0"/>
                <a:ea typeface="Cambria" panose="02040503050406030204" pitchFamily="18" charset="0"/>
              </a:rPr>
              <a:t>, we have not condemned the Mother of God and the saints. The Mother of Christ is to be called blessed among all women; for to her was granted the grace of giving birth to the Savior of the entire world. But the Scriptures know nothing of her being a mediator and advocate; for together with us she must await the judgment. Paul said to Timothy: </a:t>
            </a:r>
            <a:r>
              <a:rPr lang="en-US" b="1" i="1" dirty="0">
                <a:latin typeface="Cambria" panose="02040503050406030204" pitchFamily="18" charset="0"/>
                <a:ea typeface="Cambria" panose="02040503050406030204" pitchFamily="18" charset="0"/>
              </a:rPr>
              <a:t>Christ </a:t>
            </a:r>
            <a:r>
              <a:rPr lang="en-US" i="1" dirty="0">
                <a:latin typeface="Cambria" panose="02040503050406030204" pitchFamily="18" charset="0"/>
                <a:ea typeface="Cambria" panose="02040503050406030204" pitchFamily="18" charset="0"/>
              </a:rPr>
              <a:t>is our mediator and advocate with God. As for the saints, we say that we believers </a:t>
            </a:r>
            <a:r>
              <a:rPr lang="en-US" b="1" i="1" dirty="0">
                <a:latin typeface="Cambria" panose="02040503050406030204" pitchFamily="18" charset="0"/>
                <a:ea typeface="Cambria" panose="02040503050406030204" pitchFamily="18" charset="0"/>
              </a:rPr>
              <a:t>now alive </a:t>
            </a:r>
            <a:r>
              <a:rPr lang="en-US" i="1" dirty="0">
                <a:latin typeface="Cambria" panose="02040503050406030204" pitchFamily="18" charset="0"/>
                <a:ea typeface="Cambria" panose="02040503050406030204" pitchFamily="18" charset="0"/>
              </a:rPr>
              <a:t>are the saints; which I prove by the letters of Paul to the Romans, Corinthians, Ephesians, and in other places where he always writes: ‘To the beloved </a:t>
            </a:r>
            <a:r>
              <a:rPr lang="en-US" b="1" i="1" dirty="0">
                <a:latin typeface="Cambria" panose="02040503050406030204" pitchFamily="18" charset="0"/>
                <a:ea typeface="Cambria" panose="02040503050406030204" pitchFamily="18" charset="0"/>
              </a:rPr>
              <a:t>saints</a:t>
            </a:r>
            <a:r>
              <a:rPr lang="en-US" i="1" dirty="0">
                <a:latin typeface="Cambria" panose="02040503050406030204" pitchFamily="18" charset="0"/>
                <a:ea typeface="Cambria" panose="02040503050406030204" pitchFamily="18" charset="0"/>
              </a:rPr>
              <a:t>’. Hence we believers are ‘the saints’; but those who have died in faith we regard as ‘the blessed’. Luke 1:28; Matt. 1:21; 1 Tim. 2:5; 1 Cor. 1:2; Eph. 1:1; Rev. 14:13. </a:t>
            </a:r>
          </a:p>
          <a:p>
            <a:pPr lvl="1"/>
            <a:r>
              <a:rPr lang="en-US" b="1" i="1" dirty="0">
                <a:latin typeface="Cambria" panose="02040503050406030204" pitchFamily="18" charset="0"/>
                <a:ea typeface="Cambria" panose="02040503050406030204" pitchFamily="18" charset="0"/>
              </a:rPr>
              <a:t>Sixth</a:t>
            </a:r>
            <a:r>
              <a:rPr lang="en-US" i="1" dirty="0">
                <a:latin typeface="Cambria" panose="02040503050406030204" pitchFamily="18" charset="0"/>
                <a:ea typeface="Cambria" panose="02040503050406030204" pitchFamily="18" charset="0"/>
              </a:rPr>
              <a:t>, we maintain that we must not swear oaths before the authorities. For the Lord says: ‘Do not swear at all; but let your words be, Yes, yes, or No, no.’ Matt. 5:34; James 5:12. </a:t>
            </a:r>
          </a:p>
          <a:p>
            <a:pPr lvl="1"/>
            <a:r>
              <a:rPr lang="en-US" i="1" dirty="0">
                <a:latin typeface="Cambria" panose="02040503050406030204" pitchFamily="18" charset="0"/>
                <a:ea typeface="Cambria" panose="02040503050406030204" pitchFamily="18" charset="0"/>
              </a:rPr>
              <a:t>[The </a:t>
            </a:r>
            <a:r>
              <a:rPr lang="en-US" b="1" i="1" dirty="0">
                <a:latin typeface="Cambria" panose="02040503050406030204" pitchFamily="18" charset="0"/>
                <a:ea typeface="Cambria" panose="02040503050406030204" pitchFamily="18" charset="0"/>
              </a:rPr>
              <a:t>seventh</a:t>
            </a:r>
            <a:r>
              <a:rPr lang="en-US" i="1" dirty="0">
                <a:latin typeface="Cambria" panose="02040503050406030204" pitchFamily="18" charset="0"/>
                <a:ea typeface="Cambria" panose="02040503050406030204" pitchFamily="18" charset="0"/>
              </a:rPr>
              <a:t> charge about placing bread and wine on a plate was ignored. He evidently felt it unworthy of consideration.]</a:t>
            </a:r>
          </a:p>
          <a:p>
            <a:pPr lvl="1"/>
            <a:endParaRPr lang="en-US" i="1" dirty="0">
              <a:latin typeface="Cambria" panose="02040503050406030204" pitchFamily="18" charset="0"/>
              <a:ea typeface="Cambria" panose="02040503050406030204" pitchFamily="18" charset="0"/>
            </a:endParaRP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Needham, Nick. 2,000 Years of Christ's Power Vol. 3: Renaissance and Reformation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089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calcmode="lin" valueType="num">
                                      <p:cBhvr>
                                        <p:cTn id="20"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562600"/>
          </a:xfrm>
        </p:spPr>
        <p:txBody>
          <a:bodyPr>
            <a:normAutofit fontScale="77500" lnSpcReduction="20000"/>
          </a:bodyPr>
          <a:lstStyle/>
          <a:p>
            <a:r>
              <a:rPr lang="en-US" sz="3400" i="1" dirty="0">
                <a:latin typeface="Cambria" panose="02040503050406030204" pitchFamily="18" charset="0"/>
                <a:ea typeface="Cambria" panose="02040503050406030204" pitchFamily="18" charset="0"/>
              </a:rPr>
              <a:t>“Regarding the charges against me and my brothers and sisters, hear this short answer: </a:t>
            </a:r>
          </a:p>
          <a:p>
            <a:pPr lvl="1"/>
            <a:r>
              <a:rPr lang="en-US" sz="2600" i="1" dirty="0">
                <a:latin typeface="Cambria" panose="02040503050406030204" pitchFamily="18" charset="0"/>
                <a:ea typeface="Cambria" panose="02040503050406030204" pitchFamily="18" charset="0"/>
              </a:rPr>
              <a:t>“</a:t>
            </a:r>
            <a:r>
              <a:rPr lang="en-US" sz="2600" b="1" i="1" dirty="0">
                <a:latin typeface="Cambria" panose="02040503050406030204" pitchFamily="18" charset="0"/>
                <a:ea typeface="Cambria" panose="02040503050406030204" pitchFamily="18" charset="0"/>
              </a:rPr>
              <a:t>Eighth</a:t>
            </a:r>
            <a:r>
              <a:rPr lang="en-US" sz="2600" i="1" dirty="0">
                <a:latin typeface="Cambria" panose="02040503050406030204" pitchFamily="18" charset="0"/>
                <a:ea typeface="Cambria" panose="02040503050406030204" pitchFamily="18" charset="0"/>
              </a:rPr>
              <a:t>, when God called me to bear witness to His Word, and I read Paul, and considered the unChristian and dangerous state in which I lived [celibacy], and when I saw the ostentation, arrogance, usury, and great fornication of the monks and priests, I went and took a wife to myself, according to the command of God. For Paul prophesies about this to Timothy: ‘In the last days, men will forbid people to marry, and command them to abstain from foods which God created to be received with thanksgiving.’ 1 Cor. 7:2; 1 Tim. 4:3. </a:t>
            </a:r>
          </a:p>
          <a:p>
            <a:pPr lvl="1"/>
            <a:r>
              <a:rPr lang="en-US" sz="2600" i="1" dirty="0">
                <a:latin typeface="Cambria" panose="02040503050406030204" pitchFamily="18" charset="0"/>
                <a:ea typeface="Cambria" panose="02040503050406030204" pitchFamily="18" charset="0"/>
              </a:rPr>
              <a:t>“</a:t>
            </a:r>
            <a:r>
              <a:rPr lang="en-US" sz="2600" b="1" i="1" dirty="0">
                <a:latin typeface="Cambria" panose="02040503050406030204" pitchFamily="18" charset="0"/>
                <a:ea typeface="Cambria" panose="02040503050406030204" pitchFamily="18" charset="0"/>
              </a:rPr>
              <a:t>Ninth</a:t>
            </a:r>
            <a:r>
              <a:rPr lang="en-US" sz="2600" i="1" dirty="0">
                <a:latin typeface="Cambria" panose="02040503050406030204" pitchFamily="18" charset="0"/>
                <a:ea typeface="Cambria" panose="02040503050406030204" pitchFamily="18" charset="0"/>
              </a:rPr>
              <a:t>, if the Turks invade, we ought not to resist them, for it is written: ‘You shall not kill.’ We should not defend ourselves against the Turks, or anyone else who persecutes us. We should simply ask God with earnest prayer that He will repulse and resist them. As for what I said, that if war were right, I would rather fight against the so-called Christians, who persecute, arrest, and kill godly Christians, than against the Turks – it was for this reason. The Turk is a genuine Turk. He knows nothing of the Christian faith, and is a Turk in a fleshly sense. But you, who claim to be Christians, and boast of possessing Christ, persecute the godly witnesses of Christ. So you are Turks in a spiritual sense.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Needham, Nick. 2,000 Years of Christ's Power Vol. 3: Renaissance and Reformation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2432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p:cTn id="1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b="1" i="1" dirty="0">
                <a:latin typeface="Cambria" panose="02040503050406030204" pitchFamily="18" charset="0"/>
                <a:ea typeface="Cambria" panose="02040503050406030204" pitchFamily="18" charset="0"/>
              </a:rPr>
              <a:t>In conclusion</a:t>
            </a:r>
            <a:r>
              <a:rPr lang="en-US" i="1" dirty="0">
                <a:latin typeface="Cambria" panose="02040503050406030204" pitchFamily="18" charset="0"/>
                <a:ea typeface="Cambria" panose="02040503050406030204" pitchFamily="18" charset="0"/>
              </a:rPr>
              <a:t>: Servants of God, I admonish you to consider the purpose for which God has appointed you, to punish the wicked, and to defend and protect the godly. Since we have not acted contrary to God and the gospel, you will find that neither I nor my brothers and sisters have offended in word or deed against any authority. Therefore, servants of God, if you have not heard or read the Word of God, send for the most learned men, whatever their language, and for the holy books of the Bible, and let them discuss the Word of God with us. If they prove from the holy Scriptures that we are in error and in the wrong, we will gladly withdraw and recant and also willingly suffer the sentence and punishment for what we have been charged with. But if no error is proven against us, I hope to God that you yourselves will be converted, and accept instruction.” Wisdom 6:4; Acts 25:8; Rom. 13:4; Acts 25:11.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Needham, Nick. 2,000 Years of Christ's Power Vol. 3: Renaissance and Reformation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069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77500" lnSpcReduction="20000"/>
          </a:bodyPr>
          <a:lstStyle/>
          <a:p>
            <a:r>
              <a:rPr lang="en-US" sz="3500" dirty="0"/>
              <a:t>After this speech, the judges laughed and conferred. </a:t>
            </a:r>
          </a:p>
          <a:p>
            <a:r>
              <a:rPr lang="en-US" sz="3500" dirty="0"/>
              <a:t>Then the town clerk said: “</a:t>
            </a:r>
            <a:r>
              <a:rPr lang="en-US" sz="3500" i="1" dirty="0">
                <a:latin typeface="Cambria" panose="02040503050406030204" pitchFamily="18" charset="0"/>
                <a:ea typeface="Cambria" panose="02040503050406030204" pitchFamily="18" charset="0"/>
              </a:rPr>
              <a:t>O you notorious, desperate scoundrel and monk, shall we hold a disputation with you? The hangman is the one who will dispute with you, I assure you!</a:t>
            </a:r>
            <a:r>
              <a:rPr lang="en-US" sz="3500" dirty="0"/>
              <a:t>” </a:t>
            </a:r>
          </a:p>
          <a:p>
            <a:r>
              <a:rPr lang="en-US" sz="3500" dirty="0"/>
              <a:t>Michael said: “</a:t>
            </a:r>
            <a:r>
              <a:rPr lang="en-US" sz="3500" i="1" dirty="0">
                <a:latin typeface="Cambria" panose="02040503050406030204" pitchFamily="18" charset="0"/>
                <a:ea typeface="Cambria" panose="02040503050406030204" pitchFamily="18" charset="0"/>
              </a:rPr>
              <a:t>God’s will be done</a:t>
            </a:r>
            <a:r>
              <a:rPr lang="en-US" sz="3500" dirty="0"/>
              <a:t>.” </a:t>
            </a:r>
          </a:p>
          <a:p>
            <a:r>
              <a:rPr lang="en-US" sz="3500" dirty="0"/>
              <a:t>The Town Clerk said: “</a:t>
            </a:r>
            <a:r>
              <a:rPr lang="en-US" sz="3500" i="1" dirty="0">
                <a:latin typeface="Cambria" panose="02040503050406030204" pitchFamily="18" charset="0"/>
                <a:ea typeface="Cambria" panose="02040503050406030204" pitchFamily="18" charset="0"/>
              </a:rPr>
              <a:t>It would be better if you had never been born</a:t>
            </a:r>
            <a:r>
              <a:rPr lang="en-US" sz="3500" dirty="0"/>
              <a:t>.” </a:t>
            </a:r>
          </a:p>
          <a:p>
            <a:r>
              <a:rPr lang="en-US" sz="3500" dirty="0"/>
              <a:t>Michael replied: “</a:t>
            </a:r>
            <a:r>
              <a:rPr lang="en-US" sz="3500" i="1" dirty="0">
                <a:latin typeface="Cambria" panose="02040503050406030204" pitchFamily="18" charset="0"/>
                <a:ea typeface="Cambria" panose="02040503050406030204" pitchFamily="18" charset="0"/>
              </a:rPr>
              <a:t>God knows what is good</a:t>
            </a:r>
            <a:r>
              <a:rPr lang="en-US" sz="3500" dirty="0"/>
              <a:t>.” </a:t>
            </a:r>
          </a:p>
          <a:p>
            <a:r>
              <a:rPr lang="en-US" sz="3500" dirty="0"/>
              <a:t>Town Clerk: “</a:t>
            </a:r>
            <a:r>
              <a:rPr lang="en-US" sz="3500" i="1" dirty="0">
                <a:latin typeface="Cambria" panose="02040503050406030204" pitchFamily="18" charset="0"/>
                <a:ea typeface="Cambria" panose="02040503050406030204" pitchFamily="18" charset="0"/>
              </a:rPr>
              <a:t>You chief of heretics, you have seduced the godly. If only they would now renounce your error and accept grace</a:t>
            </a:r>
            <a:r>
              <a:rPr lang="en-US" sz="3500" dirty="0"/>
              <a:t>.”</a:t>
            </a:r>
          </a:p>
          <a:p>
            <a:r>
              <a:rPr lang="en-US" sz="3500" dirty="0"/>
              <a:t>Michael: “</a:t>
            </a:r>
            <a:r>
              <a:rPr lang="en-US" sz="3500" i="1" dirty="0">
                <a:latin typeface="Cambria" panose="02040503050406030204" pitchFamily="18" charset="0"/>
                <a:ea typeface="Cambria" panose="02040503050406030204" pitchFamily="18" charset="0"/>
              </a:rPr>
              <a:t>Grace comes from God alone</a:t>
            </a:r>
            <a:r>
              <a:rPr lang="en-US" sz="3500" dirty="0"/>
              <a:t>.” </a:t>
            </a:r>
          </a:p>
          <a:p>
            <a:r>
              <a:rPr lang="en-US" sz="3500" dirty="0"/>
              <a:t>One of the other prisoners said: “</a:t>
            </a:r>
            <a:r>
              <a:rPr lang="en-US" sz="3500" i="1" dirty="0">
                <a:latin typeface="Cambria" panose="02040503050406030204" pitchFamily="18" charset="0"/>
                <a:ea typeface="Cambria" panose="02040503050406030204" pitchFamily="18" charset="0"/>
              </a:rPr>
              <a:t>We must not depart from the truth</a:t>
            </a:r>
            <a:r>
              <a:rPr lang="en-US" sz="3500" dirty="0"/>
              <a:t>.”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Needham, Nick. 2,000 Years of Christ's Power Vol. 3: Renaissance and Reformation </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3616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sz="3100" dirty="0"/>
              <a:t>What was the Anabaptist view of taking an oath and what was the reason they gave for their view?</a:t>
            </a:r>
          </a:p>
          <a:p>
            <a:pPr lvl="1"/>
            <a:r>
              <a:rPr lang="en-US" dirty="0"/>
              <a:t>The Anabaptists refused to swear any oaths, taking their stand on Christ’s command “Swear not at all” in the Sermon on the Mount. </a:t>
            </a:r>
          </a:p>
          <a:p>
            <a:r>
              <a:rPr lang="en-US" dirty="0"/>
              <a:t>What was the Anabaptist view of serving in the military?</a:t>
            </a:r>
          </a:p>
          <a:p>
            <a:pPr lvl="1"/>
            <a:r>
              <a:rPr lang="en-US" dirty="0"/>
              <a:t>Anabaptists refused all military service on principle. </a:t>
            </a:r>
          </a:p>
          <a:p>
            <a:r>
              <a:rPr lang="en-US" dirty="0"/>
              <a:t>What was the Anabaptist view of a Christian serving as a magistrate and why did they hold this view?</a:t>
            </a:r>
          </a:p>
          <a:p>
            <a:pPr lvl="1"/>
            <a:r>
              <a:rPr lang="en-US" dirty="0"/>
              <a:t>No Christian, they argued, could be a magistrate, because magistrates had to use force to uphold the law, and this was contrary to Christ’s teaching of peace. </a:t>
            </a:r>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4436369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Seemingly </a:t>
            </a:r>
            <a:r>
              <a:rPr lang="en-US" b="1" i="1" dirty="0"/>
              <a:t>nothing</a:t>
            </a:r>
            <a:r>
              <a:rPr lang="en-US" dirty="0"/>
              <a:t> could destroy Michael Sattler's calm self-composure. </a:t>
            </a:r>
          </a:p>
          <a:p>
            <a:r>
              <a:rPr lang="en-US" dirty="0"/>
              <a:t>Even when the sentence was pronounced, it failed to shake him. </a:t>
            </a:r>
          </a:p>
          <a:p>
            <a:r>
              <a:rPr lang="en-US" dirty="0"/>
              <a:t>An eyewitness, wrote of Sattler's conduct, “</a:t>
            </a:r>
            <a:r>
              <a:rPr lang="en-US" i="1" dirty="0">
                <a:latin typeface="Cambria" panose="02040503050406030204" pitchFamily="18" charset="0"/>
                <a:ea typeface="Cambria" panose="02040503050406030204" pitchFamily="18" charset="0"/>
              </a:rPr>
              <a:t>All this I saw myself. May God grant </a:t>
            </a:r>
            <a:r>
              <a:rPr lang="en-US" b="1" i="1" dirty="0">
                <a:latin typeface="Cambria" panose="02040503050406030204" pitchFamily="18" charset="0"/>
                <a:ea typeface="Cambria" panose="02040503050406030204" pitchFamily="18" charset="0"/>
              </a:rPr>
              <a:t>us also </a:t>
            </a:r>
            <a:r>
              <a:rPr lang="en-US" i="1" dirty="0">
                <a:latin typeface="Cambria" panose="02040503050406030204" pitchFamily="18" charset="0"/>
                <a:ea typeface="Cambria" panose="02040503050406030204" pitchFamily="18" charset="0"/>
              </a:rPr>
              <a:t>to testify of Him so bravely and patiently.</a:t>
            </a:r>
            <a:r>
              <a:rPr lang="en-US" dirty="0"/>
              <a:t>”</a:t>
            </a:r>
          </a:p>
          <a:p>
            <a:r>
              <a:rPr lang="en-US" dirty="0"/>
              <a:t>The events recorded above took place over a two-day period. </a:t>
            </a:r>
          </a:p>
          <a:p>
            <a:r>
              <a:rPr lang="en-US" dirty="0"/>
              <a:t>The sentence was read on May 18. </a:t>
            </a:r>
          </a:p>
          <a:p>
            <a:r>
              <a:rPr lang="en-US" dirty="0"/>
              <a:t>Sattler was executed two days later.</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286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304800" y="763846"/>
            <a:ext cx="8534400" cy="5791200"/>
          </a:xfrm>
        </p:spPr>
        <p:txBody>
          <a:bodyPr>
            <a:normAutofit fontScale="92500" lnSpcReduction="20000"/>
          </a:bodyPr>
          <a:lstStyle/>
          <a:p>
            <a:r>
              <a:rPr lang="en-US" dirty="0"/>
              <a:t>The torture, a prelude to the execution, began at the marketplace, where a piece was cut from Sattler's tongue. </a:t>
            </a:r>
          </a:p>
          <a:p>
            <a:r>
              <a:rPr lang="en-US" dirty="0"/>
              <a:t>Pieces of flesh were torn from his body twice with red-hot tongs. </a:t>
            </a:r>
          </a:p>
          <a:p>
            <a:r>
              <a:rPr lang="en-US" dirty="0"/>
              <a:t>He was then tied to a cart. On the way to the scene of the execution the tongs were applied five more times. </a:t>
            </a:r>
          </a:p>
          <a:p>
            <a:r>
              <a:rPr lang="en-US" dirty="0"/>
              <a:t>In the marketplace and at the site of the execution, still able to speak, the unshakable Sattler prayed for his persecutors. </a:t>
            </a:r>
          </a:p>
          <a:p>
            <a:r>
              <a:rPr lang="en-US" dirty="0"/>
              <a:t>After being bound to a ladder with ropes and pushed into the fire, he admonished the people, the judges, and the mayor to repent and be converted. </a:t>
            </a:r>
          </a:p>
          <a:p>
            <a:r>
              <a:rPr lang="en-US" dirty="0"/>
              <a:t>Then he prayed, “</a:t>
            </a:r>
            <a:r>
              <a:rPr lang="en-US" i="1" dirty="0">
                <a:latin typeface="Cambria" panose="02040503050406030204" pitchFamily="18" charset="0"/>
                <a:ea typeface="Cambria" panose="02040503050406030204" pitchFamily="18" charset="0"/>
              </a:rPr>
              <a:t>Almighty, eternal God, Thou art the way and the truth: because I have not been shown to be in error, I will with thy help to this day testify to the truth and seal it with my blood</a:t>
            </a:r>
            <a:r>
              <a:rPr lang="en-US" dirty="0"/>
              <a:t>.”</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789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a:bodyPr>
          <a:lstStyle/>
          <a:p>
            <a:r>
              <a:rPr lang="en-US" dirty="0"/>
              <a:t>As soon as the ropes on his wrists were burned, Sattler raised the two forefingers of his hands, giving the promised signal to the brethren that a martyr's death was bearable. </a:t>
            </a:r>
          </a:p>
          <a:p>
            <a:r>
              <a:rPr lang="en-US" dirty="0"/>
              <a:t>Then the assembled crowd heard coming from his seared lips, "</a:t>
            </a:r>
            <a:r>
              <a:rPr lang="en-US" i="1" dirty="0">
                <a:latin typeface="Cambria" panose="02040503050406030204" pitchFamily="18" charset="0"/>
                <a:ea typeface="Cambria" panose="02040503050406030204" pitchFamily="18" charset="0"/>
              </a:rPr>
              <a:t>Father, I commend my spirit into Thy hands.</a:t>
            </a:r>
            <a:r>
              <a:rPr lang="en-US" dirty="0"/>
              <a:t>" </a:t>
            </a:r>
          </a:p>
          <a:p>
            <a:r>
              <a:rPr lang="en-US" dirty="0"/>
              <a:t>Three others were then executed. </a:t>
            </a:r>
          </a:p>
          <a:p>
            <a:r>
              <a:rPr lang="en-US" dirty="0"/>
              <a:t>After every attempt to secure a recantation from Sattler's faithful wife had failed, she was drowned eight days later in the Neckar River.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5204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10000"/>
          </a:bodyPr>
          <a:lstStyle/>
          <a:p>
            <a:r>
              <a:rPr lang="en-US" dirty="0"/>
              <a:t>Perhaps no other execution of an Anabaptist had such far-reaching influence. </a:t>
            </a:r>
          </a:p>
          <a:p>
            <a:r>
              <a:rPr lang="en-US" dirty="0"/>
              <a:t>Wilhelm Reublin's booklet containing an account of Sattler's execution found its way throughout Germany, Austria, and Switzerland. </a:t>
            </a:r>
          </a:p>
          <a:p>
            <a:r>
              <a:rPr lang="en-US" dirty="0"/>
              <a:t>Bucer and Capito were grieved at the news of the execution. </a:t>
            </a:r>
          </a:p>
          <a:p>
            <a:r>
              <a:rPr lang="en-US" dirty="0"/>
              <a:t>The impact of Sattler's superlative witness is felt to this day. </a:t>
            </a:r>
          </a:p>
          <a:p>
            <a:r>
              <a:rPr lang="en-US" dirty="0"/>
              <a:t>A contemporary Lutheran pastor and Anabaptist scholar, says this about Sattler: “</a:t>
            </a:r>
            <a:r>
              <a:rPr lang="en-US" i="1" dirty="0">
                <a:latin typeface="Cambria" panose="02040503050406030204" pitchFamily="18" charset="0"/>
                <a:ea typeface="Cambria" panose="02040503050406030204" pitchFamily="18" charset="0"/>
              </a:rPr>
              <a:t>Sattler's character lies clearly before us. He was not a highly educated divine and not an intellectual; but his entire life was noble and pure, true and unadulterated</a:t>
            </a:r>
            <a:r>
              <a:rPr lang="en-US" dirty="0"/>
              <a:t>.”</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82843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https://imgur.com/a/xt0XrmY?ref=hvper.com&amp;utm_source=hvper.com&amp;utm_medium=website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9785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Münster Rebellion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5" name="TextBox 4">
            <a:extLst>
              <a:ext uri="{FF2B5EF4-FFF2-40B4-BE49-F238E27FC236}">
                <a16:creationId xmlns:a16="http://schemas.microsoft.com/office/drawing/2014/main" id="{CF2D741B-A5CD-4D87-877D-8AA068A0D114}"/>
              </a:ext>
            </a:extLst>
          </p:cNvPr>
          <p:cNvSpPr txBox="1"/>
          <p:nvPr/>
        </p:nvSpPr>
        <p:spPr>
          <a:xfrm>
            <a:off x="5384132" y="3733800"/>
            <a:ext cx="3759868" cy="2677656"/>
          </a:xfrm>
          <a:prstGeom prst="rect">
            <a:avLst/>
          </a:prstGeom>
          <a:noFill/>
        </p:spPr>
        <p:txBody>
          <a:bodyPr wrap="square">
            <a:spAutoFit/>
          </a:bodyPr>
          <a:lstStyle/>
          <a:p>
            <a:r>
              <a:rPr lang="en-US" sz="2400" b="1" dirty="0">
                <a:solidFill>
                  <a:schemeClr val="bg1"/>
                </a:solidFill>
                <a:effectLst>
                  <a:glow rad="228600">
                    <a:schemeClr val="accent2">
                      <a:satMod val="175000"/>
                      <a:alpha val="40000"/>
                    </a:schemeClr>
                  </a:glow>
                </a:effectLst>
              </a:rPr>
              <a:t>The cages that held the bodies of the tortured and executed Münster Rebellion leaders were hoisted up the St. Lambert's Cathedral tower in 1536. The cages still hang there today.</a:t>
            </a:r>
          </a:p>
        </p:txBody>
      </p:sp>
    </p:spTree>
    <p:extLst>
      <p:ext uri="{BB962C8B-B14F-4D97-AF65-F5344CB8AC3E}">
        <p14:creationId xmlns:p14="http://schemas.microsoft.com/office/powerpoint/2010/main" val="2139532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6428560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Sattler faced unbelievable pressure, intimidation, and death by horrible torture and yet he was still able to:</a:t>
            </a:r>
          </a:p>
          <a:p>
            <a:pPr lvl="1"/>
            <a:r>
              <a:rPr lang="en-US" dirty="0"/>
              <a:t>Remain calm, thoughtful, and respectful throughout the process</a:t>
            </a:r>
          </a:p>
          <a:p>
            <a:pPr lvl="1"/>
            <a:r>
              <a:rPr lang="en-US" dirty="0"/>
              <a:t>Was able to care about the eternal state of his tormentors, repeatedly appealing to them to repent even to the very end</a:t>
            </a:r>
          </a:p>
          <a:p>
            <a:pPr lvl="1"/>
            <a:r>
              <a:rPr lang="en-US" dirty="0"/>
              <a:t>Was able to pray out load for the benefit of his onlookers, even as he lay in the flames that were consuming him</a:t>
            </a:r>
          </a:p>
          <a:p>
            <a:pPr lvl="1"/>
            <a:r>
              <a:rPr lang="en-US" dirty="0"/>
              <a:t>Had the presence of mind and care for his fellow believers while laying in the flames to hold up two fingers, signaling that a martyr’s death is bearable!</a:t>
            </a:r>
          </a:p>
          <a:p>
            <a:r>
              <a:rPr lang="en-US" dirty="0"/>
              <a:t>We have become accustomed to freedom from persecution in our country, and I pray we can continue to enjoy such freedoms </a:t>
            </a:r>
            <a:r>
              <a:rPr lang="en-US"/>
              <a:t>(1Tim. </a:t>
            </a:r>
            <a:r>
              <a:rPr lang="en-US" dirty="0"/>
              <a:t>2:2). But we are not guaranteed such freedoms – in fact, quite the opposite (John 15:20). If you were to face the kind of treatment that Sattler endured, are you committed to try to be as faithful as he was?</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endParaRPr lang="en-US" dirty="0"/>
          </a:p>
        </p:txBody>
      </p:sp>
    </p:spTree>
    <p:extLst>
      <p:ext uri="{BB962C8B-B14F-4D97-AF65-F5344CB8AC3E}">
        <p14:creationId xmlns:p14="http://schemas.microsoft.com/office/powerpoint/2010/main" val="1821620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a:t>Review</a:t>
            </a:r>
          </a:p>
        </p:txBody>
      </p:sp>
      <p:sp>
        <p:nvSpPr>
          <p:cNvPr id="4" name="Content Placeholder 3"/>
          <p:cNvSpPr>
            <a:spLocks noGrp="1"/>
          </p:cNvSpPr>
          <p:nvPr>
            <p:ph idx="1"/>
          </p:nvPr>
        </p:nvSpPr>
        <p:spPr>
          <a:xfrm>
            <a:off x="304800" y="757687"/>
            <a:ext cx="84582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a:t>The Anabaptists believed that the state had no right to punish heresy, blasphemy, or idolatry. What did all other contemporary forms of Christianity in that day believe in this regard – whether Protestant, Roman Catholic, or Eastern Orthodox?</a:t>
            </a:r>
          </a:p>
          <a:p>
            <a:pPr lvl="1"/>
            <a:r>
              <a:rPr lang="en-US" dirty="0"/>
              <a:t>That faithful Christian governments </a:t>
            </a:r>
            <a:r>
              <a:rPr lang="en-US" b="1" i="1" dirty="0"/>
              <a:t>did</a:t>
            </a:r>
            <a:r>
              <a:rPr lang="en-US" dirty="0"/>
              <a:t> have the right to punish its citizens for heresy, blasphemy, or idolatry.                                                 </a:t>
            </a:r>
          </a:p>
          <a:p>
            <a:r>
              <a:rPr lang="en-US" dirty="0"/>
              <a:t>The Swiss brethren argued that a baby is not capable of repenting, believing the gospel, or joining himself to God’s people by his own volition; therefore, </a:t>
            </a:r>
            <a:r>
              <a:rPr lang="en-US" b="1" i="1" dirty="0"/>
              <a:t>no</a:t>
            </a:r>
            <a:r>
              <a:rPr lang="en-US" dirty="0"/>
              <a:t> baby should be baptized, since baptism signifies repentance, faith, and Church membership. What was Zwingli’s “scriptural” response to this argument?</a:t>
            </a:r>
          </a:p>
          <a:p>
            <a:pPr lvl="1"/>
            <a:r>
              <a:rPr lang="en-US" dirty="0"/>
              <a:t>Since the coming of Christ in the flesh, baptism has replaced circumcision; therefore the children of covenant parents are now to receive baptism as the initiating sign of their New Covenant membership. </a:t>
            </a:r>
          </a:p>
          <a:p>
            <a:pPr lvl="1"/>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518287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34844" y="6519446"/>
            <a:ext cx="903295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hlinkClick r:id="rId5"/>
              </a:rPr>
              <a:t>https://friendsofjustice.blog/2016/07/10/in-spite-of-dungeon-fire-and-sword/</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a:xfrm>
            <a:off x="-34844" y="12095"/>
            <a:ext cx="9178844" cy="1740505"/>
          </a:xfrm>
          <a:noFill/>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Martyrdom of </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Michael Sattler</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3183245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152400" y="762000"/>
            <a:ext cx="8763000" cy="5501097"/>
          </a:xfrm>
        </p:spPr>
        <p:txBody>
          <a:bodyPr>
            <a:normAutofit/>
          </a:bodyPr>
          <a:lstStyle/>
          <a:p>
            <a:r>
              <a:rPr lang="en-US" dirty="0"/>
              <a:t>In February of 1527, while Michael Sattler was away at Schleitheim, the Catholic authorities in Rottenburg became aware of Anabaptist activity in Horb, Sattler’s home town.</a:t>
            </a:r>
            <a:r>
              <a:rPr lang="en-US" baseline="30000" dirty="0">
                <a:solidFill>
                  <a:prstClr val="black"/>
                </a:solidFill>
              </a:rPr>
              <a:t>1</a:t>
            </a:r>
            <a:endParaRPr lang="en-US" dirty="0"/>
          </a:p>
          <a:p>
            <a:r>
              <a:rPr lang="en-US" dirty="0"/>
              <a:t>Consequently, not long after Sattler and his wife returned home, they along with several other Anabaptists were arrested by Count Joachim von Zollern, a regent of Archduke Ferdinand of Austria I who was the militant Roman Catholic brother of Charles V.</a:t>
            </a:r>
            <a:r>
              <a:rPr lang="en-US" baseline="30000" dirty="0">
                <a:solidFill>
                  <a:prstClr val="black"/>
                </a:solidFill>
              </a:rPr>
              <a:t>1</a:t>
            </a:r>
            <a:r>
              <a:rPr lang="en-US" dirty="0"/>
              <a:t> </a:t>
            </a:r>
          </a:p>
          <a:p>
            <a:r>
              <a:rPr lang="en-US" dirty="0"/>
              <a:t>The authorities transferred the heavily guarded prisoners to a tower in the distant town of Binsdorf and set a trial date for May in Rottenburg.</a:t>
            </a:r>
            <a:r>
              <a:rPr lang="en-US" baseline="30000" dirty="0">
                <a:solidFill>
                  <a:prstClr val="black"/>
                </a:solidFill>
              </a:rPr>
              <a:t>2</a:t>
            </a:r>
            <a:endParaRPr lang="en-US" dirty="0"/>
          </a:p>
        </p:txBody>
      </p:sp>
      <p:sp>
        <p:nvSpPr>
          <p:cNvPr id="5" name="TextBox 4"/>
          <p:cNvSpPr txBox="1"/>
          <p:nvPr/>
        </p:nvSpPr>
        <p:spPr>
          <a:xfrm>
            <a:off x="457200" y="6263097"/>
            <a:ext cx="822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1 </a:t>
            </a:r>
            <a:r>
              <a:rPr kumimoji="0" lang="en-US" sz="1600" b="0" i="0" u="none" strike="noStrike" kern="1200" cap="none" spc="0" normalizeH="0" baseline="0" noProof="0" dirty="0">
                <a:ln>
                  <a:noFill/>
                </a:ln>
                <a:solidFill>
                  <a:prstClr val="black"/>
                </a:solidFill>
                <a:effectLst/>
                <a:uLnTx/>
                <a:uFillTx/>
                <a:latin typeface="Calibri"/>
                <a:ea typeface="+mn-ea"/>
                <a:cs typeface="+mn-cs"/>
              </a:rPr>
              <a:t>William R. Estep. The Anabaptist Story: An Introduction to Sixteenth-Century Anabaptism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30000" noProof="0" dirty="0">
                <a:ln>
                  <a:noFill/>
                </a:ln>
                <a:solidFill>
                  <a:prstClr val="black"/>
                </a:solidFill>
                <a:effectLst/>
                <a:uLnTx/>
                <a:uFillTx/>
                <a:latin typeface="Calibri"/>
                <a:ea typeface="+mn-ea"/>
                <a:cs typeface="+mn-cs"/>
              </a:rPr>
              <a:t>2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http://theradicalsmovie.com/michaelsattler.html</a:t>
            </a:r>
            <a:r>
              <a:rPr lang="en-US" sz="1600" dirty="0">
                <a:solidFill>
                  <a:prstClr val="black"/>
                </a:solidFill>
                <a:latin typeface="Calibri"/>
              </a:rPr>
              <a:t>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033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http://www.tutkutours.com/00_REFORMATION.asp</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itle 1"/>
          <p:cNvSpPr>
            <a:spLocks noGrp="1"/>
          </p:cNvSpPr>
          <p:nvPr>
            <p:ph type="title"/>
          </p:nvPr>
        </p:nvSpPr>
        <p:spPr>
          <a:xfrm>
            <a:off x="0" y="0"/>
            <a:ext cx="9144000" cy="609600"/>
          </a:xfrm>
        </p:spPr>
        <p:txBody>
          <a:bodyPr>
            <a:noAutofit/>
          </a:bodyPr>
          <a:lstStyle/>
          <a:p>
            <a:r>
              <a:rPr lang="en-US" sz="4800" b="1" dirty="0"/>
              <a:t>Reformation Map</a:t>
            </a:r>
          </a:p>
        </p:txBody>
      </p:sp>
      <p:grpSp>
        <p:nvGrpSpPr>
          <p:cNvPr id="27" name="Group 26">
            <a:extLst>
              <a:ext uri="{FF2B5EF4-FFF2-40B4-BE49-F238E27FC236}">
                <a16:creationId xmlns:a16="http://schemas.microsoft.com/office/drawing/2014/main" id="{F6D309DA-6F00-4533-8FEA-62649CE18F98}"/>
              </a:ext>
            </a:extLst>
          </p:cNvPr>
          <p:cNvGrpSpPr/>
          <p:nvPr/>
        </p:nvGrpSpPr>
        <p:grpSpPr>
          <a:xfrm>
            <a:off x="762000" y="723900"/>
            <a:ext cx="7620000" cy="5410200"/>
            <a:chOff x="593439" y="737737"/>
            <a:chExt cx="7620000" cy="5410200"/>
          </a:xfrm>
        </p:grpSpPr>
        <p:grpSp>
          <p:nvGrpSpPr>
            <p:cNvPr id="7" name="Group 6">
              <a:extLst>
                <a:ext uri="{FF2B5EF4-FFF2-40B4-BE49-F238E27FC236}">
                  <a16:creationId xmlns:a16="http://schemas.microsoft.com/office/drawing/2014/main" id="{A0C64A1A-1CE0-46F4-905A-094866E0BEB9}"/>
                </a:ext>
              </a:extLst>
            </p:cNvPr>
            <p:cNvGrpSpPr/>
            <p:nvPr/>
          </p:nvGrpSpPr>
          <p:grpSpPr>
            <a:xfrm>
              <a:off x="593439" y="737737"/>
              <a:ext cx="7620000" cy="5410200"/>
              <a:chOff x="1276112" y="1401462"/>
              <a:chExt cx="5715000" cy="4132939"/>
            </a:xfrm>
          </p:grpSpPr>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6112" y="1401462"/>
                <a:ext cx="5715000" cy="4132939"/>
              </a:xfrm>
              <a:prstGeom prst="rect">
                <a:avLst/>
              </a:prstGeom>
            </p:spPr>
          </p:pic>
          <p:sp>
            <p:nvSpPr>
              <p:cNvPr id="3" name="TextBox 2">
                <a:extLst>
                  <a:ext uri="{FF2B5EF4-FFF2-40B4-BE49-F238E27FC236}">
                    <a16:creationId xmlns:a16="http://schemas.microsoft.com/office/drawing/2014/main" id="{4AD1CD1A-621F-4A01-8937-8A0C0FA4FD3E}"/>
                  </a:ext>
                </a:extLst>
              </p:cNvPr>
              <p:cNvSpPr txBox="1"/>
              <p:nvPr/>
            </p:nvSpPr>
            <p:spPr>
              <a:xfrm>
                <a:off x="3658813" y="4361700"/>
                <a:ext cx="784109" cy="2116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SCHLEITHEIM</a:t>
                </a:r>
              </a:p>
            </p:txBody>
          </p:sp>
          <p:sp>
            <p:nvSpPr>
              <p:cNvPr id="6" name="Oval 5">
                <a:extLst>
                  <a:ext uri="{FF2B5EF4-FFF2-40B4-BE49-F238E27FC236}">
                    <a16:creationId xmlns:a16="http://schemas.microsoft.com/office/drawing/2014/main" id="{EE1C6456-A4EC-4336-9739-EA7D068E8AA5}"/>
                  </a:ext>
                </a:extLst>
              </p:cNvPr>
              <p:cNvSpPr/>
              <p:nvPr/>
            </p:nvSpPr>
            <p:spPr>
              <a:xfrm>
                <a:off x="3654023" y="4500486"/>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9C01D563-B260-42B2-AB25-765DDB81D7C2}"/>
                </a:ext>
              </a:extLst>
            </p:cNvPr>
            <p:cNvPicPr>
              <a:picLocks noChangeAspect="1"/>
            </p:cNvPicPr>
            <p:nvPr/>
          </p:nvPicPr>
          <p:blipFill>
            <a:blip r:embed="rId5"/>
            <a:stretch>
              <a:fillRect/>
            </a:stretch>
          </p:blipFill>
          <p:spPr>
            <a:xfrm>
              <a:off x="3793679" y="4136566"/>
              <a:ext cx="85351" cy="79255"/>
            </a:xfrm>
            <a:prstGeom prst="rect">
              <a:avLst/>
            </a:prstGeom>
          </p:spPr>
        </p:pic>
        <p:pic>
          <p:nvPicPr>
            <p:cNvPr id="13" name="Picture 12">
              <a:extLst>
                <a:ext uri="{FF2B5EF4-FFF2-40B4-BE49-F238E27FC236}">
                  <a16:creationId xmlns:a16="http://schemas.microsoft.com/office/drawing/2014/main" id="{9B935011-7EA8-4C7D-8795-7632755DE222}"/>
                </a:ext>
              </a:extLst>
            </p:cNvPr>
            <p:cNvPicPr>
              <a:picLocks noChangeAspect="1"/>
            </p:cNvPicPr>
            <p:nvPr/>
          </p:nvPicPr>
          <p:blipFill>
            <a:blip r:embed="rId5"/>
            <a:stretch>
              <a:fillRect/>
            </a:stretch>
          </p:blipFill>
          <p:spPr>
            <a:xfrm>
              <a:off x="3683405" y="4237225"/>
              <a:ext cx="85351" cy="79255"/>
            </a:xfrm>
            <a:prstGeom prst="rect">
              <a:avLst/>
            </a:prstGeom>
          </p:spPr>
        </p:pic>
        <p:sp>
          <p:nvSpPr>
            <p:cNvPr id="17" name="Oval 16">
              <a:extLst>
                <a:ext uri="{FF2B5EF4-FFF2-40B4-BE49-F238E27FC236}">
                  <a16:creationId xmlns:a16="http://schemas.microsoft.com/office/drawing/2014/main" id="{D34D5708-7080-4D1F-813F-C55D6674535C}"/>
                </a:ext>
              </a:extLst>
            </p:cNvPr>
            <p:cNvSpPr/>
            <p:nvPr/>
          </p:nvSpPr>
          <p:spPr>
            <a:xfrm>
              <a:off x="3781147" y="4338538"/>
              <a:ext cx="85344" cy="837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8AC2117-AD29-47F2-99F7-CD438AC50CFC}"/>
                </a:ext>
              </a:extLst>
            </p:cNvPr>
            <p:cNvSpPr txBox="1"/>
            <p:nvPr/>
          </p:nvSpPr>
          <p:spPr>
            <a:xfrm>
              <a:off x="3810000" y="4030380"/>
              <a:ext cx="10550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ROTTENBURG</a:t>
              </a:r>
            </a:p>
          </p:txBody>
        </p:sp>
        <p:sp>
          <p:nvSpPr>
            <p:cNvPr id="24" name="TextBox 23">
              <a:extLst>
                <a:ext uri="{FF2B5EF4-FFF2-40B4-BE49-F238E27FC236}">
                  <a16:creationId xmlns:a16="http://schemas.microsoft.com/office/drawing/2014/main" id="{F92C5EBB-0594-4DD5-BAE5-5461415463A5}"/>
                </a:ext>
              </a:extLst>
            </p:cNvPr>
            <p:cNvSpPr txBox="1"/>
            <p:nvPr/>
          </p:nvSpPr>
          <p:spPr>
            <a:xfrm>
              <a:off x="3220223" y="4134807"/>
              <a:ext cx="55015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HORB</a:t>
              </a:r>
            </a:p>
          </p:txBody>
        </p:sp>
        <p:sp>
          <p:nvSpPr>
            <p:cNvPr id="26" name="TextBox 25">
              <a:extLst>
                <a:ext uri="{FF2B5EF4-FFF2-40B4-BE49-F238E27FC236}">
                  <a16:creationId xmlns:a16="http://schemas.microsoft.com/office/drawing/2014/main" id="{8C413FF0-91C4-4A09-ACD0-8E91223CE1F1}"/>
                </a:ext>
              </a:extLst>
            </p:cNvPr>
            <p:cNvSpPr txBox="1"/>
            <p:nvPr/>
          </p:nvSpPr>
          <p:spPr>
            <a:xfrm>
              <a:off x="3793679" y="4238345"/>
              <a:ext cx="82747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BINSDORF</a:t>
              </a:r>
            </a:p>
          </p:txBody>
        </p:sp>
      </p:grpSp>
    </p:spTree>
    <p:extLst>
      <p:ext uri="{BB962C8B-B14F-4D97-AF65-F5344CB8AC3E}">
        <p14:creationId xmlns:p14="http://schemas.microsoft.com/office/powerpoint/2010/main" val="2284504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From the Binsdorf tower, Sattler wrote a touching letter of consolation to his beloved congregation at Horb. </a:t>
            </a:r>
          </a:p>
          <a:p>
            <a:r>
              <a:rPr lang="en-US" dirty="0"/>
              <a:t>Typical of Anabaptist prison epistles, it abounds in Scripture references, emphasizes love to all, and is completely devoid of bitterness. </a:t>
            </a:r>
          </a:p>
          <a:p>
            <a:r>
              <a:rPr lang="en-US" dirty="0"/>
              <a:t>He opens the letter with a trinitarian greeting: </a:t>
            </a:r>
          </a:p>
          <a:p>
            <a:pPr lvl="1"/>
            <a:r>
              <a:rPr lang="en-US" i="1" dirty="0">
                <a:latin typeface="Cambria" panose="02040503050406030204" pitchFamily="18" charset="0"/>
                <a:ea typeface="Cambria" panose="02040503050406030204" pitchFamily="18" charset="0"/>
              </a:rPr>
              <a:t>Beloved companions in the Lord; the grace and mercy of God, our Heavenly Father, through Jesus Christ our Lord, and the power of their Spirit, be with you, brethren and sisters, beloved of God. </a:t>
            </a:r>
          </a:p>
          <a:p>
            <a:r>
              <a:rPr lang="en-US" dirty="0"/>
              <a:t>As was characteristic of Sattler admonitions, the letter emphasized the importance of </a:t>
            </a:r>
            <a:r>
              <a:rPr lang="en-US" b="1" i="1" dirty="0"/>
              <a:t>love</a:t>
            </a:r>
            <a:r>
              <a:rPr lang="en-US" dirty="0"/>
              <a:t> as the </a:t>
            </a:r>
            <a:r>
              <a:rPr lang="en-US" b="1" i="1" dirty="0"/>
              <a:t>chief motivation</a:t>
            </a:r>
            <a:r>
              <a:rPr lang="en-US" dirty="0"/>
              <a:t> in the Christian life:</a:t>
            </a:r>
          </a:p>
          <a:p>
            <a:pPr lvl="1"/>
            <a:r>
              <a:rPr lang="en-US" i="1" dirty="0">
                <a:latin typeface="Cambria" panose="02040503050406030204" pitchFamily="18" charset="0"/>
                <a:ea typeface="Cambria" panose="02040503050406030204" pitchFamily="18" charset="0"/>
              </a:rPr>
              <a:t>If you have love for your neighbor, you will not be envious in punishing or excommunicating, will not seek your own, will think no evil, will not be ambitious, and finally will not be puffed up; but will be merciful, just, mild in all things, submissive and compassionate towards the weak and infirm. </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025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fontScale="92500" lnSpcReduction="20000"/>
          </a:bodyPr>
          <a:lstStyle/>
          <a:p>
            <a:r>
              <a:rPr lang="en-US" dirty="0"/>
              <a:t>Like a faithful shepherd whose primary consideration, even while facing his own death, is the welfare of his sheep, Sattler attempted in the final paragraphs of his letter to prepare his followers for the inevitable: </a:t>
            </a:r>
          </a:p>
          <a:p>
            <a:pPr lvl="1"/>
            <a:r>
              <a:rPr lang="en-US" i="1" dirty="0">
                <a:latin typeface="Cambria" panose="02040503050406030204" pitchFamily="18" charset="0"/>
                <a:ea typeface="Cambria" panose="02040503050406030204" pitchFamily="18" charset="0"/>
              </a:rPr>
              <a:t>The brethren have doubtless informed you, that some of us are in prison… being apprehended at Horb, we were afterwards brought to Binsdorf. At this time numerous accusations have been made against us by our adversaries; at one time they threatened us with the gallows; at another with fire and sword. In this extreme situation, I have surrendered myself, entirely to the Lord's will, and prepared myself, together with all my brethren and my wife, to die for his testimony's sake… hence I deemed it necessary to stir you up with this exhortation, to follow us in the pursuit of God, that you may console yourselves with it, and not faint under the chastening of the Lord… Beware of false brethren; for the Lord will probably call me to him, so take warning. I wait for my God; pray without ceasing for all that are in bonds; God be with you all. Amen.</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803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a:noFill/>
        </p:spPr>
        <p:txBody>
          <a:bodyPr>
            <a:noAutofit/>
          </a:bodyPr>
          <a:lstStyle/>
          <a:p>
            <a:pPr fontAlgn="base"/>
            <a:r>
              <a:rPr lang="en-US" sz="4000" b="1" dirty="0"/>
              <a:t>The Martyrdom of Michael Sattler</a:t>
            </a:r>
            <a:endParaRPr lang="en-US" sz="2800" i="1" dirty="0">
              <a:latin typeface="+mn-lt"/>
            </a:endParaRPr>
          </a:p>
        </p:txBody>
      </p:sp>
      <p:sp>
        <p:nvSpPr>
          <p:cNvPr id="8" name="Content Placeholder 7"/>
          <p:cNvSpPr>
            <a:spLocks noGrp="1"/>
          </p:cNvSpPr>
          <p:nvPr>
            <p:ph idx="1"/>
          </p:nvPr>
        </p:nvSpPr>
        <p:spPr>
          <a:xfrm>
            <a:off x="457200" y="762000"/>
            <a:ext cx="8229600" cy="5791200"/>
          </a:xfrm>
        </p:spPr>
        <p:txBody>
          <a:bodyPr>
            <a:normAutofit lnSpcReduction="10000"/>
          </a:bodyPr>
          <a:lstStyle/>
          <a:p>
            <a:r>
              <a:rPr lang="en-US" dirty="0"/>
              <a:t>Sattler’s concern about being executed was fully justified. </a:t>
            </a:r>
          </a:p>
          <a:p>
            <a:r>
              <a:rPr lang="en-US" dirty="0"/>
              <a:t>Archduke Ferdinand had declared “the third baptism” (drowning) to be the best antidote to Anabaptism, and because of Sattler's importance to the movement, Ferdinand suggested that </a:t>
            </a:r>
            <a:r>
              <a:rPr lang="en-US" b="1" i="1" dirty="0"/>
              <a:t>he</a:t>
            </a:r>
            <a:r>
              <a:rPr lang="en-US" dirty="0"/>
              <a:t> be drowned </a:t>
            </a:r>
            <a:r>
              <a:rPr lang="en-US" b="1" i="1" dirty="0"/>
              <a:t>immediately</a:t>
            </a:r>
            <a:r>
              <a:rPr lang="en-US" dirty="0"/>
              <a:t>. </a:t>
            </a:r>
          </a:p>
          <a:p>
            <a:r>
              <a:rPr lang="en-US" dirty="0"/>
              <a:t>Authorities headed by Count Joachim, however, wanted to give this “ecclesiastical case” some semblance of “justice”. </a:t>
            </a:r>
          </a:p>
          <a:p>
            <a:r>
              <a:rPr lang="en-US" dirty="0"/>
              <a:t>So on May 15, the court convened with twenty-four judges and Count Joachim serving as chairman of this imposing body.</a:t>
            </a:r>
          </a:p>
        </p:txBody>
      </p:sp>
      <p:sp>
        <p:nvSpPr>
          <p:cNvPr id="5" name="TextBox 4"/>
          <p:cNvSpPr txBox="1"/>
          <p:nvPr/>
        </p:nvSpPr>
        <p:spPr>
          <a:xfrm>
            <a:off x="465881" y="6555046"/>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William R. Estep. The Anabaptist Story: An Introduction to Sixteenth-Century Anabaptism</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6554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337593</TotalTime>
  <Words>3727</Words>
  <Application>Microsoft Office PowerPoint</Application>
  <PresentationFormat>On-screen Show (4:3)</PresentationFormat>
  <Paragraphs>165</Paragraphs>
  <Slides>26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vt:lpstr>
      <vt:lpstr>Office Theme</vt:lpstr>
      <vt:lpstr>140_Office Theme</vt:lpstr>
      <vt:lpstr>PowerPoint Presentation</vt:lpstr>
      <vt:lpstr>Review</vt:lpstr>
      <vt:lpstr>Review</vt:lpstr>
      <vt:lpstr>The Martyrdom of  Michael Sattler</vt:lpstr>
      <vt:lpstr>The Martyrdom of Michael Sattler</vt:lpstr>
      <vt:lpstr>Reformation Map</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Martyrdom of Michael Sattler</vt:lpstr>
      <vt:lpstr>The Münster Rebellion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6253</cp:revision>
  <cp:lastPrinted>2020-08-30T14:10:54Z</cp:lastPrinted>
  <dcterms:created xsi:type="dcterms:W3CDTF">2018-06-08T00:19:32Z</dcterms:created>
  <dcterms:modified xsi:type="dcterms:W3CDTF">2020-08-31T01:28:13Z</dcterms:modified>
</cp:coreProperties>
</file>