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465" r:id="rId3"/>
    <p:sldId id="3498" r:id="rId4"/>
    <p:sldId id="3466" r:id="rId5"/>
    <p:sldId id="3492" r:id="rId6"/>
    <p:sldId id="3497" r:id="rId7"/>
    <p:sldId id="3470" r:id="rId8"/>
    <p:sldId id="3469" r:id="rId9"/>
    <p:sldId id="3471" r:id="rId10"/>
    <p:sldId id="3473" r:id="rId11"/>
    <p:sldId id="3474" r:id="rId12"/>
    <p:sldId id="3475" r:id="rId13"/>
    <p:sldId id="3476" r:id="rId14"/>
    <p:sldId id="3494" r:id="rId15"/>
    <p:sldId id="3477" r:id="rId16"/>
    <p:sldId id="3479" r:id="rId17"/>
    <p:sldId id="3480" r:id="rId18"/>
    <p:sldId id="3481" r:id="rId19"/>
    <p:sldId id="3483" r:id="rId20"/>
    <p:sldId id="3482" r:id="rId21"/>
    <p:sldId id="3484" r:id="rId22"/>
    <p:sldId id="3486" r:id="rId23"/>
    <p:sldId id="3490" r:id="rId24"/>
    <p:sldId id="3491" r:id="rId25"/>
    <p:sldId id="3493" r:id="rId26"/>
    <p:sldId id="3495" r:id="rId27"/>
    <p:sldId id="3496"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8" autoAdjust="0"/>
    <p:restoredTop sz="94660"/>
  </p:normalViewPr>
  <p:slideViewPr>
    <p:cSldViewPr>
      <p:cViewPr varScale="1">
        <p:scale>
          <a:sx n="162" d="100"/>
          <a:sy n="162" d="100"/>
        </p:scale>
        <p:origin x="185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9/13/2020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9/13/2020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53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36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mentalfloss.com/article/502284/why-3-man-sized-cages-hang-medieval-german-church-steep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mentalfloss.com/article/502284/why-3-man-sized-cages-hang-medieval-german-church-steep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mentalfloss.com/article/502284/why-3-man-sized-cages-hang-medieval-german-church-steep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b/bb/MuensterJohannVanLeydenTaufe.jpg" TargetMode="Externa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mentalfloss.com/article/502284/why-3-man-sized-cages-hang-medieval-german-church-steepl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mentalfloss.com/article/502284/why-3-man-sized-cages-hang-medieval-german-church-steep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mentalfloss.com/article/502284/why-3-man-sized-cages-hang-medieval-german-church-steep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mentalfloss.com/article/502284/why-3-man-sized-cages-hang-medieval-german-church-steep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mentalfloss.com/article/502284/why-3-man-sized-cages-hang-medieval-german-church-steep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mentalfloss.com/article/502284/why-3-man-sized-cages-hang-medieval-german-church-steep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mentalfloss.com/article/502284/why-3-man-sized-cages-hang-medieval-german-church-steep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mentalfloss.com/article/502284/why-3-man-sized-cages-hang-medieval-german-church-steep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imgur.com/a/xt0XrmY?ref=hvper.com&amp;utm_source=hvper.com&amp;utm_medium=website" TargetMode="Externa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imgur.com/a/xt0XrmY?ref=hvper.com&amp;utm_source=hvper.com&amp;utm_medium=website"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mentalfloss.com/article/502284/why-3-man-sized-cages-hang-medieval-german-church-steep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ages.uoregon.edu/dluebke/Reformations441/Muenster_merian.JPG"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mentalfloss.com/article/502284/why-3-man-sized-cages-hang-medieval-german-church-steep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mentalfloss.com/article/502284/why-3-man-sized-cages-hang-medieval-german-church-steep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mentalfloss.com/article/502284/why-3-man-sized-cages-hang-medieval-german-church-steep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mentalfloss.com/article/502284/why-3-man-sized-cages-hang-medieval-german-church-steep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899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When the execution idea failed to fly, Matthys’s advisors convinced him to settle for </a:t>
            </a:r>
            <a:r>
              <a:rPr lang="en-US" b="1" i="1" dirty="0"/>
              <a:t>expelling </a:t>
            </a:r>
            <a:r>
              <a:rPr lang="en-US" dirty="0"/>
              <a:t>the Catholics and Lutherans from the city.</a:t>
            </a:r>
          </a:p>
          <a:p>
            <a:r>
              <a:rPr lang="en-US" dirty="0"/>
              <a:t>More than 2000 Catholics and moderate Protestants poured out of Münster—and just as many Anabaptists streamed in from the countryside to replace them. </a:t>
            </a:r>
          </a:p>
          <a:p>
            <a:r>
              <a:rPr lang="en-US" dirty="0"/>
              <a:t>By February 23, 1534, a new city council election gave the Anabaptists, led by Matthys, </a:t>
            </a:r>
            <a:r>
              <a:rPr lang="en-US" b="1" i="1" dirty="0"/>
              <a:t>full control </a:t>
            </a:r>
            <a:r>
              <a:rPr lang="en-US" dirty="0"/>
              <a:t>of Münster. </a:t>
            </a:r>
          </a:p>
          <a:p>
            <a:r>
              <a:rPr lang="en-US" dirty="0"/>
              <a:t>Watching these developments from outside the walls, Bishop von Waldeck prepared to besiege the city with a mercenary army in hopes of reestablishing Catholic control.</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83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Münster simultaneously prepared to battle von Waldeck and to meet Jesus Christ. </a:t>
            </a:r>
          </a:p>
          <a:p>
            <a:r>
              <a:rPr lang="en-US" dirty="0"/>
              <a:t>The citizens beefed up the city walls. They rounded up all residents who hadn’t yet been rebaptized and forced them to accept baptism or leave. </a:t>
            </a:r>
          </a:p>
          <a:p>
            <a:r>
              <a:rPr lang="en-US" dirty="0"/>
              <a:t>They confiscated food and weapons from departing Catholics, and then, in March, the city council abolished private property altogether. </a:t>
            </a:r>
          </a:p>
          <a:p>
            <a:r>
              <a:rPr lang="en-US" dirty="0"/>
              <a:t>That month, Matthys also had all archives, documents, contracts, accounts, and ledgers destroyed in an attempt to abolish all debt. </a:t>
            </a:r>
          </a:p>
          <a:p>
            <a:r>
              <a:rPr lang="en-US" dirty="0"/>
              <a:t>“</a:t>
            </a:r>
            <a:r>
              <a:rPr lang="en-US" i="1" dirty="0">
                <a:latin typeface="Cambria" panose="02040503050406030204" pitchFamily="18" charset="0"/>
                <a:ea typeface="Cambria" panose="02040503050406030204" pitchFamily="18" charset="0"/>
              </a:rPr>
              <a:t>Everything that Christian brothers and sisters have belongs to the one as well as to the other</a:t>
            </a:r>
            <a:r>
              <a:rPr lang="en-US" dirty="0"/>
              <a:t>,” Rothmann preached.</a:t>
            </a:r>
          </a:p>
          <a:p>
            <a:r>
              <a:rPr lang="en-US" dirty="0"/>
              <a:t>Meanwhile, von Waldeck’s troops surrounded the city and the siege began.</a:t>
            </a:r>
          </a:p>
          <a:p>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11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On April 5, 1534, Easter came—but Christ did not. </a:t>
            </a:r>
          </a:p>
          <a:p>
            <a:r>
              <a:rPr lang="en-US" dirty="0"/>
              <a:t>With his apocalyptic prophecy shattered, Matthys claimed to have a divine vision. He mounted a horse and sallied forth with a small entourage to personally break von Waldeck’s siege and free the city. </a:t>
            </a:r>
          </a:p>
          <a:p>
            <a:r>
              <a:rPr lang="en-US" dirty="0"/>
              <a:t>But his plan failed miserably: Von Waldeck’s troops ran Matthys through with a spear, and then put his head on a spike in front of the city gates for all of Münster to see. The Anabaptists’ prophet was dead.</a:t>
            </a:r>
          </a:p>
          <a:p>
            <a:r>
              <a:rPr lang="en-US" dirty="0"/>
              <a:t>To quell the city’s rising panic, Matthys’s main lieutenant, a 25-year-old tailor named </a:t>
            </a:r>
            <a:r>
              <a:rPr lang="en-US" b="1" i="1" dirty="0"/>
              <a:t>Jan of Leiden</a:t>
            </a:r>
            <a:r>
              <a:rPr lang="en-US" dirty="0"/>
              <a:t>, gave a speech </a:t>
            </a:r>
            <a:r>
              <a:rPr lang="en-US" b="1" i="1" dirty="0"/>
              <a:t>reinterpreting</a:t>
            </a:r>
            <a:r>
              <a:rPr lang="en-US" dirty="0"/>
              <a:t> the apocalyptic prophesy and postponing doomsday. </a:t>
            </a:r>
          </a:p>
          <a:p>
            <a:r>
              <a:rPr lang="en-US" dirty="0"/>
              <a:t>On April 8, he dissolved the elected city council and appointed 12 elders to run the city.</a:t>
            </a:r>
          </a:p>
          <a:p>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301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https://upload.wikimedia.org/wikipedia/commons/b/bb/MuensterJohannVanLeydenTaufe.jpg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838200"/>
          </a:xfrm>
        </p:spPr>
        <p:txBody>
          <a:bodyPr>
            <a:noAutofit/>
          </a:bodyPr>
          <a:lstStyle/>
          <a:p>
            <a:r>
              <a:rPr lang="en-US" b="1" dirty="0"/>
              <a:t>Jan of Leiden </a:t>
            </a:r>
            <a:endParaRPr lang="en-US" sz="4800" b="1" dirty="0"/>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3364" y="914400"/>
            <a:ext cx="7399768" cy="5486400"/>
          </a:xfrm>
          <a:prstGeom prst="rect">
            <a:avLst/>
          </a:prstGeom>
        </p:spPr>
      </p:pic>
      <p:sp>
        <p:nvSpPr>
          <p:cNvPr id="3" name="TextBox 2">
            <a:extLst>
              <a:ext uri="{FF2B5EF4-FFF2-40B4-BE49-F238E27FC236}">
                <a16:creationId xmlns:a16="http://schemas.microsoft.com/office/drawing/2014/main" id="{F7242832-411C-4956-9D52-C8975C7712A7}"/>
              </a:ext>
            </a:extLst>
          </p:cNvPr>
          <p:cNvSpPr txBox="1"/>
          <p:nvPr/>
        </p:nvSpPr>
        <p:spPr>
          <a:xfrm>
            <a:off x="990600" y="6000690"/>
            <a:ext cx="53269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An 1840 painting of Jan of Leiden baptizing a girl</a:t>
            </a:r>
          </a:p>
        </p:txBody>
      </p:sp>
    </p:spTree>
    <p:extLst>
      <p:ext uri="{BB962C8B-B14F-4D97-AF65-F5344CB8AC3E}">
        <p14:creationId xmlns:p14="http://schemas.microsoft.com/office/powerpoint/2010/main" val="54965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Münster became increasingly militarized: Armed bands of citizens lived communally near their posts by the city gates, and two church steeples were repurposed as platforms for cannons. </a:t>
            </a:r>
          </a:p>
          <a:p>
            <a:r>
              <a:rPr lang="en-US" dirty="0"/>
              <a:t>But as the city transformed, it still faced threats from the outside. </a:t>
            </a:r>
          </a:p>
          <a:p>
            <a:r>
              <a:rPr lang="en-US" dirty="0"/>
              <a:t>Von Waldeck launched a massive engineering project to drain the moat surrounding Münster and allow his troops to attack the city gates. </a:t>
            </a:r>
          </a:p>
          <a:p>
            <a:r>
              <a:rPr lang="en-US" dirty="0"/>
              <a:t>He conscripted over 2000 farmers from the surrounding land to leave their spring planting aside and dig a drainage ditch under cover of night.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08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With the moat drained, von Waldeck's cannons pummeled Münster's walls for four straight days. </a:t>
            </a:r>
          </a:p>
          <a:p>
            <a:r>
              <a:rPr lang="en-US" dirty="0"/>
              <a:t>But when the prince-bishop finally attacked on May 25, the Anabaptists staved off his disorganized and reportedly drunk mercenaries.</a:t>
            </a:r>
          </a:p>
          <a:p>
            <a:r>
              <a:rPr lang="en-US" dirty="0"/>
              <a:t>In June, an Anabaptist woman named Hille Feicken hatched a plan to assassinate von Waldeck and break the siege. </a:t>
            </a:r>
          </a:p>
          <a:p>
            <a:r>
              <a:rPr lang="en-US" dirty="0"/>
              <a:t>She was inspired by the character Judith (from the Jewish Apocrypha), who during the siege of Bethulia seduced the attacking general Holofernes and beheaded him in his sleep. </a:t>
            </a:r>
          </a:p>
          <a:p>
            <a:r>
              <a:rPr lang="en-US" dirty="0"/>
              <a:t>Early in the morning on June 16, Feicken snuck out of Münster to seduce von Waldeck—but unlike Judith, she was quickly discovered, captured, and executed.</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9715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Soon after Feicken’s death, Jan of Leiden announced his plans to </a:t>
            </a:r>
            <a:r>
              <a:rPr lang="en-US" b="1" i="1" dirty="0"/>
              <a:t>legalize polygamy </a:t>
            </a:r>
            <a:r>
              <a:rPr lang="en-US" dirty="0"/>
              <a:t>and make marriage </a:t>
            </a:r>
            <a:r>
              <a:rPr lang="en-US" b="1" i="1" dirty="0"/>
              <a:t>mandatory</a:t>
            </a:r>
            <a:r>
              <a:rPr lang="en-US" dirty="0"/>
              <a:t> for </a:t>
            </a:r>
            <a:r>
              <a:rPr lang="en-US" b="1" i="1" dirty="0"/>
              <a:t>all women</a:t>
            </a:r>
            <a:r>
              <a:rPr lang="en-US" dirty="0"/>
              <a:t>—even those who had living Catholic or Protestant husbands in exile. </a:t>
            </a:r>
          </a:p>
          <a:p>
            <a:r>
              <a:rPr lang="en-US" dirty="0"/>
              <a:t>Those who refused to marry were imprisoned in church cloisters, where preachers attempted to reeducate them. </a:t>
            </a:r>
          </a:p>
          <a:p>
            <a:r>
              <a:rPr lang="en-US" dirty="0"/>
              <a:t>Historians speculate that Jan of Leiden’s motives were partially demographic: At that point, there were 2000 adult men and over 5500 adult women in Münster. </a:t>
            </a:r>
          </a:p>
          <a:p>
            <a:r>
              <a:rPr lang="en-US" dirty="0"/>
              <a:t>The unmarried women were not under the protection—or control—of a husband, who might prevent them from sneaking off like Hille Feicken did.</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6953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Rothmann defended Jan of Leiden's decision. “</a:t>
            </a:r>
            <a:r>
              <a:rPr lang="en-US" i="1" dirty="0">
                <a:latin typeface="Cambria" panose="02040503050406030204" pitchFamily="18" charset="0"/>
                <a:ea typeface="Cambria" panose="02040503050406030204" pitchFamily="18" charset="0"/>
              </a:rPr>
              <a:t>God wills to create something new on earth</a:t>
            </a:r>
            <a:r>
              <a:rPr lang="en-US" dirty="0"/>
              <a:t>,” he wrote. “</a:t>
            </a:r>
            <a:r>
              <a:rPr lang="en-US" i="1" dirty="0">
                <a:latin typeface="Cambria" panose="02040503050406030204" pitchFamily="18" charset="0"/>
                <a:ea typeface="Cambria" panose="02040503050406030204" pitchFamily="18" charset="0"/>
              </a:rPr>
              <a:t>Just as the women commonly have been lords and have had their own way, </a:t>
            </a:r>
            <a:r>
              <a:rPr lang="en-US" b="1" i="1" dirty="0">
                <a:latin typeface="Cambria" panose="02040503050406030204" pitchFamily="18" charset="0"/>
                <a:ea typeface="Cambria" panose="02040503050406030204" pitchFamily="18" charset="0"/>
              </a:rPr>
              <a:t>now</a:t>
            </a:r>
            <a:r>
              <a:rPr lang="en-US" i="1" dirty="0">
                <a:latin typeface="Cambria" panose="02040503050406030204" pitchFamily="18" charset="0"/>
                <a:ea typeface="Cambria" panose="02040503050406030204" pitchFamily="18" charset="0"/>
              </a:rPr>
              <a:t> among </a:t>
            </a:r>
            <a:r>
              <a:rPr lang="en-US" b="1" i="1" dirty="0">
                <a:latin typeface="Cambria" panose="02040503050406030204" pitchFamily="18" charset="0"/>
                <a:ea typeface="Cambria" panose="02040503050406030204" pitchFamily="18" charset="0"/>
              </a:rPr>
              <a:t>us</a:t>
            </a:r>
            <a:r>
              <a:rPr lang="en-US" i="1" dirty="0">
                <a:latin typeface="Cambria" panose="02040503050406030204" pitchFamily="18" charset="0"/>
                <a:ea typeface="Cambria" panose="02040503050406030204" pitchFamily="18" charset="0"/>
              </a:rPr>
              <a:t> he has </a:t>
            </a:r>
            <a:r>
              <a:rPr lang="en-US" b="1" i="1" dirty="0">
                <a:latin typeface="Cambria" panose="02040503050406030204" pitchFamily="18" charset="0"/>
                <a:ea typeface="Cambria" panose="02040503050406030204" pitchFamily="18" charset="0"/>
              </a:rPr>
              <a:t>subjected</a:t>
            </a:r>
            <a:r>
              <a:rPr lang="en-US" i="1" dirty="0">
                <a:latin typeface="Cambria" panose="02040503050406030204" pitchFamily="18" charset="0"/>
                <a:ea typeface="Cambria" panose="02040503050406030204" pitchFamily="18" charset="0"/>
              </a:rPr>
              <a:t> the women to the men, so that </a:t>
            </a:r>
            <a:r>
              <a:rPr lang="en-US" b="1" i="1" dirty="0">
                <a:latin typeface="Cambria" panose="02040503050406030204" pitchFamily="18" charset="0"/>
                <a:ea typeface="Cambria" panose="02040503050406030204" pitchFamily="18" charset="0"/>
              </a:rPr>
              <a:t>all</a:t>
            </a:r>
            <a:r>
              <a:rPr lang="en-US" i="1" dirty="0">
                <a:latin typeface="Cambria" panose="02040503050406030204" pitchFamily="18" charset="0"/>
                <a:ea typeface="Cambria" panose="02040503050406030204" pitchFamily="18" charset="0"/>
              </a:rPr>
              <a:t> of them, young as well as old, have to let themselves be ruled by the men according to the word of God</a:t>
            </a:r>
            <a:r>
              <a:rPr lang="en-US" dirty="0"/>
              <a:t>.”</a:t>
            </a:r>
          </a:p>
          <a:p>
            <a:r>
              <a:rPr lang="en-US" dirty="0"/>
              <a:t>The polygamy announcement drew major backlash. On the night of July 30, 1534, 47 conspirators, led by a blacksmith named Heinrich Mollenhecke, attempted to overthrow the city government. </a:t>
            </a:r>
          </a:p>
          <a:p>
            <a:r>
              <a:rPr lang="en-US" dirty="0"/>
              <a:t>They managed to take Jan of Leiden prisoner and hole up in the city hall, but the majority of Münster didn’t rally to the conspirators’ cause.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910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Loyalists surrounded the mutineers, forcing them to surrender and free Jan of Leiden.</a:t>
            </a:r>
          </a:p>
          <a:p>
            <a:r>
              <a:rPr lang="en-US" dirty="0"/>
              <a:t>Over the next four days, all 47 conspirators were shot or beheaded. </a:t>
            </a:r>
          </a:p>
          <a:p>
            <a:r>
              <a:rPr lang="en-US" dirty="0"/>
              <a:t>The polygamy plan went forward, and every woman in Münster was married. (Jan of Leiden himself reportedly took as many as 16 wives over the next year, including Jan Matthys’s widow.)</a:t>
            </a:r>
          </a:p>
          <a:p>
            <a:r>
              <a:rPr lang="en-US" dirty="0"/>
              <a:t>Meanwhile, von Waldeck's siege continued. He launched yet another assault in August 1534, which the Anabaptists narrowly repelled.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881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Afterward, a new Anabaptist prophet, a goldsmith named August Johann Dusentschuer, proclaimed that Jan of Leiden should rule as </a:t>
            </a:r>
            <a:r>
              <a:rPr lang="en-US" b="1" i="1" dirty="0"/>
              <a:t>king</a:t>
            </a:r>
            <a:r>
              <a:rPr lang="en-US" dirty="0"/>
              <a:t>. </a:t>
            </a:r>
          </a:p>
          <a:p>
            <a:r>
              <a:rPr lang="en-US" dirty="0"/>
              <a:t>Jan of Leiden </a:t>
            </a:r>
            <a:r>
              <a:rPr lang="en-US" b="1" i="1" dirty="0"/>
              <a:t>accepted</a:t>
            </a:r>
            <a:r>
              <a:rPr lang="en-US" dirty="0"/>
              <a:t> the prophecy, adding that God had revealed to him that he was to be the </a:t>
            </a:r>
            <a:r>
              <a:rPr lang="en-US" b="1" i="1" dirty="0"/>
              <a:t>new King David</a:t>
            </a:r>
            <a:r>
              <a:rPr lang="en-US" dirty="0"/>
              <a:t> and he was to rule until Jesus’s return to Earth. </a:t>
            </a:r>
          </a:p>
          <a:p>
            <a:r>
              <a:rPr lang="en-US" dirty="0"/>
              <a:t>He replaced the Council of Elders with a royal court and began wearing a crown and carrying a scepter.</a:t>
            </a:r>
          </a:p>
          <a:p>
            <a:r>
              <a:rPr lang="en-US" dirty="0"/>
              <a:t>Over the winter, von Waldeck choked off all remaining routes in or out of Münster with walls and moats. </a:t>
            </a:r>
          </a:p>
          <a:p>
            <a:r>
              <a:rPr lang="en-US" dirty="0"/>
              <a:t>The city ran out of grain and residents began slaughtering young cows for food. “</a:t>
            </a:r>
            <a:r>
              <a:rPr lang="en-US" i="1" dirty="0">
                <a:latin typeface="Cambria" panose="02040503050406030204" pitchFamily="18" charset="0"/>
                <a:ea typeface="Cambria" panose="02040503050406030204" pitchFamily="18" charset="0"/>
              </a:rPr>
              <a:t>Anyone who still has something must share with his brother</a:t>
            </a:r>
            <a:r>
              <a:rPr lang="en-US" dirty="0"/>
              <a:t>,” Jan of Leiden declared.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244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100" dirty="0"/>
              <a:t>Give the names of the two Anabaptist leaders who lead in the writing of the </a:t>
            </a:r>
            <a:r>
              <a:rPr lang="en-US" b="1" dirty="0"/>
              <a:t>Schleitheim Confession.</a:t>
            </a:r>
            <a:endParaRPr lang="en-US" dirty="0"/>
          </a:p>
          <a:p>
            <a:pPr lvl="1"/>
            <a:r>
              <a:rPr lang="en-US" dirty="0"/>
              <a:t>Michael Sattler</a:t>
            </a:r>
          </a:p>
          <a:p>
            <a:pPr lvl="1"/>
            <a:r>
              <a:rPr lang="en-US" dirty="0"/>
              <a:t>Wilhelm Reublin</a:t>
            </a:r>
          </a:p>
          <a:p>
            <a:r>
              <a:rPr lang="en-US" dirty="0"/>
              <a:t>How did Michael Sattler die?</a:t>
            </a:r>
          </a:p>
          <a:p>
            <a:pPr lvl="1"/>
            <a:r>
              <a:rPr lang="en-US" dirty="0"/>
              <a:t>He was captured and tortured to death for his beliefs, but stayed true to his faith until the end. </a:t>
            </a:r>
          </a:p>
          <a:p>
            <a:r>
              <a:rPr lang="en-US" dirty="0"/>
              <a:t>What happened to Wilhelm Reublin at the end of his life?</a:t>
            </a:r>
          </a:p>
          <a:p>
            <a:pPr lvl="1"/>
            <a:r>
              <a:rPr lang="en-US" dirty="0"/>
              <a:t>He turned away from his faith and ended up going back to Catholicism and living off the money of the people who had killed Michael Sattler. </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689291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But by April, facing a mounting famine, the king dismissed exhausted and hungry women, children, and old men from the city. About 1600 armed men remained within the walls.</a:t>
            </a:r>
          </a:p>
          <a:p>
            <a:r>
              <a:rPr lang="en-US" dirty="0"/>
              <a:t>As life inside of Münster became increasingly grim, Jan of Leiden promised his subjects that God would deliver them from the prince-bishop's besieging army. </a:t>
            </a:r>
          </a:p>
          <a:p>
            <a:r>
              <a:rPr lang="en-US" dirty="0"/>
              <a:t>“</a:t>
            </a:r>
            <a:r>
              <a:rPr lang="en-US" i="1" dirty="0">
                <a:latin typeface="Cambria" panose="02040503050406030204" pitchFamily="18" charset="0"/>
                <a:ea typeface="Cambria" panose="02040503050406030204" pitchFamily="18" charset="0"/>
              </a:rPr>
              <a:t>God will smite them in their hearts, so that they will run away</a:t>
            </a:r>
            <a:r>
              <a:rPr lang="en-US" dirty="0"/>
              <a:t>,” he predicted. But by Easter, he clarified that he meant his promise of deliverance in a metaphorical, </a:t>
            </a:r>
            <a:r>
              <a:rPr lang="en-US" b="1" i="1" dirty="0"/>
              <a:t>spiritual</a:t>
            </a:r>
            <a:r>
              <a:rPr lang="en-US" dirty="0"/>
              <a:t> sense—</a:t>
            </a:r>
            <a:r>
              <a:rPr lang="en-US" b="1" i="1" dirty="0"/>
              <a:t>not literally</a:t>
            </a:r>
            <a:r>
              <a:rPr lang="en-US" dirty="0"/>
              <a:t>.</a:t>
            </a:r>
          </a:p>
          <a:p>
            <a:endParaRPr lang="en-US" dirty="0"/>
          </a:p>
          <a:p>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12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In May 1535, an Anabaptist carpenter named Heinrich Gresbeck tried to flee Münster, but was captured by von Waldeck’s troops. </a:t>
            </a:r>
          </a:p>
          <a:p>
            <a:r>
              <a:rPr lang="en-US" dirty="0"/>
              <a:t>In exchange for his life, he agreed to help the besiegers take the city. </a:t>
            </a:r>
          </a:p>
          <a:p>
            <a:r>
              <a:rPr lang="en-US" dirty="0"/>
              <a:t>On the night of June 25, 1535, he led 300 of von Waldeck’s soldiers into town through a poorly guarded city gate. </a:t>
            </a:r>
          </a:p>
          <a:p>
            <a:r>
              <a:rPr lang="en-US" dirty="0"/>
              <a:t>The prince-bishop’s forces fought their way through the streets of Münster for hours, killing over 600 Anabaptists before the city surrendered. </a:t>
            </a:r>
          </a:p>
          <a:p>
            <a:r>
              <a:rPr lang="en-US" dirty="0"/>
              <a:t>They took Jan of Leiden, his viceroy Bernard Knipperdollinck, and another Anabaptist leader named Bernard Kretchtinck prisoner.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83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They never did find Bernard Rothman. Twenty years later his wanted posters were still hung up in Europe. No one knows what happened to him.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All the other men of the city were killed as well as most of the women.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On </a:t>
            </a:r>
            <a:r>
              <a:rPr lang="en-US" dirty="0"/>
              <a:t>January</a:t>
            </a:r>
            <a:r>
              <a:rPr lang="en-US" dirty="0">
                <a:effectLst/>
                <a:latin typeface="Calibri" panose="020F0502020204030204" pitchFamily="34" charset="0"/>
                <a:ea typeface="Calibri" panose="020F0502020204030204" pitchFamily="34" charset="0"/>
                <a:cs typeface="Calibri" panose="020F0502020204030204" pitchFamily="34" charset="0"/>
              </a:rPr>
              <a:t> 22, 1536, in Munster, carts were tied together with boards placed across them and a central pole in the middle.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prince-bishop gathered a crowd in front of city hall to see Jan of Leiden, Knipperdollinck, and Kretchtinck tortured and killed.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Each person was to be </a:t>
            </a:r>
            <a:r>
              <a:rPr lang="en-US" b="1" i="1" dirty="0">
                <a:effectLst/>
                <a:latin typeface="Calibri" panose="020F0502020204030204" pitchFamily="34" charset="0"/>
                <a:ea typeface="Calibri" panose="020F0502020204030204" pitchFamily="34" charset="0"/>
                <a:cs typeface="Calibri" panose="020F0502020204030204" pitchFamily="34" charset="0"/>
              </a:rPr>
              <a:t>tortured</a:t>
            </a:r>
            <a:r>
              <a:rPr lang="en-US" dirty="0">
                <a:effectLst/>
                <a:latin typeface="Calibri" panose="020F0502020204030204" pitchFamily="34" charset="0"/>
                <a:ea typeface="Calibri" panose="020F0502020204030204" pitchFamily="34" charset="0"/>
                <a:cs typeface="Calibri" panose="020F0502020204030204" pitchFamily="34" charset="0"/>
              </a:rPr>
              <a:t> for </a:t>
            </a:r>
            <a:r>
              <a:rPr lang="en-US" b="1" i="1" dirty="0">
                <a:effectLst/>
                <a:latin typeface="Calibri" panose="020F0502020204030204" pitchFamily="34" charset="0"/>
                <a:ea typeface="Calibri" panose="020F0502020204030204" pitchFamily="34" charset="0"/>
                <a:cs typeface="Calibri" panose="020F0502020204030204" pitchFamily="34" charset="0"/>
              </a:rPr>
              <a:t>one full hour </a:t>
            </a:r>
            <a:r>
              <a:rPr lang="en-US" dirty="0">
                <a:effectLst/>
                <a:latin typeface="Calibri" panose="020F0502020204030204" pitchFamily="34" charset="0"/>
                <a:ea typeface="Calibri" panose="020F0502020204030204" pitchFamily="34" charset="0"/>
                <a:cs typeface="Calibri" panose="020F0502020204030204" pitchFamily="34" charset="0"/>
              </a:rPr>
              <a:t>before they were killed and they had to be conscious the </a:t>
            </a:r>
            <a:r>
              <a:rPr lang="en-US" b="1" i="1" dirty="0">
                <a:effectLst/>
                <a:latin typeface="Calibri" panose="020F0502020204030204" pitchFamily="34" charset="0"/>
                <a:ea typeface="Calibri" panose="020F0502020204030204" pitchFamily="34" charset="0"/>
                <a:cs typeface="Calibri" panose="020F0502020204030204" pitchFamily="34" charset="0"/>
              </a:rPr>
              <a:t>entire time</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33400" y="655320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James White – 2016 Church History Series #66 – Munster Concluded</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2647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All three men were chained to the same pole. But they were only tortured one at a time.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last man had to watch the other two be tortured and die. They set tongs in the fire to get them red hot and pull their body apart one small piece at a time and then stab them to death after one hour.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Their bodies were then hoisted in 3 cages on a tower of the St. Lambert’s Cathedral for 50 years, with their rotting corpses. Then they took them down, removed the bodies and put the cages back up. They are still there to this day.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In WWII a bomb hit the steeple, they took them down, fixed the temple, and put them back up there.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In the 21</a:t>
            </a:r>
            <a:r>
              <a:rPr lang="en-US" baseline="30000" dirty="0">
                <a:effectLst/>
                <a:latin typeface="Calibri" panose="020F0502020204030204" pitchFamily="34" charset="0"/>
                <a:ea typeface="Calibri" panose="020F0502020204030204" pitchFamily="34" charset="0"/>
                <a:cs typeface="Calibri" panose="020F0502020204030204" pitchFamily="34" charset="0"/>
              </a:rPr>
              <a:t>st</a:t>
            </a:r>
            <a:r>
              <a:rPr lang="en-US" dirty="0">
                <a:effectLst/>
                <a:latin typeface="Calibri" panose="020F0502020204030204" pitchFamily="34" charset="0"/>
                <a:ea typeface="Calibri" panose="020F0502020204030204" pitchFamily="34" charset="0"/>
                <a:cs typeface="Calibri" panose="020F0502020204030204" pitchFamily="34" charset="0"/>
              </a:rPr>
              <a:t> century, there was a vote taken and they agreed to keep them up there.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33400" y="655320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James White – 2016 Church History Series #66 – Munster Concluded</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443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https://imgur.com/a/xt0XrmY?ref=hvper.com&amp;utm_source=hvper.com&amp;utm_medium=website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Menno Simons</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612121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54693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dirty="0"/>
              <a:t>What kind of psychology was at work to cause a town of otherwise very normal people to suddenly go along with such an extreme leader and go against norms they’ve held to all of their lives? Have we seen this kind of behavior in modern times?</a:t>
            </a:r>
          </a:p>
          <a:p>
            <a:r>
              <a:rPr lang="en-US" dirty="0"/>
              <a:t>Can you understand why an incident like this would give Anabaptists such a bad name among Europeans?</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3495099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https://imgur.com/a/xt0XrmY?ref=hvper.com&amp;utm_source=hvper.com&amp;utm_medium=website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785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Münster Rebellion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5" name="TextBox 4">
            <a:extLst>
              <a:ext uri="{FF2B5EF4-FFF2-40B4-BE49-F238E27FC236}">
                <a16:creationId xmlns:a16="http://schemas.microsoft.com/office/drawing/2014/main" id="{CF2D741B-A5CD-4D87-877D-8AA068A0D114}"/>
              </a:ext>
            </a:extLst>
          </p:cNvPr>
          <p:cNvSpPr txBox="1"/>
          <p:nvPr/>
        </p:nvSpPr>
        <p:spPr>
          <a:xfrm>
            <a:off x="5384132" y="3733800"/>
            <a:ext cx="3759868"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228600">
                    <a:srgbClr val="C0504D">
                      <a:satMod val="175000"/>
                      <a:alpha val="40000"/>
                    </a:srgbClr>
                  </a:glow>
                </a:effectLst>
                <a:uLnTx/>
                <a:uFillTx/>
                <a:latin typeface="Calibri"/>
                <a:ea typeface="+mn-ea"/>
                <a:cs typeface="+mn-cs"/>
              </a:rPr>
              <a:t>The cages that held the bodies of the tortured and executed Münster Rebellion leaders were hoisted up the St. Lambert's Cathedral tower in 1536. The cages still hang there today.</a:t>
            </a:r>
          </a:p>
        </p:txBody>
      </p:sp>
    </p:spTree>
    <p:extLst>
      <p:ext uri="{BB962C8B-B14F-4D97-AF65-F5344CB8AC3E}">
        <p14:creationId xmlns:p14="http://schemas.microsoft.com/office/powerpoint/2010/main" val="2970725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562600"/>
          </a:xfrm>
        </p:spPr>
        <p:txBody>
          <a:bodyPr>
            <a:normAutofit fontScale="92500"/>
          </a:bodyPr>
          <a:lstStyle/>
          <a:p>
            <a:r>
              <a:rPr lang="en-US" dirty="0"/>
              <a:t>In 1530, Münster was a divided city. It was governed by a city council that was strongly influenced by the Roman Catholics, but there were a number of Lutherans and Anabaptists living in the city as well.</a:t>
            </a:r>
            <a:r>
              <a:rPr lang="en-US" sz="2800" baseline="30000" dirty="0"/>
              <a:t> 1</a:t>
            </a:r>
            <a:r>
              <a:rPr lang="en-US" dirty="0"/>
              <a:t> </a:t>
            </a:r>
          </a:p>
          <a:p>
            <a:pPr lvl="0">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city had a lot of money, nice homes, </a:t>
            </a:r>
            <a:r>
              <a:rPr lang="en-US" dirty="0">
                <a:latin typeface="Calibri" panose="020F0502020204030204" pitchFamily="34" charset="0"/>
                <a:ea typeface="Calibri" panose="020F0502020204030204" pitchFamily="34" charset="0"/>
                <a:cs typeface="Times New Roman" panose="02020603050405020304" pitchFamily="18" charset="0"/>
              </a:rPr>
              <a:t>and was very beautiful.</a:t>
            </a:r>
            <a:r>
              <a:rPr lang="en-US" sz="2800" baseline="30000" dirty="0"/>
              <a:t> 2</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Germany, at this time, was still recovering from a 1525 peasant uprising that didn’t have much of an effect on Münster, but frayed the nerves of the ruling class across the Holy Roman Empire.</a:t>
            </a:r>
            <a:r>
              <a:rPr lang="en-US" sz="2800" baseline="30000" dirty="0"/>
              <a:t> 1</a:t>
            </a:r>
            <a:r>
              <a:rPr lang="en-US" dirty="0"/>
              <a:t> </a:t>
            </a:r>
          </a:p>
          <a:p>
            <a:r>
              <a:rPr lang="en-US" dirty="0"/>
              <a:t>To make matters worse, Europe was also still reeling from the startling intensity of the Protestant Reformation, 13 years after Martin Luther nailed up his 95 theses.</a:t>
            </a:r>
            <a:r>
              <a:rPr lang="en-US" sz="2800" baseline="30000" dirty="0"/>
              <a:t> 1</a:t>
            </a:r>
            <a:endParaRPr lang="en-US" dirty="0"/>
          </a:p>
        </p:txBody>
      </p:sp>
      <p:sp>
        <p:nvSpPr>
          <p:cNvPr id="5" name="TextBox 4"/>
          <p:cNvSpPr txBox="1"/>
          <p:nvPr/>
        </p:nvSpPr>
        <p:spPr>
          <a:xfrm>
            <a:off x="457200" y="6305188"/>
            <a:ext cx="822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30000" dirty="0"/>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a:defRPr/>
            </a:pPr>
            <a:r>
              <a:rPr lang="en-US" sz="1400" baseline="30000" dirty="0"/>
              <a:t>2 </a:t>
            </a:r>
            <a:r>
              <a:rPr lang="en-US" sz="1400" dirty="0"/>
              <a:t>James White – 2016 Church History Series #66 – Munster Concluded</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205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https://pages.uoregon.edu/dluebke/Reformations441/Muenster_merian.JPG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838200"/>
          </a:xfrm>
        </p:spPr>
        <p:txBody>
          <a:bodyPr>
            <a:noAutofit/>
          </a:bodyPr>
          <a:lstStyle/>
          <a:p>
            <a:r>
              <a:rPr lang="en-US" b="1" dirty="0"/>
              <a:t>City of Münster</a:t>
            </a:r>
            <a:endParaRPr lang="en-US" sz="4800" b="1" dirty="0"/>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5741" y="914400"/>
            <a:ext cx="6715014" cy="5486400"/>
          </a:xfrm>
          <a:prstGeom prst="rect">
            <a:avLst/>
          </a:prstGeom>
        </p:spPr>
      </p:pic>
    </p:spTree>
    <p:extLst>
      <p:ext uri="{BB962C8B-B14F-4D97-AF65-F5344CB8AC3E}">
        <p14:creationId xmlns:p14="http://schemas.microsoft.com/office/powerpoint/2010/main" val="1441469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Against this backdrop, an evangelical Protestant preacher named Bernhard Rothmann began preaching against Catholic doctrine and drew a large following in Münster, particularly among the peasants and the trade guilds. </a:t>
            </a:r>
          </a:p>
          <a:p>
            <a:r>
              <a:rPr lang="en-US" dirty="0"/>
              <a:t>Alarmed at his threat to their dominance, the Catholic Church banned him from the pulpit. </a:t>
            </a:r>
          </a:p>
          <a:p>
            <a:r>
              <a:rPr lang="en-US" dirty="0"/>
              <a:t>But in February 1532, a mob of his supporters stormed St. Lambert’s church—the main parish church in Münster—and installed Rothmann as its preacher.</a:t>
            </a:r>
          </a:p>
          <a:p>
            <a:r>
              <a:rPr lang="en-US" dirty="0"/>
              <a:t>That May, Franz von Waldeck was elected prince-bishop of Münster, becoming the highest-ranking Church official in town.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229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486400"/>
          </a:xfrm>
        </p:spPr>
        <p:txBody>
          <a:bodyPr>
            <a:normAutofit fontScale="92500"/>
          </a:bodyPr>
          <a:lstStyle/>
          <a:p>
            <a:r>
              <a:rPr lang="en-US" dirty="0"/>
              <a:t>Rothmann’s Protestant rabble-rousing threatened to turn Münster against the Catholic Church, which would render the new prince-bishop's position powerless.</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r>
              <a:rPr lang="en-US" dirty="0"/>
              <a:t> </a:t>
            </a:r>
          </a:p>
          <a:p>
            <a:r>
              <a:rPr lang="en-US" dirty="0"/>
              <a:t>Von Waldeck hired mercenary cavalry to blockade Münster until its citizens expelled Rothmann and his allies—but the city council, under pressure from Rothmann’s supporters, refused.</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endParaRPr lang="en-US" dirty="0"/>
          </a:p>
          <a:p>
            <a:r>
              <a:rPr lang="en-US" dirty="0"/>
              <a:t>Then the people of Münster struck back: On the day after Christmas 1532, about 900 armed men, conducted a midnight raid on von Waldeck’s nearby palace.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The bishop was away for the holiday, so they captured several high church officials and military officers and held them as hostages.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p:txBody>
      </p:sp>
      <p:sp>
        <p:nvSpPr>
          <p:cNvPr id="5" name="TextBox 4"/>
          <p:cNvSpPr txBox="1"/>
          <p:nvPr/>
        </p:nvSpPr>
        <p:spPr>
          <a:xfrm>
            <a:off x="457200" y="6345204"/>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a:t>
            </a:r>
            <a:r>
              <a:rPr kumimoji="0" lang="en-US" sz="1400" b="0" i="0" u="none" strike="noStrike" kern="1200" cap="none" spc="0" normalizeH="0" baseline="0" noProof="0" dirty="0">
                <a:ln>
                  <a:noFill/>
                </a:ln>
                <a:solidFill>
                  <a:prstClr val="black"/>
                </a:solidFill>
                <a:effectLst/>
                <a:uLnTx/>
                <a:uFillTx/>
                <a:latin typeface="Calibri"/>
                <a:ea typeface="+mn-ea"/>
                <a:cs typeface="+mn-cs"/>
              </a:rPr>
              <a:t> Arthur, Anthony. The Tailor-King (p. 22). St. Martin's Publishing Group </a:t>
            </a:r>
          </a:p>
        </p:txBody>
      </p:sp>
    </p:spTree>
    <p:extLst>
      <p:ext uri="{BB962C8B-B14F-4D97-AF65-F5344CB8AC3E}">
        <p14:creationId xmlns:p14="http://schemas.microsoft.com/office/powerpoint/2010/main" val="3289650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But after a neighboring noble stepped in to mediate the conflict, von Waldeck signed a treaty of religious toleration on February 14, 1533, allowing Protestant pastors to preach from Münster’s parish churches.</a:t>
            </a:r>
          </a:p>
          <a:p>
            <a:r>
              <a:rPr lang="en-US" dirty="0"/>
              <a:t>That caught the attention of a band of Dutch Anabaptists led by one Jan Matthys, who for years had been persecuted for their faith and chased from town to town throughout the Low Countries.</a:t>
            </a:r>
          </a:p>
          <a:p>
            <a:r>
              <a:rPr lang="en-US" dirty="0"/>
              <a:t>When Matthys sent two of his Anabaptist followers to Münster in January 1534, Rothmann embraced them. The Anabaptists reportedly rebaptized 1400 people (20 percent of the city’s adult population) within a week of their arrival. </a:t>
            </a:r>
          </a:p>
          <a:p>
            <a:r>
              <a:rPr lang="en-US" dirty="0"/>
              <a:t>Along the way, they spread Matthys’s apocalyptic prophesy: Jesus Christ would return to Earth that Easter, and all Christians needed to prepare themselves for the imminent end of the world.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487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Münster Rebellion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On February 11, 1534, the Münster city council granted full religious toleration to Anabaptists, who began referring to Münster as the “New Jerusalem.” </a:t>
            </a:r>
          </a:p>
          <a:p>
            <a:r>
              <a:rPr lang="en-US" dirty="0"/>
              <a:t>They sent out messengers far and wide to recruit new believers to the city. </a:t>
            </a:r>
          </a:p>
          <a:p>
            <a:r>
              <a:rPr lang="en-US" dirty="0"/>
              <a:t>As the month went on, armed city employees reportedly moved through the city warning those who refused adult baptism to flee, reportedly crying “</a:t>
            </a:r>
            <a:r>
              <a:rPr lang="en-US" i="1" dirty="0">
                <a:latin typeface="Cambria" panose="02040503050406030204" pitchFamily="18" charset="0"/>
                <a:ea typeface="Cambria" panose="02040503050406030204" pitchFamily="18" charset="0"/>
              </a:rPr>
              <a:t>Get out of here, you godless. God will punish you</a:t>
            </a:r>
            <a:r>
              <a:rPr lang="en-US" dirty="0"/>
              <a:t>!” </a:t>
            </a:r>
          </a:p>
          <a:p>
            <a:r>
              <a:rPr lang="en-US" dirty="0"/>
              <a:t>When Matthys arrived, he delivered a sermon calling for the </a:t>
            </a:r>
            <a:r>
              <a:rPr lang="en-US" b="1" i="1" dirty="0"/>
              <a:t>execution</a:t>
            </a:r>
            <a:r>
              <a:rPr lang="en-US" dirty="0"/>
              <a:t> of Catholics and Lutherans alike. </a:t>
            </a:r>
          </a:p>
          <a:p>
            <a:r>
              <a:rPr lang="en-US" dirty="0"/>
              <a:t>He preached, “</a:t>
            </a:r>
            <a:r>
              <a:rPr lang="en-US" i="1" dirty="0">
                <a:latin typeface="Cambria" panose="02040503050406030204" pitchFamily="18" charset="0"/>
                <a:ea typeface="Cambria" panose="02040503050406030204" pitchFamily="18" charset="0"/>
              </a:rPr>
              <a:t>Everywhere we are surrounded by dogs and sorcerers and whores and killers and the godless and all who love lies and tell them</a:t>
            </a:r>
            <a:r>
              <a:rPr lang="en-US" dirty="0"/>
              <a:t>!”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https://www.mentalfloss.com/article/502284/why-3-man-sized-cages-hang-medieval-german-church-steeple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875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339799</TotalTime>
  <Words>2803</Words>
  <Application>Microsoft Office PowerPoint</Application>
  <PresentationFormat>On-screen Show (4:3)</PresentationFormat>
  <Paragraphs>150</Paragraphs>
  <Slides>26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Cambria</vt:lpstr>
      <vt:lpstr>Symbol</vt:lpstr>
      <vt:lpstr>Office Theme</vt:lpstr>
      <vt:lpstr>140_Office Theme</vt:lpstr>
      <vt:lpstr>PowerPoint Presentation</vt:lpstr>
      <vt:lpstr>Review</vt:lpstr>
      <vt:lpstr>The Münster Rebellion</vt:lpstr>
      <vt:lpstr>The Münster Rebellion</vt:lpstr>
      <vt:lpstr>City of Münster</vt:lpstr>
      <vt:lpstr>The Münster Rebellion</vt:lpstr>
      <vt:lpstr>The Münster Rebellion</vt:lpstr>
      <vt:lpstr>The Münster Rebellion</vt:lpstr>
      <vt:lpstr>The Münster Rebellion</vt:lpstr>
      <vt:lpstr>The Münster Rebellion</vt:lpstr>
      <vt:lpstr>The Münster Rebellion</vt:lpstr>
      <vt:lpstr>The Münster Rebellion</vt:lpstr>
      <vt:lpstr>Jan of Leiden </vt:lpstr>
      <vt:lpstr>The Münster Rebellion</vt:lpstr>
      <vt:lpstr>The Münster Rebellion</vt:lpstr>
      <vt:lpstr>The Münster Rebellion</vt:lpstr>
      <vt:lpstr>The Münster Rebellion</vt:lpstr>
      <vt:lpstr>The Münster Rebellion</vt:lpstr>
      <vt:lpstr>The Münster Rebellion</vt:lpstr>
      <vt:lpstr>The Münster Rebellion</vt:lpstr>
      <vt:lpstr>The Münster Rebellion</vt:lpstr>
      <vt:lpstr>The Münster Rebellion</vt:lpstr>
      <vt:lpstr>The Münster Rebellion</vt:lpstr>
      <vt:lpstr>Menno Simons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6302</cp:revision>
  <cp:lastPrinted>2020-09-13T13:05:25Z</cp:lastPrinted>
  <dcterms:created xsi:type="dcterms:W3CDTF">2018-06-08T00:19:32Z</dcterms:created>
  <dcterms:modified xsi:type="dcterms:W3CDTF">2020-09-13T23:50:34Z</dcterms:modified>
</cp:coreProperties>
</file>