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notesSlides/notesSlide2.xml" ContentType="application/vnd.openxmlformats-officedocument.presentationml.notesSl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notesSlides/notesSlide3.xml" ContentType="application/vnd.openxmlformats-officedocument.presentationml.notesSl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notesSlides/notesSlide4.xml" ContentType="application/vnd.openxmlformats-officedocument.presentationml.notesSlide+xml"/>
  <Override PartName="/ppt/theme/themeOverride20.xml" ContentType="application/vnd.openxmlformats-officedocument.themeOverride+xml"/>
  <Override PartName="/ppt/theme/themeOverride2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5568" r:id="rId2"/>
  </p:sldMasterIdLst>
  <p:notesMasterIdLst>
    <p:notesMasterId r:id="rId26"/>
  </p:notesMasterIdLst>
  <p:handoutMasterIdLst>
    <p:handoutMasterId r:id="rId27"/>
  </p:handoutMasterIdLst>
  <p:sldIdLst>
    <p:sldId id="3530" r:id="rId3"/>
    <p:sldId id="3531" r:id="rId4"/>
    <p:sldId id="3533" r:id="rId5"/>
    <p:sldId id="3537" r:id="rId6"/>
    <p:sldId id="3532" r:id="rId7"/>
    <p:sldId id="3503" r:id="rId8"/>
    <p:sldId id="3502" r:id="rId9"/>
    <p:sldId id="3538" r:id="rId10"/>
    <p:sldId id="3539" r:id="rId11"/>
    <p:sldId id="3540" r:id="rId12"/>
    <p:sldId id="3541" r:id="rId13"/>
    <p:sldId id="3542" r:id="rId14"/>
    <p:sldId id="3543" r:id="rId15"/>
    <p:sldId id="3545" r:id="rId16"/>
    <p:sldId id="3546" r:id="rId17"/>
    <p:sldId id="3547" r:id="rId18"/>
    <p:sldId id="3548" r:id="rId19"/>
    <p:sldId id="3549" r:id="rId20"/>
    <p:sldId id="3550" r:id="rId21"/>
    <p:sldId id="3551" r:id="rId22"/>
    <p:sldId id="3552" r:id="rId23"/>
    <p:sldId id="3553" r:id="rId24"/>
    <p:sldId id="3554" r:id="rId2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BF6"/>
    <a:srgbClr val="5731F9"/>
    <a:srgbClr val="336600"/>
    <a:srgbClr val="009900"/>
    <a:srgbClr val="008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78" autoAdjust="0"/>
    <p:restoredTop sz="94660"/>
  </p:normalViewPr>
  <p:slideViewPr>
    <p:cSldViewPr>
      <p:cViewPr varScale="1">
        <p:scale>
          <a:sx n="162" d="100"/>
          <a:sy n="162" d="100"/>
        </p:scale>
        <p:origin x="1852" y="88"/>
      </p:cViewPr>
      <p:guideLst>
        <p:guide orient="horz" pos="2160"/>
        <p:guide pos="2880"/>
      </p:guideLst>
    </p:cSldViewPr>
  </p:slideViewPr>
  <p:notesTextViewPr>
    <p:cViewPr>
      <p:scale>
        <a:sx n="1" d="1"/>
        <a:sy n="1" d="1"/>
      </p:scale>
      <p:origin x="0" y="0"/>
    </p:cViewPr>
  </p:notesTextViewPr>
  <p:sorterViewPr>
    <p:cViewPr>
      <p:scale>
        <a:sx n="100" d="100"/>
        <a:sy n="100" d="100"/>
      </p:scale>
      <p:origin x="0" y="47280"/>
    </p:cViewPr>
  </p:sorterViewPr>
  <p:notesViewPr>
    <p:cSldViewPr>
      <p:cViewPr varScale="1">
        <p:scale>
          <a:sx n="121" d="100"/>
          <a:sy n="121" d="100"/>
        </p:scale>
        <p:origin x="4924" y="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864"/>
          </a:xfrm>
          <a:prstGeom prst="rect">
            <a:avLst/>
          </a:prstGeom>
        </p:spPr>
        <p:txBody>
          <a:bodyPr vert="horz" lIns="93241" tIns="46621" rIns="93241" bIns="46621"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864"/>
          </a:xfrm>
          <a:prstGeom prst="rect">
            <a:avLst/>
          </a:prstGeom>
        </p:spPr>
        <p:txBody>
          <a:bodyPr vert="horz" lIns="93241" tIns="46621" rIns="93241" bIns="46621" rtlCol="0"/>
          <a:lstStyle>
            <a:lvl1pPr algn="r">
              <a:defRPr sz="1200"/>
            </a:lvl1pPr>
          </a:lstStyle>
          <a:p>
            <a:fld id="{23B20E6D-5301-4921-965A-4165F13FB2F9}" type="datetimeFigureOut">
              <a:rPr lang="en-US" smtClean="0"/>
              <a:t>9/27/2020</a:t>
            </a:fld>
            <a:endParaRPr lang="en-US"/>
          </a:p>
        </p:txBody>
      </p:sp>
      <p:sp>
        <p:nvSpPr>
          <p:cNvPr id="4" name="Footer Placeholder 3"/>
          <p:cNvSpPr>
            <a:spLocks noGrp="1"/>
          </p:cNvSpPr>
          <p:nvPr>
            <p:ph type="ftr" sz="quarter" idx="2"/>
          </p:nvPr>
        </p:nvSpPr>
        <p:spPr>
          <a:xfrm>
            <a:off x="0" y="8918012"/>
            <a:ext cx="3077739" cy="468863"/>
          </a:xfrm>
          <a:prstGeom prst="rect">
            <a:avLst/>
          </a:prstGeom>
        </p:spPr>
        <p:txBody>
          <a:bodyPr vert="horz" lIns="93241" tIns="46621" rIns="93241" bIns="46621"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8012"/>
            <a:ext cx="3077739" cy="468863"/>
          </a:xfrm>
          <a:prstGeom prst="rect">
            <a:avLst/>
          </a:prstGeom>
        </p:spPr>
        <p:txBody>
          <a:bodyPr vert="horz" lIns="93241" tIns="46621" rIns="93241" bIns="46621" rtlCol="0" anchor="b"/>
          <a:lstStyle>
            <a:lvl1pPr algn="r">
              <a:defRPr sz="1200"/>
            </a:lvl1pPr>
          </a:lstStyle>
          <a:p>
            <a:fld id="{2F07797D-08FD-4963-A2E4-D0D9FD415FE4}" type="slidenum">
              <a:rPr lang="en-US" smtClean="0"/>
              <a:t>‹#›</a:t>
            </a:fld>
            <a:endParaRPr lang="en-US"/>
          </a:p>
        </p:txBody>
      </p:sp>
    </p:spTree>
    <p:extLst>
      <p:ext uri="{BB962C8B-B14F-4D97-AF65-F5344CB8AC3E}">
        <p14:creationId xmlns:p14="http://schemas.microsoft.com/office/powerpoint/2010/main" val="4004597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3241" tIns="46621" rIns="93241" bIns="46621"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3241" tIns="46621" rIns="93241" bIns="46621" rtlCol="0"/>
          <a:lstStyle>
            <a:lvl1pPr algn="r">
              <a:defRPr sz="1200"/>
            </a:lvl1pPr>
          </a:lstStyle>
          <a:p>
            <a:fld id="{CD1EC55D-DF11-4B6E-B8E2-8ED8B7CB6743}" type="datetimeFigureOut">
              <a:rPr lang="en-US" smtClean="0"/>
              <a:t>9/27/2020</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241" tIns="46621" rIns="93241" bIns="46621" rtlCol="0" anchor="ctr"/>
          <a:lstStyle/>
          <a:p>
            <a:endParaRPr lang="en-US" dirty="0"/>
          </a:p>
        </p:txBody>
      </p:sp>
      <p:sp>
        <p:nvSpPr>
          <p:cNvPr id="5" name="Notes Placeholder 4"/>
          <p:cNvSpPr>
            <a:spLocks noGrp="1"/>
          </p:cNvSpPr>
          <p:nvPr>
            <p:ph type="body" sz="quarter" idx="3"/>
          </p:nvPr>
        </p:nvSpPr>
        <p:spPr>
          <a:xfrm>
            <a:off x="710248" y="4459526"/>
            <a:ext cx="5681980" cy="4224813"/>
          </a:xfrm>
          <a:prstGeom prst="rect">
            <a:avLst/>
          </a:prstGeom>
        </p:spPr>
        <p:txBody>
          <a:bodyPr vert="horz" lIns="93241" tIns="46621" rIns="93241" bIns="466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3241" tIns="46621" rIns="93241" bIns="4662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3241" tIns="46621" rIns="93241" bIns="46621"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32406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25790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0715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2414" rtl="0" eaLnBrk="1" fontAlgn="auto" latinLnBrk="0" hangingPunct="1">
              <a:lnSpc>
                <a:spcPct val="100000"/>
              </a:lnSpc>
              <a:spcBef>
                <a:spcPts val="0"/>
              </a:spcBef>
              <a:spcAft>
                <a:spcPts val="0"/>
              </a:spcAft>
              <a:buClrTx/>
              <a:buSzTx/>
              <a:buFontTx/>
              <a:buNone/>
              <a:tabLst/>
              <a:defRPr/>
            </a:pPr>
            <a:fld id="{15D63987-A83F-4245-81BE-0B37BAA48141}"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32414"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6773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608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8529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24210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16799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9/27/2020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2885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9/27/2020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97019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9/27/2020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3294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080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9/27/2020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9319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988566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9/27/2020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823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9/27/2020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9/27/2020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9/27/2020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9/27/2020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9/27/2020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9/27/2020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9/27/2020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46005581"/>
      </p:ext>
    </p:extLst>
  </p:cSld>
  <p:clrMap bg1="lt1" tx1="dk1" bg2="lt2" tx2="dk2" accent1="accent1" accent2="accent2" accent3="accent3" accent4="accent4" accent5="accent5" accent6="accent6" hlink="hlink" folHlink="folHlink"/>
  <p:sldLayoutIdLst>
    <p:sldLayoutId id="2147485569" r:id="rId1"/>
    <p:sldLayoutId id="2147485570" r:id="rId2"/>
    <p:sldLayoutId id="2147485571" r:id="rId3"/>
    <p:sldLayoutId id="2147485572" r:id="rId4"/>
    <p:sldLayoutId id="2147485573" r:id="rId5"/>
    <p:sldLayoutId id="2147485574" r:id="rId6"/>
    <p:sldLayoutId id="2147485575" r:id="rId7"/>
    <p:sldLayoutId id="2147485576" r:id="rId8"/>
    <p:sldLayoutId id="2147485577" r:id="rId9"/>
    <p:sldLayoutId id="2147485578" r:id="rId10"/>
    <p:sldLayoutId id="21474855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7.xml"/><Relationship Id="rId1" Type="http://schemas.openxmlformats.org/officeDocument/2006/relationships/themeOverride" Target="../theme/themeOverride19.xml"/><Relationship Id="rId5" Type="http://schemas.openxmlformats.org/officeDocument/2006/relationships/hyperlink" Target="https://www.ets.ac.uk/engage/17-john-calvin/" TargetMode="External"/><Relationship Id="rId4" Type="http://schemas.openxmlformats.org/officeDocument/2006/relationships/image" Target="../media/image6.jpg"/></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6.xml"/><Relationship Id="rId1" Type="http://schemas.openxmlformats.org/officeDocument/2006/relationships/themeOverride" Target="../theme/themeOverride20.xml"/><Relationship Id="rId4" Type="http://schemas.openxmlformats.org/officeDocument/2006/relationships/hyperlink" Target="https://www.weareteachers.com/moving-beyond-classroom-discussion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hemeOverride" Target="../theme/themeOverride1.xml"/><Relationship Id="rId5" Type="http://schemas.openxmlformats.org/officeDocument/2006/relationships/hyperlink" Target="https://www.plough.com/en/topics/faith/witness/jakob-and-katharina-hutter" TargetMode="Externa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hyperlink" Target="https://en.wikipedia.org/wiki/Hutterites"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3.xml"/><Relationship Id="rId5" Type="http://schemas.openxmlformats.org/officeDocument/2006/relationships/hyperlink" Target="https://imgur.com/a/xt0XrmY?ref=hvper.com&amp;utm_source=hvper.com&amp;utm_medium=website" TargetMode="Externa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7.xml"/><Relationship Id="rId1" Type="http://schemas.openxmlformats.org/officeDocument/2006/relationships/themeOverride" Target="../theme/themeOverride6.xml"/><Relationship Id="rId5" Type="http://schemas.openxmlformats.org/officeDocument/2006/relationships/hyperlink" Target="https://www.museeprotestant.org/en/notice/martin-bucer-3/" TargetMode="Externa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8661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2000" r="-1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Martin Bucer</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10000"/>
          </a:bodyPr>
          <a:lstStyle/>
          <a:p>
            <a:r>
              <a:rPr lang="en-US" dirty="0"/>
              <a:t>As a result, Bucer abandoned the Dominican order in 1521, and married an ex-nun, Elizabeth </a:t>
            </a:r>
            <a:r>
              <a:rPr lang="en-US" dirty="0" err="1"/>
              <a:t>Silbereisen</a:t>
            </a:r>
            <a:r>
              <a:rPr lang="en-US" dirty="0"/>
              <a:t>, in 1522. </a:t>
            </a:r>
          </a:p>
          <a:p>
            <a:r>
              <a:rPr lang="en-US" dirty="0"/>
              <a:t>After the Roman Catholic Church excommunicated him for his “Lutheran” preaching in south-western Germany, he sought refuge in Strasbourg in 1523. </a:t>
            </a:r>
          </a:p>
          <a:p>
            <a:r>
              <a:rPr lang="en-US" dirty="0"/>
              <a:t>Once in Strasbourg, Bucer swiftly took over leadership of the reform movement in the city.</a:t>
            </a:r>
          </a:p>
          <a:p>
            <a:r>
              <a:rPr lang="en-US" dirty="0"/>
              <a:t>Bucer produced Strasbourg’s new Protestant liturgy in 1524, and in 1530 became president of the city’s “Church council”. </a:t>
            </a:r>
          </a:p>
          <a:p>
            <a:r>
              <a:rPr lang="en-US" dirty="0"/>
              <a:t>Under Bucer’s guidance, the Strasbourg Reformation steered a middle path between Zwingli and Luther, but with more of a leaning towards Lutheran thinking.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99461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2000" r="-1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Martin Bucer</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10000"/>
          </a:bodyPr>
          <a:lstStyle/>
          <a:p>
            <a:r>
              <a:rPr lang="en-US" dirty="0"/>
              <a:t>Bucer was present with Zwingli at the Marburg Colloquy in 1529, where the Lutheran and Reformed branches of Protestantism finally ended up parting ways. </a:t>
            </a:r>
          </a:p>
          <a:p>
            <a:r>
              <a:rPr lang="en-US" dirty="0"/>
              <a:t>Nevertheless, after the failure of Marburg, Bucer came up with a more traditional doctrine of the eucharist than Zwingli had held. </a:t>
            </a:r>
          </a:p>
          <a:p>
            <a:r>
              <a:rPr lang="en-US" dirty="0"/>
              <a:t>He argued that Christ’s body and blood are “exhibited” and “offered” through the bread and wine, so that believers do truly “receive” Christ by faith when they eat and drink. </a:t>
            </a:r>
          </a:p>
          <a:p>
            <a:r>
              <a:rPr lang="en-US" dirty="0"/>
              <a:t>Bucer even managed to secure agreement with Luther in 1536 at the Wittenberg Concord, in which those present agreed that Christ’s body and blood are truly and objectively given “</a:t>
            </a:r>
            <a:r>
              <a:rPr lang="en-US" b="1" i="1" dirty="0"/>
              <a:t>with</a:t>
            </a:r>
            <a:r>
              <a:rPr lang="en-US" dirty="0"/>
              <a:t>” the bread and wine, and are received even by the “</a:t>
            </a:r>
            <a:r>
              <a:rPr lang="en-US" b="1" i="1" dirty="0"/>
              <a:t>unworthy</a:t>
            </a:r>
            <a:r>
              <a:rPr lang="en-US" dirty="0"/>
              <a:t>”.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46848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2000" r="-1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Martin Bucer</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10000"/>
          </a:bodyPr>
          <a:lstStyle/>
          <a:p>
            <a:r>
              <a:rPr lang="en-US" dirty="0"/>
              <a:t>However, the Wittenberg Concord was later </a:t>
            </a:r>
            <a:r>
              <a:rPr lang="en-US" b="1" i="1" dirty="0"/>
              <a:t>nullified</a:t>
            </a:r>
            <a:r>
              <a:rPr lang="en-US" dirty="0"/>
              <a:t> by Bucer’s refusal to accept that </a:t>
            </a:r>
            <a:r>
              <a:rPr lang="en-US" b="1" i="1" dirty="0"/>
              <a:t>unbelievers</a:t>
            </a:r>
            <a:r>
              <a:rPr lang="en-US" dirty="0"/>
              <a:t> receive Christ’s body and blood, a point that was </a:t>
            </a:r>
            <a:r>
              <a:rPr lang="en-US" b="1" i="1" dirty="0"/>
              <a:t>crucial</a:t>
            </a:r>
            <a:r>
              <a:rPr lang="en-US" dirty="0"/>
              <a:t> for Luther. </a:t>
            </a:r>
          </a:p>
          <a:p>
            <a:r>
              <a:rPr lang="en-US" dirty="0"/>
              <a:t>Bucer defined the “unworthy” who receive Christ’s body and blood as </a:t>
            </a:r>
            <a:r>
              <a:rPr lang="en-US" b="1" i="1" dirty="0"/>
              <a:t>true believers </a:t>
            </a:r>
            <a:r>
              <a:rPr lang="en-US" dirty="0"/>
              <a:t>who participate in the Supper in an </a:t>
            </a:r>
            <a:r>
              <a:rPr lang="en-US" b="1" i="1" dirty="0"/>
              <a:t>unworthy way</a:t>
            </a:r>
            <a:r>
              <a:rPr lang="en-US" dirty="0"/>
              <a:t>. </a:t>
            </a:r>
          </a:p>
          <a:p>
            <a:r>
              <a:rPr lang="en-US" dirty="0"/>
              <a:t>But those who have no faith at all, Bucer said, receive only bread and wine. </a:t>
            </a:r>
          </a:p>
          <a:p>
            <a:r>
              <a:rPr lang="en-US" dirty="0"/>
              <a:t>Bucer’s quest for harmony with Lutherans was typical of his lifelong passion for Christian unity, of which he was the outstanding advocate among 16th century Protestants. </a:t>
            </a:r>
          </a:p>
          <a:p>
            <a:r>
              <a:rPr lang="en-US" dirty="0"/>
              <a:t>What Bucer </a:t>
            </a:r>
            <a:r>
              <a:rPr lang="en-US" b="1" i="1" dirty="0"/>
              <a:t>primarily</a:t>
            </a:r>
            <a:r>
              <a:rPr lang="en-US" dirty="0"/>
              <a:t> sought was unity with other leaders of the </a:t>
            </a:r>
            <a:r>
              <a:rPr lang="en-US" b="1" i="1" dirty="0"/>
              <a:t>Magisterial Reformation</a:t>
            </a:r>
            <a:r>
              <a:rPr lang="en-US" dirty="0"/>
              <a:t>, but Bucer was </a:t>
            </a:r>
            <a:r>
              <a:rPr lang="en-US" b="1" i="1" dirty="0"/>
              <a:t>also</a:t>
            </a:r>
            <a:r>
              <a:rPr lang="en-US" dirty="0"/>
              <a:t> committed to dialogue with Roman Catholics.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795955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2000" r="-1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Martin Bucer</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Bucer was even willing to learn from Anabaptists, despite finding them to be a distasteful bunch; Strasbourg was a safe haven for Radicals until the 1530s. </a:t>
            </a:r>
          </a:p>
          <a:p>
            <a:r>
              <a:rPr lang="en-US" dirty="0"/>
              <a:t>Bucer disagreed with the idea that the state controlled the Church – an idea that had characterized the Reformation up to that point; for Bucer, the Church was a divine society, quite distinct from the state, and </a:t>
            </a:r>
            <a:r>
              <a:rPr lang="en-US" b="1" i="1" dirty="0"/>
              <a:t>Christ</a:t>
            </a:r>
            <a:r>
              <a:rPr lang="en-US" dirty="0"/>
              <a:t> was the Church’s </a:t>
            </a:r>
            <a:r>
              <a:rPr lang="en-US" b="1" i="1" dirty="0"/>
              <a:t>only</a:t>
            </a:r>
            <a:r>
              <a:rPr lang="en-US" dirty="0"/>
              <a:t> Lord and Head. </a:t>
            </a:r>
          </a:p>
          <a:p>
            <a:r>
              <a:rPr lang="en-US" dirty="0"/>
              <a:t>Bucer believed that Christ exercised this Lordship and Headship in the Church through special offices of ministry which were set down in Scripture.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149309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2000" r="-1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Martin Bucer</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Bucer was not entirely clear or consistent on the </a:t>
            </a:r>
            <a:r>
              <a:rPr lang="en-US" b="1" i="1" dirty="0"/>
              <a:t>number</a:t>
            </a:r>
            <a:r>
              <a:rPr lang="en-US" dirty="0"/>
              <a:t> of these offices, but he mentions most often the </a:t>
            </a:r>
            <a:r>
              <a:rPr lang="en-US" b="1" i="1" dirty="0"/>
              <a:t>pastor</a:t>
            </a:r>
            <a:r>
              <a:rPr lang="en-US" dirty="0"/>
              <a:t>, the </a:t>
            </a:r>
            <a:r>
              <a:rPr lang="en-US" b="1" dirty="0"/>
              <a:t>elder</a:t>
            </a:r>
            <a:r>
              <a:rPr lang="en-US" dirty="0"/>
              <a:t>, and the </a:t>
            </a:r>
            <a:r>
              <a:rPr lang="en-US" b="1" i="1" dirty="0"/>
              <a:t>deacon</a:t>
            </a:r>
            <a:r>
              <a:rPr lang="en-US" dirty="0"/>
              <a:t>, sometimes adding the </a:t>
            </a:r>
            <a:r>
              <a:rPr lang="en-US" b="1" i="1" dirty="0"/>
              <a:t>teacher</a:t>
            </a:r>
            <a:r>
              <a:rPr lang="en-US" dirty="0"/>
              <a:t> and the </a:t>
            </a:r>
            <a:r>
              <a:rPr lang="en-US" b="1" i="1" dirty="0"/>
              <a:t>evangelist</a:t>
            </a:r>
            <a:r>
              <a:rPr lang="en-US" dirty="0"/>
              <a:t>. </a:t>
            </a:r>
          </a:p>
          <a:p>
            <a:r>
              <a:rPr lang="en-US" dirty="0"/>
              <a:t>Through these ministries, the Holy Spirit animated the Church as Christ’s body to carry out its mission, which Bucer defined as evangelism, pastoral care, and moral discipline. </a:t>
            </a:r>
          </a:p>
          <a:p>
            <a:r>
              <a:rPr lang="en-US" dirty="0"/>
              <a:t>The Church was “a community in which the Word and sacraments, love and discipline, prevail”. </a:t>
            </a:r>
          </a:p>
          <a:p>
            <a:r>
              <a:rPr lang="en-US" dirty="0"/>
              <a:t>Discipline figured increasingly in Bucer’s view of Church life, and he insisted that excommunication was the prerogative, </a:t>
            </a:r>
            <a:r>
              <a:rPr lang="en-US" b="1" i="1" dirty="0"/>
              <a:t>not</a:t>
            </a:r>
            <a:r>
              <a:rPr lang="en-US" dirty="0"/>
              <a:t> of the </a:t>
            </a:r>
            <a:r>
              <a:rPr lang="en-US" b="1" i="1" dirty="0"/>
              <a:t>magistrate</a:t>
            </a:r>
            <a:r>
              <a:rPr lang="en-US" dirty="0"/>
              <a:t>, but of the </a:t>
            </a:r>
            <a:r>
              <a:rPr lang="en-US" b="1" i="1" dirty="0"/>
              <a:t>pastors and elders</a:t>
            </a:r>
            <a:r>
              <a:rPr lang="en-US" dirty="0"/>
              <a:t>. </a:t>
            </a:r>
          </a:p>
          <a:p>
            <a:endParaRPr lang="en-US" dirty="0"/>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5273482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2000" r="-1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Martin Bucer</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Martin Bucer, then, was the source of what became the Reformed view of the Church and its government and ministries. </a:t>
            </a:r>
          </a:p>
          <a:p>
            <a:r>
              <a:rPr lang="en-US" dirty="0"/>
              <a:t>He was not able to put much flesh on this vision in Strasbourg, but it was later taken up and given a full explanation by Calvin in Geneva. </a:t>
            </a:r>
          </a:p>
          <a:p>
            <a:r>
              <a:rPr lang="en-US" dirty="0"/>
              <a:t>Bucer envisaged society as a “Christian commonwealth” in which Church and state cooperated to establish the Lordship of Christ over all society’s affairs. </a:t>
            </a:r>
          </a:p>
          <a:p>
            <a:r>
              <a:rPr lang="en-US" dirty="0"/>
              <a:t>This outlook flowed in part from Bucer’s Erasmian humanism: he accepted Erasmus’s ideal of the rebirth of human life and culture.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8729281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2000" r="-1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Martin Bucer</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10000"/>
          </a:bodyPr>
          <a:lstStyle/>
          <a:p>
            <a:r>
              <a:rPr lang="en-US" dirty="0"/>
              <a:t>In Bucer’s mind, both Church and state existed in order to serve Christ, although in different ways: the chief practical difference was that the state was empowered to use </a:t>
            </a:r>
            <a:r>
              <a:rPr lang="en-US" b="1" i="1" dirty="0"/>
              <a:t>force</a:t>
            </a:r>
            <a:r>
              <a:rPr lang="en-US" dirty="0"/>
              <a:t>, but the Church could use only </a:t>
            </a:r>
            <a:r>
              <a:rPr lang="en-US" b="1" i="1" dirty="0"/>
              <a:t>persuasion</a:t>
            </a:r>
            <a:r>
              <a:rPr lang="en-US" dirty="0"/>
              <a:t>. </a:t>
            </a:r>
          </a:p>
          <a:p>
            <a:r>
              <a:rPr lang="en-US" dirty="0"/>
              <a:t>The Church, Bucer argued, was subject to the state in all matters where the state was responsible for community life; the state on the other hand was subject to the Church, in that magistrates should </a:t>
            </a:r>
            <a:r>
              <a:rPr lang="en-US" b="1" i="1" dirty="0"/>
              <a:t>consult</a:t>
            </a:r>
            <a:r>
              <a:rPr lang="en-US" dirty="0"/>
              <a:t> Church leaders for their views on the moral principles which underlie social and political life. </a:t>
            </a:r>
          </a:p>
          <a:p>
            <a:r>
              <a:rPr lang="en-US" dirty="0"/>
              <a:t>This partnership and mutual subordination of Church and state was, Bucer believed, Christ’s way of permeating society with His influence, so that the whole of human life would be gradually re-ordered on the basis of service to one’s neighbor.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104376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2000" r="-1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Martin Bucer</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lnSpcReduction="10000"/>
          </a:bodyPr>
          <a:lstStyle/>
          <a:p>
            <a:r>
              <a:rPr lang="en-US" dirty="0"/>
              <a:t>Bucer’s concept of the Christian commonwealth was expressed most completely in his book </a:t>
            </a:r>
            <a:r>
              <a:rPr lang="en-US" i="1" dirty="0"/>
              <a:t>De Regno Christi</a:t>
            </a:r>
            <a:r>
              <a:rPr lang="en-US" dirty="0"/>
              <a:t> (“Concerning the Kingdom of Christ”), written in 1550 when Bucer was in England – the work was dedicated to the young English king, Edward VI. </a:t>
            </a:r>
          </a:p>
          <a:p>
            <a:r>
              <a:rPr lang="en-US" dirty="0"/>
              <a:t>It was a perspective on the relationship between Christianity and society that became a Reformed distinctive: Lutherans tended to consign the state and all its works to the realm of “natural law”, in which Pagans could be wiser and more effective than Christians. </a:t>
            </a:r>
          </a:p>
          <a:p>
            <a:r>
              <a:rPr lang="en-US" dirty="0"/>
              <a:t>Bucer also contributed richly to the growth of biblical scholarship and biblical preaching among Protestants.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97119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2000" r="-1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Martin Bucer</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From the earliest days of the Strasbourg Reformation, lectures on the Bible were delivered in German to enthusiastic audiences of ordinary people. </a:t>
            </a:r>
          </a:p>
          <a:p>
            <a:r>
              <a:rPr lang="en-US" dirty="0"/>
              <a:t>Bucer himself lectured on the Gospels, the Psalms, and the Pastoral Epistles; these lectures were then published as commentaries. </a:t>
            </a:r>
          </a:p>
          <a:p>
            <a:r>
              <a:rPr lang="en-US" dirty="0"/>
              <a:t>Most readers today find Bucer’s biblical commentaries unreadable due to their awkward literary style, but in the 16th century they were very highly regarded in the Reformed world.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167758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2000" r="-1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Martin Bucer</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20000"/>
          </a:bodyPr>
          <a:lstStyle/>
          <a:p>
            <a:r>
              <a:rPr lang="en-US" dirty="0"/>
              <a:t>As a good German humanist, Bucer advocated the grammatico-historical method of biblical interpretation, emphasizing that each biblical writer should be studied on his own terms, seeking to discover the distinguishing features of each prophet or apostle’s own individual teaching. </a:t>
            </a:r>
          </a:p>
          <a:p>
            <a:r>
              <a:rPr lang="en-US" dirty="0"/>
              <a:t>Alongside this, Bucer also put a great emphasis on the interpretation of Scripture that the early Church fathers had held; they, Bucer believed, were the guardians in a general sense of the correct understanding of the Bible. </a:t>
            </a:r>
          </a:p>
          <a:p>
            <a:r>
              <a:rPr lang="en-US" dirty="0"/>
              <a:t>Bucer’s amazingly fruitful reforming career in Strasbourg came to a sudden end in 1548, when Holy Roman Emperor Charles V, having defeated the Protestant </a:t>
            </a:r>
            <a:r>
              <a:rPr lang="en-US" dirty="0" err="1"/>
              <a:t>Schmalkaldic</a:t>
            </a:r>
            <a:r>
              <a:rPr lang="en-US" dirty="0"/>
              <a:t> League on the field of battle, enforced a religious settlement on Germany known as the “Augsburg Interim”.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146129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a:t>Review</a:t>
            </a:r>
          </a:p>
        </p:txBody>
      </p:sp>
      <p:sp>
        <p:nvSpPr>
          <p:cNvPr id="4" name="Content Placeholder 3"/>
          <p:cNvSpPr>
            <a:spLocks noGrp="1"/>
          </p:cNvSpPr>
          <p:nvPr>
            <p:ph idx="1"/>
          </p:nvPr>
        </p:nvSpPr>
        <p:spPr>
          <a:xfrm>
            <a:off x="304800" y="757687"/>
            <a:ext cx="8458200" cy="5947913"/>
          </a:xfrm>
          <a:effectLst>
            <a:glow rad="228600">
              <a:schemeClr val="accent3">
                <a:satMod val="175000"/>
                <a:alpha val="40000"/>
              </a:schemeClr>
            </a:glow>
            <a:innerShdw blurRad="63500" dist="50800" dir="13500000">
              <a:prstClr val="black">
                <a:alpha val="50000"/>
              </a:prstClr>
            </a:innerShdw>
          </a:effectLst>
        </p:spPr>
        <p:txBody>
          <a:bodyPr>
            <a:normAutofit fontScale="92500" lnSpcReduction="10000"/>
          </a:bodyPr>
          <a:lstStyle/>
          <a:p>
            <a:r>
              <a:rPr lang="en-US" sz="3200" dirty="0"/>
              <a:t>Who was it that almost single-handedly saved Dutch and north German Anabaptism from the fanaticism that had manifested itself at Münster?</a:t>
            </a:r>
          </a:p>
          <a:p>
            <a:pPr lvl="1"/>
            <a:r>
              <a:rPr lang="en-US" dirty="0"/>
              <a:t>Menno Simmons</a:t>
            </a:r>
          </a:p>
          <a:p>
            <a:r>
              <a:rPr lang="en-US" dirty="0"/>
              <a:t>Explain Menno’s “heavenly flesh” Christology.</a:t>
            </a:r>
          </a:p>
          <a:p>
            <a:pPr lvl="1"/>
            <a:r>
              <a:rPr lang="en-US" dirty="0"/>
              <a:t>In order to preserve Christ from any taint of sin, Menno felt that the Savior's flesh was a special heavenly creation which was then </a:t>
            </a:r>
            <a:r>
              <a:rPr lang="en-US" b="1" i="1" dirty="0"/>
              <a:t>implanted</a:t>
            </a:r>
            <a:r>
              <a:rPr lang="en-US" dirty="0"/>
              <a:t> in Mary’s womb; therefore Christ did not receive His human nature from the Virgin. </a:t>
            </a:r>
          </a:p>
          <a:p>
            <a:r>
              <a:rPr lang="en-US" dirty="0"/>
              <a:t>What Mennonite teaching brought them into conflict with other Anabaptists?</a:t>
            </a:r>
          </a:p>
          <a:p>
            <a:pPr lvl="1"/>
            <a:r>
              <a:rPr lang="en-US" dirty="0"/>
              <a:t>An overly strong view of excommunication that led them to excommunicate all the Swiss Brethren, Hutterites, and disciples of </a:t>
            </a:r>
            <a:r>
              <a:rPr lang="en-US" dirty="0" err="1"/>
              <a:t>Pilgram</a:t>
            </a:r>
            <a:r>
              <a:rPr lang="en-US" dirty="0"/>
              <a:t> </a:t>
            </a:r>
            <a:r>
              <a:rPr lang="en-US" dirty="0" err="1"/>
              <a:t>Marpeck</a:t>
            </a:r>
            <a:r>
              <a:rPr lang="en-US" dirty="0"/>
              <a:t>, because of their weak view of excommunication! </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194787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2000" r="-1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Martin Bucer</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Bucer opposed the Interim as too Roman Catholic, and was compelled to leave Strasbourg. </a:t>
            </a:r>
          </a:p>
          <a:p>
            <a:r>
              <a:rPr lang="en-US" dirty="0"/>
              <a:t>The English Reformer, Archbishop Cranmer, invited Bucer to settle in England; Bucer accepted and, arriving in 1549, taught theology at Cambridge University. </a:t>
            </a:r>
          </a:p>
          <a:p>
            <a:r>
              <a:rPr lang="en-US" dirty="0"/>
              <a:t>He had significant input into Cranmer’s second Book of Common Prayer. </a:t>
            </a:r>
          </a:p>
          <a:p>
            <a:r>
              <a:rPr lang="en-US" dirty="0"/>
              <a:t>Having struggled with ill health for some time, Bucer died and was buried in England in 1551.</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99281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11000" r="-11000"/>
          </a:stretch>
        </a:blipFill>
        <a:effectLst/>
      </p:bgPr>
    </p:bg>
    <p:spTree>
      <p:nvGrpSpPr>
        <p:cNvPr id="1" name=""/>
        <p:cNvGrpSpPr/>
        <p:nvPr/>
      </p:nvGrpSpPr>
      <p:grpSpPr>
        <a:xfrm>
          <a:off x="0" y="0"/>
          <a:ext cx="0" cy="0"/>
          <a:chOff x="0" y="0"/>
          <a:chExt cx="0" cy="0"/>
        </a:xfrm>
      </p:grpSpPr>
      <p:sp>
        <p:nvSpPr>
          <p:cNvPr id="4" name="Rectangle 3"/>
          <p:cNvSpPr/>
          <p:nvPr/>
        </p:nvSpPr>
        <p:spPr>
          <a:xfrm>
            <a:off x="-34844" y="6519446"/>
            <a:ext cx="9032956"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5"/>
              </a:rPr>
              <a:t>https://www.ets.ac.uk/engage/17-john-calvin/</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Title 2"/>
          <p:cNvSpPr>
            <a:spLocks noGrp="1"/>
          </p:cNvSpPr>
          <p:nvPr>
            <p:ph type="title"/>
          </p:nvPr>
        </p:nvSpPr>
        <p:spPr>
          <a:xfrm>
            <a:off x="-34844" y="12095"/>
            <a:ext cx="9178844" cy="826105"/>
          </a:xfrm>
          <a:noFill/>
        </p:spPr>
        <p:txBody>
          <a:bodyPr>
            <a:noAutofit/>
          </a:bodyPr>
          <a:lstStyle/>
          <a:p>
            <a:r>
              <a:rPr lang="en-US" sz="6600" b="1" dirty="0">
                <a:solidFill>
                  <a:schemeClr val="bg1"/>
                </a:solidFill>
                <a:effectLst>
                  <a:glow rad="228600">
                    <a:schemeClr val="accent2">
                      <a:satMod val="175000"/>
                      <a:alpha val="40000"/>
                    </a:schemeClr>
                  </a:glow>
                  <a:outerShdw blurRad="114300" dist="38100" dir="13500000" algn="br" rotWithShape="0">
                    <a:prstClr val="black"/>
                  </a:outerShdw>
                </a:effectLst>
              </a:rPr>
              <a:t>John Calvin</a:t>
            </a:r>
            <a:endParaRPr lang="en-US" sz="66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187251141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dirty="0">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7396118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*Class Discussion Time</a:t>
            </a:r>
          </a:p>
        </p:txBody>
      </p:sp>
      <p:sp>
        <p:nvSpPr>
          <p:cNvPr id="4" name="Content Placeholder 3"/>
          <p:cNvSpPr>
            <a:spLocks noGrp="1"/>
          </p:cNvSpPr>
          <p:nvPr>
            <p:ph idx="1"/>
          </p:nvPr>
        </p:nvSpPr>
        <p:spPr>
          <a:xfrm>
            <a:off x="31630" y="685800"/>
            <a:ext cx="8991600" cy="6172200"/>
          </a:xfrm>
        </p:spPr>
        <p:txBody>
          <a:bodyPr>
            <a:normAutofit fontScale="85000" lnSpcReduction="10000"/>
          </a:bodyPr>
          <a:lstStyle/>
          <a:p>
            <a:r>
              <a:rPr lang="en-US" dirty="0"/>
              <a:t>Do you feel a debt of gratitude to the Anabaptists, despite some of their extreme views, for having pulled away from the Magisterial Reformation in some key areas, namely:</a:t>
            </a:r>
          </a:p>
          <a:p>
            <a:pPr lvl="1"/>
            <a:r>
              <a:rPr lang="en-US" dirty="0"/>
              <a:t>Credo-Baptism</a:t>
            </a:r>
          </a:p>
          <a:p>
            <a:pPr lvl="1"/>
            <a:r>
              <a:rPr lang="en-US" dirty="0"/>
              <a:t>Separation of Church and State</a:t>
            </a:r>
          </a:p>
          <a:p>
            <a:r>
              <a:rPr lang="en-US" dirty="0"/>
              <a:t>Do you agree with Zwingli that Christ’s flesh and blood were in </a:t>
            </a:r>
            <a:r>
              <a:rPr lang="en-US" b="1" i="1" dirty="0"/>
              <a:t>no sense </a:t>
            </a:r>
            <a:r>
              <a:rPr lang="en-US" dirty="0"/>
              <a:t>physically present in the bread and wine </a:t>
            </a:r>
            <a:r>
              <a:rPr lang="en-US" b="1" i="1" dirty="0"/>
              <a:t>or</a:t>
            </a:r>
            <a:r>
              <a:rPr lang="en-US" dirty="0"/>
              <a:t> do you lean towards the idea put forth by Bucer and others that Christ is </a:t>
            </a:r>
            <a:r>
              <a:rPr lang="en-US"/>
              <a:t>somehow “mystically” </a:t>
            </a:r>
            <a:r>
              <a:rPr lang="en-US" dirty="0"/>
              <a:t>present in the elements of the Lord’s Supper?</a:t>
            </a:r>
          </a:p>
          <a:p>
            <a:r>
              <a:rPr lang="en-US" dirty="0"/>
              <a:t>Do you share Bucer’s vision of the ideal society as a “Christian commonwealth” in which Church and state cooperate to establish the Lordship of Christ over all society’s affairs?</a:t>
            </a:r>
          </a:p>
          <a:p>
            <a:r>
              <a:rPr lang="en-US" dirty="0"/>
              <a:t>Or, put in another way, do you believe that in a perfect world magistrates would (voluntarily) </a:t>
            </a:r>
            <a:r>
              <a:rPr lang="en-US" b="1" i="1" dirty="0"/>
              <a:t>consult</a:t>
            </a:r>
            <a:r>
              <a:rPr lang="en-US" dirty="0"/>
              <a:t> Church leaders for their views on the moral principles which underlie social and political life? </a:t>
            </a:r>
          </a:p>
          <a:p>
            <a:r>
              <a:rPr lang="en-US" dirty="0"/>
              <a:t>Do </a:t>
            </a:r>
            <a:r>
              <a:rPr lang="en-US" b="1" i="1" dirty="0"/>
              <a:t>you</a:t>
            </a:r>
            <a:r>
              <a:rPr lang="en-US" dirty="0"/>
              <a:t> have a topic or question that </a:t>
            </a:r>
            <a:r>
              <a:rPr lang="en-US" b="1" i="1" dirty="0"/>
              <a:t>you</a:t>
            </a:r>
            <a:r>
              <a:rPr lang="en-US" dirty="0"/>
              <a:t> would like to see us to discuss?</a:t>
            </a:r>
          </a:p>
          <a:p>
            <a:endParaRPr lang="en-US" dirty="0"/>
          </a:p>
          <a:p>
            <a:endParaRPr lang="en-US" dirty="0"/>
          </a:p>
        </p:txBody>
      </p:sp>
    </p:spTree>
    <p:extLst>
      <p:ext uri="{BB962C8B-B14F-4D97-AF65-F5344CB8AC3E}">
        <p14:creationId xmlns:p14="http://schemas.microsoft.com/office/powerpoint/2010/main" val="24198942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2000" r="-22000"/>
          </a:stretch>
        </a:blipFill>
        <a:effectLst/>
      </p:bgPr>
    </p:bg>
    <p:spTree>
      <p:nvGrpSpPr>
        <p:cNvPr id="1" name=""/>
        <p:cNvGrpSpPr/>
        <p:nvPr/>
      </p:nvGrpSpPr>
      <p:grpSpPr>
        <a:xfrm>
          <a:off x="0" y="0"/>
          <a:ext cx="0" cy="0"/>
          <a:chOff x="0" y="0"/>
          <a:chExt cx="0" cy="0"/>
        </a:xfrm>
      </p:grpSpPr>
      <p:sp>
        <p:nvSpPr>
          <p:cNvPr id="4" name="Rectangle 3"/>
          <p:cNvSpPr/>
          <p:nvPr/>
        </p:nvSpPr>
        <p:spPr>
          <a:xfrm>
            <a:off x="-34844" y="6519446"/>
            <a:ext cx="9032956"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5"/>
              </a:rPr>
              <a:t>https://www.plough.com/en/topics/faith/witness/jakob-and-katharina-hutter</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Title 2"/>
          <p:cNvSpPr>
            <a:spLocks noGrp="1"/>
          </p:cNvSpPr>
          <p:nvPr>
            <p:ph type="title"/>
          </p:nvPr>
        </p:nvSpPr>
        <p:spPr>
          <a:xfrm>
            <a:off x="-34844" y="12095"/>
            <a:ext cx="9178844" cy="826105"/>
          </a:xfrm>
          <a:noFill/>
        </p:spPr>
        <p:txBody>
          <a:bodyPr>
            <a:noAutofit/>
          </a:bodyPr>
          <a:lstStyle/>
          <a:p>
            <a:r>
              <a:rPr lang="en-US" sz="4800" b="1" dirty="0">
                <a:solidFill>
                  <a:schemeClr val="bg1"/>
                </a:solidFill>
                <a:effectLst>
                  <a:glow rad="228600">
                    <a:schemeClr val="accent2">
                      <a:satMod val="175000"/>
                      <a:alpha val="40000"/>
                    </a:schemeClr>
                  </a:glow>
                  <a:outerShdw blurRad="114300" dist="38100" dir="13500000" algn="br" rotWithShape="0">
                    <a:prstClr val="black"/>
                  </a:outerShdw>
                </a:effectLst>
              </a:rPr>
              <a:t>Jacob Hutter and the Hutterites</a:t>
            </a:r>
            <a:endParaRPr lang="en-US" sz="48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33921183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22000" r="-2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Jacob Hutter and the Hutterites</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fontScale="92500" lnSpcReduction="10000"/>
          </a:bodyPr>
          <a:lstStyle/>
          <a:p>
            <a:r>
              <a:rPr lang="en-US" dirty="0"/>
              <a:t>The Hutterites are a branch of Anabaptists who, like the Amish and Mennonites, trace their roots to the Radical Reformation of the early 16th century.</a:t>
            </a:r>
          </a:p>
          <a:p>
            <a:r>
              <a:rPr lang="en-US" dirty="0"/>
              <a:t>Under the leadership of their founder, Jacob Hutter, the Hutterites pooled their money and possessions in a common treasury, in keeping with what they believed to be the early Christian practice (from Acts 2).</a:t>
            </a:r>
          </a:p>
          <a:p>
            <a:r>
              <a:rPr lang="en-US" dirty="0"/>
              <a:t>Since the death of Hutter in 1536, the Hutterites continued their practice of living in a communal society, and embarked on a series of migrations through central and eastern Europe. </a:t>
            </a:r>
          </a:p>
          <a:p>
            <a:r>
              <a:rPr lang="en-US" dirty="0"/>
              <a:t>The Hutterites migrated to Russia in 1770 and about a hundred years later to North America. </a:t>
            </a:r>
          </a:p>
          <a:p>
            <a:r>
              <a:rPr lang="en-US" dirty="0"/>
              <a:t>Today, almost all Hutterites live in Western Canada and the upper Great Plains of the United States. </a:t>
            </a:r>
          </a:p>
        </p:txBody>
      </p:sp>
      <p:sp>
        <p:nvSpPr>
          <p:cNvPr id="5" name="TextBox 4"/>
          <p:cNvSpPr txBox="1"/>
          <p:nvPr/>
        </p:nvSpPr>
        <p:spPr>
          <a:xfrm>
            <a:off x="442732" y="6488668"/>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hlinkClick r:id="rId4"/>
              </a:rPr>
              <a:t>https://en.wikipedia.org/wiki/Hutterites</a:t>
            </a:r>
            <a:r>
              <a:rPr kumimoji="0" lang="en-US" sz="1800" b="0" i="0" u="none" strike="noStrike" kern="1200" cap="none" spc="0" normalizeH="0" baseline="0" noProof="0" dirty="0">
                <a:ln>
                  <a:noFill/>
                </a:ln>
                <a:solidFill>
                  <a:prstClr val="black"/>
                </a:solidFill>
                <a:effectLst/>
                <a:uLnTx/>
                <a:uFillTx/>
                <a:latin typeface="Calibri"/>
                <a:ea typeface="+mn-ea"/>
                <a:cs typeface="+mn-cs"/>
              </a:rPr>
              <a:t> </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7494419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p:cTn id="28"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12000" r="-12000"/>
          </a:stretch>
        </a:blipFill>
        <a:effectLst/>
      </p:bgPr>
    </p:bg>
    <p:spTree>
      <p:nvGrpSpPr>
        <p:cNvPr id="1" name=""/>
        <p:cNvGrpSpPr/>
        <p:nvPr/>
      </p:nvGrpSpPr>
      <p:grpSpPr>
        <a:xfrm>
          <a:off x="0" y="0"/>
          <a:ext cx="0" cy="0"/>
          <a:chOff x="0" y="0"/>
          <a:chExt cx="0" cy="0"/>
        </a:xfrm>
      </p:grpSpPr>
      <p:sp>
        <p:nvSpPr>
          <p:cNvPr id="4" name="Rectangle 3"/>
          <p:cNvSpPr/>
          <p:nvPr/>
        </p:nvSpPr>
        <p:spPr>
          <a:xfrm>
            <a:off x="-34844" y="6519446"/>
            <a:ext cx="9032956"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5"/>
              </a:rPr>
              <a:t>https://imgur.com/a/xt0XrmY?ref=hvper.com&amp;utm_source=hvper.com&amp;utm_medium=website</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Title 2"/>
          <p:cNvSpPr>
            <a:spLocks noGrp="1"/>
          </p:cNvSpPr>
          <p:nvPr>
            <p:ph type="title"/>
          </p:nvPr>
        </p:nvSpPr>
        <p:spPr>
          <a:xfrm>
            <a:off x="-34844" y="12095"/>
            <a:ext cx="9178844" cy="826105"/>
          </a:xfrm>
          <a:noFill/>
        </p:spPr>
        <p:txBody>
          <a:bodyPr>
            <a:noAutofit/>
          </a:bodyPr>
          <a:lstStyle/>
          <a:p>
            <a:r>
              <a:rPr lang="en-US" sz="4800" b="1" dirty="0">
                <a:solidFill>
                  <a:schemeClr val="bg1"/>
                </a:solidFill>
                <a:effectLst>
                  <a:glow rad="228600">
                    <a:schemeClr val="accent2">
                      <a:satMod val="175000"/>
                      <a:alpha val="40000"/>
                    </a:schemeClr>
                  </a:glow>
                  <a:outerShdw blurRad="114300" dist="38100" dir="13500000" algn="br" rotWithShape="0">
                    <a:prstClr val="black"/>
                  </a:outerShdw>
                </a:effectLst>
              </a:rPr>
              <a:t>Our Modern Anabaptist Heritage</a:t>
            </a:r>
            <a:endParaRPr lang="en-US" sz="48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31588480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2000" r="-1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Our Modern Anabaptist Heritage</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Today the </a:t>
            </a:r>
            <a:r>
              <a:rPr lang="en-US" b="1" i="1" dirty="0"/>
              <a:t>direct</a:t>
            </a:r>
            <a:r>
              <a:rPr lang="en-US" dirty="0"/>
              <a:t> descendants of the Anabaptists are the Mennonites and the Hutterites. </a:t>
            </a:r>
          </a:p>
          <a:p>
            <a:r>
              <a:rPr lang="en-US" dirty="0"/>
              <a:t>Americans probably think of them as bearded farmers and their bonnet-covered wives driving their horses and buggies across some Pennsylvania or Iowa countryside. No automobiles; no buttons; no zippers. </a:t>
            </a:r>
          </a:p>
          <a:p>
            <a:r>
              <a:rPr lang="en-US" dirty="0"/>
              <a:t>In fact only one section of the Mennonites, the Old Order Amish, holds tenaciously to the old ways. </a:t>
            </a:r>
          </a:p>
          <a:p>
            <a:r>
              <a:rPr lang="en-US" dirty="0"/>
              <a:t>The majority of Mennonites look like any other Americans and consume their share of energy like the rest of us. </a:t>
            </a:r>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 (pp. 258-259).</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8452810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2000" r="-1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Our Modern Anabaptist Heritage</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What unites the various types of Mennonites is not a style of dress or a mode of transportation but a shared set of beliefs and values. </a:t>
            </a:r>
          </a:p>
          <a:p>
            <a:r>
              <a:rPr lang="en-US" b="1" i="1" dirty="0"/>
              <a:t>Many</a:t>
            </a:r>
            <a:r>
              <a:rPr lang="en-US" dirty="0"/>
              <a:t> of these beliefs are now accepted by </a:t>
            </a:r>
            <a:r>
              <a:rPr lang="en-US" b="1" i="1" dirty="0"/>
              <a:t>other </a:t>
            </a:r>
            <a:r>
              <a:rPr lang="en-US" dirty="0"/>
              <a:t>Christians. </a:t>
            </a:r>
          </a:p>
          <a:p>
            <a:r>
              <a:rPr lang="en-US" dirty="0"/>
              <a:t>The </a:t>
            </a:r>
            <a:r>
              <a:rPr lang="en-US" b="1" i="1" dirty="0"/>
              <a:t>distant</a:t>
            </a:r>
            <a:r>
              <a:rPr lang="en-US" dirty="0"/>
              <a:t> relatives of the Anabaptists today include the Baptists, the Quakers and, in one sense, the Congregationalists. </a:t>
            </a:r>
          </a:p>
          <a:p>
            <a:r>
              <a:rPr lang="en-US" dirty="0"/>
              <a:t>In fact, in their belief in the </a:t>
            </a:r>
            <a:r>
              <a:rPr lang="en-US" b="1" i="1" dirty="0"/>
              <a:t>separation of church and state</a:t>
            </a:r>
            <a:r>
              <a:rPr lang="en-US" dirty="0"/>
              <a:t> the Anabaptists are the forerunners of practically </a:t>
            </a:r>
            <a:r>
              <a:rPr lang="en-US" b="1" i="1" dirty="0"/>
              <a:t>all</a:t>
            </a:r>
            <a:r>
              <a:rPr lang="en-US" dirty="0"/>
              <a:t> modern Protestants. </a:t>
            </a:r>
          </a:p>
          <a:p>
            <a:endParaRPr lang="en-US" dirty="0"/>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Shelley, Dr. Bruce L.. Church History in Plain Language: Fourth Edition (pp. 258-259).</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058064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34844" y="6519446"/>
            <a:ext cx="9032956"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n-ea"/>
                <a:cs typeface="+mn-cs"/>
                <a:hlinkClick r:id="rId5"/>
              </a:rPr>
              <a:t>https://www.museeprotestant.org/en/notice/martin-bucer-3/</a:t>
            </a:r>
            <a:r>
              <a:rPr kumimoji="0" lang="en-US" sz="1400" b="0" i="0" u="none" strike="noStrike" kern="1200" cap="none" spc="0" normalizeH="0" baseline="0" noProof="0" dirty="0">
                <a:ln>
                  <a:noFill/>
                </a:ln>
                <a:solidFill>
                  <a:prstClr val="black"/>
                </a:solidFill>
                <a:effectLst/>
                <a:uLnTx/>
                <a:uFillTx/>
                <a:latin typeface="Calibri"/>
                <a:ea typeface="+mn-ea"/>
                <a:cs typeface="+mn-cs"/>
              </a:rPr>
              <a:t> </a:t>
            </a:r>
          </a:p>
        </p:txBody>
      </p:sp>
      <p:sp>
        <p:nvSpPr>
          <p:cNvPr id="3" name="Title 2"/>
          <p:cNvSpPr>
            <a:spLocks noGrp="1"/>
          </p:cNvSpPr>
          <p:nvPr>
            <p:ph type="title"/>
          </p:nvPr>
        </p:nvSpPr>
        <p:spPr>
          <a:xfrm>
            <a:off x="-34844" y="12095"/>
            <a:ext cx="9178844" cy="826105"/>
          </a:xfrm>
          <a:noFill/>
        </p:spPr>
        <p:txBody>
          <a:bodyPr>
            <a:noAutofit/>
          </a:bodyPr>
          <a:lstStyle/>
          <a:p>
            <a:r>
              <a:rPr lang="en-US" sz="6600" b="1" dirty="0">
                <a:solidFill>
                  <a:schemeClr val="bg1"/>
                </a:solidFill>
                <a:effectLst>
                  <a:glow rad="228600">
                    <a:schemeClr val="accent2">
                      <a:satMod val="175000"/>
                      <a:alpha val="40000"/>
                    </a:schemeClr>
                  </a:glow>
                  <a:outerShdw blurRad="114300" dist="38100" dir="13500000" algn="br" rotWithShape="0">
                    <a:prstClr val="black"/>
                  </a:outerShdw>
                </a:effectLst>
              </a:rPr>
              <a:t>Martin Bucer</a:t>
            </a:r>
            <a:endParaRPr lang="en-US" sz="6600" dirty="0">
              <a:effectLst>
                <a:glow rad="228600">
                  <a:schemeClr val="accent2">
                    <a:satMod val="175000"/>
                    <a:alpha val="40000"/>
                  </a:schemeClr>
                </a:glow>
                <a:outerShdw blurRad="114300" dist="38100" dir="13500000" algn="br" rotWithShape="0">
                  <a:prstClr val="black"/>
                </a:outerShdw>
              </a:effectLst>
            </a:endParaRPr>
          </a:p>
        </p:txBody>
      </p:sp>
    </p:spTree>
    <p:extLst>
      <p:ext uri="{BB962C8B-B14F-4D97-AF65-F5344CB8AC3E}">
        <p14:creationId xmlns:p14="http://schemas.microsoft.com/office/powerpoint/2010/main" val="11456714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2000" r="-1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732408"/>
          </a:xfrm>
          <a:noFill/>
        </p:spPr>
        <p:txBody>
          <a:bodyPr>
            <a:noAutofit/>
          </a:bodyPr>
          <a:lstStyle/>
          <a:p>
            <a:pPr fontAlgn="base"/>
            <a:r>
              <a:rPr lang="en-US" sz="4800" b="1" dirty="0"/>
              <a:t>Martin Bucer</a:t>
            </a:r>
            <a:endParaRPr lang="en-US" sz="3600" i="1" dirty="0">
              <a:latin typeface="+mn-lt"/>
            </a:endParaRPr>
          </a:p>
        </p:txBody>
      </p:sp>
      <p:sp>
        <p:nvSpPr>
          <p:cNvPr id="8" name="Content Placeholder 7"/>
          <p:cNvSpPr>
            <a:spLocks noGrp="1"/>
          </p:cNvSpPr>
          <p:nvPr>
            <p:ph idx="1"/>
          </p:nvPr>
        </p:nvSpPr>
        <p:spPr>
          <a:xfrm>
            <a:off x="457200" y="762000"/>
            <a:ext cx="8229600" cy="5791200"/>
          </a:xfrm>
        </p:spPr>
        <p:txBody>
          <a:bodyPr>
            <a:normAutofit/>
          </a:bodyPr>
          <a:lstStyle/>
          <a:p>
            <a:r>
              <a:rPr lang="en-US" dirty="0"/>
              <a:t>The Reformation in Strasbourg played a central part in shaping the distinctive outlook of the Reformed Churches.</a:t>
            </a:r>
          </a:p>
          <a:p>
            <a:r>
              <a:rPr lang="en-US" dirty="0"/>
              <a:t>A number of leading Reformed theologians taught in the city at various times. Martin Bucer (1491-1551) was the most important of these.</a:t>
            </a:r>
          </a:p>
          <a:p>
            <a:r>
              <a:rPr lang="en-US" dirty="0"/>
              <a:t>Born in south-western Germany, he became a Dominican friar in his youth, drank deeply of the Christian humanism of Erasmus, and devoted himself to the early Church fathers. </a:t>
            </a:r>
          </a:p>
          <a:p>
            <a:r>
              <a:rPr lang="en-US" dirty="0"/>
              <a:t>The Heidelberg disputation in April 1518 won him over to Luther’s cause.</a:t>
            </a:r>
          </a:p>
          <a:p>
            <a:endParaRPr lang="en-US" dirty="0"/>
          </a:p>
        </p:txBody>
      </p:sp>
      <p:sp>
        <p:nvSpPr>
          <p:cNvPr id="5" name="TextBox 4"/>
          <p:cNvSpPr txBox="1"/>
          <p:nvPr/>
        </p:nvSpPr>
        <p:spPr>
          <a:xfrm>
            <a:off x="465881" y="6555046"/>
            <a:ext cx="87012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Needham, Nick. 2,000 Years of Christ's Power Vol. 3: Renaissance and Reformation</a:t>
            </a:r>
            <a:endParaRPr kumimoji="0" lang="en-US" sz="1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121740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 calcmode="lin" valueType="num">
                                      <p:cBhvr>
                                        <p:cTn id="1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 calcmode="lin" valueType="num">
                                      <p:cBhvr>
                                        <p:cTn id="21"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4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341733</TotalTime>
  <Words>2308</Words>
  <Application>Microsoft Office PowerPoint</Application>
  <PresentationFormat>On-screen Show (4:3)</PresentationFormat>
  <Paragraphs>124</Paragraphs>
  <Slides>23</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23</vt:i4>
      </vt:variant>
    </vt:vector>
  </HeadingPairs>
  <TitlesOfParts>
    <vt:vector size="27" baseType="lpstr">
      <vt:lpstr>Arial</vt:lpstr>
      <vt:lpstr>Calibri</vt:lpstr>
      <vt:lpstr>Office Theme</vt:lpstr>
      <vt:lpstr>140_Office Theme</vt:lpstr>
      <vt:lpstr>PowerPoint Presentation</vt:lpstr>
      <vt:lpstr>Review</vt:lpstr>
      <vt:lpstr>Jacob Hutter and the Hutterites</vt:lpstr>
      <vt:lpstr>Jacob Hutter and the Hutterites</vt:lpstr>
      <vt:lpstr>Our Modern Anabaptist Heritage</vt:lpstr>
      <vt:lpstr>Our Modern Anabaptist Heritage</vt:lpstr>
      <vt:lpstr>Our Modern Anabaptist Heritage</vt:lpstr>
      <vt:lpstr>Martin Bucer</vt:lpstr>
      <vt:lpstr>Martin Bucer</vt:lpstr>
      <vt:lpstr>Martin Bucer</vt:lpstr>
      <vt:lpstr>Martin Bucer</vt:lpstr>
      <vt:lpstr>Martin Bucer</vt:lpstr>
      <vt:lpstr>Martin Bucer</vt:lpstr>
      <vt:lpstr>Martin Bucer</vt:lpstr>
      <vt:lpstr>Martin Bucer</vt:lpstr>
      <vt:lpstr>Martin Bucer</vt:lpstr>
      <vt:lpstr>Martin Bucer</vt:lpstr>
      <vt:lpstr>Martin Bucer</vt:lpstr>
      <vt:lpstr>Martin Bucer</vt:lpstr>
      <vt:lpstr>Martin Bucer</vt:lpstr>
      <vt:lpstr>John Calvin</vt:lpstr>
      <vt:lpstr>Class Discussion Time</vt:lpstr>
      <vt:lpstr>*Class Discussion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6393</cp:revision>
  <cp:lastPrinted>2020-09-20T13:51:21Z</cp:lastPrinted>
  <dcterms:created xsi:type="dcterms:W3CDTF">2018-06-08T00:19:32Z</dcterms:created>
  <dcterms:modified xsi:type="dcterms:W3CDTF">2020-09-28T00:38:11Z</dcterms:modified>
</cp:coreProperties>
</file>