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notesSlides/notesSlide2.xml" ContentType="application/vnd.openxmlformats-officedocument.presentationml.notesSl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notesSlides/notesSlide3.xml" ContentType="application/vnd.openxmlformats-officedocument.presentationml.notesSlide+xml"/>
  <Override PartName="/ppt/theme/themeOverride20.xml" ContentType="application/vnd.openxmlformats-officedocument.themeOverride+xml"/>
  <Override PartName="/ppt/theme/themeOverride2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5568" r:id="rId2"/>
  </p:sldMasterIdLst>
  <p:notesMasterIdLst>
    <p:notesMasterId r:id="rId26"/>
  </p:notesMasterIdLst>
  <p:handoutMasterIdLst>
    <p:handoutMasterId r:id="rId27"/>
  </p:handoutMasterIdLst>
  <p:sldIdLst>
    <p:sldId id="3555" r:id="rId3"/>
    <p:sldId id="3556" r:id="rId4"/>
    <p:sldId id="3557" r:id="rId5"/>
    <p:sldId id="3559" r:id="rId6"/>
    <p:sldId id="3558" r:id="rId7"/>
    <p:sldId id="3560" r:id="rId8"/>
    <p:sldId id="3561" r:id="rId9"/>
    <p:sldId id="3562" r:id="rId10"/>
    <p:sldId id="3563" r:id="rId11"/>
    <p:sldId id="3564" r:id="rId12"/>
    <p:sldId id="3565" r:id="rId13"/>
    <p:sldId id="3566" r:id="rId14"/>
    <p:sldId id="3604" r:id="rId15"/>
    <p:sldId id="3568" r:id="rId16"/>
    <p:sldId id="3569" r:id="rId17"/>
    <p:sldId id="3570" r:id="rId18"/>
    <p:sldId id="3571" r:id="rId19"/>
    <p:sldId id="3572" r:id="rId20"/>
    <p:sldId id="3573" r:id="rId21"/>
    <p:sldId id="3577" r:id="rId22"/>
    <p:sldId id="3580" r:id="rId23"/>
    <p:sldId id="3578" r:id="rId24"/>
    <p:sldId id="3579" r:id="rId2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4BF6"/>
    <a:srgbClr val="5731F9"/>
    <a:srgbClr val="336600"/>
    <a:srgbClr val="009900"/>
    <a:srgbClr val="008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78" autoAdjust="0"/>
    <p:restoredTop sz="94660"/>
  </p:normalViewPr>
  <p:slideViewPr>
    <p:cSldViewPr>
      <p:cViewPr varScale="1">
        <p:scale>
          <a:sx n="162" d="100"/>
          <a:sy n="162" d="100"/>
        </p:scale>
        <p:origin x="1852" y="88"/>
      </p:cViewPr>
      <p:guideLst>
        <p:guide orient="horz" pos="2160"/>
        <p:guide pos="2880"/>
      </p:guideLst>
    </p:cSldViewPr>
  </p:slideViewPr>
  <p:notesTextViewPr>
    <p:cViewPr>
      <p:scale>
        <a:sx n="1" d="1"/>
        <a:sy n="1" d="1"/>
      </p:scale>
      <p:origin x="0" y="0"/>
    </p:cViewPr>
  </p:notesTextViewPr>
  <p:sorterViewPr>
    <p:cViewPr>
      <p:scale>
        <a:sx n="100" d="100"/>
        <a:sy n="100" d="100"/>
      </p:scale>
      <p:origin x="0" y="47280"/>
    </p:cViewPr>
  </p:sorterViewPr>
  <p:notesViewPr>
    <p:cSldViewPr>
      <p:cViewPr varScale="1">
        <p:scale>
          <a:sx n="121" d="100"/>
          <a:sy n="121" d="100"/>
        </p:scale>
        <p:origin x="4924" y="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8864"/>
          </a:xfrm>
          <a:prstGeom prst="rect">
            <a:avLst/>
          </a:prstGeom>
        </p:spPr>
        <p:txBody>
          <a:bodyPr vert="horz" lIns="93241" tIns="46621" rIns="93241" bIns="46621"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8864"/>
          </a:xfrm>
          <a:prstGeom prst="rect">
            <a:avLst/>
          </a:prstGeom>
        </p:spPr>
        <p:txBody>
          <a:bodyPr vert="horz" lIns="93241" tIns="46621" rIns="93241" bIns="46621" rtlCol="0"/>
          <a:lstStyle>
            <a:lvl1pPr algn="r">
              <a:defRPr sz="1200"/>
            </a:lvl1pPr>
          </a:lstStyle>
          <a:p>
            <a:fld id="{23B20E6D-5301-4921-965A-4165F13FB2F9}" type="datetimeFigureOut">
              <a:rPr lang="en-US" smtClean="0"/>
              <a:t>10/4/2020</a:t>
            </a:fld>
            <a:endParaRPr lang="en-US"/>
          </a:p>
        </p:txBody>
      </p:sp>
      <p:sp>
        <p:nvSpPr>
          <p:cNvPr id="4" name="Footer Placeholder 3"/>
          <p:cNvSpPr>
            <a:spLocks noGrp="1"/>
          </p:cNvSpPr>
          <p:nvPr>
            <p:ph type="ftr" sz="quarter" idx="2"/>
          </p:nvPr>
        </p:nvSpPr>
        <p:spPr>
          <a:xfrm>
            <a:off x="0" y="8918012"/>
            <a:ext cx="3077739" cy="468863"/>
          </a:xfrm>
          <a:prstGeom prst="rect">
            <a:avLst/>
          </a:prstGeom>
        </p:spPr>
        <p:txBody>
          <a:bodyPr vert="horz" lIns="93241" tIns="46621" rIns="93241" bIns="46621"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8012"/>
            <a:ext cx="3077739" cy="468863"/>
          </a:xfrm>
          <a:prstGeom prst="rect">
            <a:avLst/>
          </a:prstGeom>
        </p:spPr>
        <p:txBody>
          <a:bodyPr vert="horz" lIns="93241" tIns="46621" rIns="93241" bIns="46621" rtlCol="0" anchor="b"/>
          <a:lstStyle>
            <a:lvl1pPr algn="r">
              <a:defRPr sz="1200"/>
            </a:lvl1pPr>
          </a:lstStyle>
          <a:p>
            <a:fld id="{2F07797D-08FD-4963-A2E4-D0D9FD415FE4}" type="slidenum">
              <a:rPr lang="en-US" smtClean="0"/>
              <a:t>‹#›</a:t>
            </a:fld>
            <a:endParaRPr lang="en-US"/>
          </a:p>
        </p:txBody>
      </p:sp>
    </p:spTree>
    <p:extLst>
      <p:ext uri="{BB962C8B-B14F-4D97-AF65-F5344CB8AC3E}">
        <p14:creationId xmlns:p14="http://schemas.microsoft.com/office/powerpoint/2010/main" val="4004597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241" tIns="46621" rIns="93241" bIns="46621"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3241" tIns="46621" rIns="93241" bIns="46621" rtlCol="0"/>
          <a:lstStyle>
            <a:lvl1pPr algn="r">
              <a:defRPr sz="1200"/>
            </a:lvl1pPr>
          </a:lstStyle>
          <a:p>
            <a:fld id="{CD1EC55D-DF11-4B6E-B8E2-8ED8B7CB6743}" type="datetimeFigureOut">
              <a:rPr lang="en-US" smtClean="0"/>
              <a:t>10/4/2020</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3241" tIns="46621" rIns="93241" bIns="46621" rtlCol="0" anchor="ctr"/>
          <a:lstStyle/>
          <a:p>
            <a:endParaRPr lang="en-US" dirty="0"/>
          </a:p>
        </p:txBody>
      </p:sp>
      <p:sp>
        <p:nvSpPr>
          <p:cNvPr id="5" name="Notes Placeholder 4"/>
          <p:cNvSpPr>
            <a:spLocks noGrp="1"/>
          </p:cNvSpPr>
          <p:nvPr>
            <p:ph type="body" sz="quarter" idx="3"/>
          </p:nvPr>
        </p:nvSpPr>
        <p:spPr>
          <a:xfrm>
            <a:off x="710248" y="4459526"/>
            <a:ext cx="5681980" cy="4224813"/>
          </a:xfrm>
          <a:prstGeom prst="rect">
            <a:avLst/>
          </a:prstGeom>
        </p:spPr>
        <p:txBody>
          <a:bodyPr vert="horz" lIns="93241" tIns="46621" rIns="93241" bIns="4662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3241" tIns="46621" rIns="93241" bIns="4662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3241" tIns="46621" rIns="93241" bIns="46621" rtlCol="0" anchor="b"/>
          <a:lstStyle>
            <a:lvl1pPr algn="r">
              <a:defRPr sz="1200"/>
            </a:lvl1pPr>
          </a:lstStyle>
          <a:p>
            <a:fld id="{15D63987-A83F-4245-81BE-0B37BAA48141}" type="slidenum">
              <a:rPr lang="en-US" smtClean="0"/>
              <a:t>‹#›</a:t>
            </a:fld>
            <a:endParaRPr lang="en-US" dirty="0"/>
          </a:p>
        </p:txBody>
      </p:sp>
    </p:spTree>
    <p:extLst>
      <p:ext uri="{BB962C8B-B14F-4D97-AF65-F5344CB8AC3E}">
        <p14:creationId xmlns:p14="http://schemas.microsoft.com/office/powerpoint/2010/main" val="67151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41351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3606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95746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10/4/2020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61178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10/4/2020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40999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10/4/2020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991281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56081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08529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24210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10/4/2020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16799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10/4/2020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82885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10/4/2020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797019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10/4/2020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432940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10/4/2020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0806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10/4/2020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5199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10/4/2020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493198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988566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58231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10/4/2020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5207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10/4/2020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7059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10/4/2020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4565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10/4/2020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80709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10/4/2020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58829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10/4/2020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2201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10/4/2020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61379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10/4/2020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dirty="0"/>
          </a:p>
        </p:txBody>
      </p:sp>
    </p:spTree>
    <p:extLst>
      <p:ext uri="{BB962C8B-B14F-4D97-AF65-F5344CB8AC3E}">
        <p14:creationId xmlns:p14="http://schemas.microsoft.com/office/powerpoint/2010/main" val="17670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10/4/2020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46005581"/>
      </p:ext>
    </p:extLst>
  </p:cSld>
  <p:clrMap bg1="lt1" tx1="dk1" bg2="lt2" tx2="dk2" accent1="accent1" accent2="accent2" accent3="accent3" accent4="accent4" accent5="accent5" accent6="accent6" hlink="hlink" folHlink="folHlink"/>
  <p:sldLayoutIdLst>
    <p:sldLayoutId id="2147485569" r:id="rId1"/>
    <p:sldLayoutId id="2147485570" r:id="rId2"/>
    <p:sldLayoutId id="2147485571" r:id="rId3"/>
    <p:sldLayoutId id="2147485572" r:id="rId4"/>
    <p:sldLayoutId id="2147485573" r:id="rId5"/>
    <p:sldLayoutId id="2147485574" r:id="rId6"/>
    <p:sldLayoutId id="2147485575" r:id="rId7"/>
    <p:sldLayoutId id="2147485576" r:id="rId8"/>
    <p:sldLayoutId id="2147485577" r:id="rId9"/>
    <p:sldLayoutId id="2147485578" r:id="rId10"/>
    <p:sldLayoutId id="21474855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8.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9.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0.xml"/></Relationships>
</file>

<file path=ppt/slides/_rels/slide13.xml.rels><?xml version="1.0" encoding="UTF-8" standalone="yes"?>
<Relationships xmlns="http://schemas.openxmlformats.org/package/2006/relationships"><Relationship Id="rId3" Type="http://schemas.openxmlformats.org/officeDocument/2006/relationships/hyperlink" Target="https://landmarkevents.org/assets/email/2019/09-02-history-highlight/" TargetMode="External"/><Relationship Id="rId2" Type="http://schemas.openxmlformats.org/officeDocument/2006/relationships/slideLayout" Target="../slideLayouts/slideLayout6.xml"/><Relationship Id="rId1" Type="http://schemas.openxmlformats.org/officeDocument/2006/relationships/themeOverride" Target="../theme/themeOverride11.xml"/><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7.xml"/><Relationship Id="rId1" Type="http://schemas.openxmlformats.org/officeDocument/2006/relationships/themeOverride" Target="../theme/themeOverride12.xml"/><Relationship Id="rId5" Type="http://schemas.openxmlformats.org/officeDocument/2006/relationships/hyperlink" Target="https://www.museeprotestant.org/en/notice/the-institutes-of-the-christian-faith/" TargetMode="External"/><Relationship Id="rId4" Type="http://schemas.openxmlformats.org/officeDocument/2006/relationships/image" Target="../media/image5.jpg"/></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13.xml"/><Relationship Id="rId1" Type="http://schemas.openxmlformats.org/officeDocument/2006/relationships/themeOverride" Target="../theme/themeOverride13.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13.xml"/><Relationship Id="rId1" Type="http://schemas.openxmlformats.org/officeDocument/2006/relationships/themeOverride" Target="../theme/themeOverride14.xml"/></Relationships>
</file>

<file path=ppt/slides/_rels/slide1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13.xml"/><Relationship Id="rId1" Type="http://schemas.openxmlformats.org/officeDocument/2006/relationships/themeOverride" Target="../theme/themeOverride15.xm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13.xml"/><Relationship Id="rId1" Type="http://schemas.openxmlformats.org/officeDocument/2006/relationships/themeOverride" Target="../theme/themeOverride16.xml"/></Relationships>
</file>

<file path=ppt/slides/_rels/slide1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13.xml"/><Relationship Id="rId1" Type="http://schemas.openxmlformats.org/officeDocument/2006/relationships/themeOverride" Target="../theme/themeOverride1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https://www.amazon.com/gp/product/B00IYW227A?pf_rd_r=FS2127RZ73Q3T418WNHH&amp;pf_rd_p=edaba0ee-c2fe-4124-9f5d-b31d6b1bfbee" TargetMode="External"/><Relationship Id="rId2" Type="http://schemas.openxmlformats.org/officeDocument/2006/relationships/slideLayout" Target="../slideLayouts/slideLayout6.xml"/><Relationship Id="rId1" Type="http://schemas.openxmlformats.org/officeDocument/2006/relationships/themeOverride" Target="../theme/themeOverride18.xml"/><Relationship Id="rId4" Type="http://schemas.openxmlformats.org/officeDocument/2006/relationships/image" Target="../media/image6.jp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7.xml"/><Relationship Id="rId1" Type="http://schemas.openxmlformats.org/officeDocument/2006/relationships/themeOverride" Target="../theme/themeOverride19.xml"/><Relationship Id="rId5" Type="http://schemas.openxmlformats.org/officeDocument/2006/relationships/hyperlink" Target="https://faculty.wts.edu/posts/why-pastors-should-engage-calvins-institutes-of-the-christian-religion/" TargetMode="External"/><Relationship Id="rId4" Type="http://schemas.openxmlformats.org/officeDocument/2006/relationships/image" Target="../media/image7.jpg"/></Relationships>
</file>

<file path=ppt/slides/_rels/slide2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slideLayout" Target="../slideLayouts/slideLayout6.xml"/><Relationship Id="rId1" Type="http://schemas.openxmlformats.org/officeDocument/2006/relationships/themeOverride" Target="../theme/themeOverride20.xml"/><Relationship Id="rId4" Type="http://schemas.openxmlformats.org/officeDocument/2006/relationships/hyperlink" Target="https://www.weareteachers.com/moving-beyond-classroom-discussions/"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7.xml"/><Relationship Id="rId1" Type="http://schemas.openxmlformats.org/officeDocument/2006/relationships/themeOverride" Target="../theme/themeOverride1.xml"/><Relationship Id="rId5" Type="http://schemas.openxmlformats.org/officeDocument/2006/relationships/hyperlink" Target="http://www.religionfacts.com/john-calvin/image/9850" TargetMode="Externa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8357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20000" b="-5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The Young John Calvin</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a:bodyPr>
          <a:lstStyle/>
          <a:p>
            <a:r>
              <a:rPr lang="en-US" dirty="0"/>
              <a:t>Calvin later described his conversion in the preface to his commentary on the Psalms:</a:t>
            </a:r>
          </a:p>
          <a:p>
            <a:pPr lvl="1"/>
            <a:r>
              <a:rPr lang="en-US" i="1" dirty="0">
                <a:latin typeface="Cambria" panose="02040503050406030204" pitchFamily="18" charset="0"/>
                <a:ea typeface="Cambria" panose="02040503050406030204" pitchFamily="18" charset="0"/>
              </a:rPr>
              <a:t>Since I was more stubbornly addicted to the superstitions of the papacy than to be easily pulled out of that deep swamp, by a sudden conversion God subdued my heart (too hardened for one so young) to a teachable spirit. Thus, having gained some taste of true godliness, I burned with great zeal to make progress. Although I did not give up my former studies, I pursued them with less enthusiasm; and a year had not passed when all who desired this purer doctrine flocked to me, newcomer and beginner though I was, in order to learn it.</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6334163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20000" b="-5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The Young John Calvin</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lnSpcReduction="10000"/>
          </a:bodyPr>
          <a:lstStyle/>
          <a:p>
            <a:r>
              <a:rPr lang="en-US" dirty="0"/>
              <a:t>In November, 1533 Calvin’s friend, Nicholas Cop, gave a speech as the newly appointed rector of Paris University. </a:t>
            </a:r>
          </a:p>
          <a:p>
            <a:r>
              <a:rPr lang="en-US" dirty="0"/>
              <a:t>Cop used the occasion to issue a humanist call for reformation in the Church, attacking scholastic theology and quoting Erasmus and Luther with approval.</a:t>
            </a:r>
          </a:p>
          <a:p>
            <a:r>
              <a:rPr lang="en-US" dirty="0"/>
              <a:t>The speech caused an uproar among traditional Catholics, and it provoked King Francis I into adopting a more repressive policy towards Protestants and their sympathizers. </a:t>
            </a:r>
          </a:p>
          <a:p>
            <a:r>
              <a:rPr lang="en-US" dirty="0"/>
              <a:t>Cop fled to the Swiss Protestant city of Basel; Calvin escaped from Paris disguised as a gardener and went into hiding in western France.</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0994580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20000" b="-5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The Young John Calvin</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fontScale="92500" lnSpcReduction="20000"/>
          </a:bodyPr>
          <a:lstStyle/>
          <a:p>
            <a:r>
              <a:rPr lang="en-US" dirty="0"/>
              <a:t>France became an even more dangerous country for Protestant sympathizers in 1534, after the citizens of Paris woke up on the morning of October 19</a:t>
            </a:r>
            <a:r>
              <a:rPr lang="en-US" baseline="30000" dirty="0"/>
              <a:t>th</a:t>
            </a:r>
            <a:r>
              <a:rPr lang="en-US" dirty="0"/>
              <a:t> and found the city covered with posters condemning the Roman Catholic mass as blasphemy and the Roman clergy as servants of Antichrist. </a:t>
            </a:r>
          </a:p>
          <a:p>
            <a:r>
              <a:rPr lang="en-US" dirty="0"/>
              <a:t>The posters were the work of an extreme Protestant, Antoine Marcourt. </a:t>
            </a:r>
          </a:p>
          <a:p>
            <a:r>
              <a:rPr lang="en-US" dirty="0"/>
              <a:t>The result was an outbreak of violent government persecution of French Protestants; in Paris, the authorities burnt twenty-four Protestants at the stake (including Calvin’s Waldensian friend, Etienne de la Forge), and imprisoned and tortured many others. </a:t>
            </a:r>
          </a:p>
          <a:p>
            <a:r>
              <a:rPr lang="en-US" dirty="0"/>
              <a:t>Now clearly a Protestant himself, Calvin followed in Nicholas Cop’s footsteps and fled to Basel, arriving there in January 1535.</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989985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112261" y="6400800"/>
            <a:ext cx="8915400"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hlinkClick r:id="rId3"/>
              </a:rPr>
              <a:t>https://landmarkevents.org/assets/email/2019/09-02-history-highlight/</a:t>
            </a:r>
            <a:r>
              <a:rPr kumimoji="0" lang="en-US" sz="14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2" name="Title 1"/>
          <p:cNvSpPr>
            <a:spLocks noGrp="1"/>
          </p:cNvSpPr>
          <p:nvPr>
            <p:ph type="title"/>
          </p:nvPr>
        </p:nvSpPr>
        <p:spPr>
          <a:xfrm>
            <a:off x="0" y="0"/>
            <a:ext cx="9144000" cy="838200"/>
          </a:xfrm>
        </p:spPr>
        <p:txBody>
          <a:bodyPr>
            <a:noAutofit/>
          </a:bodyPr>
          <a:lstStyle/>
          <a:p>
            <a:r>
              <a:rPr lang="en-US" b="1" dirty="0"/>
              <a:t>16</a:t>
            </a:r>
            <a:r>
              <a:rPr lang="en-US" b="1" baseline="30000" dirty="0"/>
              <a:t>th</a:t>
            </a:r>
            <a:r>
              <a:rPr lang="en-US" b="1" dirty="0"/>
              <a:t> Century Europe</a:t>
            </a:r>
            <a:endParaRPr lang="en-US" sz="4800" b="1" dirty="0"/>
          </a:p>
        </p:txBody>
      </p:sp>
      <p:pic>
        <p:nvPicPr>
          <p:cNvPr id="5" name="Picture 4">
            <a:extLst>
              <a:ext uri="{FF2B5EF4-FFF2-40B4-BE49-F238E27FC236}">
                <a16:creationId xmlns:a16="http://schemas.microsoft.com/office/drawing/2014/main" id="{FEA62422-F6B5-4165-A9DE-E72E797B9A74}"/>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524000" y="1206314"/>
            <a:ext cx="6324600" cy="4743449"/>
          </a:xfrm>
          <a:prstGeom prst="rect">
            <a:avLst/>
          </a:prstGeom>
        </p:spPr>
      </p:pic>
    </p:spTree>
    <p:extLst>
      <p:ext uri="{BB962C8B-B14F-4D97-AF65-F5344CB8AC3E}">
        <p14:creationId xmlns:p14="http://schemas.microsoft.com/office/powerpoint/2010/main" val="346591200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34844" y="6519446"/>
            <a:ext cx="9032956"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hlinkClick r:id="rId5"/>
              </a:rPr>
              <a:t>https://www.museeprotestant.org/en/notice/the-institutes-of-the-christian-faith/</a:t>
            </a:r>
            <a:r>
              <a:rPr kumimoji="0" lang="en-US" sz="14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3" name="Title 2"/>
          <p:cNvSpPr>
            <a:spLocks noGrp="1"/>
          </p:cNvSpPr>
          <p:nvPr>
            <p:ph type="title"/>
          </p:nvPr>
        </p:nvSpPr>
        <p:spPr>
          <a:xfrm>
            <a:off x="-34844" y="12095"/>
            <a:ext cx="9178844" cy="1359505"/>
          </a:xfrm>
          <a:noFill/>
        </p:spPr>
        <p:txBody>
          <a:bodyPr>
            <a:noAutofit/>
          </a:bodyPr>
          <a:lstStyle/>
          <a:p>
            <a:r>
              <a:rPr lang="en-US" sz="4800" b="1" dirty="0">
                <a:solidFill>
                  <a:schemeClr val="bg1"/>
                </a:solidFill>
                <a:effectLst>
                  <a:glow rad="228600">
                    <a:schemeClr val="accent2">
                      <a:satMod val="175000"/>
                      <a:alpha val="40000"/>
                    </a:schemeClr>
                  </a:glow>
                  <a:outerShdw blurRad="114300" dist="38100" dir="13500000" algn="br" rotWithShape="0">
                    <a:prstClr val="black"/>
                  </a:outerShdw>
                </a:effectLst>
              </a:rPr>
              <a:t>Institutes of the Christian Religion</a:t>
            </a:r>
            <a:br>
              <a:rPr lang="en-US" sz="6600" b="1" dirty="0">
                <a:solidFill>
                  <a:schemeClr val="bg1"/>
                </a:solidFill>
                <a:effectLst>
                  <a:glow rad="228600">
                    <a:schemeClr val="accent2">
                      <a:satMod val="175000"/>
                      <a:alpha val="40000"/>
                    </a:schemeClr>
                  </a:glow>
                  <a:outerShdw blurRad="114300" dist="38100" dir="13500000" algn="br" rotWithShape="0">
                    <a:prstClr val="black"/>
                  </a:outerShdw>
                </a:effectLst>
              </a:rPr>
            </a:br>
            <a:r>
              <a:rPr lang="en-US" sz="3800" b="1" dirty="0">
                <a:solidFill>
                  <a:schemeClr val="bg1"/>
                </a:solidFill>
                <a:effectLst>
                  <a:glow rad="228600">
                    <a:schemeClr val="accent2">
                      <a:satMod val="175000"/>
                      <a:alpha val="40000"/>
                    </a:schemeClr>
                  </a:glow>
                  <a:outerShdw blurRad="114300" dist="38100" dir="13500000" algn="br" rotWithShape="0">
                    <a:prstClr val="black"/>
                  </a:outerShdw>
                </a:effectLst>
              </a:rPr>
              <a:t>1536</a:t>
            </a:r>
            <a:endParaRPr lang="en-US" sz="3800" dirty="0">
              <a:effectLst>
                <a:glow rad="228600">
                  <a:schemeClr val="accent2">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386144273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3000" b="-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Institutes of the Christian Religion</a:t>
            </a:r>
            <a:endParaRPr lang="en-US" sz="3600" i="1" dirty="0">
              <a:latin typeface="+mn-lt"/>
            </a:endParaRPr>
          </a:p>
        </p:txBody>
      </p:sp>
      <p:sp>
        <p:nvSpPr>
          <p:cNvPr id="8" name="Content Placeholder 7"/>
          <p:cNvSpPr>
            <a:spLocks noGrp="1"/>
          </p:cNvSpPr>
          <p:nvPr>
            <p:ph idx="1"/>
          </p:nvPr>
        </p:nvSpPr>
        <p:spPr>
          <a:xfrm>
            <a:off x="342900" y="762000"/>
            <a:ext cx="8458200" cy="5791200"/>
          </a:xfrm>
        </p:spPr>
        <p:txBody>
          <a:bodyPr>
            <a:normAutofit fontScale="92500" lnSpcReduction="20000"/>
          </a:bodyPr>
          <a:lstStyle/>
          <a:p>
            <a:r>
              <a:rPr lang="en-US" dirty="0"/>
              <a:t>To justify his burning of Protestants, Francis I of France issued a public letter in 1535 accusing French Protestants of being political rebels intent on overthrowing the government (perhaps not surprising in the aftermath of Münster). </a:t>
            </a:r>
          </a:p>
          <a:p>
            <a:r>
              <a:rPr lang="en-US" dirty="0"/>
              <a:t>Calvin felt he must defend his persecuted brothers and sisters against this slander, and in March 1536 he published a short book which he had begun writing in when he was in hiding in Western France, called the</a:t>
            </a:r>
            <a:r>
              <a:rPr lang="en-US" i="1" dirty="0"/>
              <a:t> </a:t>
            </a:r>
            <a:r>
              <a:rPr lang="en-US" b="1" i="1" dirty="0"/>
              <a:t>Institutes of the Christian Religion</a:t>
            </a:r>
            <a:r>
              <a:rPr lang="en-US" dirty="0"/>
              <a:t>, prefaced by an open letter to Francis I. </a:t>
            </a:r>
          </a:p>
          <a:p>
            <a:r>
              <a:rPr lang="en-US" dirty="0"/>
              <a:t>The letter was a masterpiece; with dignity and passion, Calvin set forth the essence of the Protestant position and vindicated French Protestants from Francis I’s false accusations. </a:t>
            </a:r>
          </a:p>
          <a:p>
            <a:r>
              <a:rPr lang="en-US" dirty="0"/>
              <a:t>From that moment, the world began to regard 26-year-old Calvin as the foremost champion of French Protestantism.</a:t>
            </a:r>
          </a:p>
          <a:p>
            <a:endParaRPr lang="en-US" dirty="0"/>
          </a:p>
          <a:p>
            <a:endParaRPr lang="en-US" dirty="0"/>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7470237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3000" b="-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Institutes of the Christian Religion</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lnSpcReduction="10000"/>
          </a:bodyPr>
          <a:lstStyle/>
          <a:p>
            <a:r>
              <a:rPr lang="en-US" dirty="0"/>
              <a:t>The book to which Calvin attached the letter, the</a:t>
            </a:r>
            <a:r>
              <a:rPr lang="en-US" i="1" dirty="0"/>
              <a:t> </a:t>
            </a:r>
            <a:r>
              <a:rPr lang="en-US" b="1" i="1" dirty="0"/>
              <a:t>Institutes</a:t>
            </a:r>
            <a:r>
              <a:rPr lang="en-US" dirty="0"/>
              <a:t>, was an orderly summary of Christian doctrine and the Christian life as understood by Protestants. </a:t>
            </a:r>
          </a:p>
          <a:p>
            <a:r>
              <a:rPr lang="en-US" dirty="0"/>
              <a:t>It was the clearest, most elegant, and best-organized presentation of Reformation theology and spirituality which had yet appeared. </a:t>
            </a:r>
          </a:p>
          <a:p>
            <a:r>
              <a:rPr lang="en-US" i="1" dirty="0"/>
              <a:t>Institutes</a:t>
            </a:r>
            <a:r>
              <a:rPr lang="en-US" dirty="0"/>
              <a:t> is the English form of the book’s Latin title </a:t>
            </a:r>
            <a:r>
              <a:rPr lang="en-US" i="1" dirty="0" err="1"/>
              <a:t>Institutio</a:t>
            </a:r>
            <a:r>
              <a:rPr lang="en-US" dirty="0"/>
              <a:t>, which has a range of meanings – “instruction”, “manual”, “summary”. </a:t>
            </a:r>
          </a:p>
          <a:p>
            <a:r>
              <a:rPr lang="en-US" dirty="0"/>
              <a:t>A great success, the book sold well, and a second edition (greatly enlarged) came out three years later in 1539. </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8277773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3000" b="-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Institutes of the Christian Religion</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a:bodyPr>
          <a:lstStyle/>
          <a:p>
            <a:r>
              <a:rPr lang="en-US" dirty="0"/>
              <a:t>Throughout his life, Calvin continued to expand and revise the </a:t>
            </a:r>
            <a:r>
              <a:rPr lang="en-US" i="1" dirty="0"/>
              <a:t>Institutes</a:t>
            </a:r>
            <a:r>
              <a:rPr lang="en-US" dirty="0"/>
              <a:t>; the final edition was published in 1559, and it became the standard textbook of Reformed theology. </a:t>
            </a:r>
          </a:p>
          <a:p>
            <a:r>
              <a:rPr lang="en-US" dirty="0"/>
              <a:t>The Institutes was a work of literary as well as theological brilliance, written in beautiful Latin and French (there were editions in both languages)</a:t>
            </a:r>
          </a:p>
          <a:p>
            <a:r>
              <a:rPr lang="en-US" dirty="0"/>
              <a:t>The French editions had a notable impact on the future development of the French tongue.</a:t>
            </a:r>
          </a:p>
          <a:p>
            <a:pPr marL="0" indent="0">
              <a:buNone/>
            </a:pPr>
            <a:endParaRPr lang="en-US" dirty="0"/>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3301797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3000" b="-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Institutes of the Christian Religion</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a:bodyPr>
          <a:lstStyle/>
          <a:p>
            <a:r>
              <a:rPr lang="en-US" sz="2600" dirty="0"/>
              <a:t>The final 1559 edition of the Institutes was divided into </a:t>
            </a:r>
            <a:r>
              <a:rPr lang="en-US" sz="2600" b="1" i="1" dirty="0"/>
              <a:t>four</a:t>
            </a:r>
            <a:r>
              <a:rPr lang="en-US" sz="2600" dirty="0"/>
              <a:t> books. Calvin based this fourfold structure on the Apostles’ Creed, with its four central assertions:</a:t>
            </a:r>
          </a:p>
          <a:p>
            <a:endParaRPr lang="en-US" dirty="0"/>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2" name="Table 3">
            <a:extLst>
              <a:ext uri="{FF2B5EF4-FFF2-40B4-BE49-F238E27FC236}">
                <a16:creationId xmlns:a16="http://schemas.microsoft.com/office/drawing/2014/main" id="{F6919602-106F-4EF0-941D-C82EF7E7EC00}"/>
              </a:ext>
            </a:extLst>
          </p:cNvPr>
          <p:cNvGraphicFramePr>
            <a:graphicFrameLocks noGrp="1"/>
          </p:cNvGraphicFramePr>
          <p:nvPr>
            <p:extLst>
              <p:ext uri="{D42A27DB-BD31-4B8C-83A1-F6EECF244321}">
                <p14:modId xmlns:p14="http://schemas.microsoft.com/office/powerpoint/2010/main" val="954129773"/>
              </p:ext>
            </p:extLst>
          </p:nvPr>
        </p:nvGraphicFramePr>
        <p:xfrm>
          <a:off x="1371600" y="2286000"/>
          <a:ext cx="6096000" cy="40538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451869171"/>
                    </a:ext>
                  </a:extLst>
                </a:gridCol>
                <a:gridCol w="3048000">
                  <a:extLst>
                    <a:ext uri="{9D8B030D-6E8A-4147-A177-3AD203B41FA5}">
                      <a16:colId xmlns:a16="http://schemas.microsoft.com/office/drawing/2014/main" val="202189493"/>
                    </a:ext>
                  </a:extLst>
                </a:gridCol>
              </a:tblGrid>
              <a:tr h="370840">
                <a:tc>
                  <a:txBody>
                    <a:bodyPr/>
                    <a:lstStyle/>
                    <a:p>
                      <a:r>
                        <a:rPr lang="en-US" sz="2000" dirty="0"/>
                        <a:t>Apostles’ Creed </a:t>
                      </a:r>
                    </a:p>
                  </a:txBody>
                  <a:tcPr/>
                </a:tc>
                <a:tc>
                  <a:txBody>
                    <a:bodyPr/>
                    <a:lstStyle/>
                    <a:p>
                      <a:r>
                        <a:rPr lang="en-US" sz="2000" dirty="0"/>
                        <a:t>Calvin’s  Institutes</a:t>
                      </a:r>
                    </a:p>
                  </a:txBody>
                  <a:tcPr/>
                </a:tc>
                <a:extLst>
                  <a:ext uri="{0D108BD9-81ED-4DB2-BD59-A6C34878D82A}">
                    <a16:rowId xmlns:a16="http://schemas.microsoft.com/office/drawing/2014/main" val="1197669690"/>
                  </a:ext>
                </a:extLst>
              </a:tr>
              <a:tr h="370840">
                <a:tc>
                  <a:txBody>
                    <a:bodyPr/>
                    <a:lstStyle/>
                    <a:p>
                      <a:r>
                        <a:rPr lang="en-US" dirty="0"/>
                        <a:t> “I believe in God the Father almighty, Creator of heaven and earth” </a:t>
                      </a:r>
                    </a:p>
                  </a:txBody>
                  <a:tcPr/>
                </a:tc>
                <a:tc>
                  <a:txBody>
                    <a:bodyPr/>
                    <a:lstStyle/>
                    <a:p>
                      <a:r>
                        <a:rPr lang="en-US" b="1" dirty="0"/>
                        <a:t>Book One  –</a:t>
                      </a:r>
                      <a:r>
                        <a:rPr lang="en-US" dirty="0"/>
                        <a:t> “The Knowledge of God the Creator”</a:t>
                      </a:r>
                    </a:p>
                  </a:txBody>
                  <a:tcPr/>
                </a:tc>
                <a:extLst>
                  <a:ext uri="{0D108BD9-81ED-4DB2-BD59-A6C34878D82A}">
                    <a16:rowId xmlns:a16="http://schemas.microsoft.com/office/drawing/2014/main" val="2303301475"/>
                  </a:ext>
                </a:extLst>
              </a:tr>
              <a:tr h="370840">
                <a:tc>
                  <a:txBody>
                    <a:bodyPr/>
                    <a:lstStyle/>
                    <a:p>
                      <a:r>
                        <a:rPr lang="en-US" dirty="0"/>
                        <a:t>“And in Jesus Christ, His only Son, our Lord” </a:t>
                      </a:r>
                    </a:p>
                  </a:txBody>
                  <a:tcPr/>
                </a:tc>
                <a:tc>
                  <a:txBody>
                    <a:bodyPr/>
                    <a:lstStyle/>
                    <a:p>
                      <a:r>
                        <a:rPr lang="en-US" b="1" dirty="0"/>
                        <a:t>Book Two  – </a:t>
                      </a:r>
                      <a:r>
                        <a:rPr lang="en-US" dirty="0"/>
                        <a:t>“The Knowledge of God the Redeemer in Christ”</a:t>
                      </a:r>
                    </a:p>
                  </a:txBody>
                  <a:tcPr/>
                </a:tc>
                <a:extLst>
                  <a:ext uri="{0D108BD9-81ED-4DB2-BD59-A6C34878D82A}">
                    <a16:rowId xmlns:a16="http://schemas.microsoft.com/office/drawing/2014/main" val="3343045862"/>
                  </a:ext>
                </a:extLst>
              </a:tr>
              <a:tr h="370840">
                <a:tc>
                  <a:txBody>
                    <a:bodyPr/>
                    <a:lstStyle/>
                    <a:p>
                      <a:r>
                        <a:rPr lang="en-US" dirty="0"/>
                        <a:t>“I believe in the Holy Spirit” </a:t>
                      </a:r>
                    </a:p>
                  </a:txBody>
                  <a:tcPr/>
                </a:tc>
                <a:tc>
                  <a:txBody>
                    <a:bodyPr/>
                    <a:lstStyle/>
                    <a:p>
                      <a:r>
                        <a:rPr lang="en-US" b="1" dirty="0"/>
                        <a:t>Book Three  – </a:t>
                      </a:r>
                      <a:r>
                        <a:rPr lang="en-US" dirty="0"/>
                        <a:t>“The Way we Receive the Grace of Christ”</a:t>
                      </a:r>
                    </a:p>
                  </a:txBody>
                  <a:tcPr/>
                </a:tc>
                <a:extLst>
                  <a:ext uri="{0D108BD9-81ED-4DB2-BD59-A6C34878D82A}">
                    <a16:rowId xmlns:a16="http://schemas.microsoft.com/office/drawing/2014/main" val="3689295535"/>
                  </a:ext>
                </a:extLst>
              </a:tr>
              <a:tr h="370840">
                <a:tc>
                  <a:txBody>
                    <a:bodyPr/>
                    <a:lstStyle/>
                    <a:p>
                      <a:r>
                        <a:rPr lang="en-US" dirty="0"/>
                        <a:t>“I believe in the holy Catholic Church” </a:t>
                      </a:r>
                    </a:p>
                  </a:txBody>
                  <a:tcPr/>
                </a:tc>
                <a:tc>
                  <a:txBody>
                    <a:bodyPr/>
                    <a:lstStyle/>
                    <a:p>
                      <a:r>
                        <a:rPr lang="en-US" b="1" dirty="0"/>
                        <a:t>Book Four  – </a:t>
                      </a:r>
                      <a:r>
                        <a:rPr lang="en-US" dirty="0"/>
                        <a:t>“The External Means or Aids by which God Invites us into the Society of Christ”</a:t>
                      </a:r>
                    </a:p>
                  </a:txBody>
                  <a:tcPr/>
                </a:tc>
                <a:extLst>
                  <a:ext uri="{0D108BD9-81ED-4DB2-BD59-A6C34878D82A}">
                    <a16:rowId xmlns:a16="http://schemas.microsoft.com/office/drawing/2014/main" val="3733222237"/>
                  </a:ext>
                </a:extLst>
              </a:tr>
            </a:tbl>
          </a:graphicData>
        </a:graphic>
      </p:graphicFrame>
    </p:spTree>
    <p:extLst>
      <p:ext uri="{BB962C8B-B14F-4D97-AF65-F5344CB8AC3E}">
        <p14:creationId xmlns:p14="http://schemas.microsoft.com/office/powerpoint/2010/main" val="368594396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3000" b="-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Institutes of the Christian Religion</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fontScale="92500" lnSpcReduction="20000"/>
          </a:bodyPr>
          <a:lstStyle/>
          <a:p>
            <a:r>
              <a:rPr lang="en-US" dirty="0"/>
              <a:t>By setting out the Institutes like this, Calvin was making an important point: Protestants had </a:t>
            </a:r>
            <a:r>
              <a:rPr lang="en-US" b="1" i="1" dirty="0"/>
              <a:t>not</a:t>
            </a:r>
            <a:r>
              <a:rPr lang="en-US" dirty="0"/>
              <a:t> invented </a:t>
            </a:r>
            <a:r>
              <a:rPr lang="en-US" b="1" i="1" dirty="0"/>
              <a:t>new </a:t>
            </a:r>
            <a:r>
              <a:rPr lang="en-US" dirty="0"/>
              <a:t>doctrines of their own; they were simply rejecting the various errors that had grown up in the Western Catholic Church during the Middle Ages, and returning to the pure apostolic faith of the early Church. </a:t>
            </a:r>
          </a:p>
          <a:p>
            <a:r>
              <a:rPr lang="en-US" dirty="0"/>
              <a:t>Calvin himself was one of the 16th century’s great students of the early Church fathers; his writings overflowed with patristic quotations, </a:t>
            </a:r>
            <a:r>
              <a:rPr lang="en-US" b="1" i="1" dirty="0"/>
              <a:t>especially</a:t>
            </a:r>
            <a:r>
              <a:rPr lang="en-US" dirty="0"/>
              <a:t> from Augustine of Hippo.</a:t>
            </a:r>
          </a:p>
          <a:p>
            <a:r>
              <a:rPr lang="en-US" dirty="0"/>
              <a:t>Calvin also had some familiarity with the great Catholic theologians of the Middle Ages. </a:t>
            </a:r>
          </a:p>
          <a:p>
            <a:r>
              <a:rPr lang="en-US" dirty="0"/>
              <a:t>Frequently Calvin referred to the medieval thinkers only to </a:t>
            </a:r>
            <a:r>
              <a:rPr lang="en-US" b="1" i="1" dirty="0"/>
              <a:t>criticize</a:t>
            </a:r>
            <a:r>
              <a:rPr lang="en-US" dirty="0"/>
              <a:t> them, but he exempted </a:t>
            </a:r>
            <a:r>
              <a:rPr lang="en-US" b="1" i="1" dirty="0"/>
              <a:t>Bernard of Clairvaux </a:t>
            </a:r>
            <a:r>
              <a:rPr lang="en-US" dirty="0"/>
              <a:t>from this general condemnation, quoting the famous Cistercian monk with warm approval.</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9310308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a:t>Review</a:t>
            </a:r>
          </a:p>
        </p:txBody>
      </p:sp>
      <p:sp>
        <p:nvSpPr>
          <p:cNvPr id="4" name="Content Placeholder 3"/>
          <p:cNvSpPr>
            <a:spLocks noGrp="1"/>
          </p:cNvSpPr>
          <p:nvPr>
            <p:ph idx="1"/>
          </p:nvPr>
        </p:nvSpPr>
        <p:spPr>
          <a:xfrm>
            <a:off x="304800" y="757687"/>
            <a:ext cx="8458200" cy="5947913"/>
          </a:xfrm>
          <a:effectLst>
            <a:glow rad="228600">
              <a:schemeClr val="accent3">
                <a:satMod val="175000"/>
                <a:alpha val="40000"/>
              </a:schemeClr>
            </a:glow>
            <a:innerShdw blurRad="63500" dist="50800" dir="13500000">
              <a:prstClr val="black">
                <a:alpha val="50000"/>
              </a:prstClr>
            </a:innerShdw>
          </a:effectLst>
        </p:spPr>
        <p:txBody>
          <a:bodyPr>
            <a:normAutofit fontScale="92500" lnSpcReduction="20000"/>
          </a:bodyPr>
          <a:lstStyle/>
          <a:p>
            <a:r>
              <a:rPr lang="en-US" sz="3200" dirty="0"/>
              <a:t>What practice are the Hutterites known for in terms of their handling of their physical possessions?</a:t>
            </a:r>
          </a:p>
          <a:p>
            <a:pPr lvl="1"/>
            <a:r>
              <a:rPr lang="en-US" dirty="0"/>
              <a:t>The Hutterites pooled their money and possessions in a common treasury, in keeping with what they believed to be the early Christian practice (from Acts 2).</a:t>
            </a:r>
          </a:p>
          <a:p>
            <a:r>
              <a:rPr lang="en-US" dirty="0"/>
              <a:t>What area of belief makes the Anabaptists the forerunners of practically </a:t>
            </a:r>
            <a:r>
              <a:rPr lang="en-US" b="1" i="1" dirty="0"/>
              <a:t>all</a:t>
            </a:r>
            <a:r>
              <a:rPr lang="en-US" dirty="0"/>
              <a:t> modern Protestants?</a:t>
            </a:r>
          </a:p>
          <a:p>
            <a:pPr lvl="1"/>
            <a:r>
              <a:rPr lang="en-US" dirty="0"/>
              <a:t>Their belief in the </a:t>
            </a:r>
            <a:r>
              <a:rPr lang="en-US" b="1" i="1" dirty="0"/>
              <a:t>separation of church and state</a:t>
            </a:r>
            <a:r>
              <a:rPr lang="en-US" dirty="0"/>
              <a:t> </a:t>
            </a:r>
          </a:p>
          <a:p>
            <a:r>
              <a:rPr lang="en-US" dirty="0"/>
              <a:t>What city did Bucer minister in for nearly 25 years?</a:t>
            </a:r>
          </a:p>
          <a:p>
            <a:pPr lvl="1"/>
            <a:r>
              <a:rPr lang="en-US" dirty="0"/>
              <a:t>Strasbourg, France</a:t>
            </a:r>
          </a:p>
          <a:p>
            <a:r>
              <a:rPr lang="en-US" dirty="0"/>
              <a:t>Bucer disagreed with the idea that the state controlled the Church – an idea that had characterized the Reformation up to that point. Who did Bucer believe should rule over the church?</a:t>
            </a:r>
          </a:p>
          <a:p>
            <a:pPr lvl="1"/>
            <a:r>
              <a:rPr lang="en-US" dirty="0"/>
              <a:t>Christ, through special offices of ministry which were set down in Scripture – Pastor, elder, deacon, etc.</a:t>
            </a:r>
          </a:p>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3101914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4">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p:cTn id="49"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4">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 calcmode="lin" valueType="num">
                                      <p:cBhvr>
                                        <p:cTn id="56"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112261" y="6400800"/>
            <a:ext cx="8915400"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hlinkClick r:id="rId3"/>
              </a:rPr>
              <a:t>https://www.amazon.com/gp/product/B00IYW227A?pf_rd_r=FS2127RZ73Q3T418WNHH&amp;pf_rd_p=edaba0ee-c2fe-4124-9f5d-b31d6b1bfbee</a:t>
            </a:r>
            <a:r>
              <a:rPr kumimoji="0" lang="en-US" sz="14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2" name="Title 1"/>
          <p:cNvSpPr>
            <a:spLocks noGrp="1"/>
          </p:cNvSpPr>
          <p:nvPr>
            <p:ph type="title"/>
          </p:nvPr>
        </p:nvSpPr>
        <p:spPr>
          <a:xfrm>
            <a:off x="0" y="0"/>
            <a:ext cx="9144000" cy="838200"/>
          </a:xfrm>
        </p:spPr>
        <p:txBody>
          <a:bodyPr>
            <a:noAutofit/>
          </a:bodyPr>
          <a:lstStyle/>
          <a:p>
            <a:r>
              <a:rPr lang="en-US" b="1" dirty="0"/>
              <a:t>Recommended Translation</a:t>
            </a:r>
            <a:endParaRPr lang="en-US" sz="4800" b="1" dirty="0"/>
          </a:p>
        </p:txBody>
      </p:sp>
      <p:pic>
        <p:nvPicPr>
          <p:cNvPr id="5" name="Picture 4">
            <a:extLst>
              <a:ext uri="{FF2B5EF4-FFF2-40B4-BE49-F238E27FC236}">
                <a16:creationId xmlns:a16="http://schemas.microsoft.com/office/drawing/2014/main" id="{FEA62422-F6B5-4165-A9DE-E72E797B9A74}"/>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2747250" y="800100"/>
            <a:ext cx="3480663" cy="5257800"/>
          </a:xfrm>
          <a:prstGeom prst="rect">
            <a:avLst/>
          </a:prstGeom>
        </p:spPr>
      </p:pic>
      <p:sp>
        <p:nvSpPr>
          <p:cNvPr id="3" name="TextBox 2">
            <a:extLst>
              <a:ext uri="{FF2B5EF4-FFF2-40B4-BE49-F238E27FC236}">
                <a16:creationId xmlns:a16="http://schemas.microsoft.com/office/drawing/2014/main" id="{F7242832-411C-4956-9D52-C8975C7712A7}"/>
              </a:ext>
            </a:extLst>
          </p:cNvPr>
          <p:cNvSpPr txBox="1"/>
          <p:nvPr/>
        </p:nvSpPr>
        <p:spPr>
          <a:xfrm>
            <a:off x="102123" y="6000690"/>
            <a:ext cx="3645422"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i="0" u="none" strike="noStrike" kern="1200" normalizeH="0" baseline="0" noProof="0" dirty="0">
                <a:ln w="0"/>
                <a:effectLst>
                  <a:outerShdw blurRad="38100" dist="19050" dir="2700000" algn="tl" rotWithShape="0">
                    <a:schemeClr val="dk1">
                      <a:alpha val="40000"/>
                    </a:schemeClr>
                  </a:outerShdw>
                </a:effectLst>
                <a:uLnTx/>
                <a:uFillTx/>
                <a:latin typeface="Calibri"/>
                <a:ea typeface="+mn-ea"/>
                <a:cs typeface="+mn-cs"/>
              </a:rPr>
              <a:t>Translated by  Ford Lewis Battles</a:t>
            </a:r>
          </a:p>
        </p:txBody>
      </p:sp>
    </p:spTree>
    <p:extLst>
      <p:ext uri="{BB962C8B-B14F-4D97-AF65-F5344CB8AC3E}">
        <p14:creationId xmlns:p14="http://schemas.microsoft.com/office/powerpoint/2010/main" val="43019134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43000" r="-43000"/>
          </a:stretch>
        </a:blipFill>
        <a:effectLst/>
      </p:bgPr>
    </p:bg>
    <p:spTree>
      <p:nvGrpSpPr>
        <p:cNvPr id="1" name=""/>
        <p:cNvGrpSpPr/>
        <p:nvPr/>
      </p:nvGrpSpPr>
      <p:grpSpPr>
        <a:xfrm>
          <a:off x="0" y="0"/>
          <a:ext cx="0" cy="0"/>
          <a:chOff x="0" y="0"/>
          <a:chExt cx="0" cy="0"/>
        </a:xfrm>
      </p:grpSpPr>
      <p:sp>
        <p:nvSpPr>
          <p:cNvPr id="4" name="Rectangle 3"/>
          <p:cNvSpPr/>
          <p:nvPr/>
        </p:nvSpPr>
        <p:spPr>
          <a:xfrm>
            <a:off x="-34844" y="6519446"/>
            <a:ext cx="9032956"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hlinkClick r:id="rId5"/>
              </a:rPr>
              <a:t>https://faculty.wts.edu/posts/why-pastors-should-engage-calvins-institutes-of-the-christian-religion/</a:t>
            </a:r>
            <a:r>
              <a:rPr kumimoji="0" lang="en-US" sz="14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3" name="Title 2"/>
          <p:cNvSpPr>
            <a:spLocks noGrp="1"/>
          </p:cNvSpPr>
          <p:nvPr>
            <p:ph type="title"/>
          </p:nvPr>
        </p:nvSpPr>
        <p:spPr>
          <a:xfrm>
            <a:off x="-34844" y="12095"/>
            <a:ext cx="9178844" cy="978505"/>
          </a:xfrm>
          <a:noFill/>
        </p:spPr>
        <p:txBody>
          <a:bodyPr>
            <a:noAutofit/>
          </a:bodyPr>
          <a:lstStyle/>
          <a:p>
            <a:r>
              <a:rPr lang="en-US" sz="5400" b="1" dirty="0">
                <a:solidFill>
                  <a:schemeClr val="bg1"/>
                </a:solidFill>
                <a:effectLst>
                  <a:glow rad="228600">
                    <a:schemeClr val="accent2">
                      <a:satMod val="175000"/>
                      <a:alpha val="40000"/>
                    </a:schemeClr>
                  </a:glow>
                  <a:outerShdw blurRad="114300" dist="38100" dir="13500000" algn="br" rotWithShape="0">
                    <a:prstClr val="black"/>
                  </a:outerShdw>
                </a:effectLst>
              </a:rPr>
              <a:t>John Calvin’s Theology</a:t>
            </a:r>
            <a:endParaRPr lang="en-US" sz="4000" dirty="0">
              <a:effectLst>
                <a:glow rad="228600">
                  <a:schemeClr val="accent2">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358255661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dirty="0">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dirty="0">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7981800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*Class Discussion Time</a:t>
            </a:r>
          </a:p>
        </p:txBody>
      </p:sp>
      <p:sp>
        <p:nvSpPr>
          <p:cNvPr id="4" name="Content Placeholder 3"/>
          <p:cNvSpPr>
            <a:spLocks noGrp="1"/>
          </p:cNvSpPr>
          <p:nvPr>
            <p:ph idx="1"/>
          </p:nvPr>
        </p:nvSpPr>
        <p:spPr>
          <a:xfrm>
            <a:off x="31630" y="685800"/>
            <a:ext cx="8991600" cy="6172200"/>
          </a:xfrm>
        </p:spPr>
        <p:txBody>
          <a:bodyPr>
            <a:normAutofit fontScale="92500" lnSpcReduction="20000"/>
          </a:bodyPr>
          <a:lstStyle/>
          <a:p>
            <a:r>
              <a:rPr lang="en-US" dirty="0"/>
              <a:t>Part of what prepared Calvin to serve the significant role that did in the Reformation and in church history was the strong education that he received in his youth – much of which he received prior to his conversion.</a:t>
            </a:r>
          </a:p>
          <a:p>
            <a:r>
              <a:rPr lang="en-US" dirty="0"/>
              <a:t>This raises a question in my mind – Scripture tells us that God uniquely gifts each member of the body with a spiritual gift in order to serve His purposes in the church: Do you think it’s fair to say that some of our gifting is shaped by experiences which God providentially puts us through even </a:t>
            </a:r>
            <a:r>
              <a:rPr lang="en-US" b="1" i="1" dirty="0"/>
              <a:t>prior</a:t>
            </a:r>
            <a:r>
              <a:rPr lang="en-US" dirty="0"/>
              <a:t> to our conversion?</a:t>
            </a:r>
          </a:p>
          <a:p>
            <a:r>
              <a:rPr lang="en-US" dirty="0"/>
              <a:t>Calvin’s education was clearly a significant part of what positioned him to be the effective leader that he was. What, if anything, does this say to us about the value of a good education and theological training in order to prepare men </a:t>
            </a:r>
            <a:r>
              <a:rPr lang="en-US"/>
              <a:t>for to server as pastors?</a:t>
            </a:r>
            <a:endParaRPr lang="en-US" dirty="0"/>
          </a:p>
          <a:p>
            <a:r>
              <a:rPr lang="en-US" dirty="0"/>
              <a:t>Do </a:t>
            </a:r>
            <a:r>
              <a:rPr lang="en-US" b="1" i="1" dirty="0"/>
              <a:t>you</a:t>
            </a:r>
            <a:r>
              <a:rPr lang="en-US" dirty="0"/>
              <a:t> have a topic or question that </a:t>
            </a:r>
            <a:r>
              <a:rPr lang="en-US" b="1" i="1" dirty="0"/>
              <a:t>you</a:t>
            </a:r>
            <a:r>
              <a:rPr lang="en-US" dirty="0"/>
              <a:t> would like to see us to discuss?</a:t>
            </a:r>
          </a:p>
          <a:p>
            <a:endParaRPr lang="en-US" dirty="0"/>
          </a:p>
          <a:p>
            <a:endParaRPr lang="en-US" dirty="0"/>
          </a:p>
        </p:txBody>
      </p:sp>
    </p:spTree>
    <p:extLst>
      <p:ext uri="{BB962C8B-B14F-4D97-AF65-F5344CB8AC3E}">
        <p14:creationId xmlns:p14="http://schemas.microsoft.com/office/powerpoint/2010/main" val="61083895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t="-20000" b="-54000"/>
          </a:stretch>
        </a:blipFill>
        <a:effectLst/>
      </p:bgPr>
    </p:bg>
    <p:spTree>
      <p:nvGrpSpPr>
        <p:cNvPr id="1" name=""/>
        <p:cNvGrpSpPr/>
        <p:nvPr/>
      </p:nvGrpSpPr>
      <p:grpSpPr>
        <a:xfrm>
          <a:off x="0" y="0"/>
          <a:ext cx="0" cy="0"/>
          <a:chOff x="0" y="0"/>
          <a:chExt cx="0" cy="0"/>
        </a:xfrm>
      </p:grpSpPr>
      <p:sp>
        <p:nvSpPr>
          <p:cNvPr id="4" name="Rectangle 3"/>
          <p:cNvSpPr/>
          <p:nvPr/>
        </p:nvSpPr>
        <p:spPr>
          <a:xfrm>
            <a:off x="-34844" y="6519446"/>
            <a:ext cx="9032956"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hlinkClick r:id="rId5"/>
              </a:rPr>
              <a:t>http://www.religionfacts.com/john-calvin/image/9850</a:t>
            </a:r>
            <a:r>
              <a:rPr kumimoji="0" lang="en-US" sz="14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3" name="Title 2"/>
          <p:cNvSpPr>
            <a:spLocks noGrp="1"/>
          </p:cNvSpPr>
          <p:nvPr>
            <p:ph type="title"/>
          </p:nvPr>
        </p:nvSpPr>
        <p:spPr>
          <a:xfrm>
            <a:off x="-34844" y="12095"/>
            <a:ext cx="9178844" cy="1359505"/>
          </a:xfrm>
          <a:noFill/>
        </p:spPr>
        <p:txBody>
          <a:bodyPr>
            <a:noAutofit/>
          </a:bodyPr>
          <a:lstStyle/>
          <a:p>
            <a:r>
              <a:rPr lang="en-US" sz="5400" b="1" dirty="0">
                <a:solidFill>
                  <a:schemeClr val="bg1"/>
                </a:solidFill>
                <a:effectLst>
                  <a:glow rad="228600">
                    <a:schemeClr val="accent2">
                      <a:satMod val="175000"/>
                      <a:alpha val="40000"/>
                    </a:schemeClr>
                  </a:glow>
                  <a:outerShdw blurRad="114300" dist="38100" dir="13500000" algn="br" rotWithShape="0">
                    <a:prstClr val="black"/>
                  </a:outerShdw>
                </a:effectLst>
              </a:rPr>
              <a:t>The Young John Calvin</a:t>
            </a:r>
            <a:br>
              <a:rPr lang="en-US" sz="6600" b="1" dirty="0">
                <a:solidFill>
                  <a:schemeClr val="bg1"/>
                </a:solidFill>
                <a:effectLst>
                  <a:glow rad="228600">
                    <a:schemeClr val="accent2">
                      <a:satMod val="175000"/>
                      <a:alpha val="40000"/>
                    </a:schemeClr>
                  </a:glow>
                  <a:outerShdw blurRad="114300" dist="38100" dir="13500000" algn="br" rotWithShape="0">
                    <a:prstClr val="black"/>
                  </a:outerShdw>
                </a:effectLst>
              </a:rPr>
            </a:br>
            <a:r>
              <a:rPr lang="en-US" sz="4000" b="1" dirty="0">
                <a:solidFill>
                  <a:schemeClr val="bg1"/>
                </a:solidFill>
                <a:effectLst>
                  <a:glow rad="228600">
                    <a:schemeClr val="accent2">
                      <a:satMod val="175000"/>
                      <a:alpha val="40000"/>
                    </a:schemeClr>
                  </a:glow>
                  <a:outerShdw blurRad="114300" dist="38100" dir="13500000" algn="br" rotWithShape="0">
                    <a:prstClr val="black"/>
                  </a:outerShdw>
                </a:effectLst>
              </a:rPr>
              <a:t>1509-1535</a:t>
            </a:r>
            <a:endParaRPr lang="en-US" sz="6600" dirty="0">
              <a:effectLst>
                <a:glow rad="228600">
                  <a:schemeClr val="accent2">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101301316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20000" b="-5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The Young John Calvin</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lnSpcReduction="10000"/>
          </a:bodyPr>
          <a:lstStyle/>
          <a:p>
            <a:r>
              <a:rPr lang="en-US" dirty="0"/>
              <a:t>Martin Bucer was a theological giant by any standard, and the fact that his present-day reputation is almost totally eclipsed by the more celebrated John Calvin must not blind us to his significance as a founding father of the Reformed faith, nor cause us to give an undue prominence to Calvin. </a:t>
            </a:r>
          </a:p>
          <a:p>
            <a:r>
              <a:rPr lang="en-US" dirty="0"/>
              <a:t>Calvin never was to Reformed Protestantism the dominating figure that Luther was to Lutheranism. </a:t>
            </a:r>
          </a:p>
          <a:p>
            <a:r>
              <a:rPr lang="en-US" dirty="0"/>
              <a:t>Nonetheless, it remains true that if any single person among the Reformed pioneers had ultimately the most far-reaching influence on the Church and the world, it was surely Calvin.</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9724077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20000" b="-5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The Young John Calvin</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fontScale="92500" lnSpcReduction="20000"/>
          </a:bodyPr>
          <a:lstStyle/>
          <a:p>
            <a:r>
              <a:rPr lang="en-US" dirty="0"/>
              <a:t>John Calvin was born at Noyon in Picardy, north-eastern France, in 1509, the son of a Church lawyer attached to Noyon Cathedral. </a:t>
            </a:r>
          </a:p>
          <a:p>
            <a:r>
              <a:rPr lang="en-US" dirty="0"/>
              <a:t>His social background was more “upper class” than Luther’s, something that helps to account for the mature Calvin’s rather aloof, aristocratic personality.</a:t>
            </a:r>
          </a:p>
          <a:p>
            <a:r>
              <a:rPr lang="en-US" dirty="0"/>
              <a:t>When a Protestant refugee met Calvin after the latter had become the Reformer of Geneva, he addressed him as “brother Calvin”, only to be told that the correct form of address was “Monsieur Calvin”. </a:t>
            </a:r>
          </a:p>
          <a:p>
            <a:r>
              <a:rPr lang="en-US" dirty="0"/>
              <a:t>Calvin’s father Gérard intended him to enter the Roman Catholic priesthood, so the youthful Calvin prepared himself by studying at Paris University from 1523 to 1528, first at the College de la Marche where he learned Latin from one of its greatest teachers of the day, Mathurin Cordier. </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9013224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20000" b="-5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The Young John Calvin</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fontScale="92500" lnSpcReduction="20000"/>
          </a:bodyPr>
          <a:lstStyle/>
          <a:p>
            <a:r>
              <a:rPr lang="en-US" dirty="0"/>
              <a:t>Cordier must have made an impression on young Calvin; many years later, the Reformer dedicated to his old Latin teacher his commentary on 1 Thessalonians. It is worth quoting:</a:t>
            </a:r>
          </a:p>
          <a:p>
            <a:pPr lvl="1"/>
            <a:r>
              <a:rPr lang="en-US" i="1" dirty="0">
                <a:latin typeface="Cambria" panose="02040503050406030204" pitchFamily="18" charset="0"/>
                <a:ea typeface="Cambria" panose="02040503050406030204" pitchFamily="18" charset="0"/>
              </a:rPr>
              <a:t>It is only right that you should come in for a share in my labors, since under your patronage, having entered on a course of study, I gained a proficiency which prepared me to be useful, in some degree, to the Church of God. When my father sent me, while yet a boy, to Paris, after I had simply tasted the first elements of the Latin tongue, providence arranged that I had, for a short time, the privilege of having you as my instructor. I was taught by you the true method of learning, in such a way that I might be prepared afterwards to acquire a somewhat better competence… I gained so much help afterwards from your training, that it is with good reason that I confess myself indebted to you for whatever progress I have since made. And this I desired to testify to posterity, so that, if any advantage is added to them from my writings, they will know that it has in some degree originated with you.</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6041223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20000" b="-5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The Young John Calvin</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lnSpcReduction="10000"/>
          </a:bodyPr>
          <a:lstStyle/>
          <a:p>
            <a:r>
              <a:rPr lang="en-US" dirty="0"/>
              <a:t>The mature Calvin’s Latin was unusually pure and beautiful; we can see in his time at the College de la Marche under Cordier the beginnings of the Reformer’s future brilliant style.</a:t>
            </a:r>
          </a:p>
          <a:p>
            <a:r>
              <a:rPr lang="en-US" dirty="0"/>
              <a:t>Calvin then moved to the College de </a:t>
            </a:r>
            <a:r>
              <a:rPr lang="en-US" dirty="0" err="1"/>
              <a:t>Montaigu</a:t>
            </a:r>
            <a:r>
              <a:rPr lang="en-US" dirty="0"/>
              <a:t> in Paris where Calvin formed a close friendship with Nicholas Cop, a zealous Christian humanist whose father was physician to the French king, Francis I. This friendship was to have important consequences.</a:t>
            </a:r>
          </a:p>
          <a:p>
            <a:r>
              <a:rPr lang="en-US" dirty="0"/>
              <a:t>In 1527, Calvin’s father got into a dispute with the leaders of the Noyon Cathedral and decided that his son should not become a priest after all, but a lawyer. </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9259337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20000" b="-5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The Young John Calvin</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fontScale="92500" lnSpcReduction="20000"/>
          </a:bodyPr>
          <a:lstStyle/>
          <a:p>
            <a:r>
              <a:rPr lang="en-US" dirty="0"/>
              <a:t>So Calvin now terminated his theology studies and became a law student. </a:t>
            </a:r>
          </a:p>
          <a:p>
            <a:r>
              <a:rPr lang="en-US" dirty="0"/>
              <a:t>Here he also took pains to acquire the riches of the new humanist culture, learning Greek. </a:t>
            </a:r>
          </a:p>
          <a:p>
            <a:r>
              <a:rPr lang="en-US" dirty="0"/>
              <a:t>When his father died unexpectedly in 1531, this left Calvin free to abandon law and dedicate himself to Christian humanism at the College de France in Paris. </a:t>
            </a:r>
          </a:p>
          <a:p>
            <a:r>
              <a:rPr lang="en-US" dirty="0"/>
              <a:t>At the College, Calvin mastered Hebrew as well as Greek, and also wrote his first book, a commentary on a moral treatise called </a:t>
            </a:r>
            <a:r>
              <a:rPr lang="en-US" i="1" dirty="0"/>
              <a:t>De </a:t>
            </a:r>
            <a:r>
              <a:rPr lang="en-US" i="1" dirty="0" err="1"/>
              <a:t>Clementia</a:t>
            </a:r>
            <a:r>
              <a:rPr lang="en-US" dirty="0"/>
              <a:t> (“Concerning Mercy”) by Seneca, the ancient Roman Stoic philosopher.</a:t>
            </a:r>
          </a:p>
          <a:p>
            <a:r>
              <a:rPr lang="en-US" dirty="0"/>
              <a:t>It was published in 1532, and Calvin sent a copy to Erasmus. </a:t>
            </a:r>
          </a:p>
          <a:p>
            <a:r>
              <a:rPr lang="en-US" dirty="0"/>
              <a:t>The book clinched Calvin’s reputation as a budding humanist scholar; but there was no hint in it that he had yet embraced the Protestant faith.</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7764982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anim calcmode="lin" valueType="num">
                                      <p:cBhvr>
                                        <p:cTn id="35"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20000" b="-5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The Young John Calvin</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a:bodyPr>
          <a:lstStyle/>
          <a:p>
            <a:r>
              <a:rPr lang="en-US" dirty="0"/>
              <a:t>However, some time between 1532 and 1534, Calvin passed over (like so many others) from Christian humanism into avowed Protestantism. </a:t>
            </a:r>
          </a:p>
          <a:p>
            <a:r>
              <a:rPr lang="en-US" dirty="0"/>
              <a:t>We do not know exactly when or how it happened. </a:t>
            </a:r>
          </a:p>
          <a:p>
            <a:r>
              <a:rPr lang="en-US" dirty="0"/>
              <a:t>One important influence may have been a Waldensian merchant, </a:t>
            </a:r>
            <a:r>
              <a:rPr lang="en-US" b="1" i="1" dirty="0"/>
              <a:t>Etienne de la Forge</a:t>
            </a:r>
            <a:r>
              <a:rPr lang="en-US" dirty="0"/>
              <a:t>, in whose house in Paris Calvin lodged. </a:t>
            </a:r>
          </a:p>
          <a:p>
            <a:r>
              <a:rPr lang="en-US" dirty="0"/>
              <a:t>De la Forge and Calvin were good friends, and the Waldensian had embraced the Reformation with enthusiasm</a:t>
            </a:r>
          </a:p>
          <a:p>
            <a:r>
              <a:rPr lang="en-US" dirty="0"/>
              <a:t>He used his house and his wealth to give shelter to Protestant refugees from the Netherlands. </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7531573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4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342245</TotalTime>
  <Words>2482</Words>
  <Application>Microsoft Office PowerPoint</Application>
  <PresentationFormat>On-screen Show (4:3)</PresentationFormat>
  <Paragraphs>123</Paragraphs>
  <Slides>23</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23</vt:i4>
      </vt:variant>
    </vt:vector>
  </HeadingPairs>
  <TitlesOfParts>
    <vt:vector size="28" baseType="lpstr">
      <vt:lpstr>Arial</vt:lpstr>
      <vt:lpstr>Calibri</vt:lpstr>
      <vt:lpstr>Cambria</vt:lpstr>
      <vt:lpstr>Office Theme</vt:lpstr>
      <vt:lpstr>140_Office Theme</vt:lpstr>
      <vt:lpstr>PowerPoint Presentation</vt:lpstr>
      <vt:lpstr>Review</vt:lpstr>
      <vt:lpstr>The Young John Calvin 1509-1535</vt:lpstr>
      <vt:lpstr>The Young John Calvin</vt:lpstr>
      <vt:lpstr>The Young John Calvin</vt:lpstr>
      <vt:lpstr>The Young John Calvin</vt:lpstr>
      <vt:lpstr>The Young John Calvin</vt:lpstr>
      <vt:lpstr>The Young John Calvin</vt:lpstr>
      <vt:lpstr>The Young John Calvin</vt:lpstr>
      <vt:lpstr>The Young John Calvin</vt:lpstr>
      <vt:lpstr>The Young John Calvin</vt:lpstr>
      <vt:lpstr>The Young John Calvin</vt:lpstr>
      <vt:lpstr>16th Century Europe</vt:lpstr>
      <vt:lpstr>Institutes of the Christian Religion 1536</vt:lpstr>
      <vt:lpstr>Institutes of the Christian Religion</vt:lpstr>
      <vt:lpstr>Institutes of the Christian Religion</vt:lpstr>
      <vt:lpstr>Institutes of the Christian Religion</vt:lpstr>
      <vt:lpstr>Institutes of the Christian Religion</vt:lpstr>
      <vt:lpstr>Institutes of the Christian Religion</vt:lpstr>
      <vt:lpstr>Recommended Translation</vt:lpstr>
      <vt:lpstr>John Calvin’s Theology</vt:lpstr>
      <vt:lpstr>Class Discussion Time</vt:lpstr>
      <vt:lpstr>*Class Discussion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6449</cp:revision>
  <cp:lastPrinted>2020-10-04T13:53:12Z</cp:lastPrinted>
  <dcterms:created xsi:type="dcterms:W3CDTF">2018-06-08T00:19:32Z</dcterms:created>
  <dcterms:modified xsi:type="dcterms:W3CDTF">2020-10-04T22:35:46Z</dcterms:modified>
</cp:coreProperties>
</file>