
<file path=[Content_Types].xml><?xml version="1.0" encoding="utf-8"?>
<Types xmlns="http://schemas.openxmlformats.org/package/2006/content-types">
  <Default Extension="jpg" ContentType="image/jpe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3.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4.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6"/>
  </p:notesMasterIdLst>
  <p:handoutMasterIdLst>
    <p:handoutMasterId r:id="rId27"/>
  </p:handoutMasterIdLst>
  <p:sldIdLst>
    <p:sldId id="3664" r:id="rId3"/>
    <p:sldId id="3665" r:id="rId4"/>
    <p:sldId id="3666" r:id="rId5"/>
    <p:sldId id="3667" r:id="rId6"/>
    <p:sldId id="3670" r:id="rId7"/>
    <p:sldId id="3671" r:id="rId8"/>
    <p:sldId id="3674" r:id="rId9"/>
    <p:sldId id="3673" r:id="rId10"/>
    <p:sldId id="3676" r:id="rId11"/>
    <p:sldId id="3677" r:id="rId12"/>
    <p:sldId id="3679" r:id="rId13"/>
    <p:sldId id="3678" r:id="rId14"/>
    <p:sldId id="3680" r:id="rId15"/>
    <p:sldId id="3683" r:id="rId16"/>
    <p:sldId id="3684" r:id="rId17"/>
    <p:sldId id="3692" r:id="rId18"/>
    <p:sldId id="3696" r:id="rId19"/>
    <p:sldId id="3686" r:id="rId20"/>
    <p:sldId id="3689" r:id="rId21"/>
    <p:sldId id="3690" r:id="rId22"/>
    <p:sldId id="3691" r:id="rId23"/>
    <p:sldId id="3697" r:id="rId24"/>
    <p:sldId id="3698" r:id="rId2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78" autoAdjust="0"/>
    <p:restoredTop sz="94660"/>
  </p:normalViewPr>
  <p:slideViewPr>
    <p:cSldViewPr>
      <p:cViewPr varScale="1">
        <p:scale>
          <a:sx n="162" d="100"/>
          <a:sy n="162" d="100"/>
        </p:scale>
        <p:origin x="1852" y="88"/>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notesViewPr>
    <p:cSldViewPr>
      <p:cViewPr varScale="1">
        <p:scale>
          <a:sx n="121" d="100"/>
          <a:sy n="121" d="100"/>
        </p:scale>
        <p:origin x="4924" y="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11/8/2020</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11/8/2020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2071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303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242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9853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11/8/2020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11/8/2020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11/8/2020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11/8/2020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2.xml"/><Relationship Id="rId5" Type="http://schemas.openxmlformats.org/officeDocument/2006/relationships/hyperlink" Target="https://www.businessinsider.com/boris-johnson-is-using-the-henry-viii-playbook-on-brexit-macro-hive-2019-11" TargetMode="External"/><Relationship Id="rId4" Type="http://schemas.openxmlformats.org/officeDocument/2006/relationships/image" Target="../media/image4.webp"/></Relationships>
</file>

<file path=ppt/slides/_rels/slide14.xml.rels><?xml version="1.0" encoding="UTF-8" standalone="yes"?>
<Relationships xmlns="http://schemas.openxmlformats.org/package/2006/relationships"><Relationship Id="rId3" Type="http://schemas.openxmlformats.org/officeDocument/2006/relationships/image" Target="../media/image4.webp"/><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4.webp"/><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4.webp"/><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4.webp"/><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4.webp"/><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4.webp"/><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commons.wikimedia.org/wiki/File:Family_of_Henry_VIII_c_1545_detail.jpg"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4.webp"/><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20.xml"/><Relationship Id="rId5" Type="http://schemas.openxmlformats.org/officeDocument/2006/relationships/hyperlink" Target="https://www.wikiwand.com/en/Thomas_Cromwell" TargetMode="Externa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hemeOverride" Target="../theme/themeOverride21.xml"/><Relationship Id="rId4" Type="http://schemas.openxmlformats.org/officeDocument/2006/relationships/hyperlink" Target="https://www.weareteachers.com/moving-beyond-classroom-discussion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4.xml"/><Relationship Id="rId5" Type="http://schemas.openxmlformats.org/officeDocument/2006/relationships/hyperlink" Target="https://i2.wp.com/renewaljournal.com/wp-content/uploads/2014/10/tyndale.jpg?ssl=1" TargetMode="External"/><Relationship Id="rId4" Type="http://schemas.openxmlformats.org/officeDocument/2006/relationships/image" Target="../media/image3.webp"/></Relationships>
</file>

<file path=ppt/slides/_rels/slide6.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680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b="1" dirty="0"/>
              <a:t>William Tyndale</a:t>
            </a:r>
            <a:endParaRPr lang="en-US" sz="32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a:bodyPr>
          <a:lstStyle/>
          <a:p>
            <a:r>
              <a:rPr lang="en-US" dirty="0"/>
              <a:t>Tyndale’s theological writings are the most important of any produced by the English Reformers during Henry VIII’s reign. </a:t>
            </a:r>
          </a:p>
          <a:p>
            <a:r>
              <a:rPr lang="en-US" dirty="0"/>
              <a:t>Three notable works were:</a:t>
            </a:r>
          </a:p>
          <a:p>
            <a:pPr lvl="1"/>
            <a:r>
              <a:rPr lang="en-US" i="1" dirty="0"/>
              <a:t>The Parable of the Wicked Mammon </a:t>
            </a:r>
            <a:r>
              <a:rPr lang="en-US" dirty="0"/>
              <a:t>(1528), a lyrical exposition of justification by faith, heavily reliant on Luther </a:t>
            </a:r>
          </a:p>
          <a:p>
            <a:pPr lvl="1"/>
            <a:r>
              <a:rPr lang="en-US" i="1" dirty="0"/>
              <a:t>The Obedience of a Christian Man </a:t>
            </a:r>
            <a:r>
              <a:rPr lang="en-US" dirty="0"/>
              <a:t>(1528), which glorifies the doctrine of the absolute authority of kings, soon to be enacted by Henry VIII</a:t>
            </a:r>
          </a:p>
          <a:p>
            <a:pPr lvl="1"/>
            <a:r>
              <a:rPr lang="en-US" i="1" dirty="0"/>
              <a:t>The Practice of Prelates </a:t>
            </a:r>
            <a:r>
              <a:rPr lang="en-US" dirty="0"/>
              <a:t>(1530), a vitriolic condemnation of the English Church establishment as morally and spiritually corrupt. </a:t>
            </a:r>
          </a:p>
          <a:p>
            <a:r>
              <a:rPr lang="en-US" dirty="0"/>
              <a:t>Tyndale also carried on a literary duel with Sir Thomas More, England’s greatest humanist and an increasingly intolerant foe of the Reformation. </a:t>
            </a:r>
          </a:p>
          <a:p>
            <a:endParaRPr lang="en-US" dirty="0"/>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64951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b="1" dirty="0"/>
              <a:t>William Tyndale</a:t>
            </a:r>
            <a:endParaRPr lang="en-US" sz="32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We learn from More that Tyndale was “</a:t>
            </a:r>
            <a:r>
              <a:rPr lang="en-US" i="1" dirty="0">
                <a:latin typeface="Cambria" panose="02040503050406030204" pitchFamily="18" charset="0"/>
                <a:ea typeface="Cambria" panose="02040503050406030204" pitchFamily="18" charset="0"/>
              </a:rPr>
              <a:t>a hell-hound in the kennel of the devil</a:t>
            </a:r>
            <a:r>
              <a:rPr lang="en-US" dirty="0"/>
              <a:t>”, “</a:t>
            </a:r>
            <a:r>
              <a:rPr lang="en-US" i="1" dirty="0">
                <a:latin typeface="Cambria" panose="02040503050406030204" pitchFamily="18" charset="0"/>
                <a:ea typeface="Cambria" panose="02040503050406030204" pitchFamily="18" charset="0"/>
              </a:rPr>
              <a:t>a new Judas</a:t>
            </a:r>
            <a:r>
              <a:rPr lang="en-US" dirty="0"/>
              <a:t>”, “</a:t>
            </a:r>
            <a:r>
              <a:rPr lang="en-US" i="1" dirty="0">
                <a:latin typeface="Cambria" panose="02040503050406030204" pitchFamily="18" charset="0"/>
                <a:ea typeface="Cambria" panose="02040503050406030204" pitchFamily="18" charset="0"/>
              </a:rPr>
              <a:t>worse than Sodom and Gomorrah</a:t>
            </a:r>
            <a:r>
              <a:rPr lang="en-US" dirty="0"/>
              <a:t>”, “</a:t>
            </a:r>
            <a:r>
              <a:rPr lang="en-US" i="1" dirty="0">
                <a:latin typeface="Cambria" panose="02040503050406030204" pitchFamily="18" charset="0"/>
                <a:ea typeface="Cambria" panose="02040503050406030204" pitchFamily="18" charset="0"/>
              </a:rPr>
              <a:t>an idolater and devil-worshipper</a:t>
            </a:r>
            <a:r>
              <a:rPr lang="en-US" dirty="0"/>
              <a:t>”, and “</a:t>
            </a:r>
            <a:r>
              <a:rPr lang="en-US" i="1" dirty="0">
                <a:latin typeface="Cambria" panose="02040503050406030204" pitchFamily="18" charset="0"/>
                <a:ea typeface="Cambria" panose="02040503050406030204" pitchFamily="18" charset="0"/>
              </a:rPr>
              <a:t>a beast out of whose brutish beastly mouth cometh a filthy foam</a:t>
            </a:r>
            <a:r>
              <a:rPr lang="en-US" dirty="0"/>
              <a:t>” – remarkable accusations when we consider that Tyndale’s unpardonable sin was simply translating the New Testament into English.</a:t>
            </a:r>
          </a:p>
          <a:p>
            <a:r>
              <a:rPr lang="en-US" dirty="0"/>
              <a:t>Ironically, both More and Tyndale died for their faith, and both at the hands of the same monarch:</a:t>
            </a:r>
          </a:p>
          <a:p>
            <a:pPr lvl="1"/>
            <a:r>
              <a:rPr lang="en-US" dirty="0"/>
              <a:t>More was executed for treason in July 1535 for opposing Henry VIII’s break with Rome</a:t>
            </a:r>
          </a:p>
          <a:p>
            <a:pPr lvl="1"/>
            <a:r>
              <a:rPr lang="en-US" dirty="0"/>
              <a:t>An English Catholic spy in the pay of Henry’s government betrayed Tyndale in Antwerp, the Netherlands, in May 1535 – Tyndale was strangled and burnt at the stake at near Brussels in October 1536. His famous last words were, “Lord, open the king of England’s eyes!”</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83912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b="1" dirty="0"/>
              <a:t>William Tyndale</a:t>
            </a:r>
            <a:endParaRPr lang="en-US" sz="32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Tyndale’s English New Testament was smuggled into England and distributed by a secret Protestant society with Lollard connections, known as “the Christian Brethren”.</a:t>
            </a:r>
          </a:p>
          <a:p>
            <a:r>
              <a:rPr lang="en-US" dirty="0"/>
              <a:t>Tyndale’s New Testament had to be printed abroad, since no printing press in Catholic England would produce “heretical” works. </a:t>
            </a:r>
          </a:p>
          <a:p>
            <a:r>
              <a:rPr lang="en-US" dirty="0"/>
              <a:t>Most of the English Protestant literature was published in Cologne, Strasbourg, or Basel, sold at the big book fairs in Frankfurt, smuggled up the river Rhine in barges (the route was patrolled by the inquisition), and shipped to England in bales of cloth.</a:t>
            </a:r>
          </a:p>
          <a:p>
            <a:r>
              <a:rPr lang="en-US" dirty="0"/>
              <a:t>Here it was unloaded, picked up by distribution agents, and taken to likely buyers in the cities, universities, and monasteries.</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9681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5000" r="-25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https://www.businessinsider.com/boris-johnson-is-using-the-henry-viii-playbook-on-brexit-macro-hive-2019-11</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1054705"/>
          </a:xfrm>
          <a:noFill/>
        </p:spPr>
        <p:txBody>
          <a:bodyPr>
            <a:noAutofit/>
          </a:bodyPr>
          <a:lstStyle/>
          <a:p>
            <a:r>
              <a:rPr lang="en-US" sz="4000" b="1" dirty="0">
                <a:solidFill>
                  <a:schemeClr val="bg1"/>
                </a:solidFill>
                <a:effectLst>
                  <a:glow rad="228600">
                    <a:schemeClr val="accent2">
                      <a:satMod val="175000"/>
                      <a:alpha val="40000"/>
                    </a:schemeClr>
                  </a:glow>
                  <a:outerShdw blurRad="114300" dist="38100" dir="13500000" algn="br" rotWithShape="0">
                    <a:prstClr val="black"/>
                  </a:outerShdw>
                </a:effectLst>
              </a:rPr>
              <a:t>Henry VIII and </a:t>
            </a:r>
            <a:br>
              <a:rPr lang="en-US" sz="4000" b="1" dirty="0">
                <a:solidFill>
                  <a:schemeClr val="bg1"/>
                </a:solidFill>
                <a:effectLst>
                  <a:glow rad="228600">
                    <a:schemeClr val="accent2">
                      <a:satMod val="175000"/>
                      <a:alpha val="40000"/>
                    </a:schemeClr>
                  </a:glow>
                  <a:outerShdw blurRad="114300" dist="38100" dir="13500000" algn="br" rotWithShape="0">
                    <a:prstClr val="black"/>
                  </a:outerShdw>
                </a:effectLst>
              </a:rPr>
            </a:br>
            <a:r>
              <a:rPr lang="en-US" sz="4000" b="1" dirty="0">
                <a:solidFill>
                  <a:schemeClr val="bg1"/>
                </a:solidFill>
                <a:effectLst>
                  <a:glow rad="228600">
                    <a:schemeClr val="accent2">
                      <a:satMod val="175000"/>
                      <a:alpha val="40000"/>
                    </a:schemeClr>
                  </a:glow>
                  <a:outerShdw blurRad="114300" dist="38100" dir="13500000" algn="br" rotWithShape="0">
                    <a:prstClr val="black"/>
                  </a:outerShdw>
                </a:effectLst>
              </a:rPr>
              <a:t>England’s Quarrel with Rome</a:t>
            </a:r>
            <a:endParaRPr lang="en-US" sz="4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0294179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5000" r="-2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3600" b="1" dirty="0"/>
              <a:t>Henry VIII and England’s Quarrel with Rome</a:t>
            </a:r>
            <a:endParaRPr lang="en-US" sz="24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The political Reformation began when the English king, Henry VIII (1509-47), wanted to divorce his wife Catherine of Aragon because of her failure to give him a male heir to the throne. </a:t>
            </a:r>
          </a:p>
          <a:p>
            <a:r>
              <a:rPr lang="en-US" dirty="0"/>
              <a:t>Catherine was not childless: she had given Henry a daughter, Mary Tudor. </a:t>
            </a:r>
          </a:p>
          <a:p>
            <a:r>
              <a:rPr lang="en-US" dirty="0"/>
              <a:t>At that time, however, it was not thought safe or proper for a woman to sit on the English throne; a male heir was considered indispensable to the peace of the realm. </a:t>
            </a:r>
          </a:p>
          <a:p>
            <a:r>
              <a:rPr lang="en-US" dirty="0"/>
              <a:t>There was a real fear that without a son to succeed Henry, England might plunge back into the civil wars from which it had only just emerged under Henry’s father, Henry VII (1485-1509).</a:t>
            </a:r>
          </a:p>
          <a:p>
            <a:pPr marL="0" indent="0">
              <a:buNone/>
            </a:pPr>
            <a:endParaRPr lang="en-US" dirty="0"/>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73277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5000" r="-2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3600" b="1" dirty="0"/>
              <a:t>Henry VIII and England’s Quarrel with Rome</a:t>
            </a:r>
            <a:endParaRPr lang="en-US" sz="2400" i="1" dirty="0">
              <a:latin typeface="+mn-lt"/>
            </a:endParaRPr>
          </a:p>
        </p:txBody>
      </p:sp>
      <p:sp>
        <p:nvSpPr>
          <p:cNvPr id="8" name="Content Placeholder 7"/>
          <p:cNvSpPr>
            <a:spLocks noGrp="1"/>
          </p:cNvSpPr>
          <p:nvPr>
            <p:ph idx="1"/>
          </p:nvPr>
        </p:nvSpPr>
        <p:spPr>
          <a:xfrm>
            <a:off x="457200" y="762000"/>
            <a:ext cx="8229600" cy="5562600"/>
          </a:xfrm>
        </p:spPr>
        <p:txBody>
          <a:bodyPr>
            <a:normAutofit fontScale="92500" lnSpcReduction="10000"/>
          </a:bodyPr>
          <a:lstStyle/>
          <a:p>
            <a:r>
              <a:rPr lang="en-US" dirty="0"/>
              <a:t>Henry began to brood on the possibility that his marriage was cursed by God, because of Catherine having been the wife of Henry’s brother Arthur before Henry married her upon Arthur’s death.</a:t>
            </a:r>
            <a:r>
              <a:rPr kumimoji="0" lang="en-US" sz="2800" b="0" i="0" u="none" strike="noStrike" kern="1200" cap="none" spc="0" normalizeH="0" baseline="30000" noProof="0" dirty="0">
                <a:ln>
                  <a:noFill/>
                </a:ln>
                <a:solidFill>
                  <a:prstClr val="black"/>
                </a:solidFill>
                <a:effectLst/>
                <a:uLnTx/>
                <a:uFillTx/>
                <a:latin typeface="Calibri"/>
                <a:ea typeface="+mn-ea"/>
                <a:cs typeface="+mn-cs"/>
              </a:rPr>
              <a:t> 1</a:t>
            </a:r>
            <a:endParaRPr lang="en-US" dirty="0"/>
          </a:p>
          <a:p>
            <a:r>
              <a:rPr lang="en-US" dirty="0"/>
              <a:t>Did the Old Testament not pronounce a curse of childlessness on a man who married his brother’s wife? (cf. Lev 20:21)</a:t>
            </a:r>
            <a:r>
              <a:rPr kumimoji="0" lang="en-US" sz="2800" b="0" i="0" u="none" strike="noStrike" kern="1200" cap="none" spc="0" normalizeH="0" baseline="30000" noProof="0" dirty="0">
                <a:ln>
                  <a:noFill/>
                </a:ln>
                <a:solidFill>
                  <a:prstClr val="black"/>
                </a:solidFill>
                <a:effectLst/>
                <a:uLnTx/>
                <a:uFillTx/>
                <a:latin typeface="Calibri"/>
                <a:ea typeface="+mn-ea"/>
                <a:cs typeface="+mn-cs"/>
              </a:rPr>
              <a:t> 1</a:t>
            </a:r>
            <a:endParaRPr lang="en-US" dirty="0"/>
          </a:p>
          <a:p>
            <a:r>
              <a:rPr lang="en-US" dirty="0"/>
              <a:t>But to set Catherine aside, Henry needed to have the marriage dissolved by the pope, Clement VII.</a:t>
            </a:r>
            <a:r>
              <a:rPr kumimoji="0" lang="en-US" sz="2800" b="0" i="0" u="none" strike="noStrike" kern="1200" cap="none" spc="0" normalizeH="0" baseline="30000" noProof="0" dirty="0">
                <a:ln>
                  <a:noFill/>
                </a:ln>
                <a:solidFill>
                  <a:prstClr val="black"/>
                </a:solidFill>
                <a:effectLst/>
                <a:uLnTx/>
                <a:uFillTx/>
                <a:latin typeface="Calibri"/>
                <a:ea typeface="+mn-ea"/>
                <a:cs typeface="+mn-cs"/>
              </a:rPr>
              <a:t> 1</a:t>
            </a:r>
            <a:r>
              <a:rPr lang="en-US" dirty="0"/>
              <a:t> </a:t>
            </a:r>
          </a:p>
          <a:p>
            <a:r>
              <a:rPr lang="en-US" dirty="0"/>
              <a:t>But Catherine was the aunt of Charles V, who at that time had the pope virtually under his thumb, and who had received a plea from his aunt to save her from the dishonor of having her marriage declared illegitimate.</a:t>
            </a:r>
            <a:r>
              <a:rPr kumimoji="0" lang="en-US" sz="2800" b="0" i="0" u="none" strike="noStrike" kern="1200" cap="none" spc="0" normalizeH="0" baseline="30000" noProof="0" dirty="0">
                <a:ln>
                  <a:noFill/>
                </a:ln>
                <a:solidFill>
                  <a:prstClr val="black"/>
                </a:solidFill>
                <a:effectLst/>
                <a:uLnTx/>
                <a:uFillTx/>
                <a:latin typeface="Calibri"/>
                <a:ea typeface="+mn-ea"/>
                <a:cs typeface="+mn-cs"/>
              </a:rPr>
              <a:t> 2</a:t>
            </a:r>
            <a:r>
              <a:rPr lang="en-US" dirty="0"/>
              <a:t> </a:t>
            </a:r>
          </a:p>
          <a:p>
            <a:r>
              <a:rPr lang="en-US" dirty="0"/>
              <a:t>Consequently, Clement refused to dissolve the marriage.</a:t>
            </a:r>
            <a:r>
              <a:rPr kumimoji="0" lang="en-US" sz="2800" b="0" i="0" u="none" strike="noStrike" kern="1200" cap="none" spc="0" normalizeH="0" baseline="30000" noProof="0" dirty="0">
                <a:ln>
                  <a:noFill/>
                </a:ln>
                <a:solidFill>
                  <a:prstClr val="black"/>
                </a:solidFill>
                <a:effectLst/>
                <a:uLnTx/>
                <a:uFillTx/>
                <a:latin typeface="Calibri"/>
                <a:ea typeface="+mn-ea"/>
                <a:cs typeface="+mn-cs"/>
              </a:rPr>
              <a:t>1</a:t>
            </a:r>
            <a:endParaRPr lang="en-US" dirty="0"/>
          </a:p>
        </p:txBody>
      </p:sp>
      <p:sp>
        <p:nvSpPr>
          <p:cNvPr id="5" name="TextBox 4"/>
          <p:cNvSpPr txBox="1"/>
          <p:nvPr/>
        </p:nvSpPr>
        <p:spPr>
          <a:xfrm>
            <a:off x="533400" y="6248400"/>
            <a:ext cx="87012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30000" noProof="0" dirty="0">
                <a:ln>
                  <a:noFill/>
                </a:ln>
                <a:solidFill>
                  <a:prstClr val="black"/>
                </a:solidFill>
                <a:effectLst/>
                <a:uLnTx/>
                <a:uFillTx/>
                <a:latin typeface="Calibri"/>
                <a:ea typeface="+mn-ea"/>
                <a:cs typeface="+mn-cs"/>
              </a:rPr>
              <a:t>1</a:t>
            </a:r>
            <a:r>
              <a:rPr kumimoji="0" lang="en-US" sz="1600" b="0" i="0" u="none" strike="noStrike" kern="1200" cap="none" spc="0" normalizeH="0" baseline="0" noProof="0" dirty="0">
                <a:ln>
                  <a:noFill/>
                </a:ln>
                <a:solidFill>
                  <a:prstClr val="black"/>
                </a:solidFill>
                <a:effectLst/>
                <a:uLnTx/>
                <a:uFillTx/>
                <a:latin typeface="Calibri"/>
                <a:ea typeface="+mn-ea"/>
                <a:cs typeface="+mn-cs"/>
              </a:rPr>
              <a:t> Needham, Nick. 2,000 Years of Christ's Power Vol. 3: Renaissance and Reformation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30000" noProof="0" dirty="0">
                <a:ln>
                  <a:noFill/>
                </a:ln>
                <a:solidFill>
                  <a:prstClr val="black"/>
                </a:solidFill>
                <a:effectLst/>
                <a:uLnTx/>
                <a:uFillTx/>
                <a:latin typeface="Calibri"/>
                <a:ea typeface="+mn-ea"/>
                <a:cs typeface="+mn-cs"/>
              </a:rPr>
              <a:t>2</a:t>
            </a:r>
            <a:r>
              <a:rPr kumimoji="0" lang="en-US" sz="1600" b="0" i="0" u="none" strike="noStrike" kern="1200" cap="none" spc="0" normalizeH="0" baseline="0" noProof="0" dirty="0">
                <a:ln>
                  <a:noFill/>
                </a:ln>
                <a:solidFill>
                  <a:prstClr val="black"/>
                </a:solidFill>
                <a:effectLst/>
                <a:uLnTx/>
                <a:uFillTx/>
                <a:latin typeface="Calibri"/>
                <a:ea typeface="+mn-ea"/>
                <a:cs typeface="+mn-cs"/>
              </a:rPr>
              <a:t> González, Justo L. . The Story of Christianity: Volume 2: The Reformation to the Present Day (p. 88)</a:t>
            </a:r>
          </a:p>
        </p:txBody>
      </p:sp>
    </p:spTree>
    <p:extLst>
      <p:ext uri="{BB962C8B-B14F-4D97-AF65-F5344CB8AC3E}">
        <p14:creationId xmlns:p14="http://schemas.microsoft.com/office/powerpoint/2010/main" val="42242605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5000" r="-2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3600" b="1" dirty="0"/>
              <a:t>Henry VIII and England’s Quarrel with Rome</a:t>
            </a:r>
            <a:endParaRPr lang="en-US" sz="24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From that point on, Henry VIII followed a policy that would eventually lead to a break with Rome. </a:t>
            </a:r>
          </a:p>
          <a:p>
            <a:r>
              <a:rPr lang="en-US" dirty="0"/>
              <a:t>Ancient laws forbidding appeals to Rome were reenacted, putting the clergy more directly under the king’s authority. </a:t>
            </a:r>
          </a:p>
          <a:p>
            <a:r>
              <a:rPr lang="en-US" dirty="0"/>
              <a:t>He also toyed with the idea of retaining funds that normally went to Rome. </a:t>
            </a:r>
          </a:p>
          <a:p>
            <a:r>
              <a:rPr lang="en-US" dirty="0"/>
              <a:t>By threatening to do so, he forced the pope to name Cranmer archbishop of Canterbury. </a:t>
            </a:r>
          </a:p>
          <a:p>
            <a:r>
              <a:rPr lang="en-US" dirty="0"/>
              <a:t>His conflicts with the papacy did not mean, however, that he felt the least sympathy for Protestantism. </a:t>
            </a:r>
          </a:p>
          <a:p>
            <a:r>
              <a:rPr lang="en-US" dirty="0"/>
              <a:t>As Henry saw matters, what was needed was not a reformation like the one taking place on the Continent, but rather a restoration of the rights of the crown against undue papal intervention.</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González, Justo L. . The Story of Christianity: Volume 2: The Reformation to the Present Day (pp. 89-90).</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21628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5000" r="-2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3600" b="1" dirty="0"/>
              <a:t>Henry VIII and England’s Quarrel with Rome</a:t>
            </a:r>
            <a:endParaRPr lang="en-US" sz="24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The final break took place in 1534, when Parliament, following the dictates of the king, enacted a series of laws: </a:t>
            </a:r>
          </a:p>
          <a:p>
            <a:pPr lvl="1"/>
            <a:r>
              <a:rPr lang="en-US" dirty="0"/>
              <a:t>Forbidding the payment of contributions to Rome</a:t>
            </a:r>
          </a:p>
          <a:p>
            <a:pPr lvl="1"/>
            <a:r>
              <a:rPr lang="en-US" dirty="0"/>
              <a:t>Ruling that Henry’s marriage to Catherine was not a true marriage, that therefore Mary was not the legitimate heir to the throne</a:t>
            </a:r>
          </a:p>
          <a:p>
            <a:pPr lvl="1"/>
            <a:r>
              <a:rPr lang="en-US" dirty="0"/>
              <a:t>Declaring that the king was the “supreme head of the Church of England.” </a:t>
            </a:r>
          </a:p>
          <a:p>
            <a:r>
              <a:rPr lang="en-US" dirty="0"/>
              <a:t>In order to enforce this last decision, Parliament also declared that any who dared call the king a schismatic or a heretic would be considered guilty of treason.</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González, Justo L. . The Story of Christianity: Volume 2: The Reformation to the Present Day (pp. 89-90).</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94107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5000" r="-2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3600" b="1" dirty="0"/>
              <a:t>Henry VIII and England’s Quarrel with Rome</a:t>
            </a:r>
            <a:endParaRPr lang="en-US" sz="24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Almost all the bishops and clergy submitted to Henry’s and parliament’s ecclesiastical revolution. The handful who remained loyal to Rome were executed. </a:t>
            </a:r>
          </a:p>
          <a:p>
            <a:r>
              <a:rPr lang="en-US" dirty="0"/>
              <a:t>The victims, as we have seen, included Sir Thomas More, a devout believer in papal supremacy.</a:t>
            </a:r>
          </a:p>
          <a:p>
            <a:r>
              <a:rPr lang="en-US" dirty="0"/>
              <a:t>Although Henry VIII had broken the English Church’s ties with Rome, he did little to change its doctrine. </a:t>
            </a:r>
          </a:p>
          <a:p>
            <a:r>
              <a:rPr lang="en-US" dirty="0"/>
              <a:t>Having replaced the pope as head of the Church of England, Henry had no wish to adopt a full-blown Lutheran or Zwinglian theology. </a:t>
            </a:r>
          </a:p>
          <a:p>
            <a:r>
              <a:rPr lang="en-US" dirty="0"/>
              <a:t>He struck down obstinate Roman Catholics and provocative Protestants with equal severity. </a:t>
            </a:r>
          </a:p>
          <a:p>
            <a:r>
              <a:rPr lang="en-US" dirty="0"/>
              <a:t>Nevertheless, Protestantism did make some progress in the period 1530-40, largely through the influence of two Thomases: Cranmer and Cromwell. </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90211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5000" r="-2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3600" b="1" dirty="0"/>
              <a:t>Henry VIII and England’s Quarrel with Rome</a:t>
            </a:r>
            <a:endParaRPr lang="en-US" sz="24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Thomas Cranmer (1489-1556), a gentle humanist scholar, was a cautious thinker who was moving slowly in the direction of Protestantism. </a:t>
            </a:r>
          </a:p>
          <a:p>
            <a:r>
              <a:rPr lang="en-US" dirty="0"/>
              <a:t>He supported Henry’s case for divorce; he had become one of Henry’s favorites when he suggested that the universities of Europe should be canvassed for their opinion on whether Henry’s marriage should be dissolved on the grounds of Catherine having been his brother’s wife. </a:t>
            </a:r>
          </a:p>
          <a:p>
            <a:r>
              <a:rPr lang="en-US" dirty="0"/>
              <a:t>The mixed response lent some credibility to Henry’s case: the European academic establishment, including Roman Catholic universities, failed to give anything like united support to Pope Clement’s opposition to the divorce. </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3086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https://commons.wikimedia.org/wiki/File:Family_of_Henry_VIII_c_1545_detail.jpg</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1816705"/>
          </a:xfrm>
          <a:noFill/>
        </p:spPr>
        <p:txBody>
          <a:bodyPr>
            <a:noAutofit/>
          </a:bodyPr>
          <a:lstStyle/>
          <a:p>
            <a:r>
              <a:rPr lang="en-US" sz="6600" b="1" dirty="0">
                <a:solidFill>
                  <a:schemeClr val="bg1"/>
                </a:solidFill>
                <a:effectLst>
                  <a:glow rad="228600">
                    <a:schemeClr val="accent2">
                      <a:satMod val="175000"/>
                      <a:alpha val="40000"/>
                    </a:schemeClr>
                  </a:glow>
                  <a:outerShdw blurRad="114300" dist="38100" dir="13500000" algn="br" rotWithShape="0">
                    <a:prstClr val="black"/>
                  </a:outerShdw>
                </a:effectLst>
              </a:rPr>
              <a:t>The Dawn of the </a:t>
            </a:r>
            <a:br>
              <a:rPr lang="en-US" sz="6600" b="1" dirty="0">
                <a:solidFill>
                  <a:schemeClr val="bg1"/>
                </a:solidFill>
                <a:effectLst>
                  <a:glow rad="228600">
                    <a:schemeClr val="accent2">
                      <a:satMod val="175000"/>
                      <a:alpha val="40000"/>
                    </a:schemeClr>
                  </a:glow>
                  <a:outerShdw blurRad="114300" dist="38100" dir="13500000" algn="br" rotWithShape="0">
                    <a:prstClr val="black"/>
                  </a:outerShdw>
                </a:effectLst>
              </a:rPr>
            </a:br>
            <a:r>
              <a:rPr lang="en-US" sz="6600" b="1" dirty="0">
                <a:solidFill>
                  <a:schemeClr val="bg1"/>
                </a:solidFill>
                <a:effectLst>
                  <a:glow rad="228600">
                    <a:schemeClr val="accent2">
                      <a:satMod val="175000"/>
                      <a:alpha val="40000"/>
                    </a:schemeClr>
                  </a:glow>
                  <a:outerShdw blurRad="114300" dist="38100" dir="13500000" algn="br" rotWithShape="0">
                    <a:prstClr val="black"/>
                  </a:outerShdw>
                </a:effectLst>
              </a:rPr>
              <a:t>English Reformation</a:t>
            </a:r>
            <a:endParaRPr lang="en-US" sz="66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5949675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5000" r="-2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3600" b="1" dirty="0"/>
              <a:t>Henry VIII and England’s Quarrel with Rome</a:t>
            </a:r>
            <a:endParaRPr lang="en-US" sz="24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Cranmer became perhaps the only man Henry ever trusted. </a:t>
            </a:r>
          </a:p>
          <a:p>
            <a:r>
              <a:rPr lang="en-US" dirty="0"/>
              <a:t>Cranmer pronounced Henry’s marriage to Catherine void because it violated Leviticus 20:21, and Henry’s marriage to Anne Boleyn, a lady of the court, was declared lawful in June 1533 (Henry had already married her in secret). </a:t>
            </a:r>
          </a:p>
          <a:p>
            <a:r>
              <a:rPr lang="en-US" dirty="0"/>
              <a:t>Pope Clement excommunicated Henry, who appealed to an ecumenical Council. </a:t>
            </a:r>
          </a:p>
          <a:p>
            <a:r>
              <a:rPr lang="en-US" dirty="0"/>
              <a:t>In September Anne gave birth, but </a:t>
            </a:r>
            <a:r>
              <a:rPr lang="en-US" b="1" i="1" dirty="0"/>
              <a:t>not</a:t>
            </a:r>
            <a:r>
              <a:rPr lang="en-US" dirty="0"/>
              <a:t> to the desired </a:t>
            </a:r>
            <a:r>
              <a:rPr lang="en-US" b="1" i="1" dirty="0"/>
              <a:t>male</a:t>
            </a:r>
            <a:r>
              <a:rPr lang="en-US" dirty="0"/>
              <a:t> heir; her child was a </a:t>
            </a:r>
            <a:r>
              <a:rPr lang="en-US" b="1" i="1" dirty="0"/>
              <a:t>daughter</a:t>
            </a:r>
            <a:r>
              <a:rPr lang="en-US" dirty="0"/>
              <a:t>, Elizabeth, the future queen.</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33116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60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https://www.wikiwand.com/en/Thomas_Cromwell</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902305"/>
          </a:xfrm>
          <a:noFill/>
        </p:spPr>
        <p:txBody>
          <a:bodyPr>
            <a:noAutofit/>
          </a:bodyPr>
          <a:lstStyle/>
          <a:p>
            <a:r>
              <a:rPr lang="en-US" sz="7200" b="1" dirty="0">
                <a:solidFill>
                  <a:schemeClr val="bg1"/>
                </a:solidFill>
                <a:effectLst>
                  <a:glow rad="228600">
                    <a:schemeClr val="accent2">
                      <a:satMod val="175000"/>
                      <a:alpha val="40000"/>
                    </a:schemeClr>
                  </a:glow>
                  <a:outerShdw blurRad="114300" dist="38100" dir="13500000" algn="br" rotWithShape="0">
                    <a:prstClr val="black"/>
                  </a:outerShdw>
                </a:effectLst>
              </a:rPr>
              <a:t>Thomas Cromwell</a:t>
            </a:r>
            <a:endParaRPr lang="en-US" sz="72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1580719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4456230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85000" lnSpcReduction="10000"/>
          </a:bodyPr>
          <a:lstStyle/>
          <a:p>
            <a:r>
              <a:rPr lang="en-US" dirty="0"/>
              <a:t>From last week:</a:t>
            </a:r>
          </a:p>
          <a:p>
            <a:pPr lvl="1"/>
            <a:r>
              <a:rPr lang="en-US" dirty="0"/>
              <a:t>Do you see any differences in this sermon by Calvin and a sermon that you might hear preached today? If so, what are some of those differences?</a:t>
            </a:r>
          </a:p>
          <a:p>
            <a:pPr lvl="1"/>
            <a:r>
              <a:rPr lang="en-US" dirty="0"/>
              <a:t>It is often said that the “ink still smudges” on Calvin’s writings – meaning that his writings tend to transcend time and culture and are able to speak to us today every bit as much as his writings would have spoken to those in his own day. </a:t>
            </a:r>
          </a:p>
          <a:p>
            <a:pPr lvl="1"/>
            <a:r>
              <a:rPr lang="en-US" dirty="0"/>
              <a:t>What characteristics did see in this sermon that might tend to make it “timeless”?</a:t>
            </a:r>
          </a:p>
          <a:p>
            <a:r>
              <a:rPr lang="en-US" dirty="0"/>
              <a:t>From this week:</a:t>
            </a:r>
          </a:p>
          <a:p>
            <a:pPr lvl="1"/>
            <a:r>
              <a:rPr lang="en-US" dirty="0"/>
              <a:t>Leviticus 20:21 reads: </a:t>
            </a:r>
          </a:p>
          <a:p>
            <a:pPr lvl="2"/>
            <a:r>
              <a:rPr lang="en-US" i="1" dirty="0">
                <a:solidFill>
                  <a:srgbClr val="344BF6"/>
                </a:solidFill>
                <a:latin typeface="Cambria" panose="02040503050406030204" pitchFamily="18" charset="0"/>
                <a:ea typeface="Cambria" panose="02040503050406030204" pitchFamily="18" charset="0"/>
              </a:rPr>
              <a:t>If a man marries his brother's wife, it is an act of impurity; he has dishonored his brother. They will be childless. </a:t>
            </a:r>
            <a:r>
              <a:rPr lang="en-US" dirty="0"/>
              <a:t>(NIV) </a:t>
            </a:r>
          </a:p>
          <a:p>
            <a:pPr lvl="1"/>
            <a:r>
              <a:rPr lang="en-US" dirty="0"/>
              <a:t>Henry VIII (and others) claimed that this scripture prohibited him from marrying his (dead) brother’s former spouse and this ultimately was given as one of the justifications for Henry’s divorce of Catherine. Do you think Henry was correct in his interpretation and application of this verse?</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endParaRPr lang="en-US" dirty="0"/>
          </a:p>
        </p:txBody>
      </p:sp>
    </p:spTree>
    <p:extLst>
      <p:ext uri="{BB962C8B-B14F-4D97-AF65-F5344CB8AC3E}">
        <p14:creationId xmlns:p14="http://schemas.microsoft.com/office/powerpoint/2010/main" val="35981648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p:cTn id="28"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p:cTn id="35"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p:cTn id="42"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4">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p:cTn id="49"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5000" b="-3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b="1" dirty="0"/>
              <a:t>The Dawn of the English Reformation</a:t>
            </a:r>
            <a:endParaRPr lang="en-US" sz="32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The English Reformation began with two strands:</a:t>
            </a:r>
          </a:p>
          <a:p>
            <a:pPr lvl="1"/>
            <a:r>
              <a:rPr lang="en-US" dirty="0"/>
              <a:t>On the one hand, there was a </a:t>
            </a:r>
            <a:r>
              <a:rPr lang="en-US" b="1" dirty="0"/>
              <a:t>political</a:t>
            </a:r>
            <a:r>
              <a:rPr lang="en-US" dirty="0"/>
              <a:t> Reformation in which the English monarchy under King Henry VIII, threw off its loyalty to Rome. </a:t>
            </a:r>
          </a:p>
          <a:p>
            <a:pPr lvl="1"/>
            <a:r>
              <a:rPr lang="en-US" dirty="0"/>
              <a:t>On the other hand, there was a </a:t>
            </a:r>
            <a:r>
              <a:rPr lang="en-US" b="1" dirty="0"/>
              <a:t>spiritual</a:t>
            </a:r>
            <a:r>
              <a:rPr lang="en-US" dirty="0"/>
              <a:t> Reformation going on in England for number of years </a:t>
            </a:r>
            <a:r>
              <a:rPr lang="en-US" b="1" i="1" dirty="0"/>
              <a:t>prior to</a:t>
            </a:r>
            <a:r>
              <a:rPr lang="en-US" dirty="0"/>
              <a:t> Henry VIII’s break with Rome.</a:t>
            </a:r>
          </a:p>
          <a:p>
            <a:r>
              <a:rPr lang="en-US" dirty="0"/>
              <a:t>The spiritual Reformation began first, as Lutheran books and ideas began to penetrate England, especially the capital city London. </a:t>
            </a:r>
          </a:p>
          <a:p>
            <a:r>
              <a:rPr lang="en-US" dirty="0"/>
              <a:t>There was already a thriving Lollard underground movement in London, and these disciples of John Wyclif eagerly seized on the new Lutheran revolt against Rome and made it their own.</a:t>
            </a:r>
          </a:p>
          <a:p>
            <a:endParaRPr lang="en-US" dirty="0"/>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26535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5000" b="-3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b="1" dirty="0"/>
              <a:t>The Dawn of the English Reformation</a:t>
            </a:r>
            <a:endParaRPr lang="en-US" sz="32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Old Lollardy and new Protestantism began to merge together in England around the time that William Tyndale’s English New Testament began circulating in 1525-26.</a:t>
            </a:r>
          </a:p>
          <a:p>
            <a:r>
              <a:rPr lang="en-US" dirty="0"/>
              <a:t>Humanists at Cambridge University also felt attracted to Luther; a group met regularly in the </a:t>
            </a:r>
            <a:r>
              <a:rPr lang="en-US" i="1" dirty="0"/>
              <a:t>White Horse Inn</a:t>
            </a:r>
            <a:r>
              <a:rPr lang="en-US" dirty="0"/>
              <a:t> to discuss the German Reformer’s ideas (the group was nicknamed “Little Germany”). </a:t>
            </a:r>
          </a:p>
          <a:p>
            <a:r>
              <a:rPr lang="en-US" dirty="0"/>
              <a:t>Among this group were the leaders of the first generation of England’s Protestants: Robert Barnes, Thomas Bilney, Thomas Cranmer, John Frith, and Hugh Latimer, all of whom were eventually burned as martyrs for their Protestant faith.</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96915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https://i2.wp.com/renewaljournal.com/wp-content/uploads/2014/10/tyndale.jpg?ssl=1</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564023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b="1" dirty="0"/>
              <a:t>William Tyndale</a:t>
            </a:r>
            <a:endParaRPr lang="en-US" sz="32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The greatest of the early English Protestants was </a:t>
            </a:r>
            <a:r>
              <a:rPr lang="en-US" b="1" i="1" dirty="0"/>
              <a:t>not</a:t>
            </a:r>
            <a:r>
              <a:rPr lang="en-US" dirty="0"/>
              <a:t> a member of the Cambridge group – William Tyndale (1495-1536). </a:t>
            </a:r>
          </a:p>
          <a:p>
            <a:r>
              <a:rPr lang="en-US" dirty="0"/>
              <a:t>Tyndale was a priest and university-trained linguist (educated at Oxford), whose religious views were at an advanced stage before 1522, under Erasmus’s influence. It is not known exactly when he became a protestant.</a:t>
            </a:r>
          </a:p>
          <a:p>
            <a:r>
              <a:rPr lang="en-US" dirty="0"/>
              <a:t>Early on, Tyndale conceived it to be his mission to translate the Bible into English from the original Greek and Hebrew, and to give it to the common people as the surest way of overthrowing Roman Catholic error. </a:t>
            </a:r>
          </a:p>
          <a:p>
            <a:endParaRPr lang="en-US" dirty="0"/>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89196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b="1" dirty="0"/>
              <a:t>William Tyndale</a:t>
            </a:r>
            <a:endParaRPr lang="en-US" sz="32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A contemporary of Tyndale records the famous incident that stiffened Tyndale’s commitment to his mission:</a:t>
            </a:r>
          </a:p>
          <a:p>
            <a:pPr lvl="1"/>
            <a:r>
              <a:rPr lang="en-US" dirty="0"/>
              <a:t>Master Tyndale happened to be in the company of a learned man, and in communing and disputing with him … the learned man said, we were better without </a:t>
            </a:r>
            <a:r>
              <a:rPr lang="en-US" b="1" dirty="0"/>
              <a:t>God’s</a:t>
            </a:r>
            <a:r>
              <a:rPr lang="en-US" dirty="0"/>
              <a:t> law than the </a:t>
            </a:r>
            <a:r>
              <a:rPr lang="en-US" b="1" dirty="0"/>
              <a:t>pope’s</a:t>
            </a:r>
            <a:r>
              <a:rPr lang="en-US" dirty="0"/>
              <a:t>. </a:t>
            </a:r>
          </a:p>
          <a:p>
            <a:pPr lvl="1"/>
            <a:r>
              <a:rPr lang="en-US" dirty="0"/>
              <a:t>Master Tyndale, hearing that, answered him, “</a:t>
            </a:r>
            <a:r>
              <a:rPr lang="en-US" i="1" dirty="0">
                <a:latin typeface="Cambria" panose="02040503050406030204" pitchFamily="18" charset="0"/>
                <a:ea typeface="Cambria" panose="02040503050406030204" pitchFamily="18" charset="0"/>
              </a:rPr>
              <a:t>I defy the pope and all his laws,” and said, “If God spare my life ere many years, I will cause a boy that </a:t>
            </a:r>
            <a:r>
              <a:rPr lang="en-US" i="1" dirty="0" err="1">
                <a:latin typeface="Cambria" panose="02040503050406030204" pitchFamily="18" charset="0"/>
                <a:ea typeface="Cambria" panose="02040503050406030204" pitchFamily="18" charset="0"/>
              </a:rPr>
              <a:t>driveth</a:t>
            </a:r>
            <a:r>
              <a:rPr lang="en-US" i="1" dirty="0">
                <a:latin typeface="Cambria" panose="02040503050406030204" pitchFamily="18" charset="0"/>
                <a:ea typeface="Cambria" panose="02040503050406030204" pitchFamily="18" charset="0"/>
              </a:rPr>
              <a:t> the plough shall know more of the scripture than thou dost</a:t>
            </a:r>
            <a:r>
              <a:rPr lang="en-US" dirty="0"/>
              <a:t>.”</a:t>
            </a:r>
          </a:p>
          <a:p>
            <a:r>
              <a:rPr lang="en-US" dirty="0"/>
              <a:t>Tyndale began his life’s work in London in 1523; the Protestant merchant, Humphrey Monmouth, acted as his patron. </a:t>
            </a:r>
          </a:p>
          <a:p>
            <a:r>
              <a:rPr lang="en-US" dirty="0"/>
              <a:t>Opposed, however, by the English Church authorities, Tyndale sailed to the Continent and lived the rest of his life an exile in Germany and the Netherlands.</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77439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b="1" dirty="0"/>
              <a:t>William Tyndale</a:t>
            </a:r>
            <a:endParaRPr lang="en-US" sz="32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Tyndale’s English New Testament was first published in 1525 at Worms, and thousands of copies were smuggled into England. </a:t>
            </a:r>
          </a:p>
          <a:p>
            <a:r>
              <a:rPr lang="en-US" dirty="0"/>
              <a:t>This complete English translation soon superseded the old Lollard hand-written fragments.</a:t>
            </a:r>
          </a:p>
          <a:p>
            <a:r>
              <a:rPr lang="en-US" dirty="0"/>
              <a:t>Tyndale’s translation was a masterpiece. </a:t>
            </a:r>
          </a:p>
          <a:p>
            <a:r>
              <a:rPr lang="en-US" dirty="0"/>
              <a:t>Working from Erasmus’s Greek text, the Latin Vulgate, and Luther’s German version, Tyndale produced a fresh and original rendering of the New Testament, which formed the basis of virtually all English New Testaments until the 20th century, including the Authorized or King James Version. </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3774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b="1" dirty="0"/>
              <a:t>William Tyndale</a:t>
            </a:r>
            <a:endParaRPr lang="en-US" sz="32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The subsequent flowering of the English language into its full glory (most famously in Shakespeare) in the reign of Elizabeth I owed much to the inspiration of Tyndale’s New Testament; it would not be going too far to call him the father of modern English. </a:t>
            </a:r>
          </a:p>
          <a:p>
            <a:r>
              <a:rPr lang="en-US" dirty="0"/>
              <a:t>The English bishops of his own day, however, instantly condemned Tyndale’s work as </a:t>
            </a:r>
            <a:r>
              <a:rPr lang="en-US" b="1" i="1" dirty="0"/>
              <a:t>subversive</a:t>
            </a:r>
            <a:r>
              <a:rPr lang="en-US" dirty="0"/>
              <a:t>, and seized and burnt as many copies of his New Testament as they could. </a:t>
            </a:r>
          </a:p>
          <a:p>
            <a:r>
              <a:rPr lang="en-US" dirty="0"/>
              <a:t>Tyndale translated “church” as “congregation”, “priest” as “senior” (later “elder”), “do penance” as “repent”, “confess” as “acknowledge”, thus ridding the Bible of terms that had acquired a distinctly medieval Catholic flavor. </a:t>
            </a:r>
          </a:p>
          <a:p>
            <a:r>
              <a:rPr lang="en-US" dirty="0"/>
              <a:t>Tyndale managed to translate the Pentateuch, Jonah, and Joshua to 2 Chronicles into English too, before his death.</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12820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349010</TotalTime>
  <Words>2614</Words>
  <Application>Microsoft Office PowerPoint</Application>
  <PresentationFormat>On-screen Show (4:3)</PresentationFormat>
  <Paragraphs>127</Paragraphs>
  <Slides>23</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Cambria</vt:lpstr>
      <vt:lpstr>Office Theme</vt:lpstr>
      <vt:lpstr>140_Office Theme</vt:lpstr>
      <vt:lpstr>PowerPoint Presentation</vt:lpstr>
      <vt:lpstr>The Dawn of the  English Reformation</vt:lpstr>
      <vt:lpstr>The Dawn of the English Reformation</vt:lpstr>
      <vt:lpstr>The Dawn of the English Reformation</vt:lpstr>
      <vt:lpstr>PowerPoint Presentation</vt:lpstr>
      <vt:lpstr>William Tyndale</vt:lpstr>
      <vt:lpstr>William Tyndale</vt:lpstr>
      <vt:lpstr>William Tyndale</vt:lpstr>
      <vt:lpstr>William Tyndale</vt:lpstr>
      <vt:lpstr>William Tyndale</vt:lpstr>
      <vt:lpstr>William Tyndale</vt:lpstr>
      <vt:lpstr>William Tyndale</vt:lpstr>
      <vt:lpstr>Henry VIII and  England’s Quarrel with Rome</vt:lpstr>
      <vt:lpstr>Henry VIII and England’s Quarrel with Rome</vt:lpstr>
      <vt:lpstr>Henry VIII and England’s Quarrel with Rome</vt:lpstr>
      <vt:lpstr>Henry VIII and England’s Quarrel with Rome</vt:lpstr>
      <vt:lpstr>Henry VIII and England’s Quarrel with Rome</vt:lpstr>
      <vt:lpstr>Henry VIII and England’s Quarrel with Rome</vt:lpstr>
      <vt:lpstr>Henry VIII and England’s Quarrel with Rome</vt:lpstr>
      <vt:lpstr>Henry VIII and England’s Quarrel with Rome</vt:lpstr>
      <vt:lpstr>Thomas Cromwell</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6606</cp:revision>
  <cp:lastPrinted>2020-11-08T14:51:34Z</cp:lastPrinted>
  <dcterms:created xsi:type="dcterms:W3CDTF">2018-06-08T00:19:32Z</dcterms:created>
  <dcterms:modified xsi:type="dcterms:W3CDTF">2020-11-09T00:55:43Z</dcterms:modified>
</cp:coreProperties>
</file>