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76" r:id="rId2"/>
    <p:sldMasterId id="2147483888" r:id="rId3"/>
  </p:sldMasterIdLst>
  <p:sldIdLst>
    <p:sldId id="495" r:id="rId4"/>
    <p:sldId id="496" r:id="rId5"/>
    <p:sldId id="497" r:id="rId6"/>
    <p:sldId id="498" r:id="rId7"/>
    <p:sldId id="499" r:id="rId8"/>
    <p:sldId id="501" r:id="rId9"/>
    <p:sldId id="502" r:id="rId10"/>
    <p:sldId id="500" r:id="rId11"/>
    <p:sldId id="521" r:id="rId12"/>
    <p:sldId id="522" r:id="rId13"/>
    <p:sldId id="523" r:id="rId14"/>
    <p:sldId id="524" r:id="rId15"/>
    <p:sldId id="530" r:id="rId16"/>
    <p:sldId id="531" r:id="rId17"/>
    <p:sldId id="532" r:id="rId18"/>
    <p:sldId id="533" r:id="rId19"/>
    <p:sldId id="534" r:id="rId20"/>
    <p:sldId id="527" r:id="rId21"/>
    <p:sldId id="528" r:id="rId22"/>
    <p:sldId id="529" r:id="rId23"/>
    <p:sldId id="535" r:id="rId24"/>
    <p:sldId id="536" r:id="rId25"/>
    <p:sldId id="537" r:id="rId26"/>
    <p:sldId id="538" r:id="rId27"/>
    <p:sldId id="539" r:id="rId28"/>
    <p:sldId id="54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1526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3830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367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6824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7336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8653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36575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8998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092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2969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73819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9620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07391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07959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5193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66955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93997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706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18276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21783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19414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818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9/9/2018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9/9/2018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321087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9/9/2018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9136425"/>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6.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8.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9.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hemeOverride" Target="../theme/themeOverride18.xml"/><Relationship Id="rId4" Type="http://schemas.openxmlformats.org/officeDocument/2006/relationships/hyperlink" Target="https://seanmcdowell.org/blog/what-can-christians-learn-from-the-apostolic-fathers-interview-with-author-ken-berdin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ty.org/library/blog/B180813"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upload.wikimedia.org/wikipedia/commons/0/0a/Konstantin_Flavitsky_-_Christian_Martyrs_in_Colosseum.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9794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fontScale="92500"/>
          </a:bodyPr>
          <a:lstStyle/>
          <a:p>
            <a:r>
              <a:rPr lang="en-US" sz="2800" dirty="0"/>
              <a:t>Most people know that the Roman Empire persecuted Christians. But </a:t>
            </a:r>
            <a:r>
              <a:rPr lang="en-US" sz="2800" b="1" i="1" dirty="0"/>
              <a:t>why</a:t>
            </a:r>
            <a:r>
              <a:rPr lang="en-US" sz="2800" dirty="0"/>
              <a:t> were the early Christians persecuted</a:t>
            </a:r>
            <a:r>
              <a:rPr lang="en-US" sz="2800" dirty="0" smtClean="0"/>
              <a:t>?</a:t>
            </a:r>
          </a:p>
          <a:p>
            <a:r>
              <a:rPr lang="en-US" sz="2800" dirty="0" smtClean="0"/>
              <a:t>The </a:t>
            </a:r>
            <a:r>
              <a:rPr lang="en-US" sz="2800" dirty="0"/>
              <a:t>Roman state assumed the right to control the religious life of its subjects. It classified religions into two simple categories, </a:t>
            </a:r>
            <a:r>
              <a:rPr lang="en-US" sz="2800" i="1" dirty="0" err="1"/>
              <a:t>licita</a:t>
            </a:r>
            <a:r>
              <a:rPr lang="en-US" sz="2800" dirty="0"/>
              <a:t> (“permitted”) and </a:t>
            </a:r>
            <a:r>
              <a:rPr lang="en-US" sz="2800" i="1" dirty="0" err="1"/>
              <a:t>illicita</a:t>
            </a:r>
            <a:r>
              <a:rPr lang="en-US" sz="2800" dirty="0"/>
              <a:t> (“not permitted”). </a:t>
            </a:r>
            <a:endParaRPr lang="en-US" sz="2800" dirty="0" smtClean="0"/>
          </a:p>
          <a:p>
            <a:r>
              <a:rPr lang="en-US" sz="2800" dirty="0" smtClean="0"/>
              <a:t>Once </a:t>
            </a:r>
            <a:r>
              <a:rPr lang="en-US" sz="2800" dirty="0"/>
              <a:t>it had become clear to Roman magistrates that Christians were not a Jewish sect, Christianity ceased to enjoy the “permitted” status of Judaism. </a:t>
            </a:r>
            <a:endParaRPr lang="en-US" sz="2800" dirty="0" smtClean="0"/>
          </a:p>
          <a:p>
            <a:r>
              <a:rPr lang="en-US" sz="2800" dirty="0" smtClean="0"/>
              <a:t>Rome </a:t>
            </a:r>
            <a:r>
              <a:rPr lang="en-US" sz="2800" dirty="0"/>
              <a:t>was normally tolerant in religious matters; but if it felt that a particular religion was a threat to public morality or political stability, the authorities would suppress it</a:t>
            </a:r>
            <a:r>
              <a:rPr lang="en-US" sz="2800" dirty="0" smtClean="0"/>
              <a:t>.</a:t>
            </a:r>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38620713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r>
              <a:rPr lang="en-US" sz="2800" dirty="0" smtClean="0"/>
              <a:t>So why did Rome decide </a:t>
            </a:r>
            <a:r>
              <a:rPr lang="en-US" sz="2800" dirty="0"/>
              <a:t>that the Christians were a threat to the well-being of the </a:t>
            </a:r>
            <a:r>
              <a:rPr lang="en-US" sz="2800" dirty="0" smtClean="0"/>
              <a:t>Empire</a:t>
            </a:r>
            <a:r>
              <a:rPr lang="en-US" sz="2800" dirty="0"/>
              <a:t>?</a:t>
            </a:r>
            <a:endParaRPr lang="en-US" sz="2800" dirty="0" smtClean="0"/>
          </a:p>
          <a:p>
            <a:r>
              <a:rPr lang="en-US" sz="2800" dirty="0" smtClean="0"/>
              <a:t>In part, </a:t>
            </a:r>
            <a:r>
              <a:rPr lang="en-US" sz="2800" dirty="0"/>
              <a:t>the answer lies in the fact that Christians made exclusive truth-claims </a:t>
            </a:r>
            <a:r>
              <a:rPr lang="en-US" sz="2800" dirty="0" smtClean="0"/>
              <a:t>for </a:t>
            </a:r>
            <a:r>
              <a:rPr lang="en-US" sz="2800" dirty="0"/>
              <a:t>their faith. </a:t>
            </a:r>
            <a:endParaRPr lang="en-US" sz="2800" dirty="0" smtClean="0"/>
          </a:p>
          <a:p>
            <a:r>
              <a:rPr lang="en-US" sz="2800" dirty="0" smtClean="0"/>
              <a:t>The </a:t>
            </a:r>
            <a:r>
              <a:rPr lang="en-US" sz="2800" dirty="0"/>
              <a:t>other religions of the Empire were </a:t>
            </a:r>
            <a:r>
              <a:rPr lang="en-US" sz="2800" dirty="0" smtClean="0"/>
              <a:t>syncretistic – </a:t>
            </a:r>
            <a:r>
              <a:rPr lang="en-US" sz="2800" dirty="0"/>
              <a:t>that is, they did not make any claim to be the one and only truth. A person could “mix” his religions and follow more than one. </a:t>
            </a:r>
            <a:endParaRPr lang="en-US" sz="2800" dirty="0" smtClean="0"/>
          </a:p>
          <a:p>
            <a:r>
              <a:rPr lang="en-US" sz="2800" dirty="0" smtClean="0"/>
              <a:t>Christianity</a:t>
            </a:r>
            <a:r>
              <a:rPr lang="en-US" sz="2800" dirty="0"/>
              <a:t>, and of course Judaism, stood out against this </a:t>
            </a:r>
            <a:r>
              <a:rPr lang="en-US" sz="2800" dirty="0" smtClean="0"/>
              <a:t>idea. </a:t>
            </a:r>
            <a:r>
              <a:rPr lang="en-US" sz="2800" dirty="0"/>
              <a:t>The Christians and the Jews insisted that they </a:t>
            </a:r>
            <a:r>
              <a:rPr lang="en-US" sz="2800" b="1" i="1" dirty="0"/>
              <a:t>alone</a:t>
            </a:r>
            <a:r>
              <a:rPr lang="en-US" sz="2800" dirty="0"/>
              <a:t> had the </a:t>
            </a:r>
            <a:r>
              <a:rPr lang="en-US" sz="2800" dirty="0" smtClean="0"/>
              <a:t>one true </a:t>
            </a:r>
            <a:r>
              <a:rPr lang="en-US" sz="2800" dirty="0"/>
              <a:t>faith and the only way of salvation. </a:t>
            </a:r>
            <a:endParaRPr lang="en-US" sz="2800" dirty="0" smtClean="0"/>
          </a:p>
          <a:p>
            <a:r>
              <a:rPr lang="en-US" sz="2800" dirty="0" smtClean="0"/>
              <a:t>The </a:t>
            </a:r>
            <a:r>
              <a:rPr lang="en-US" sz="2800" dirty="0"/>
              <a:t>Roman world could </a:t>
            </a:r>
            <a:r>
              <a:rPr lang="en-US" sz="2800" b="1" i="1" dirty="0"/>
              <a:t>tolerate</a:t>
            </a:r>
            <a:r>
              <a:rPr lang="en-US" sz="2800" dirty="0"/>
              <a:t> such a view in the Jews, because Jews were simply following the traditional religion of their nation and ancestors, and did not go around trying to make everyone else into Jews. </a:t>
            </a:r>
            <a:endParaRPr lang="en-US" sz="2800"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3699348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lnSpcReduction="10000"/>
          </a:bodyPr>
          <a:lstStyle/>
          <a:p>
            <a:r>
              <a:rPr lang="en-US" sz="2800" dirty="0" smtClean="0"/>
              <a:t>Christians, on the other hand, did not keep their beliefs to themselves, but were passionate about sharing the Gospel with their Pagan neighbors in hopes of seeing them saved. </a:t>
            </a:r>
          </a:p>
          <a:p>
            <a:r>
              <a:rPr lang="en-US" sz="2800" dirty="0" smtClean="0"/>
              <a:t>To </a:t>
            </a:r>
            <a:r>
              <a:rPr lang="en-US" sz="2800" dirty="0"/>
              <a:t>their Pagan </a:t>
            </a:r>
            <a:r>
              <a:rPr lang="en-US" sz="2800" dirty="0" smtClean="0"/>
              <a:t>neighbors, </a:t>
            </a:r>
            <a:r>
              <a:rPr lang="en-US" sz="2800" dirty="0"/>
              <a:t>this evangelistic devotion to Christ as the only </a:t>
            </a:r>
            <a:r>
              <a:rPr lang="en-US" sz="2800" dirty="0" smtClean="0"/>
              <a:t>Savior </a:t>
            </a:r>
            <a:r>
              <a:rPr lang="en-US" sz="2800" dirty="0"/>
              <a:t>seemed highly arrogant and dangerously anti-social</a:t>
            </a:r>
            <a:r>
              <a:rPr lang="en-US" sz="2800" dirty="0" smtClean="0"/>
              <a:t>.</a:t>
            </a:r>
          </a:p>
          <a:p>
            <a:r>
              <a:rPr lang="en-US" sz="2800" dirty="0"/>
              <a:t>The moral and social </a:t>
            </a:r>
            <a:r>
              <a:rPr lang="en-US" sz="2800" b="1" i="1" dirty="0"/>
              <a:t>values</a:t>
            </a:r>
            <a:r>
              <a:rPr lang="en-US" sz="2800" dirty="0"/>
              <a:t> of the early Christians </a:t>
            </a:r>
            <a:r>
              <a:rPr lang="en-US" sz="2800" b="1" i="1" dirty="0" smtClean="0"/>
              <a:t>also</a:t>
            </a:r>
            <a:r>
              <a:rPr lang="en-US" sz="2800" dirty="0" smtClean="0"/>
              <a:t> brought </a:t>
            </a:r>
            <a:r>
              <a:rPr lang="en-US" sz="2800" dirty="0"/>
              <a:t>them into sharp conflict with the Pagan society in which they lived. </a:t>
            </a:r>
            <a:endParaRPr lang="en-US" sz="2800" dirty="0" smtClean="0"/>
          </a:p>
          <a:p>
            <a:r>
              <a:rPr lang="en-US" sz="2800" dirty="0" smtClean="0"/>
              <a:t>In </a:t>
            </a:r>
            <a:r>
              <a:rPr lang="en-US" sz="2800" dirty="0"/>
              <a:t>part, this was because of the way that Pagan religion was present in so many of the Empire’s social practices and institutions. </a:t>
            </a:r>
            <a:endParaRPr lang="en-US" sz="2800"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20329647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a:bodyPr>
          <a:lstStyle/>
          <a:p>
            <a:r>
              <a:rPr lang="en-US" sz="2800" dirty="0" smtClean="0"/>
              <a:t>For </a:t>
            </a:r>
            <a:r>
              <a:rPr lang="en-US" sz="2800" dirty="0"/>
              <a:t>the pagan every meal began with a liquid offering and a prayer to the pagan gods. A Christian could not share in that. </a:t>
            </a:r>
            <a:endParaRPr lang="en-US" sz="2800" dirty="0" smtClean="0"/>
          </a:p>
          <a:p>
            <a:r>
              <a:rPr lang="en-US" sz="2800" dirty="0" smtClean="0"/>
              <a:t>Most </a:t>
            </a:r>
            <a:r>
              <a:rPr lang="en-US" sz="2800" dirty="0"/>
              <a:t>heathen feasts and social parties were held in the precincts of a temple after sacrifice had been made, and the invitation was usually to dine “at the table” of some god. A Christian could not go to such a feast</a:t>
            </a:r>
            <a:r>
              <a:rPr lang="en-US" sz="2800" dirty="0" smtClean="0"/>
              <a:t>.</a:t>
            </a:r>
          </a:p>
          <a:p>
            <a:r>
              <a:rPr lang="en-US" sz="2800" dirty="0"/>
              <a:t>Inevitably, when he refused the invitation to some social occasion, the Christian seemed rude, boorish, and discourteous. </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Shelley, Dr. Bruce L.. Church History in Plain Language: Fourth Edition (</a:t>
            </a:r>
            <a:r>
              <a:rPr lang="en-US" sz="1600" dirty="0" smtClean="0">
                <a:solidFill>
                  <a:prstClr val="black"/>
                </a:solidFill>
              </a:rPr>
              <a:t>p.42</a:t>
            </a:r>
            <a:r>
              <a:rPr lang="en-US" sz="1600" dirty="0">
                <a:solidFill>
                  <a:prstClr val="black"/>
                </a:solidFill>
              </a:rPr>
              <a:t>)</a:t>
            </a:r>
          </a:p>
        </p:txBody>
      </p:sp>
    </p:spTree>
    <p:extLst>
      <p:ext uri="{BB962C8B-B14F-4D97-AF65-F5344CB8AC3E}">
        <p14:creationId xmlns:p14="http://schemas.microsoft.com/office/powerpoint/2010/main" val="25653224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r>
              <a:rPr lang="en-US" sz="2800" dirty="0"/>
              <a:t>Christians </a:t>
            </a:r>
            <a:r>
              <a:rPr lang="en-US" sz="2800" dirty="0" smtClean="0"/>
              <a:t>rejected other </a:t>
            </a:r>
            <a:r>
              <a:rPr lang="en-US" sz="2800" dirty="0"/>
              <a:t>social events </a:t>
            </a:r>
            <a:r>
              <a:rPr lang="en-US" sz="2800" dirty="0" smtClean="0"/>
              <a:t>because </a:t>
            </a:r>
            <a:r>
              <a:rPr lang="en-US" sz="2800" dirty="0"/>
              <a:t>they found them </a:t>
            </a:r>
            <a:r>
              <a:rPr lang="en-US" sz="2800" dirty="0" smtClean="0"/>
              <a:t>to be wrong </a:t>
            </a:r>
            <a:r>
              <a:rPr lang="en-US" sz="2800" dirty="0"/>
              <a:t>in themselves. </a:t>
            </a:r>
            <a:endParaRPr lang="en-US" sz="2800" dirty="0" smtClean="0"/>
          </a:p>
          <a:p>
            <a:r>
              <a:rPr lang="en-US" sz="2800" dirty="0"/>
              <a:t>For example, Christians condemned the most popular form of Roman entertainment, the gladiatorial arena, where men </a:t>
            </a:r>
            <a:r>
              <a:rPr lang="en-US" sz="2800" dirty="0" smtClean="0"/>
              <a:t>were forced to fight </a:t>
            </a:r>
            <a:r>
              <a:rPr lang="en-US" sz="2800" dirty="0"/>
              <a:t>each other to the </a:t>
            </a:r>
            <a:r>
              <a:rPr lang="en-US" sz="2800" dirty="0" smtClean="0"/>
              <a:t>death before a crowd of cheering, bloodthirsty spectators. </a:t>
            </a:r>
          </a:p>
          <a:p>
            <a:r>
              <a:rPr lang="en-US" sz="2800" dirty="0"/>
              <a:t>The excitement of watching the gladiators fight was very </a:t>
            </a:r>
            <a:r>
              <a:rPr lang="en-US" sz="2800" dirty="0" smtClean="0"/>
              <a:t>seductive. </a:t>
            </a:r>
            <a:endParaRPr lang="en-US" sz="2800" dirty="0"/>
          </a:p>
          <a:p>
            <a:r>
              <a:rPr lang="en-US" sz="2800" dirty="0"/>
              <a:t>As late as the early fifth century, Augustine tells the story of his friend Alypius, who agreed to attend the games in order to please a friend, but resolved to keep his eyes shut. When the shouting began, his eyes popped open, and before long he was yelling above the rest.</a:t>
            </a:r>
          </a:p>
          <a:p>
            <a:r>
              <a:rPr lang="en-US" sz="2800" dirty="0" smtClean="0"/>
              <a:t>The </a:t>
            </a:r>
            <a:r>
              <a:rPr lang="en-US" sz="2800" dirty="0"/>
              <a:t>Church rejected such violence, and the enjoyment of watching it, as utterly contrary to Christ who came to </a:t>
            </a:r>
            <a:r>
              <a:rPr lang="en-US" sz="2800" b="1" i="1" dirty="0"/>
              <a:t>give</a:t>
            </a:r>
            <a:r>
              <a:rPr lang="en-US" sz="2800" dirty="0"/>
              <a:t> life, not to </a:t>
            </a:r>
            <a:r>
              <a:rPr lang="en-US" sz="2800" b="1" i="1" dirty="0"/>
              <a:t>destroy</a:t>
            </a:r>
            <a:r>
              <a:rPr lang="en-US" sz="2800" dirty="0"/>
              <a:t> it. </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Shelley, Dr. Bruce L.. Church History in Plain Language: Fourth Edition (</a:t>
            </a:r>
            <a:r>
              <a:rPr lang="en-US" sz="1600" dirty="0" smtClean="0">
                <a:solidFill>
                  <a:prstClr val="black"/>
                </a:solidFill>
              </a:rPr>
              <a:t>p.42</a:t>
            </a:r>
            <a:r>
              <a:rPr lang="en-US" sz="1600" dirty="0">
                <a:solidFill>
                  <a:prstClr val="black"/>
                </a:solidFill>
              </a:rPr>
              <a:t>)</a:t>
            </a:r>
          </a:p>
        </p:txBody>
      </p:sp>
    </p:spTree>
    <p:extLst>
      <p:ext uri="{BB962C8B-B14F-4D97-AF65-F5344CB8AC3E}">
        <p14:creationId xmlns:p14="http://schemas.microsoft.com/office/powerpoint/2010/main" val="39271853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lnSpcReduction="10000"/>
          </a:bodyPr>
          <a:lstStyle/>
          <a:p>
            <a:r>
              <a:rPr lang="en-US" sz="2800" dirty="0" smtClean="0"/>
              <a:t>The </a:t>
            </a:r>
            <a:r>
              <a:rPr lang="en-US" sz="2800" dirty="0"/>
              <a:t>Christian fear of idolatry also led to difficulties in making </a:t>
            </a:r>
            <a:r>
              <a:rPr lang="en-US" sz="2800" dirty="0" smtClean="0"/>
              <a:t>a living: </a:t>
            </a:r>
          </a:p>
          <a:p>
            <a:pPr lvl="1"/>
            <a:r>
              <a:rPr lang="en-US" sz="2400" dirty="0" smtClean="0"/>
              <a:t>A </a:t>
            </a:r>
            <a:r>
              <a:rPr lang="en-US" sz="2400" dirty="0"/>
              <a:t>mason might be involved in building the walls of a heathen temple, a tailor in making robes for a heathen priest, an incense maker in making incense for the heathen sacrifices. </a:t>
            </a:r>
            <a:endParaRPr lang="en-US" sz="2400" dirty="0" smtClean="0"/>
          </a:p>
          <a:p>
            <a:pPr lvl="1"/>
            <a:r>
              <a:rPr lang="en-US" sz="2400" dirty="0" smtClean="0"/>
              <a:t>Tertullian </a:t>
            </a:r>
            <a:r>
              <a:rPr lang="en-US" sz="2400" dirty="0"/>
              <a:t>even forbade a Christian to be a schoolteacher, because such teaching involved using textbooks that told the ancient stories of the gods and called for observing the religious festivals of the pagan year. </a:t>
            </a:r>
            <a:endParaRPr lang="en-US" sz="2400" dirty="0" smtClean="0"/>
          </a:p>
          <a:p>
            <a:pPr lvl="1"/>
            <a:r>
              <a:rPr lang="en-US" sz="2400" dirty="0" smtClean="0"/>
              <a:t>We </a:t>
            </a:r>
            <a:r>
              <a:rPr lang="en-US" sz="2400" dirty="0"/>
              <a:t>might think that working with the sick would be a simple act of kindness. But even here early Christians found the pagan hospitals under the protection of the heathen god </a:t>
            </a:r>
            <a:r>
              <a:rPr lang="en-US" sz="2400" dirty="0" smtClean="0"/>
              <a:t>Aesculapius, </a:t>
            </a:r>
            <a:r>
              <a:rPr lang="en-US" sz="2400" dirty="0"/>
              <a:t>and while a sick friend lay in his bed, the priest went down the aisle chanting to the god. </a:t>
            </a:r>
            <a:endParaRPr lang="en-US" sz="2400"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Shelley, Dr. Bruce L.. Church History in Plain Language: Fourth Edition (pp. 42-43)</a:t>
            </a:r>
          </a:p>
        </p:txBody>
      </p:sp>
    </p:spTree>
    <p:extLst>
      <p:ext uri="{BB962C8B-B14F-4D97-AF65-F5344CB8AC3E}">
        <p14:creationId xmlns:p14="http://schemas.microsoft.com/office/powerpoint/2010/main" val="37145100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lnSpcReduction="10000"/>
          </a:bodyPr>
          <a:lstStyle/>
          <a:p>
            <a:r>
              <a:rPr lang="en-US" sz="2800" dirty="0" smtClean="0"/>
              <a:t>Almost everywhere </a:t>
            </a:r>
            <a:r>
              <a:rPr lang="en-US" sz="2800" dirty="0"/>
              <a:t>the Christian turned, his life and faith were </a:t>
            </a:r>
            <a:r>
              <a:rPr lang="en-US" sz="2800" dirty="0" smtClean="0"/>
              <a:t>at odds with the practices of the Roman society around him. </a:t>
            </a:r>
          </a:p>
          <a:p>
            <a:r>
              <a:rPr lang="en-US" sz="2800" dirty="0" smtClean="0"/>
              <a:t>For example, a Roman slave</a:t>
            </a:r>
            <a:r>
              <a:rPr lang="en-US" sz="2800" dirty="0"/>
              <a:t>, whether male or female, was always at the disposal of his master for the most menial tasks. And if he failed to satisfy his owner he could be discarded, even slaughtered like a worthless animal. </a:t>
            </a:r>
            <a:endParaRPr lang="en-US" sz="2800" dirty="0" smtClean="0"/>
          </a:p>
          <a:p>
            <a:r>
              <a:rPr lang="en-US" sz="2800" dirty="0" smtClean="0"/>
              <a:t>Christians who owned slaves treated </a:t>
            </a:r>
            <a:r>
              <a:rPr lang="en-US" sz="2800" dirty="0"/>
              <a:t>them kindly and allowed them to have the same rights within the church as anyone else. </a:t>
            </a:r>
            <a:endParaRPr lang="en-US" sz="2800" dirty="0" smtClean="0"/>
          </a:p>
          <a:p>
            <a:r>
              <a:rPr lang="en-US" sz="2800" dirty="0" smtClean="0"/>
              <a:t>At </a:t>
            </a:r>
            <a:r>
              <a:rPr lang="en-US" sz="2800" dirty="0"/>
              <a:t>least one former slave, Callistus, became the bishop of </a:t>
            </a:r>
            <a:r>
              <a:rPr lang="en-US" sz="2800" dirty="0" smtClean="0"/>
              <a:t>Rome in AD 217. </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Shelley, Dr. Bruce L.. Church History in Plain Language: Fourth Edition (pp. 42-43)</a:t>
            </a:r>
          </a:p>
        </p:txBody>
      </p:sp>
    </p:spTree>
    <p:extLst>
      <p:ext uri="{BB962C8B-B14F-4D97-AF65-F5344CB8AC3E}">
        <p14:creationId xmlns:p14="http://schemas.microsoft.com/office/powerpoint/2010/main" val="21539633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a:bodyPr>
          <a:lstStyle/>
          <a:p>
            <a:r>
              <a:rPr lang="en-US" dirty="0"/>
              <a:t>Christians also rejected the widespread Roman custom of abortion </a:t>
            </a:r>
            <a:r>
              <a:rPr lang="en-US" dirty="0" smtClean="0"/>
              <a:t>and infanticide.</a:t>
            </a:r>
          </a:p>
          <a:p>
            <a:r>
              <a:rPr lang="en-US" dirty="0" smtClean="0"/>
              <a:t>Unlike </a:t>
            </a:r>
            <a:r>
              <a:rPr lang="en-US" dirty="0"/>
              <a:t>his pagan neighbor the Christian refused to take his weak and unwanted children out in the woods and leave them to die or be picked up by robbers. </a:t>
            </a:r>
            <a:endParaRPr lang="en-US" dirty="0" smtClean="0"/>
          </a:p>
          <a:p>
            <a:r>
              <a:rPr lang="en-US" dirty="0" smtClean="0"/>
              <a:t>If </a:t>
            </a:r>
            <a:r>
              <a:rPr lang="en-US" dirty="0"/>
              <a:t>a Christian woman was married to a pagan and a girl baby was born, the father might say, “Throw her out,” but the mother would usually refuse. </a:t>
            </a:r>
            <a:endParaRPr lang="en-US"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Shelley, Dr. Bruce L.. Church History in Plain Language: Fourth Edition (pp. 42-43)</a:t>
            </a:r>
          </a:p>
        </p:txBody>
      </p:sp>
    </p:spTree>
    <p:extLst>
      <p:ext uri="{BB962C8B-B14F-4D97-AF65-F5344CB8AC3E}">
        <p14:creationId xmlns:p14="http://schemas.microsoft.com/office/powerpoint/2010/main" val="36653261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Christians opposed </a:t>
            </a:r>
            <a:r>
              <a:rPr lang="en-US" dirty="0"/>
              <a:t>easy divorce, which </a:t>
            </a:r>
            <a:r>
              <a:rPr lang="en-US" dirty="0" smtClean="0"/>
              <a:t>was, </a:t>
            </a:r>
            <a:r>
              <a:rPr lang="en-US" dirty="0"/>
              <a:t>at that </a:t>
            </a:r>
            <a:r>
              <a:rPr lang="en-US" dirty="0" smtClean="0"/>
              <a:t>time, </a:t>
            </a:r>
            <a:r>
              <a:rPr lang="en-US" dirty="0"/>
              <a:t>the normal Roman practice. </a:t>
            </a:r>
            <a:endParaRPr lang="en-US" dirty="0" smtClean="0"/>
          </a:p>
          <a:p>
            <a:r>
              <a:rPr lang="en-US" dirty="0" smtClean="0"/>
              <a:t>Tertullian once remarked </a:t>
            </a:r>
            <a:r>
              <a:rPr lang="en-US" dirty="0"/>
              <a:t>that Roman women “long for divorce as if it were the natural consequence of marriage”. </a:t>
            </a:r>
            <a:endParaRPr lang="en-US" dirty="0" smtClean="0"/>
          </a:p>
          <a:p>
            <a:r>
              <a:rPr lang="en-US" dirty="0" smtClean="0"/>
              <a:t>The </a:t>
            </a:r>
            <a:r>
              <a:rPr lang="en-US" dirty="0"/>
              <a:t>Christian view was that the only causes which could justify a divorce were adultery and the desertion of a believer by an unbelieving partner. </a:t>
            </a:r>
            <a:endParaRPr lang="en-US"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19964840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a:bodyPr>
          <a:lstStyle/>
          <a:p>
            <a:r>
              <a:rPr lang="en-US" sz="2800" dirty="0" smtClean="0"/>
              <a:t>Many Christian </a:t>
            </a:r>
            <a:r>
              <a:rPr lang="en-US" sz="2800" dirty="0"/>
              <a:t>leaders opposed the idea of Christians being soldiers, not just because it involved Pagan worship, but also because they did not think Christians should ever kill a human being for any reason. </a:t>
            </a:r>
            <a:endParaRPr lang="en-US" sz="2800" dirty="0" smtClean="0"/>
          </a:p>
          <a:p>
            <a:r>
              <a:rPr lang="en-US" sz="2800" dirty="0" smtClean="0"/>
              <a:t>However</a:t>
            </a:r>
            <a:r>
              <a:rPr lang="en-US" sz="2800" dirty="0"/>
              <a:t>, many Christians </a:t>
            </a:r>
            <a:r>
              <a:rPr lang="en-US" sz="2800" b="1" i="1" dirty="0"/>
              <a:t>did</a:t>
            </a:r>
            <a:r>
              <a:rPr lang="en-US" sz="2800" dirty="0"/>
              <a:t> in fact serve in the Roman army; they managed to avoid committing idolatry, and could often live the life of a soldier without having to kill anyone, since in the Roman Empire the army acted as a police, prison and fire service, as well as a strictly military force. </a:t>
            </a:r>
            <a:endParaRPr lang="en-US" sz="2800"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8553102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sz="2800" dirty="0" smtClean="0"/>
              <a:t>In the </a:t>
            </a:r>
            <a:r>
              <a:rPr lang="en-US" sz="2800" dirty="0"/>
              <a:t>New Testament </a:t>
            </a:r>
            <a:r>
              <a:rPr lang="en-US" sz="2800" dirty="0" smtClean="0"/>
              <a:t>who is the primary group that we see persecuting Christians, and who is it that often steps in to protect the Christians from that persecution?</a:t>
            </a:r>
          </a:p>
          <a:p>
            <a:pPr lvl="1"/>
            <a:r>
              <a:rPr lang="en-US" sz="2400" dirty="0" smtClean="0"/>
              <a:t>In </a:t>
            </a:r>
            <a:r>
              <a:rPr lang="en-US" sz="2400" dirty="0"/>
              <a:t>most of the New Testament it is the </a:t>
            </a:r>
            <a:r>
              <a:rPr lang="en-US" sz="2400" b="1" i="1" dirty="0"/>
              <a:t>Jews</a:t>
            </a:r>
            <a:r>
              <a:rPr lang="en-US" sz="2400" dirty="0"/>
              <a:t> who persecute Christians, who in turn seek </a:t>
            </a:r>
            <a:r>
              <a:rPr lang="en-US" sz="2400" b="1" i="1" dirty="0"/>
              <a:t>refuge</a:t>
            </a:r>
            <a:r>
              <a:rPr lang="en-US" sz="2400" dirty="0"/>
              <a:t> under the wing of Roman authorities. </a:t>
            </a:r>
            <a:endParaRPr lang="en-US" sz="2400" dirty="0" smtClean="0"/>
          </a:p>
          <a:p>
            <a:r>
              <a:rPr lang="en-US" sz="2800" dirty="0" smtClean="0"/>
              <a:t>In </a:t>
            </a:r>
            <a:r>
              <a:rPr lang="en-US" sz="2800" dirty="0"/>
              <a:t>New Testament </a:t>
            </a:r>
            <a:r>
              <a:rPr lang="en-US" sz="2800" dirty="0" smtClean="0"/>
              <a:t>times</a:t>
            </a:r>
            <a:r>
              <a:rPr lang="en-US" sz="2800" dirty="0"/>
              <a:t>, </a:t>
            </a:r>
            <a:r>
              <a:rPr lang="en-US" sz="2800" dirty="0" smtClean="0"/>
              <a:t>how did the Romans</a:t>
            </a:r>
            <a:r>
              <a:rPr lang="en-US" sz="2800" dirty="0"/>
              <a:t>, Jews, and Christians all </a:t>
            </a:r>
            <a:r>
              <a:rPr lang="en-US" sz="2800" dirty="0" smtClean="0"/>
              <a:t>view the </a:t>
            </a:r>
            <a:r>
              <a:rPr lang="en-US" sz="2800" dirty="0"/>
              <a:t>conflict </a:t>
            </a:r>
            <a:r>
              <a:rPr lang="en-US" sz="2800" dirty="0" smtClean="0"/>
              <a:t>that was taking </a:t>
            </a:r>
            <a:r>
              <a:rPr lang="en-US" sz="2800" dirty="0"/>
              <a:t>place between Jews and </a:t>
            </a:r>
            <a:r>
              <a:rPr lang="en-US" sz="2800" dirty="0" smtClean="0"/>
              <a:t>Christians?</a:t>
            </a:r>
          </a:p>
          <a:p>
            <a:pPr lvl="1"/>
            <a:r>
              <a:rPr lang="en-US" sz="2400" dirty="0" smtClean="0"/>
              <a:t>They understood it as an </a:t>
            </a:r>
            <a:r>
              <a:rPr lang="en-US" sz="2400" dirty="0"/>
              <a:t>internal conflict </a:t>
            </a:r>
            <a:r>
              <a:rPr lang="en-US" sz="2400" b="1" i="1" dirty="0"/>
              <a:t>within</a:t>
            </a:r>
            <a:r>
              <a:rPr lang="en-US" sz="2400" dirty="0"/>
              <a:t> </a:t>
            </a:r>
            <a:r>
              <a:rPr lang="en-US" sz="2400" dirty="0" smtClean="0"/>
              <a:t>Judaism.</a:t>
            </a:r>
            <a:endParaRPr lang="en-US" sz="2400" dirty="0"/>
          </a:p>
        </p:txBody>
      </p:sp>
    </p:spTree>
    <p:extLst>
      <p:ext uri="{BB962C8B-B14F-4D97-AF65-F5344CB8AC3E}">
        <p14:creationId xmlns:p14="http://schemas.microsoft.com/office/powerpoint/2010/main" val="1157252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a:bodyPr>
          <a:lstStyle/>
          <a:p>
            <a:r>
              <a:rPr lang="en-US" sz="2800" dirty="0" smtClean="0"/>
              <a:t>It was </a:t>
            </a:r>
            <a:r>
              <a:rPr lang="en-US" sz="2800" dirty="0"/>
              <a:t>not until the 4th century, when the emperors became Christians, that Christian leaders began to accept that Christians could take part in actual warfare. </a:t>
            </a:r>
            <a:endParaRPr lang="en-US" sz="2800" dirty="0" smtClean="0"/>
          </a:p>
          <a:p>
            <a:r>
              <a:rPr lang="en-US" sz="2800" dirty="0" smtClean="0"/>
              <a:t>The </a:t>
            </a:r>
            <a:r>
              <a:rPr lang="en-US" sz="2800" dirty="0"/>
              <a:t>first Christian to write in </a:t>
            </a:r>
            <a:r>
              <a:rPr lang="en-US" sz="2800" dirty="0" smtClean="0"/>
              <a:t>defense </a:t>
            </a:r>
            <a:r>
              <a:rPr lang="en-US" sz="2800" dirty="0"/>
              <a:t>of war was Athanasius</a:t>
            </a:r>
            <a:r>
              <a:rPr lang="en-US" sz="2800" dirty="0" smtClean="0"/>
              <a:t>, </a:t>
            </a:r>
            <a:r>
              <a:rPr lang="en-US" sz="2800" dirty="0"/>
              <a:t>the great 4th century bishop of Alexandria, who wrote that “it is lawful and praiseworthy to destroy an enemy” in a “just war” (usually a war of national </a:t>
            </a:r>
            <a:r>
              <a:rPr lang="en-US" sz="2800" dirty="0" smtClean="0"/>
              <a:t>self-defense </a:t>
            </a:r>
            <a:r>
              <a:rPr lang="en-US" sz="2800" dirty="0"/>
              <a:t>against invasion</a:t>
            </a:r>
            <a:r>
              <a:rPr lang="en-US" sz="2800" dirty="0" smtClean="0"/>
              <a:t>).</a:t>
            </a:r>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19204902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lnSpcReduction="10000"/>
          </a:bodyPr>
          <a:lstStyle/>
          <a:p>
            <a:r>
              <a:rPr lang="en-US" sz="2800" dirty="0" smtClean="0"/>
              <a:t>And of course, </a:t>
            </a:r>
            <a:r>
              <a:rPr lang="en-US" sz="2800" dirty="0"/>
              <a:t>Christians refused to worship the </a:t>
            </a:r>
            <a:r>
              <a:rPr lang="en-US" sz="2800" dirty="0" smtClean="0"/>
              <a:t>emperor. </a:t>
            </a:r>
          </a:p>
          <a:p>
            <a:r>
              <a:rPr lang="en-US" sz="2800" dirty="0" smtClean="0"/>
              <a:t>The </a:t>
            </a:r>
            <a:r>
              <a:rPr lang="en-US" sz="2800" dirty="0"/>
              <a:t>authorities saw this as a serious political offence. Worshipping the emperor was a sign of loyalty to the Empire; to refuse was to be a traitor. </a:t>
            </a:r>
            <a:endParaRPr lang="en-US" sz="2800" dirty="0" smtClean="0"/>
          </a:p>
          <a:p>
            <a:r>
              <a:rPr lang="en-US" sz="2800" dirty="0" smtClean="0"/>
              <a:t>The </a:t>
            </a:r>
            <a:r>
              <a:rPr lang="en-US" sz="2800" dirty="0"/>
              <a:t>chief test of whether someone accused of being a Christian was a real Christian, was for the magistrates to order him to worship a statue of the emperor and say, “Caesar is Lord” – that is, Caesar is a divine figure, a god. </a:t>
            </a:r>
            <a:endParaRPr lang="en-US" sz="2800" dirty="0" smtClean="0"/>
          </a:p>
          <a:p>
            <a:r>
              <a:rPr lang="en-US" sz="2800" dirty="0" smtClean="0"/>
              <a:t>A </a:t>
            </a:r>
            <a:r>
              <a:rPr lang="en-US" sz="2800" dirty="0"/>
              <a:t>faithful Christian would refuse, because for him or her, “</a:t>
            </a:r>
            <a:r>
              <a:rPr lang="en-US" sz="2800" b="1" i="1" dirty="0"/>
              <a:t>Jesus</a:t>
            </a:r>
            <a:r>
              <a:rPr lang="en-US" sz="2800" dirty="0"/>
              <a:t> is Lord”, not Caesar. One could not worship both Caesar and Christ</a:t>
            </a:r>
            <a:r>
              <a:rPr lang="en-US" sz="2800" dirty="0" smtClean="0"/>
              <a:t>.</a:t>
            </a:r>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3350354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r>
              <a:rPr lang="en-US" sz="2800" dirty="0"/>
              <a:t>Another reason for the great unpopularity of Christians was that most people believed them to be guilty of all kinds of evil practices. </a:t>
            </a:r>
            <a:endParaRPr lang="en-US" sz="2800" dirty="0" smtClean="0"/>
          </a:p>
          <a:p>
            <a:r>
              <a:rPr lang="en-US" sz="2800" dirty="0" smtClean="0"/>
              <a:t>Pagans often accused </a:t>
            </a:r>
            <a:r>
              <a:rPr lang="en-US" sz="2800" dirty="0"/>
              <a:t>Christians of cannibalism, incest and black magic. </a:t>
            </a:r>
            <a:endParaRPr lang="en-US" sz="2800" dirty="0" smtClean="0"/>
          </a:p>
          <a:p>
            <a:r>
              <a:rPr lang="en-US" sz="2800" dirty="0" smtClean="0"/>
              <a:t>Some </a:t>
            </a:r>
            <a:r>
              <a:rPr lang="en-US" sz="2800" dirty="0"/>
              <a:t>of these accusations arose through a misunderstanding of genuine Christian practices. </a:t>
            </a:r>
            <a:endParaRPr lang="en-US" sz="2800" dirty="0" smtClean="0"/>
          </a:p>
          <a:p>
            <a:r>
              <a:rPr lang="en-US" sz="2800" dirty="0" smtClean="0"/>
              <a:t>The </a:t>
            </a:r>
            <a:r>
              <a:rPr lang="en-US" sz="2800" dirty="0"/>
              <a:t>accusation of cannibalism, for example, was probably based on the Lord’s supper, where Christians spoke of eating Christ’s flesh and drinking His </a:t>
            </a:r>
            <a:r>
              <a:rPr lang="en-US" sz="2800" dirty="0" smtClean="0"/>
              <a:t>blood. </a:t>
            </a:r>
          </a:p>
          <a:p>
            <a:r>
              <a:rPr lang="en-US" sz="2800" dirty="0"/>
              <a:t>T</a:t>
            </a:r>
            <a:r>
              <a:rPr lang="en-US" sz="2800" dirty="0" smtClean="0"/>
              <a:t>he </a:t>
            </a:r>
            <a:r>
              <a:rPr lang="en-US" sz="2800" dirty="0"/>
              <a:t>accusation of incest arose partly from the fact that Christians called each other “brother” and “sister” and “loved each other</a:t>
            </a:r>
            <a:r>
              <a:rPr lang="en-US" sz="2800" dirty="0" smtClean="0"/>
              <a:t>” and greeted one another with a “holy kiss”. </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38701685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People </a:t>
            </a:r>
            <a:r>
              <a:rPr lang="en-US" dirty="0"/>
              <a:t>were highly suspicious of Christians anyway, because Christians met in secret through fear of persecution. </a:t>
            </a:r>
            <a:endParaRPr lang="en-US" dirty="0" smtClean="0"/>
          </a:p>
          <a:p>
            <a:r>
              <a:rPr lang="en-US" dirty="0" smtClean="0"/>
              <a:t>It </a:t>
            </a:r>
            <a:r>
              <a:rPr lang="en-US" dirty="0"/>
              <a:t>was a vicious circle: because the authorities were likely to persecute them, Christians met in secret – but the more they met in secret, the more likely the authorities were to persecute them</a:t>
            </a:r>
            <a:r>
              <a:rPr lang="en-US" dirty="0" smtClean="0"/>
              <a:t>!</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36361108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fontScale="92500"/>
          </a:bodyPr>
          <a:lstStyle/>
          <a:p>
            <a:r>
              <a:rPr lang="en-US" sz="2800" dirty="0" smtClean="0"/>
              <a:t>Pagans often </a:t>
            </a:r>
            <a:r>
              <a:rPr lang="en-US" sz="2800" dirty="0"/>
              <a:t>blamed and </a:t>
            </a:r>
            <a:r>
              <a:rPr lang="en-US" sz="2800" dirty="0" smtClean="0"/>
              <a:t>victimized </a:t>
            </a:r>
            <a:r>
              <a:rPr lang="en-US" sz="2800" dirty="0"/>
              <a:t>Christians for any local calamity or </a:t>
            </a:r>
            <a:r>
              <a:rPr lang="en-US" sz="2800" dirty="0" smtClean="0"/>
              <a:t>disaster</a:t>
            </a:r>
          </a:p>
          <a:p>
            <a:r>
              <a:rPr lang="en-US" sz="2800" dirty="0"/>
              <a:t>I</a:t>
            </a:r>
            <a:r>
              <a:rPr lang="en-US" sz="2800" dirty="0" smtClean="0"/>
              <a:t>n </a:t>
            </a:r>
            <a:r>
              <a:rPr lang="en-US" sz="2800" dirty="0"/>
              <a:t>the words of Tertullian: “When the Tiber </a:t>
            </a:r>
            <a:r>
              <a:rPr lang="en-US" sz="2800" b="1" i="1" dirty="0"/>
              <a:t>floods</a:t>
            </a:r>
            <a:r>
              <a:rPr lang="en-US" sz="2800" dirty="0"/>
              <a:t>, or the Nile </a:t>
            </a:r>
            <a:r>
              <a:rPr lang="en-US" sz="2800" b="1" i="1" dirty="0"/>
              <a:t>fails</a:t>
            </a:r>
            <a:r>
              <a:rPr lang="en-US" sz="2800" dirty="0"/>
              <a:t> to flood, up goes the cry: Christians to the lion</a:t>
            </a:r>
            <a:r>
              <a:rPr lang="en-US" sz="2800" dirty="0" smtClean="0"/>
              <a:t>!”</a:t>
            </a:r>
          </a:p>
          <a:p>
            <a:r>
              <a:rPr lang="en-US" sz="2800" dirty="0" smtClean="0"/>
              <a:t>Many in Pagan Roman society believed that </a:t>
            </a:r>
            <a:r>
              <a:rPr lang="en-US" sz="2800" dirty="0"/>
              <a:t>the gods were angry because Christians were drawing people away from worshipping them. </a:t>
            </a:r>
            <a:endParaRPr lang="en-US" sz="2800" dirty="0" smtClean="0"/>
          </a:p>
          <a:p>
            <a:r>
              <a:rPr lang="en-US" sz="2800" dirty="0" smtClean="0"/>
              <a:t>So </a:t>
            </a:r>
            <a:r>
              <a:rPr lang="en-US" sz="2800" dirty="0"/>
              <a:t>Pagans blamed all local catastrophes on the Church. It became a common saying, “No rain, because of the Christians.” </a:t>
            </a:r>
            <a:endParaRPr lang="en-US" sz="2800" dirty="0" smtClean="0"/>
          </a:p>
          <a:p>
            <a:r>
              <a:rPr lang="en-US" sz="2800" dirty="0" smtClean="0"/>
              <a:t>Since </a:t>
            </a:r>
            <a:r>
              <a:rPr lang="en-US" sz="2800" dirty="0"/>
              <a:t>Christians did not worship the </a:t>
            </a:r>
            <a:r>
              <a:rPr lang="en-US" sz="2800" dirty="0" smtClean="0"/>
              <a:t>Roman gods</a:t>
            </a:r>
            <a:r>
              <a:rPr lang="en-US" sz="2800" dirty="0"/>
              <a:t>, people even regarded them as </a:t>
            </a:r>
            <a:r>
              <a:rPr lang="en-US" sz="2800" b="1" i="1" dirty="0"/>
              <a:t>atheists</a:t>
            </a:r>
            <a:r>
              <a:rPr lang="en-US" sz="2800" dirty="0"/>
              <a:t>. “Away with the atheists!” was a popular anti-Christian cry</a:t>
            </a:r>
            <a:r>
              <a:rPr lang="en-US" sz="2800" dirty="0" smtClean="0"/>
              <a:t>.</a:t>
            </a:r>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1479063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a:t>*Reasons for Christian Persecution</a:t>
            </a:r>
          </a:p>
        </p:txBody>
      </p:sp>
      <p:sp>
        <p:nvSpPr>
          <p:cNvPr id="4" name="Content Placeholder 3"/>
          <p:cNvSpPr>
            <a:spLocks noGrp="1"/>
          </p:cNvSpPr>
          <p:nvPr>
            <p:ph idx="1"/>
          </p:nvPr>
        </p:nvSpPr>
        <p:spPr>
          <a:xfrm>
            <a:off x="457200" y="838200"/>
            <a:ext cx="8229600" cy="5638800"/>
          </a:xfrm>
        </p:spPr>
        <p:txBody>
          <a:bodyPr>
            <a:normAutofit fontScale="92500"/>
          </a:bodyPr>
          <a:lstStyle/>
          <a:p>
            <a:r>
              <a:rPr lang="en-US" sz="2800" dirty="0"/>
              <a:t>The </a:t>
            </a:r>
            <a:r>
              <a:rPr lang="en-US" sz="2800" dirty="0" smtClean="0"/>
              <a:t>decision to punish or not punish Christians was generally left to the provincial </a:t>
            </a:r>
            <a:r>
              <a:rPr lang="en-US" sz="2800" dirty="0"/>
              <a:t>governors </a:t>
            </a:r>
            <a:r>
              <a:rPr lang="en-US" sz="2800" dirty="0" smtClean="0"/>
              <a:t>since they were </a:t>
            </a:r>
            <a:r>
              <a:rPr lang="en-US" sz="2800" dirty="0"/>
              <a:t>the only judges who could order the death penalty. </a:t>
            </a:r>
            <a:endParaRPr lang="en-US" sz="2800" dirty="0" smtClean="0"/>
          </a:p>
          <a:p>
            <a:r>
              <a:rPr lang="en-US" sz="2800" dirty="0" smtClean="0"/>
              <a:t>Their decisions were often guided more by </a:t>
            </a:r>
            <a:r>
              <a:rPr lang="en-US" sz="2800" b="1" i="1" dirty="0" smtClean="0"/>
              <a:t>expediency</a:t>
            </a:r>
            <a:r>
              <a:rPr lang="en-US" sz="2800" dirty="0" smtClean="0"/>
              <a:t> than by moral principle. </a:t>
            </a:r>
          </a:p>
          <a:p>
            <a:r>
              <a:rPr lang="en-US" sz="2800" dirty="0" smtClean="0"/>
              <a:t>Often </a:t>
            </a:r>
            <a:r>
              <a:rPr lang="en-US" sz="2800" dirty="0"/>
              <a:t>the only question they would ask was, “Will persecuting the Christians please the general population and calm them down?” </a:t>
            </a:r>
            <a:endParaRPr lang="en-US" sz="2800" dirty="0" smtClean="0"/>
          </a:p>
          <a:p>
            <a:r>
              <a:rPr lang="en-US" sz="2800" dirty="0" smtClean="0"/>
              <a:t>So persecution of </a:t>
            </a:r>
            <a:r>
              <a:rPr lang="en-US" sz="2800" dirty="0"/>
              <a:t>Christians </a:t>
            </a:r>
            <a:r>
              <a:rPr lang="en-US" sz="2800" dirty="0" smtClean="0"/>
              <a:t>by authorities in </a:t>
            </a:r>
            <a:r>
              <a:rPr lang="en-US" sz="2800" dirty="0"/>
              <a:t>any particular part of the Empire depended on the ups and downs of popular anti-Christian feeling. </a:t>
            </a:r>
            <a:endParaRPr lang="en-US" sz="2800" dirty="0" smtClean="0"/>
          </a:p>
          <a:p>
            <a:r>
              <a:rPr lang="en-US" sz="2800" dirty="0" smtClean="0"/>
              <a:t>When </a:t>
            </a:r>
            <a:r>
              <a:rPr lang="en-US" sz="2800" dirty="0"/>
              <a:t>anti-Christian feeling was high, governors would yield to it and persecute the Church</a:t>
            </a:r>
            <a:r>
              <a:rPr lang="en-US" sz="2800" dirty="0" smtClean="0"/>
              <a:t>.</a:t>
            </a:r>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39867472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0" r="-3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90500" y="0"/>
            <a:ext cx="8763000" cy="1143000"/>
          </a:xfrm>
        </p:spPr>
        <p:txBody>
          <a:bodyPr>
            <a:noAutofit/>
          </a:bodyPr>
          <a:lstStyle/>
          <a:p>
            <a:r>
              <a:rPr lang="en-US" sz="6600" b="1" dirty="0" smtClean="0">
                <a:solidFill>
                  <a:schemeClr val="bg1"/>
                </a:solidFill>
                <a:effectLst>
                  <a:glow rad="228600">
                    <a:schemeClr val="accent6">
                      <a:satMod val="175000"/>
                      <a:alpha val="40000"/>
                    </a:schemeClr>
                  </a:glow>
                  <a:outerShdw blurRad="114300" dist="38100" dir="13500000" algn="br" rotWithShape="0">
                    <a:prstClr val="black"/>
                  </a:outerShdw>
                </a:effectLst>
              </a:rPr>
              <a:t>The Apostolic Fathers</a:t>
            </a:r>
            <a:endParaRPr lang="en-US" sz="6600"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
        <p:nvSpPr>
          <p:cNvPr id="2" name="TextBox 1"/>
          <p:cNvSpPr txBox="1"/>
          <p:nvPr/>
        </p:nvSpPr>
        <p:spPr>
          <a:xfrm>
            <a:off x="2819400" y="2438400"/>
            <a:ext cx="3886200" cy="2246769"/>
          </a:xfrm>
          <a:prstGeom prst="rect">
            <a:avLst/>
          </a:prstGeom>
          <a:solidFill>
            <a:schemeClr val="bg1"/>
          </a:solidFill>
        </p:spPr>
        <p:txBody>
          <a:bodyPr wrap="square" rtlCol="0">
            <a:spAutoFit/>
          </a:bodyPr>
          <a:lstStyle/>
          <a:p>
            <a:pPr algn="ctr"/>
            <a:r>
              <a:rPr lang="en-US" sz="28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I write to you, fathers, because you know him who is from the </a:t>
            </a:r>
            <a:r>
              <a:rPr lang="en-US" sz="28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beginning… </a:t>
            </a:r>
          </a:p>
          <a:p>
            <a:pPr algn="ctr"/>
            <a:r>
              <a:rPr lang="en-US" sz="2800" dirty="0" smtClean="0">
                <a:solidFill>
                  <a:prstClr val="black"/>
                </a:solidFill>
                <a:effectLst>
                  <a:glow rad="101600">
                    <a:prstClr val="white">
                      <a:alpha val="60000"/>
                    </a:prstClr>
                  </a:glow>
                  <a:innerShdw blurRad="63500" dist="50800" dir="8100000">
                    <a:prstClr val="black">
                      <a:alpha val="50000"/>
                    </a:prstClr>
                  </a:innerShdw>
                </a:effectLst>
              </a:rPr>
              <a:t>(</a:t>
            </a:r>
            <a:r>
              <a:rPr lang="en-US" sz="2800" dirty="0">
                <a:solidFill>
                  <a:prstClr val="black"/>
                </a:solidFill>
                <a:effectLst>
                  <a:glow rad="101600">
                    <a:prstClr val="white">
                      <a:alpha val="60000"/>
                    </a:prstClr>
                  </a:glow>
                  <a:innerShdw blurRad="63500" dist="50800" dir="8100000">
                    <a:prstClr val="black">
                      <a:alpha val="50000"/>
                    </a:prstClr>
                  </a:innerShdw>
                </a:effectLst>
              </a:rPr>
              <a:t>1 John 2:14)</a:t>
            </a:r>
          </a:p>
        </p:txBody>
      </p:sp>
      <p:sp>
        <p:nvSpPr>
          <p:cNvPr id="4" name="Rectangle 3"/>
          <p:cNvSpPr/>
          <p:nvPr/>
        </p:nvSpPr>
        <p:spPr>
          <a:xfrm>
            <a:off x="0" y="6480516"/>
            <a:ext cx="9144000" cy="307777"/>
          </a:xfrm>
          <a:prstGeom prst="rect">
            <a:avLst/>
          </a:prstGeom>
        </p:spPr>
        <p:txBody>
          <a:bodyPr wrap="square">
            <a:spAutoFit/>
          </a:bodyPr>
          <a:lstStyle/>
          <a:p>
            <a:r>
              <a:rPr lang="pl-PL" sz="1400" dirty="0">
                <a:solidFill>
                  <a:prstClr val="white"/>
                </a:solidFill>
                <a:hlinkClick r:id="rId4"/>
              </a:rPr>
              <a:t>https://</a:t>
            </a:r>
            <a:r>
              <a:rPr lang="pl-PL" sz="1400" dirty="0" smtClean="0">
                <a:solidFill>
                  <a:prstClr val="white"/>
                </a:solidFill>
                <a:hlinkClick r:id="rId4"/>
              </a:rPr>
              <a:t>seanmcdowell.org/blog/what-can-christians-learn-from-the-apostolic-fathers-interview-with-author-ken-berding</a:t>
            </a:r>
            <a:r>
              <a:rPr lang="en-US" sz="1400" dirty="0" smtClean="0">
                <a:solidFill>
                  <a:prstClr val="white"/>
                </a:solidFill>
              </a:rPr>
              <a:t> </a:t>
            </a:r>
            <a:endParaRPr lang="en-US" sz="1400" dirty="0">
              <a:solidFill>
                <a:prstClr val="black"/>
              </a:solidFill>
            </a:endParaRPr>
          </a:p>
        </p:txBody>
      </p:sp>
    </p:spTree>
    <p:extLst>
      <p:ext uri="{BB962C8B-B14F-4D97-AF65-F5344CB8AC3E}">
        <p14:creationId xmlns:p14="http://schemas.microsoft.com/office/powerpoint/2010/main" val="6489116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sz="2800" dirty="0"/>
              <a:t>Acts </a:t>
            </a:r>
            <a:r>
              <a:rPr lang="en-US" sz="2800" dirty="0" smtClean="0"/>
              <a:t>18:2 tells </a:t>
            </a:r>
            <a:r>
              <a:rPr lang="en-US" sz="2800" dirty="0"/>
              <a:t>us that Priscilla and </a:t>
            </a:r>
            <a:r>
              <a:rPr lang="en-US" sz="2800" dirty="0" smtClean="0"/>
              <a:t>Aquila had recently left Rome to live in Corinth because </a:t>
            </a:r>
            <a:r>
              <a:rPr lang="en-US" sz="2800" dirty="0"/>
              <a:t>Claudius had commanded all the Jews to leave </a:t>
            </a:r>
            <a:r>
              <a:rPr lang="en-US" sz="2800" dirty="0" smtClean="0"/>
              <a:t>Rome.</a:t>
            </a:r>
          </a:p>
          <a:p>
            <a:r>
              <a:rPr lang="en-US" sz="2800" dirty="0" smtClean="0"/>
              <a:t>According to </a:t>
            </a:r>
            <a:r>
              <a:rPr lang="en-US" sz="2800" dirty="0"/>
              <a:t>Suetonius, a Roman </a:t>
            </a:r>
            <a:r>
              <a:rPr lang="en-US" sz="2800" dirty="0" smtClean="0"/>
              <a:t>historian, why did the emperor Claudius expel the Jews from Rome in AD 51?</a:t>
            </a:r>
          </a:p>
          <a:p>
            <a:pPr lvl="1"/>
            <a:r>
              <a:rPr lang="en-US" sz="2400" dirty="0"/>
              <a:t>Jews were expelled from the </a:t>
            </a:r>
            <a:r>
              <a:rPr lang="en-US" sz="2400" dirty="0" smtClean="0"/>
              <a:t>Rome for </a:t>
            </a:r>
            <a:r>
              <a:rPr lang="en-US" sz="2400" dirty="0"/>
              <a:t>their disorderly conduct “because of </a:t>
            </a:r>
            <a:r>
              <a:rPr lang="en-US" sz="2400" dirty="0" err="1"/>
              <a:t>Chrestus</a:t>
            </a:r>
            <a:r>
              <a:rPr lang="en-US" sz="2400" dirty="0"/>
              <a:t>.” </a:t>
            </a:r>
            <a:r>
              <a:rPr lang="en-US" sz="2400" dirty="0" smtClean="0"/>
              <a:t>Most </a:t>
            </a:r>
            <a:r>
              <a:rPr lang="en-US" sz="2400" dirty="0"/>
              <a:t>historians agree that “</a:t>
            </a:r>
            <a:r>
              <a:rPr lang="en-US" sz="2400" dirty="0" err="1"/>
              <a:t>Chrestus</a:t>
            </a:r>
            <a:r>
              <a:rPr lang="en-US" sz="2400" dirty="0"/>
              <a:t>” refers to Christ, and that what actually took place in Rome was that the Christian proclamation caused so many riots among Jews that the emperor decided to expel them all from Rome. </a:t>
            </a:r>
          </a:p>
          <a:p>
            <a:pPr lvl="1"/>
            <a:endParaRPr lang="en-US" sz="2000" dirty="0"/>
          </a:p>
        </p:txBody>
      </p:sp>
    </p:spTree>
    <p:extLst>
      <p:ext uri="{BB962C8B-B14F-4D97-AF65-F5344CB8AC3E}">
        <p14:creationId xmlns:p14="http://schemas.microsoft.com/office/powerpoint/2010/main" val="22925820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sz="2800" dirty="0" smtClean="0"/>
              <a:t>What historical circumstances caused the Roman authorities to begin recognizing Christianity as </a:t>
            </a:r>
            <a:r>
              <a:rPr lang="en-US" sz="2800" b="1" i="1" dirty="0" smtClean="0"/>
              <a:t>separate</a:t>
            </a:r>
            <a:r>
              <a:rPr lang="en-US" sz="2800" dirty="0" smtClean="0"/>
              <a:t> from Judaism and, as a result, began to persecute them as an unauthorized religion?</a:t>
            </a:r>
          </a:p>
          <a:p>
            <a:pPr lvl="1"/>
            <a:r>
              <a:rPr lang="en-US" sz="2400" dirty="0" smtClean="0"/>
              <a:t>The </a:t>
            </a:r>
            <a:r>
              <a:rPr lang="en-US" sz="2400" dirty="0"/>
              <a:t>church gained more converts from the Gentile population, and the ratio of Jews in its ranks diminished</a:t>
            </a:r>
            <a:r>
              <a:rPr lang="en-US" sz="2400" dirty="0" smtClean="0"/>
              <a:t>.</a:t>
            </a:r>
          </a:p>
          <a:p>
            <a:pPr lvl="1"/>
            <a:r>
              <a:rPr lang="en-US" sz="2400" dirty="0" smtClean="0"/>
              <a:t>As </a:t>
            </a:r>
            <a:r>
              <a:rPr lang="en-US" sz="2400" dirty="0"/>
              <a:t>Jewish nationalism increased and eventually led to rebellion against Rome, Christians—particularly the Gentiles among them—sought to put as much distance as possible between themselves and the Jewish rebellion against </a:t>
            </a:r>
            <a:r>
              <a:rPr lang="en-US" sz="2400" dirty="0" smtClean="0"/>
              <a:t>Rome.</a:t>
            </a:r>
          </a:p>
        </p:txBody>
      </p:sp>
    </p:spTree>
    <p:extLst>
      <p:ext uri="{BB962C8B-B14F-4D97-AF65-F5344CB8AC3E}">
        <p14:creationId xmlns:p14="http://schemas.microsoft.com/office/powerpoint/2010/main" val="35244283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sz="2800" dirty="0" smtClean="0"/>
              <a:t>Through </a:t>
            </a:r>
            <a:r>
              <a:rPr lang="en-US" sz="2800" dirty="0"/>
              <a:t>his mother’s manipulation, Nero became emperor in AD 54 – How old was Nero at that time?</a:t>
            </a:r>
          </a:p>
          <a:p>
            <a:pPr lvl="1"/>
            <a:r>
              <a:rPr lang="en-US" sz="2400" dirty="0"/>
              <a:t>16 years old</a:t>
            </a:r>
          </a:p>
          <a:p>
            <a:r>
              <a:rPr lang="en-US" sz="2800" dirty="0" smtClean="0"/>
              <a:t>What kind of a ruler was Nero at first and how did that change later?</a:t>
            </a:r>
          </a:p>
          <a:p>
            <a:pPr lvl="1"/>
            <a:r>
              <a:rPr lang="en-US" sz="2400" dirty="0"/>
              <a:t>At first he was a reasonable ruler</a:t>
            </a:r>
            <a:r>
              <a:rPr lang="en-US" sz="2400" dirty="0" smtClean="0"/>
              <a:t>, </a:t>
            </a:r>
            <a:r>
              <a:rPr lang="en-US" sz="2400" dirty="0"/>
              <a:t>whose laws in favor of the dispossessed were well received by the Roman populace. </a:t>
            </a:r>
            <a:endParaRPr lang="en-US" sz="2400" dirty="0" smtClean="0"/>
          </a:p>
          <a:p>
            <a:pPr lvl="1"/>
            <a:r>
              <a:rPr lang="en-US" sz="2400" dirty="0"/>
              <a:t>But </a:t>
            </a:r>
            <a:r>
              <a:rPr lang="en-US" sz="2400" dirty="0" smtClean="0"/>
              <a:t>Nero became </a:t>
            </a:r>
            <a:r>
              <a:rPr lang="en-US" sz="2400" dirty="0"/>
              <a:t>increasingly infatuated by his dreams of grandeur and his lust for </a:t>
            </a:r>
            <a:r>
              <a:rPr lang="en-US" sz="2400" dirty="0" smtClean="0"/>
              <a:t>pleasure, to a point where ten </a:t>
            </a:r>
            <a:r>
              <a:rPr lang="en-US" sz="2400" dirty="0"/>
              <a:t>years after his </a:t>
            </a:r>
            <a:r>
              <a:rPr lang="en-US" sz="2400" dirty="0" smtClean="0"/>
              <a:t>accession to </a:t>
            </a:r>
            <a:r>
              <a:rPr lang="en-US" sz="2400" dirty="0"/>
              <a:t>the </a:t>
            </a:r>
            <a:r>
              <a:rPr lang="en-US" sz="2400" dirty="0" smtClean="0"/>
              <a:t>throne (</a:t>
            </a:r>
            <a:r>
              <a:rPr lang="en-US" sz="2400" dirty="0"/>
              <a:t>AD 64</a:t>
            </a:r>
            <a:r>
              <a:rPr lang="en-US" sz="2400" dirty="0" smtClean="0"/>
              <a:t>), </a:t>
            </a:r>
            <a:r>
              <a:rPr lang="en-US" sz="2400" dirty="0"/>
              <a:t>he was despised by the general </a:t>
            </a:r>
            <a:r>
              <a:rPr lang="en-US" sz="2400" dirty="0" smtClean="0"/>
              <a:t>population and thought by many to be insane.</a:t>
            </a:r>
          </a:p>
        </p:txBody>
      </p:sp>
    </p:spTree>
    <p:extLst>
      <p:ext uri="{BB962C8B-B14F-4D97-AF65-F5344CB8AC3E}">
        <p14:creationId xmlns:p14="http://schemas.microsoft.com/office/powerpoint/2010/main" val="28982668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sz="2800" dirty="0" smtClean="0"/>
              <a:t>At the point where Nero had become extremely unpopular and thought by some to be insane, </a:t>
            </a:r>
            <a:r>
              <a:rPr lang="en-US" sz="2800" dirty="0"/>
              <a:t>a great fire broke out in </a:t>
            </a:r>
            <a:r>
              <a:rPr lang="en-US" sz="2800" dirty="0" smtClean="0"/>
              <a:t>Rome that </a:t>
            </a:r>
            <a:r>
              <a:rPr lang="en-US" sz="2800" dirty="0"/>
              <a:t>lasted six days and seven </a:t>
            </a:r>
            <a:r>
              <a:rPr lang="en-US" sz="2800" dirty="0" smtClean="0"/>
              <a:t>nights, destroying ten </a:t>
            </a:r>
            <a:r>
              <a:rPr lang="en-US" sz="2800" dirty="0"/>
              <a:t>of the fourteen sections of the </a:t>
            </a:r>
            <a:r>
              <a:rPr lang="en-US" sz="2800" dirty="0" smtClean="0"/>
              <a:t>city. </a:t>
            </a:r>
          </a:p>
          <a:p>
            <a:r>
              <a:rPr lang="en-US" sz="2800" dirty="0" smtClean="0"/>
              <a:t>What was Nero’s first response to the fire?</a:t>
            </a:r>
          </a:p>
          <a:p>
            <a:pPr lvl="1"/>
            <a:r>
              <a:rPr lang="en-US" sz="2400" dirty="0" smtClean="0"/>
              <a:t>As </a:t>
            </a:r>
            <a:r>
              <a:rPr lang="en-US" sz="2400" dirty="0"/>
              <a:t>soon as he heard the news he hurried to Rome, where he tried to organize the fight against the fire</a:t>
            </a:r>
            <a:r>
              <a:rPr lang="en-US" sz="2400" dirty="0" smtClean="0"/>
              <a:t>. He </a:t>
            </a:r>
            <a:r>
              <a:rPr lang="en-US" sz="2400" dirty="0"/>
              <a:t>opened the gardens of his palace, as well as other public buildings, to those made homeless by the fire. </a:t>
            </a:r>
            <a:endParaRPr lang="en-US" sz="2400" dirty="0" smtClean="0"/>
          </a:p>
          <a:p>
            <a:pPr lvl="1"/>
            <a:endParaRPr lang="en-US" sz="2000" dirty="0"/>
          </a:p>
        </p:txBody>
      </p:sp>
    </p:spTree>
    <p:extLst>
      <p:ext uri="{BB962C8B-B14F-4D97-AF65-F5344CB8AC3E}">
        <p14:creationId xmlns:p14="http://schemas.microsoft.com/office/powerpoint/2010/main" val="29046088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sz="2800" dirty="0" smtClean="0"/>
              <a:t>In spite of his initial response, more and more Romans came to believe that Nero had </a:t>
            </a:r>
            <a:r>
              <a:rPr lang="en-US" sz="2800" b="1" i="1" dirty="0" smtClean="0"/>
              <a:t>started</a:t>
            </a:r>
            <a:r>
              <a:rPr lang="en-US" sz="2800" dirty="0" smtClean="0"/>
              <a:t> the fire.</a:t>
            </a:r>
          </a:p>
          <a:p>
            <a:r>
              <a:rPr lang="en-US" sz="2800" dirty="0" smtClean="0"/>
              <a:t>What did Nero finally end up doing in order to get the Romans to quit blaming him for the fire?</a:t>
            </a:r>
          </a:p>
          <a:p>
            <a:pPr lvl="1"/>
            <a:r>
              <a:rPr lang="en-US" sz="2400" dirty="0" smtClean="0"/>
              <a:t>He blamed it on the Christians.</a:t>
            </a:r>
          </a:p>
          <a:p>
            <a:r>
              <a:rPr lang="en-US" sz="2800" dirty="0" smtClean="0"/>
              <a:t>What did Nero begin doing to the Christians in order to “punish” them for having started the fire.</a:t>
            </a:r>
          </a:p>
          <a:p>
            <a:pPr lvl="1"/>
            <a:r>
              <a:rPr lang="en-US" sz="2400" dirty="0" smtClean="0"/>
              <a:t>He began to persecute them, throwing parties where he “entertained” his guests by torturing Christians and putting them to death.</a:t>
            </a:r>
            <a:endParaRPr lang="en-US" sz="2400" dirty="0"/>
          </a:p>
          <a:p>
            <a:pPr lvl="1"/>
            <a:endParaRPr lang="en-US" sz="2400" dirty="0" smtClean="0"/>
          </a:p>
          <a:p>
            <a:pPr lvl="1"/>
            <a:endParaRPr lang="en-US" sz="2000" dirty="0"/>
          </a:p>
        </p:txBody>
      </p:sp>
    </p:spTree>
    <p:extLst>
      <p:ext uri="{BB962C8B-B14F-4D97-AF65-F5344CB8AC3E}">
        <p14:creationId xmlns:p14="http://schemas.microsoft.com/office/powerpoint/2010/main" val="16557230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lnSpcReduction="10000"/>
          </a:bodyPr>
          <a:lstStyle/>
          <a:p>
            <a:r>
              <a:rPr lang="en-US" sz="2800" dirty="0" smtClean="0"/>
              <a:t>A controversial question to provoke thought –  I have heard many preachers say something like this:</a:t>
            </a:r>
          </a:p>
          <a:p>
            <a:pPr lvl="1"/>
            <a:r>
              <a:rPr lang="en-US" sz="2400" i="1" dirty="0" smtClean="0">
                <a:latin typeface="Cambria" panose="02040503050406030204" pitchFamily="18" charset="0"/>
                <a:ea typeface="Cambria" panose="02040503050406030204" pitchFamily="18" charset="0"/>
              </a:rPr>
              <a:t>Scripture </a:t>
            </a:r>
            <a:r>
              <a:rPr lang="en-US" sz="2400" i="1" dirty="0">
                <a:latin typeface="Cambria" panose="02040503050406030204" pitchFamily="18" charset="0"/>
                <a:ea typeface="Cambria" panose="02040503050406030204" pitchFamily="18" charset="0"/>
              </a:rPr>
              <a:t>says earthly governments are ordained by God to administer justice, and believers are to be subject to their authority. The civil magistrate is “a minister of God to you for good . . . an avenger who brings wrath on the one who practices evil” (Romans 13:1–4). </a:t>
            </a:r>
            <a:r>
              <a:rPr lang="en-US" sz="2400" b="1" i="1" dirty="0">
                <a:latin typeface="Cambria" panose="02040503050406030204" pitchFamily="18" charset="0"/>
                <a:ea typeface="Cambria" panose="02040503050406030204" pitchFamily="18" charset="0"/>
              </a:rPr>
              <a:t>But </a:t>
            </a:r>
            <a:r>
              <a:rPr lang="en-US" sz="2400" b="1" i="1" dirty="0" smtClean="0">
                <a:latin typeface="Cambria" panose="02040503050406030204" pitchFamily="18" charset="0"/>
                <a:ea typeface="Cambria" panose="02040503050406030204" pitchFamily="18" charset="0"/>
              </a:rPr>
              <a:t>… </a:t>
            </a:r>
            <a:r>
              <a:rPr lang="en-US" sz="2400" b="1" i="1" dirty="0">
                <a:latin typeface="Cambria" panose="02040503050406030204" pitchFamily="18" charset="0"/>
                <a:ea typeface="Cambria" panose="02040503050406030204" pitchFamily="18" charset="0"/>
              </a:rPr>
              <a:t>when Paul wrote that command, the Roman Emperor was Nero, one of the most grossly unjust, unprincipled, cruel-hearted men ever to wield power on the world stage. </a:t>
            </a:r>
            <a:r>
              <a:rPr lang="en-US" sz="2400" i="1" dirty="0">
                <a:latin typeface="Cambria" panose="02040503050406030204" pitchFamily="18" charset="0"/>
                <a:ea typeface="Cambria" panose="02040503050406030204" pitchFamily="18" charset="0"/>
              </a:rPr>
              <a:t>(</a:t>
            </a:r>
            <a:r>
              <a:rPr lang="en-US" sz="2400" i="1" dirty="0">
                <a:latin typeface="Cambria" panose="02040503050406030204" pitchFamily="18" charset="0"/>
                <a:ea typeface="Cambria" panose="02040503050406030204" pitchFamily="18" charset="0"/>
                <a:hlinkClick r:id="rId3"/>
              </a:rPr>
              <a:t>https://</a:t>
            </a:r>
            <a:r>
              <a:rPr lang="en-US" sz="2400" i="1" dirty="0" smtClean="0">
                <a:latin typeface="Cambria" panose="02040503050406030204" pitchFamily="18" charset="0"/>
                <a:ea typeface="Cambria" panose="02040503050406030204" pitchFamily="18" charset="0"/>
                <a:hlinkClick r:id="rId3"/>
              </a:rPr>
              <a:t>www.gty.org/library/blog/B180813</a:t>
            </a:r>
            <a:r>
              <a:rPr lang="en-US" sz="2400" i="1" dirty="0">
                <a:latin typeface="Cambria" panose="02040503050406030204" pitchFamily="18" charset="0"/>
                <a:ea typeface="Cambria" panose="02040503050406030204" pitchFamily="18" charset="0"/>
              </a:rPr>
              <a:t>)</a:t>
            </a:r>
            <a:endParaRPr lang="en-US" sz="2400" i="1" dirty="0" smtClean="0">
              <a:latin typeface="Cambria" panose="02040503050406030204" pitchFamily="18" charset="0"/>
              <a:ea typeface="Cambria" panose="02040503050406030204" pitchFamily="18" charset="0"/>
            </a:endParaRPr>
          </a:p>
          <a:p>
            <a:r>
              <a:rPr lang="en-US" sz="2800" dirty="0" smtClean="0"/>
              <a:t>Nero became emperor in AD 54 and for the first few years was decent and fairly well liked as a ruler. </a:t>
            </a:r>
          </a:p>
          <a:p>
            <a:r>
              <a:rPr lang="en-US" sz="2800" dirty="0" smtClean="0"/>
              <a:t>The Roman letter was written in AD 57</a:t>
            </a:r>
          </a:p>
          <a:p>
            <a:r>
              <a:rPr lang="en-US" sz="2800" dirty="0" smtClean="0"/>
              <a:t>Nero did not begin persecuting Christians until AD 64.</a:t>
            </a:r>
          </a:p>
          <a:p>
            <a:r>
              <a:rPr lang="en-US" sz="2800" dirty="0" smtClean="0"/>
              <a:t>Does anyone see a problem here?</a:t>
            </a:r>
            <a:endParaRPr lang="en-US" sz="2800" dirty="0"/>
          </a:p>
          <a:p>
            <a:pPr lvl="1"/>
            <a:endParaRPr lang="en-US" sz="2000" dirty="0"/>
          </a:p>
          <a:p>
            <a:pPr lvl="1"/>
            <a:endParaRPr lang="en-US" sz="2000" dirty="0"/>
          </a:p>
        </p:txBody>
      </p:sp>
    </p:spTree>
    <p:extLst>
      <p:ext uri="{BB962C8B-B14F-4D97-AF65-F5344CB8AC3E}">
        <p14:creationId xmlns:p14="http://schemas.microsoft.com/office/powerpoint/2010/main" val="1768065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763000" cy="1676400"/>
          </a:xfrm>
        </p:spPr>
        <p:txBody>
          <a:bodyPr>
            <a:noAutofit/>
          </a:bodyPr>
          <a:lstStyle/>
          <a:p>
            <a:r>
              <a:rPr lang="en-US" sz="6600" b="1" dirty="0" smtClean="0">
                <a:solidFill>
                  <a:schemeClr val="bg1"/>
                </a:solidFill>
                <a:effectLst>
                  <a:glow rad="228600">
                    <a:schemeClr val="accent6">
                      <a:satMod val="175000"/>
                      <a:alpha val="40000"/>
                    </a:schemeClr>
                  </a:glow>
                  <a:outerShdw blurRad="114300" dist="38100" dir="13500000" algn="br" rotWithShape="0">
                    <a:prstClr val="black"/>
                  </a:outerShdw>
                </a:effectLst>
              </a:rPr>
              <a:t>Reasons for Christian Persecution</a:t>
            </a:r>
            <a:endParaRPr lang="en-US" sz="6600"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
        <p:nvSpPr>
          <p:cNvPr id="2" name="TextBox 1"/>
          <p:cNvSpPr txBox="1"/>
          <p:nvPr/>
        </p:nvSpPr>
        <p:spPr>
          <a:xfrm>
            <a:off x="2133600" y="2286000"/>
            <a:ext cx="5410200" cy="2677656"/>
          </a:xfrm>
          <a:prstGeom prst="rect">
            <a:avLst/>
          </a:prstGeom>
          <a:solidFill>
            <a:schemeClr val="bg1"/>
          </a:solidFill>
        </p:spPr>
        <p:txBody>
          <a:bodyPr wrap="square" rtlCol="0">
            <a:spAutoFit/>
          </a:bodyPr>
          <a:lstStyle/>
          <a:p>
            <a:pPr algn="ctr"/>
            <a:r>
              <a:rPr lang="en-US" sz="28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If you were of the world, the world would love you as its own; but because you are not of the world, but I chose you out of the world, therefore the world hates you. </a:t>
            </a:r>
            <a:endParaRPr lang="en-US" sz="28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endParaRPr>
          </a:p>
          <a:p>
            <a:pPr algn="ctr"/>
            <a:r>
              <a:rPr lang="en-US" sz="2800" dirty="0" smtClean="0">
                <a:solidFill>
                  <a:prstClr val="black"/>
                </a:solidFill>
                <a:effectLst>
                  <a:glow rad="101600">
                    <a:prstClr val="white">
                      <a:alpha val="60000"/>
                    </a:prstClr>
                  </a:glow>
                  <a:innerShdw blurRad="63500" dist="50800" dir="8100000">
                    <a:prstClr val="black">
                      <a:alpha val="50000"/>
                    </a:prstClr>
                  </a:innerShdw>
                </a:effectLst>
              </a:rPr>
              <a:t>(John 15:19)</a:t>
            </a:r>
            <a:endParaRPr lang="en-US" sz="2800" dirty="0">
              <a:solidFill>
                <a:prstClr val="black"/>
              </a:solidFill>
              <a:effectLst>
                <a:glow rad="101600">
                  <a:prstClr val="white">
                    <a:alpha val="60000"/>
                  </a:prstClr>
                </a:glow>
                <a:innerShdw blurRad="63500" dist="50800" dir="8100000">
                  <a:prstClr val="black">
                    <a:alpha val="50000"/>
                  </a:prstClr>
                </a:innerShdw>
              </a:effectLst>
            </a:endParaRPr>
          </a:p>
        </p:txBody>
      </p:sp>
      <p:sp>
        <p:nvSpPr>
          <p:cNvPr id="4" name="Rectangle 3"/>
          <p:cNvSpPr/>
          <p:nvPr/>
        </p:nvSpPr>
        <p:spPr>
          <a:xfrm>
            <a:off x="0" y="6480516"/>
            <a:ext cx="9144000" cy="307777"/>
          </a:xfrm>
          <a:prstGeom prst="rect">
            <a:avLst/>
          </a:prstGeom>
        </p:spPr>
        <p:txBody>
          <a:bodyPr wrap="square">
            <a:spAutoFit/>
          </a:bodyPr>
          <a:lstStyle/>
          <a:p>
            <a:r>
              <a:rPr lang="pl-PL" sz="1400" dirty="0">
                <a:solidFill>
                  <a:prstClr val="white"/>
                </a:solidFill>
                <a:hlinkClick r:id="rId4"/>
              </a:rPr>
              <a:t>https://upload.wikimedia.org/wikipedia/commons/0/0a/Konstantin_Flavitsky_-_</a:t>
            </a:r>
            <a:r>
              <a:rPr lang="pl-PL" sz="1400" dirty="0" smtClean="0">
                <a:solidFill>
                  <a:prstClr val="white"/>
                </a:solidFill>
                <a:hlinkClick r:id="rId4"/>
              </a:rPr>
              <a:t>Christian_Martyrs_in_Colosseum.jpg</a:t>
            </a:r>
            <a:r>
              <a:rPr lang="en-US" sz="1400" dirty="0" smtClean="0">
                <a:solidFill>
                  <a:prstClr val="white"/>
                </a:solidFill>
              </a:rPr>
              <a:t> </a:t>
            </a:r>
            <a:endParaRPr lang="en-US" sz="1400" dirty="0">
              <a:solidFill>
                <a:prstClr val="black"/>
              </a:solidFill>
            </a:endParaRPr>
          </a:p>
        </p:txBody>
      </p:sp>
    </p:spTree>
    <p:extLst>
      <p:ext uri="{BB962C8B-B14F-4D97-AF65-F5344CB8AC3E}">
        <p14:creationId xmlns:p14="http://schemas.microsoft.com/office/powerpoint/2010/main" val="30206176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49075</TotalTime>
  <Words>2918</Words>
  <Application>Microsoft Office PowerPoint</Application>
  <PresentationFormat>On-screen Show (4:3)</PresentationFormat>
  <Paragraphs>136</Paragraphs>
  <Slides>26</Slides>
  <Notes>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19_Office Theme</vt:lpstr>
      <vt:lpstr>20_Office Theme</vt:lpstr>
      <vt:lpstr>PowerPoint Presentation</vt:lpstr>
      <vt:lpstr>Review</vt:lpstr>
      <vt:lpstr>Review</vt:lpstr>
      <vt:lpstr>Review</vt:lpstr>
      <vt:lpstr>Review</vt:lpstr>
      <vt:lpstr>Review</vt:lpstr>
      <vt:lpstr>Review</vt:lpstr>
      <vt:lpstr>Review</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*Reasons for Christian Persecution</vt:lpstr>
      <vt:lpstr>The Apostolic Fathers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676</cp:revision>
  <dcterms:created xsi:type="dcterms:W3CDTF">2018-06-08T00:19:32Z</dcterms:created>
  <dcterms:modified xsi:type="dcterms:W3CDTF">2018-09-10T00:21:55Z</dcterms:modified>
</cp:coreProperties>
</file>