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3.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699" r:id="rId3"/>
    <p:sldId id="3719" r:id="rId4"/>
    <p:sldId id="3721" r:id="rId5"/>
    <p:sldId id="3720" r:id="rId6"/>
    <p:sldId id="3722" r:id="rId7"/>
    <p:sldId id="3723" r:id="rId8"/>
    <p:sldId id="3724" r:id="rId9"/>
    <p:sldId id="3700" r:id="rId10"/>
    <p:sldId id="3701" r:id="rId11"/>
    <p:sldId id="3703" r:id="rId12"/>
    <p:sldId id="3704" r:id="rId13"/>
    <p:sldId id="3702" r:id="rId14"/>
    <p:sldId id="3705" r:id="rId15"/>
    <p:sldId id="3718" r:id="rId16"/>
    <p:sldId id="3725" r:id="rId17"/>
    <p:sldId id="3707" r:id="rId18"/>
    <p:sldId id="3709" r:id="rId19"/>
    <p:sldId id="3710" r:id="rId20"/>
    <p:sldId id="3711" r:id="rId21"/>
    <p:sldId id="3712" r:id="rId22"/>
    <p:sldId id="3713" r:id="rId23"/>
    <p:sldId id="3715" r:id="rId24"/>
    <p:sldId id="3714" r:id="rId25"/>
    <p:sldId id="3716" r:id="rId26"/>
    <p:sldId id="3717" r:id="rId27"/>
    <p:sldId id="3726" r:id="rId28"/>
    <p:sldId id="3727"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11/22/2020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11/22/2020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346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617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95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kiwand.com/en/Great_Bible" TargetMode="External"/><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image" Target="../media/image5.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www.royal.uk/edward-vi"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wikiwand.com/en/Edward_VI_of_England"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8.xml"/><Relationship Id="rId5" Type="http://schemas.openxmlformats.org/officeDocument/2006/relationships/hyperlink" Target="https://www.royal.uk/edward-vi" TargetMode="Externa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wikiwand.com/en/Thomas_Cromwell"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267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As the monasteries were suppressed over the four-year period, most of the monks were given a pension or a parish appointment, while their property was taken over by the monarchy and sold to the English nobility. </a:t>
            </a:r>
          </a:p>
          <a:p>
            <a:r>
              <a:rPr lang="en-US" dirty="0"/>
              <a:t>This was nothing less than an economic </a:t>
            </a:r>
            <a:r>
              <a:rPr lang="en-US" b="1" i="1" dirty="0"/>
              <a:t>revolution</a:t>
            </a:r>
            <a:r>
              <a:rPr lang="en-US" dirty="0"/>
              <a:t>, a redistribution of land and wealth on a scale unsurpassed in English history.</a:t>
            </a:r>
          </a:p>
          <a:p>
            <a:r>
              <a:rPr lang="en-US" dirty="0"/>
              <a:t>The disappearance of monasticism was also a severe psychological blow against medieval Catholicism. </a:t>
            </a:r>
          </a:p>
          <a:p>
            <a:r>
              <a:rPr lang="en-US" dirty="0"/>
              <a:t>In northern England it was a critical element in provoking a popular uprising against Henry VIII in 1536-37 known as “the Pilgrimage of Grace”, which the king suppressed with great savagery. </a:t>
            </a:r>
          </a:p>
          <a:p>
            <a:r>
              <a:rPr lang="en-US" dirty="0"/>
              <a:t>Profound economic and religious grievances against the government were mixed together in the rebellion.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302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But we should not minimize the religious element. It demonstrates that the “old (Catholic) religion” was still capable of inspiring great loyalty in the hearts of ordinary English people. </a:t>
            </a:r>
          </a:p>
          <a:p>
            <a:r>
              <a:rPr lang="en-US" dirty="0"/>
              <a:t>The Reformation in England was not a conflict between sincere, vibrant Protestants and a dead Catholic Church which nobody loved. </a:t>
            </a:r>
          </a:p>
          <a:p>
            <a:r>
              <a:rPr lang="en-US" dirty="0"/>
              <a:t>Each side could appeal to deep wellsprings of popular support. </a:t>
            </a:r>
          </a:p>
          <a:p>
            <a:r>
              <a:rPr lang="en-US" dirty="0"/>
              <a:t>Even within Henry VIII’s court there was a constant struggle between conservative and reformist groups, with the balance of power tipping first one way, and then the other.</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85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10000"/>
          </a:bodyPr>
          <a:lstStyle/>
          <a:p>
            <a:r>
              <a:rPr lang="en-US" dirty="0"/>
              <a:t>Cromwell was also instrumental in promoting the </a:t>
            </a:r>
            <a:r>
              <a:rPr lang="en-US" b="1" i="1" dirty="0"/>
              <a:t>English Bible</a:t>
            </a:r>
            <a:r>
              <a:rPr lang="en-US" dirty="0"/>
              <a:t>. </a:t>
            </a:r>
          </a:p>
          <a:p>
            <a:r>
              <a:rPr lang="en-US" dirty="0"/>
              <a:t>He and Cranmer prevailed on the Anglican clergy to petition Henry for an </a:t>
            </a:r>
            <a:r>
              <a:rPr lang="en-US" b="1" i="1" dirty="0"/>
              <a:t>official</a:t>
            </a:r>
            <a:r>
              <a:rPr lang="en-US" dirty="0"/>
              <a:t> English translation of Scripture. </a:t>
            </a:r>
          </a:p>
          <a:p>
            <a:r>
              <a:rPr lang="en-US" dirty="0"/>
              <a:t>In 1535, Miles Coverdale, who had stepped into the martyred Tyndale’s place, published the first complete English Bible (probably at Zurich) with an unauthorized dedication to Henry. </a:t>
            </a:r>
          </a:p>
          <a:p>
            <a:r>
              <a:rPr lang="en-US" dirty="0"/>
              <a:t>In 1537, Henry sanctioned a London printing of Coverdale’s Bible</a:t>
            </a:r>
          </a:p>
          <a:p>
            <a:r>
              <a:rPr lang="en-US" dirty="0"/>
              <a:t>In that same year Henry issued by royal license a different translation by John Rogers (under the pseudonym "Thomas Matthew"), known as “Matthew’s Bible”. </a:t>
            </a:r>
          </a:p>
          <a:p>
            <a:r>
              <a:rPr lang="en-US" dirty="0"/>
              <a:t>In 1538 Cromwell, acting as Henry’s vicegerent, commanded </a:t>
            </a:r>
            <a:r>
              <a:rPr lang="en-US" b="1" i="1" dirty="0"/>
              <a:t>every</a:t>
            </a:r>
            <a:r>
              <a:rPr lang="en-US" dirty="0"/>
              <a:t> parish church in England to obtain an English Bible, for all to read (or have read to them).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024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sz="3200" dirty="0"/>
              <a:t>In 1539 the long awaited official version appeared, the “Great Bible”, Coverdale’s masterpiece. </a:t>
            </a:r>
          </a:p>
          <a:p>
            <a:r>
              <a:rPr lang="en-US" sz="3200" dirty="0"/>
              <a:t>The </a:t>
            </a:r>
            <a:r>
              <a:rPr lang="en-US" sz="3200" b="1" i="1" dirty="0"/>
              <a:t>driving force</a:t>
            </a:r>
            <a:r>
              <a:rPr lang="en-US" sz="3200" dirty="0"/>
              <a:t> behind the Great Bible was Cromwell, who helped finance it personally. </a:t>
            </a:r>
          </a:p>
          <a:p>
            <a:r>
              <a:rPr lang="en-US" sz="3200" dirty="0"/>
              <a:t>It was illustrated by a picture of Henry delivering the Word to Cranmer and Cromwell, with Christ surveying the scene favorably.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962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2339" y="6580347"/>
            <a:ext cx="89154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https://www.wikiwand.com/en/Great_Bible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609600"/>
          </a:xfrm>
        </p:spPr>
        <p:txBody>
          <a:bodyPr>
            <a:noAutofit/>
          </a:bodyPr>
          <a:lstStyle/>
          <a:p>
            <a:r>
              <a:rPr lang="en-US" sz="5400" b="1" dirty="0"/>
              <a:t>The Great Bible</a:t>
            </a:r>
            <a:endParaRPr lang="en-US" sz="6000" b="1" dirty="0"/>
          </a:p>
        </p:txBody>
      </p:sp>
      <p:pic>
        <p:nvPicPr>
          <p:cNvPr id="11" name="Picture 10">
            <a:extLst>
              <a:ext uri="{FF2B5EF4-FFF2-40B4-BE49-F238E27FC236}">
                <a16:creationId xmlns:a16="http://schemas.microsoft.com/office/drawing/2014/main" id="{7C282AA7-327D-4847-818B-BB03590F0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0910" y="944655"/>
            <a:ext cx="3178257" cy="4648200"/>
          </a:xfrm>
          <a:prstGeom prst="rect">
            <a:avLst/>
          </a:prstGeom>
        </p:spPr>
      </p:pic>
      <p:pic>
        <p:nvPicPr>
          <p:cNvPr id="5" name="Picture 4">
            <a:extLst>
              <a:ext uri="{FF2B5EF4-FFF2-40B4-BE49-F238E27FC236}">
                <a16:creationId xmlns:a16="http://schemas.microsoft.com/office/drawing/2014/main" id="{1154AFB9-9546-4304-B0C5-234E46CA1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0" y="907544"/>
            <a:ext cx="8665270" cy="4722423"/>
          </a:xfrm>
          <a:prstGeom prst="rect">
            <a:avLst/>
          </a:prstGeom>
        </p:spPr>
      </p:pic>
    </p:spTree>
    <p:extLst>
      <p:ext uri="{BB962C8B-B14F-4D97-AF65-F5344CB8AC3E}">
        <p14:creationId xmlns:p14="http://schemas.microsoft.com/office/powerpoint/2010/main" val="3489534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sz="3200" dirty="0"/>
              <a:t>Political factors brought about Cromwell’s </a:t>
            </a:r>
            <a:r>
              <a:rPr lang="en-US" sz="3200" b="1" i="1" dirty="0"/>
              <a:t>downfall</a:t>
            </a:r>
            <a:r>
              <a:rPr lang="en-US" sz="3200" dirty="0"/>
              <a:t> and </a:t>
            </a:r>
            <a:r>
              <a:rPr lang="en-US" sz="3200" b="1" i="1" dirty="0"/>
              <a:t>execution</a:t>
            </a:r>
            <a:r>
              <a:rPr lang="en-US" sz="3200" dirty="0"/>
              <a:t> in 1540, but he had done much to move England in a more Protestant direction.</a:t>
            </a:r>
          </a:p>
          <a:p>
            <a:r>
              <a:rPr lang="en-US" sz="3200" dirty="0"/>
              <a:t>The availability of the English Bible was </a:t>
            </a:r>
            <a:r>
              <a:rPr lang="en-US" sz="3200" b="1" i="1" dirty="0"/>
              <a:t>part</a:t>
            </a:r>
            <a:r>
              <a:rPr lang="en-US" sz="3200" dirty="0"/>
              <a:t> of what caused the wider progress of English Protestantism in the period 1530-47. </a:t>
            </a:r>
          </a:p>
          <a:p>
            <a:r>
              <a:rPr lang="en-US" sz="3200" dirty="0"/>
              <a:t>The </a:t>
            </a:r>
            <a:r>
              <a:rPr lang="en-US" sz="3200" b="1" i="1" dirty="0"/>
              <a:t>greatest</a:t>
            </a:r>
            <a:r>
              <a:rPr lang="en-US" sz="3200" dirty="0"/>
              <a:t> phenomenon of the 1530s and 1540s, however, was the huge growth of lay Bible reading. </a:t>
            </a:r>
          </a:p>
          <a:p>
            <a:r>
              <a:rPr lang="en-US" sz="3200" dirty="0"/>
              <a:t>Ordinary people were discussing the Bible in ale-houses. </a:t>
            </a:r>
          </a:p>
          <a:p>
            <a:pPr marL="0" indent="0">
              <a:buNone/>
            </a:pPr>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470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10000"/>
          </a:bodyPr>
          <a:lstStyle/>
          <a:p>
            <a:r>
              <a:rPr lang="en-US" sz="3200" dirty="0"/>
              <a:t>The </a:t>
            </a:r>
            <a:r>
              <a:rPr lang="en-US" sz="3200" b="1" i="1" dirty="0"/>
              <a:t>illiterate</a:t>
            </a:r>
            <a:r>
              <a:rPr lang="en-US" sz="3200" dirty="0"/>
              <a:t> learned to read so that they could study Scripture. </a:t>
            </a:r>
          </a:p>
          <a:p>
            <a:r>
              <a:rPr lang="en-US" sz="3200" b="1" i="1" dirty="0"/>
              <a:t>Women</a:t>
            </a:r>
            <a:r>
              <a:rPr lang="en-US" sz="3200" dirty="0"/>
              <a:t> dared to argue with priests about what the Bible taught. </a:t>
            </a:r>
          </a:p>
          <a:p>
            <a:r>
              <a:rPr lang="en-US" sz="3200" dirty="0"/>
              <a:t>By 1537, Edward Fox could say to his fellow bishops: </a:t>
            </a:r>
          </a:p>
          <a:p>
            <a:pPr lvl="1"/>
            <a:r>
              <a:rPr lang="en-US" sz="2800" i="1" dirty="0">
                <a:latin typeface="Cambria" panose="02040503050406030204" pitchFamily="18" charset="0"/>
                <a:ea typeface="Cambria" panose="02040503050406030204" pitchFamily="18" charset="0"/>
              </a:rPr>
              <a:t>Make not yourselves the laughing-stock of the world; light is sprung up and is scattering all the clouds. The lay people know the Scriptures better than many of us!</a:t>
            </a:r>
          </a:p>
          <a:p>
            <a:r>
              <a:rPr lang="en-US" sz="3200" dirty="0"/>
              <a:t>By Henry’s death in 1547, Protestantism was firmly established in southern England, </a:t>
            </a:r>
            <a:r>
              <a:rPr lang="en-US" sz="3200" b="1" i="1" dirty="0"/>
              <a:t>especially</a:t>
            </a:r>
            <a:r>
              <a:rPr lang="en-US" sz="3200" dirty="0"/>
              <a:t> in London. </a:t>
            </a:r>
          </a:p>
          <a:p>
            <a:r>
              <a:rPr lang="en-US" sz="3200" dirty="0"/>
              <a:t>Much of it was the product of the </a:t>
            </a:r>
            <a:r>
              <a:rPr lang="en-US" sz="3200" b="1" i="1" dirty="0"/>
              <a:t>spiritual</a:t>
            </a:r>
            <a:r>
              <a:rPr lang="en-US" sz="3200" dirty="0"/>
              <a:t> Reformation which had been going on </a:t>
            </a:r>
            <a:r>
              <a:rPr lang="en-US" sz="3200" b="1" i="1" dirty="0"/>
              <a:t>alongside</a:t>
            </a:r>
            <a:r>
              <a:rPr lang="en-US" sz="3200" dirty="0"/>
              <a:t> Henry’s </a:t>
            </a:r>
            <a:r>
              <a:rPr lang="en-US" sz="3200" b="1" i="1" dirty="0"/>
              <a:t>political </a:t>
            </a:r>
            <a:r>
              <a:rPr lang="en-US" sz="3200" dirty="0"/>
              <a:t>Reformation and owed little to the king’s break with Rome. </a:t>
            </a:r>
            <a:endParaRPr lang="en-US" sz="3200" i="1" dirty="0">
              <a:latin typeface="Cambria" panose="02040503050406030204" pitchFamily="18" charset="0"/>
              <a:ea typeface="Cambria" panose="02040503050406030204" pitchFamily="18" charset="0"/>
            </a:endParaRP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7813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sz="3200" dirty="0"/>
              <a:t>English Protestantism was also unique in being neither fully Lutheran nor fully Reformed; it developed an individual character of its own, marked by:</a:t>
            </a:r>
          </a:p>
          <a:p>
            <a:pPr lvl="1"/>
            <a:r>
              <a:rPr lang="en-US" sz="2800" dirty="0"/>
              <a:t>An intense love of the Bible</a:t>
            </a:r>
          </a:p>
          <a:p>
            <a:pPr lvl="1"/>
            <a:r>
              <a:rPr lang="en-US" sz="2800" dirty="0"/>
              <a:t>An emphasis on vital personal godliness</a:t>
            </a:r>
          </a:p>
          <a:p>
            <a:pPr lvl="1"/>
            <a:r>
              <a:rPr lang="en-US" sz="2800" dirty="0"/>
              <a:t>A swelling English nationalism which saw England as God’s chosen nation, always at the forefront of His purposes in history,  especially His quarrel with the Roman Antichrist.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077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Henry VIII, however, never embraced Protestantism himself, remaining a traditional Catholic in most of his beliefs (apart from his rejection of the papacy), and he continued to inflict periodic persecution on outspoken Protestants as well as on stubborn supporters of the pope. </a:t>
            </a:r>
          </a:p>
          <a:p>
            <a:r>
              <a:rPr lang="en-US" dirty="0"/>
              <a:t>Things turned especially bleak for Protestants in 1539 when Henry decreed a new test of orthodoxy, the “Six Articles”, which reaffirmed transubstantiation, a celibate priesthood, and other medieval dogmas.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658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https://www.royal.uk/edward-vi</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Edward VI: The Young Josiah</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132955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200" dirty="0"/>
              <a:t>Where was William Tyndale born?</a:t>
            </a:r>
          </a:p>
          <a:p>
            <a:pPr lvl="1"/>
            <a:r>
              <a:rPr lang="en-US" sz="2800" dirty="0"/>
              <a:t>Gloucestershire </a:t>
            </a:r>
          </a:p>
          <a:p>
            <a:r>
              <a:rPr lang="en-US" dirty="0"/>
              <a:t>What percent of the words and phrases in the King James Bible originate from Tyndale?</a:t>
            </a:r>
          </a:p>
          <a:p>
            <a:pPr lvl="1"/>
            <a:r>
              <a:rPr lang="en-US" dirty="0"/>
              <a:t>84% of the New Testament </a:t>
            </a:r>
          </a:p>
          <a:p>
            <a:pPr lvl="1"/>
            <a:r>
              <a:rPr lang="en-US" dirty="0"/>
              <a:t>75.8% of the Old Testament books that he translated</a:t>
            </a:r>
          </a:p>
          <a:p>
            <a:r>
              <a:rPr lang="en-US" dirty="0"/>
              <a:t>How changes did William Tyndale make to the prior traditional English translation of the following words:</a:t>
            </a:r>
          </a:p>
          <a:p>
            <a:pPr marL="57150" indent="0">
              <a:buNone/>
            </a:pPr>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endParaRPr lang="en-US" dirty="0"/>
          </a:p>
          <a:p>
            <a:pPr lvl="1"/>
            <a:endParaRPr lang="en-US" dirty="0"/>
          </a:p>
        </p:txBody>
      </p:sp>
      <p:graphicFrame>
        <p:nvGraphicFramePr>
          <p:cNvPr id="2" name="Table 4">
            <a:extLst>
              <a:ext uri="{FF2B5EF4-FFF2-40B4-BE49-F238E27FC236}">
                <a16:creationId xmlns:a16="http://schemas.microsoft.com/office/drawing/2014/main" id="{DF61D022-36AF-4265-9347-379FE0AD3772}"/>
              </a:ext>
            </a:extLst>
          </p:cNvPr>
          <p:cNvGraphicFramePr>
            <a:graphicFrameLocks noGrp="1"/>
          </p:cNvGraphicFramePr>
          <p:nvPr>
            <p:extLst>
              <p:ext uri="{D42A27DB-BD31-4B8C-83A1-F6EECF244321}">
                <p14:modId xmlns:p14="http://schemas.microsoft.com/office/powerpoint/2010/main" val="1922939198"/>
              </p:ext>
            </p:extLst>
          </p:nvPr>
        </p:nvGraphicFramePr>
        <p:xfrm>
          <a:off x="1066800" y="4724400"/>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33252266"/>
                    </a:ext>
                  </a:extLst>
                </a:gridCol>
                <a:gridCol w="3048000">
                  <a:extLst>
                    <a:ext uri="{9D8B030D-6E8A-4147-A177-3AD203B41FA5}">
                      <a16:colId xmlns:a16="http://schemas.microsoft.com/office/drawing/2014/main" val="2906719399"/>
                    </a:ext>
                  </a:extLst>
                </a:gridCol>
              </a:tblGrid>
              <a:tr h="370840">
                <a:tc>
                  <a:txBody>
                    <a:bodyPr/>
                    <a:lstStyle/>
                    <a:p>
                      <a:r>
                        <a:rPr lang="en-US" dirty="0"/>
                        <a:t>Prior Traditional Translation</a:t>
                      </a:r>
                    </a:p>
                  </a:txBody>
                  <a:tcPr/>
                </a:tc>
                <a:tc>
                  <a:txBody>
                    <a:bodyPr/>
                    <a:lstStyle/>
                    <a:p>
                      <a:r>
                        <a:rPr lang="en-US" dirty="0"/>
                        <a:t>Tyndale’s Translation</a:t>
                      </a:r>
                    </a:p>
                  </a:txBody>
                  <a:tcPr/>
                </a:tc>
                <a:extLst>
                  <a:ext uri="{0D108BD9-81ED-4DB2-BD59-A6C34878D82A}">
                    <a16:rowId xmlns:a16="http://schemas.microsoft.com/office/drawing/2014/main" val="1390580705"/>
                  </a:ext>
                </a:extLst>
              </a:tr>
              <a:tr h="370840">
                <a:tc>
                  <a:txBody>
                    <a:bodyPr/>
                    <a:lstStyle/>
                    <a:p>
                      <a:r>
                        <a:rPr lang="en-US" dirty="0"/>
                        <a:t>church</a:t>
                      </a:r>
                    </a:p>
                  </a:txBody>
                  <a:tcPr/>
                </a:tc>
                <a:tc>
                  <a:txBody>
                    <a:bodyPr/>
                    <a:lstStyle/>
                    <a:p>
                      <a:r>
                        <a:rPr lang="en-US" dirty="0"/>
                        <a:t>?</a:t>
                      </a:r>
                    </a:p>
                  </a:txBody>
                  <a:tcPr/>
                </a:tc>
                <a:extLst>
                  <a:ext uri="{0D108BD9-81ED-4DB2-BD59-A6C34878D82A}">
                    <a16:rowId xmlns:a16="http://schemas.microsoft.com/office/drawing/2014/main" val="2679323220"/>
                  </a:ext>
                </a:extLst>
              </a:tr>
            </a:tbl>
          </a:graphicData>
        </a:graphic>
      </p:graphicFrame>
    </p:spTree>
    <p:extLst>
      <p:ext uri="{BB962C8B-B14F-4D97-AF65-F5344CB8AC3E}">
        <p14:creationId xmlns:p14="http://schemas.microsoft.com/office/powerpoint/2010/main" val="849352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Edward VI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The spiritual and political Reformations came into close harmony in the reign of Edward VI (1547-53), Henry VIII’s young son by his third wife Jane Seymour. </a:t>
            </a:r>
          </a:p>
          <a:p>
            <a:r>
              <a:rPr lang="en-US" dirty="0"/>
              <a:t>Henry – perhaps sensing the direction the English mind was taking – had ensured that Edward had been raised by Protestant tutors, and the youthful new monarch was sincerely and ardently devoted to the Protestant faith. </a:t>
            </a:r>
          </a:p>
          <a:p>
            <a:r>
              <a:rPr lang="en-US" dirty="0"/>
              <a:t>Archbishop Cranmer too had by now fully accepted Protestantism. </a:t>
            </a:r>
          </a:p>
          <a:p>
            <a:r>
              <a:rPr lang="en-US" dirty="0"/>
              <a:t>Since Edward was only nine when he became king, two nobles ruled on his behalf: </a:t>
            </a:r>
          </a:p>
          <a:p>
            <a:pPr lvl="1"/>
            <a:r>
              <a:rPr lang="en-US" dirty="0"/>
              <a:t>The duke of Somerset (1547-49), a moderate but honest Protestant</a:t>
            </a:r>
          </a:p>
          <a:p>
            <a:pPr lvl="1"/>
            <a:r>
              <a:rPr lang="en-US" dirty="0"/>
              <a:t>The duke of Northumberland (1549-53), a more militant Protestant but also a reckless self-interested adventurer.</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33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Edward VI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Under Somerset and Northumberland, Cranmer and other leading Reformers progressively transformed the Anglican Church into a fully Protestant body. </a:t>
            </a:r>
          </a:p>
          <a:p>
            <a:r>
              <a:rPr lang="en-US" dirty="0"/>
              <a:t>Adding to the increasingly Protestant complexion of England was an influx of distinguished Protestant refugees from Continental Europe, which had become an unfriendly place for committed Protestants after the military victories of Holy Roman Emperor Charles V over the German Protestant princes.</a:t>
            </a:r>
          </a:p>
          <a:p>
            <a:r>
              <a:rPr lang="en-US" dirty="0"/>
              <a:t>It was significant for the future of English Protestantism that no Lutheran theologians took refuge in England, although Cranmer did invite Melanchthon.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908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Edward VI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Leading Reformed Churchmen, however, such as Martin Bucer did settle and work in England during Edward VI’s reign, helping to inject a strong dose of the Reformed ethos into English Protestantism. </a:t>
            </a:r>
          </a:p>
          <a:p>
            <a:r>
              <a:rPr lang="en-US" dirty="0"/>
              <a:t>Martin Bucer worked with Cranmer in preparing the second edition of the Book of Common Prayer; Cranmer included many of Bucer’s suggestions in the final text.</a:t>
            </a:r>
          </a:p>
          <a:p>
            <a:r>
              <a:rPr lang="en-US" dirty="0"/>
              <a:t>Edward VI’s Church combined a Lutheran attitude to Church government (state control through king, parliament, and royally appointed bishops), with a Reformed perspective on other doctrinal issues, notably the Reformed view of the Lord’s Supper. </a:t>
            </a:r>
          </a:p>
          <a:p>
            <a:r>
              <a:rPr lang="en-US" dirty="0"/>
              <a:t>These ideas were set out in the second edition of the Book of Common Prayer in 1552 and in an aggressively Protestant confession of faith, </a:t>
            </a:r>
            <a:r>
              <a:rPr lang="en-US" i="1" dirty="0"/>
              <a:t>the Forty-Two Articles</a:t>
            </a:r>
            <a:r>
              <a:rPr lang="en-US" dirty="0"/>
              <a:t>, which was promoted as the Anglican Creed in 1553.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3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Edward VI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A less militant work was the </a:t>
            </a:r>
            <a:r>
              <a:rPr lang="en-US" i="1" dirty="0"/>
              <a:t>Book of Homilies </a:t>
            </a:r>
            <a:r>
              <a:rPr lang="en-US" dirty="0"/>
              <a:t>published in 1547; these were intended as popular summaries of official Church doctrine to be read out from the pulpit by clergy unable to preach.</a:t>
            </a:r>
          </a:p>
          <a:p>
            <a:r>
              <a:rPr lang="en-US" dirty="0"/>
              <a:t>Even so, homily number three on “the salvation of all mankind” by Cranmer was clearly a Protestant treatise on justification by faith. </a:t>
            </a:r>
          </a:p>
          <a:p>
            <a:r>
              <a:rPr lang="en-US" dirty="0"/>
              <a:t>In 1549, the marriage of the clergy was made legal.</a:t>
            </a:r>
          </a:p>
          <a:p>
            <a:r>
              <a:rPr lang="en-US" dirty="0"/>
              <a:t>It was, however, in the realm of </a:t>
            </a:r>
            <a:r>
              <a:rPr lang="en-US" b="1" i="1" dirty="0"/>
              <a:t>public worship </a:t>
            </a:r>
            <a:r>
              <a:rPr lang="en-US" dirty="0"/>
              <a:t>that the </a:t>
            </a:r>
            <a:r>
              <a:rPr lang="en-US" b="1" i="1" dirty="0"/>
              <a:t>deepest</a:t>
            </a:r>
            <a:r>
              <a:rPr lang="en-US" dirty="0"/>
              <a:t> impact was made. </a:t>
            </a:r>
          </a:p>
          <a:p>
            <a:r>
              <a:rPr lang="en-US" dirty="0"/>
              <a:t>There was a massive wave of government-sponsored iconoclasm (the rejection or destruction of religious images as heretical), with images of the saints being removed from churches or destroyed, and church walls being whitewashed to cover over pictures. </a:t>
            </a:r>
          </a:p>
          <a:p>
            <a:r>
              <a:rPr lang="en-US" dirty="0"/>
              <a:t>Stone altars were also replaced by wooden tables.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479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Edward VI</a:t>
            </a:r>
            <a:endParaRPr lang="en-US" sz="3600" i="1" dirty="0">
              <a:latin typeface="+mn-lt"/>
            </a:endParaRPr>
          </a:p>
        </p:txBody>
      </p:sp>
      <p:sp>
        <p:nvSpPr>
          <p:cNvPr id="8" name="Content Placeholder 7"/>
          <p:cNvSpPr>
            <a:spLocks noGrp="1"/>
          </p:cNvSpPr>
          <p:nvPr>
            <p:ph idx="1"/>
          </p:nvPr>
        </p:nvSpPr>
        <p:spPr>
          <a:xfrm>
            <a:off x="457200" y="762000"/>
            <a:ext cx="8229600" cy="5486400"/>
          </a:xfrm>
        </p:spPr>
        <p:txBody>
          <a:bodyPr>
            <a:normAutofit/>
          </a:bodyPr>
          <a:lstStyle/>
          <a:p>
            <a:r>
              <a:rPr lang="en-US" dirty="0"/>
              <a:t>No Roman Catholic was put to death for his religion during the reign of Edward VI, and indeed some parts of England remained hotbeds of open loyalty to the old religion.</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This was especially true of Oxford, where the great majority of teachers and students in the university were convinced and committed Roman Catholics.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Although Edward reigned for only six years and died at the age of 15, his reign made a lasting contribution to the English Reformation and the structure of the Church of England.</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p:txBody>
      </p:sp>
      <p:sp>
        <p:nvSpPr>
          <p:cNvPr id="5" name="TextBox 4"/>
          <p:cNvSpPr txBox="1"/>
          <p:nvPr/>
        </p:nvSpPr>
        <p:spPr>
          <a:xfrm>
            <a:off x="440521" y="6211669"/>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1</a:t>
            </a:r>
            <a:r>
              <a:rPr kumimoji="0" lang="en-US" sz="1800" b="0" i="0" u="none" strike="noStrike" kern="1200" cap="none" spc="0" normalizeH="0" baseline="0" noProof="0" dirty="0">
                <a:ln>
                  <a:noFill/>
                </a:ln>
                <a:solidFill>
                  <a:prstClr val="black"/>
                </a:solidFill>
                <a:effectLst/>
                <a:uLnTx/>
                <a:uFillTx/>
                <a:latin typeface="Calibri"/>
                <a:ea typeface="+mn-ea"/>
                <a:cs typeface="+mn-cs"/>
              </a:rPr>
              <a:t> Needham, Nick. 2,000 Years of Christ's Power Vol. 3: Renaissance and Reformation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lang="en-US" dirty="0">
                <a:solidFill>
                  <a:prstClr val="black"/>
                </a:solidFill>
                <a:latin typeface="Calibri"/>
                <a:hlinkClick r:id="rId4"/>
              </a:rPr>
              <a:t>https://www.wikiwand.com/en/Edward_VI_of_England</a:t>
            </a:r>
            <a:r>
              <a:rPr lang="en-US" dirty="0">
                <a:solidFill>
                  <a:prstClr val="black"/>
                </a:solidFill>
                <a:latin typeface="Calibri"/>
              </a:rPr>
              <a:t> </a:t>
            </a:r>
          </a:p>
        </p:txBody>
      </p:sp>
    </p:spTree>
    <p:extLst>
      <p:ext uri="{BB962C8B-B14F-4D97-AF65-F5344CB8AC3E}">
        <p14:creationId xmlns:p14="http://schemas.microsoft.com/office/powerpoint/2010/main" val="3553149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https://www.royal.uk/edward-vi</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Bloody Mary</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893349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35452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a:bodyPr>
          <a:lstStyle/>
          <a:p>
            <a:r>
              <a:rPr lang="en-US" dirty="0"/>
              <a:t>What do you think about the way the English government shut down all of the Roman Catholic monasteries and confiscated all their wealth?</a:t>
            </a:r>
          </a:p>
          <a:p>
            <a:r>
              <a:rPr lang="en-US" dirty="0"/>
              <a:t>Henry VIII personally was  in many ways a very pompous, immoral king, and yet God in His sovereignty used Henry (along with other events at the time) to spread the Protestant Reformation throughout England. What does this say about God’s ability to use imperfect rulers to bring about his purposes? </a:t>
            </a:r>
          </a:p>
          <a:p>
            <a:r>
              <a:rPr lang="en-US" dirty="0"/>
              <a:t>Can bad rulers have a </a:t>
            </a:r>
            <a:r>
              <a:rPr lang="en-US" b="1" i="1" dirty="0"/>
              <a:t>negative</a:t>
            </a:r>
            <a:r>
              <a:rPr lang="en-US" dirty="0"/>
              <a:t> effect on the people of a nation? </a:t>
            </a:r>
          </a:p>
          <a:p>
            <a:r>
              <a:rPr lang="en-US" dirty="0"/>
              <a:t>Should we care about the personal character of our rulers?</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3921967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200" dirty="0"/>
              <a:t>Where was William Tyndale born?</a:t>
            </a:r>
          </a:p>
          <a:p>
            <a:pPr lvl="1"/>
            <a:r>
              <a:rPr lang="en-US" sz="2800" dirty="0"/>
              <a:t>Gloucestershire </a:t>
            </a:r>
          </a:p>
          <a:p>
            <a:r>
              <a:rPr lang="en-US" dirty="0"/>
              <a:t>What percent of the words and phrases in the King James Bible originate from Tyndale?</a:t>
            </a:r>
          </a:p>
          <a:p>
            <a:pPr lvl="1"/>
            <a:r>
              <a:rPr lang="en-US" dirty="0"/>
              <a:t>84% of the New Testament </a:t>
            </a:r>
          </a:p>
          <a:p>
            <a:pPr lvl="1"/>
            <a:r>
              <a:rPr lang="en-US" dirty="0"/>
              <a:t>75.8% of the Old Testament books that he translated</a:t>
            </a:r>
          </a:p>
          <a:p>
            <a:r>
              <a:rPr lang="en-US" dirty="0"/>
              <a:t>How changes did William Tyndale make to the prior traditional English translation of the following words:</a:t>
            </a:r>
          </a:p>
          <a:p>
            <a:pPr marL="57150" indent="0">
              <a:buNone/>
            </a:pPr>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endParaRPr lang="en-US" dirty="0"/>
          </a:p>
          <a:p>
            <a:pPr lvl="1"/>
            <a:endParaRPr lang="en-US" dirty="0"/>
          </a:p>
        </p:txBody>
      </p:sp>
      <p:graphicFrame>
        <p:nvGraphicFramePr>
          <p:cNvPr id="2" name="Table 4">
            <a:extLst>
              <a:ext uri="{FF2B5EF4-FFF2-40B4-BE49-F238E27FC236}">
                <a16:creationId xmlns:a16="http://schemas.microsoft.com/office/drawing/2014/main" id="{DF61D022-36AF-4265-9347-379FE0AD3772}"/>
              </a:ext>
            </a:extLst>
          </p:cNvPr>
          <p:cNvGraphicFramePr>
            <a:graphicFrameLocks noGrp="1"/>
          </p:cNvGraphicFramePr>
          <p:nvPr>
            <p:extLst>
              <p:ext uri="{D42A27DB-BD31-4B8C-83A1-F6EECF244321}">
                <p14:modId xmlns:p14="http://schemas.microsoft.com/office/powerpoint/2010/main" val="3289252422"/>
              </p:ext>
            </p:extLst>
          </p:nvPr>
        </p:nvGraphicFramePr>
        <p:xfrm>
          <a:off x="1066800" y="4724400"/>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33252266"/>
                    </a:ext>
                  </a:extLst>
                </a:gridCol>
                <a:gridCol w="3048000">
                  <a:extLst>
                    <a:ext uri="{9D8B030D-6E8A-4147-A177-3AD203B41FA5}">
                      <a16:colId xmlns:a16="http://schemas.microsoft.com/office/drawing/2014/main" val="2906719399"/>
                    </a:ext>
                  </a:extLst>
                </a:gridCol>
              </a:tblGrid>
              <a:tr h="370840">
                <a:tc>
                  <a:txBody>
                    <a:bodyPr/>
                    <a:lstStyle/>
                    <a:p>
                      <a:r>
                        <a:rPr lang="en-US" dirty="0"/>
                        <a:t>Prior Traditional Translation</a:t>
                      </a:r>
                    </a:p>
                  </a:txBody>
                  <a:tcPr/>
                </a:tc>
                <a:tc>
                  <a:txBody>
                    <a:bodyPr/>
                    <a:lstStyle/>
                    <a:p>
                      <a:r>
                        <a:rPr lang="en-US" dirty="0"/>
                        <a:t>Tyndale’s Translation</a:t>
                      </a:r>
                    </a:p>
                  </a:txBody>
                  <a:tcPr/>
                </a:tc>
                <a:extLst>
                  <a:ext uri="{0D108BD9-81ED-4DB2-BD59-A6C34878D82A}">
                    <a16:rowId xmlns:a16="http://schemas.microsoft.com/office/drawing/2014/main" val="1390580705"/>
                  </a:ext>
                </a:extLst>
              </a:tr>
              <a:tr h="370840">
                <a:tc>
                  <a:txBody>
                    <a:bodyPr/>
                    <a:lstStyle/>
                    <a:p>
                      <a:r>
                        <a:rPr lang="en-US" dirty="0"/>
                        <a:t>church</a:t>
                      </a:r>
                    </a:p>
                  </a:txBody>
                  <a:tcPr/>
                </a:tc>
                <a:tc>
                  <a:txBody>
                    <a:bodyPr/>
                    <a:lstStyle/>
                    <a:p>
                      <a:r>
                        <a:rPr lang="en-US" dirty="0"/>
                        <a:t>congregation</a:t>
                      </a:r>
                    </a:p>
                  </a:txBody>
                  <a:tcPr/>
                </a:tc>
                <a:extLst>
                  <a:ext uri="{0D108BD9-81ED-4DB2-BD59-A6C34878D82A}">
                    <a16:rowId xmlns:a16="http://schemas.microsoft.com/office/drawing/2014/main" val="2679323220"/>
                  </a:ext>
                </a:extLst>
              </a:tr>
            </a:tbl>
          </a:graphicData>
        </a:graphic>
      </p:graphicFrame>
    </p:spTree>
    <p:extLst>
      <p:ext uri="{BB962C8B-B14F-4D97-AF65-F5344CB8AC3E}">
        <p14:creationId xmlns:p14="http://schemas.microsoft.com/office/powerpoint/2010/main" val="292484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200" dirty="0"/>
              <a:t>Where was William Tyndale born?</a:t>
            </a:r>
          </a:p>
          <a:p>
            <a:pPr lvl="1"/>
            <a:r>
              <a:rPr lang="en-US" sz="2800" dirty="0"/>
              <a:t>Gloucestershire </a:t>
            </a:r>
          </a:p>
          <a:p>
            <a:r>
              <a:rPr lang="en-US" dirty="0"/>
              <a:t>What percent of the words and phrases in the King James Bible originate from Tyndale?</a:t>
            </a:r>
          </a:p>
          <a:p>
            <a:pPr lvl="1"/>
            <a:r>
              <a:rPr lang="en-US" dirty="0"/>
              <a:t>84% of the New Testament </a:t>
            </a:r>
          </a:p>
          <a:p>
            <a:pPr lvl="1"/>
            <a:r>
              <a:rPr lang="en-US" dirty="0"/>
              <a:t>75.8% of the Old Testament books that he translated</a:t>
            </a:r>
          </a:p>
          <a:p>
            <a:r>
              <a:rPr lang="en-US" dirty="0"/>
              <a:t>How changes did William Tyndale make to the prior traditional English translation of the following words:</a:t>
            </a:r>
          </a:p>
          <a:p>
            <a:pPr marL="57150" indent="0">
              <a:buNone/>
            </a:pP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graphicFrame>
        <p:nvGraphicFramePr>
          <p:cNvPr id="2" name="Table 4">
            <a:extLst>
              <a:ext uri="{FF2B5EF4-FFF2-40B4-BE49-F238E27FC236}">
                <a16:creationId xmlns:a16="http://schemas.microsoft.com/office/drawing/2014/main" id="{DF61D022-36AF-4265-9347-379FE0AD3772}"/>
              </a:ext>
            </a:extLst>
          </p:cNvPr>
          <p:cNvGraphicFramePr>
            <a:graphicFrameLocks noGrp="1"/>
          </p:cNvGraphicFramePr>
          <p:nvPr>
            <p:extLst>
              <p:ext uri="{D42A27DB-BD31-4B8C-83A1-F6EECF244321}">
                <p14:modId xmlns:p14="http://schemas.microsoft.com/office/powerpoint/2010/main" val="498472433"/>
              </p:ext>
            </p:extLst>
          </p:nvPr>
        </p:nvGraphicFramePr>
        <p:xfrm>
          <a:off x="1066800" y="472440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33252266"/>
                    </a:ext>
                  </a:extLst>
                </a:gridCol>
                <a:gridCol w="3048000">
                  <a:extLst>
                    <a:ext uri="{9D8B030D-6E8A-4147-A177-3AD203B41FA5}">
                      <a16:colId xmlns:a16="http://schemas.microsoft.com/office/drawing/2014/main" val="2906719399"/>
                    </a:ext>
                  </a:extLst>
                </a:gridCol>
              </a:tblGrid>
              <a:tr h="370840">
                <a:tc>
                  <a:txBody>
                    <a:bodyPr/>
                    <a:lstStyle/>
                    <a:p>
                      <a:r>
                        <a:rPr lang="en-US" dirty="0"/>
                        <a:t>Prior Traditional Translation</a:t>
                      </a:r>
                    </a:p>
                  </a:txBody>
                  <a:tcPr/>
                </a:tc>
                <a:tc>
                  <a:txBody>
                    <a:bodyPr/>
                    <a:lstStyle/>
                    <a:p>
                      <a:r>
                        <a:rPr lang="en-US" dirty="0"/>
                        <a:t>Tyndale’s Translation</a:t>
                      </a:r>
                    </a:p>
                  </a:txBody>
                  <a:tcPr/>
                </a:tc>
                <a:extLst>
                  <a:ext uri="{0D108BD9-81ED-4DB2-BD59-A6C34878D82A}">
                    <a16:rowId xmlns:a16="http://schemas.microsoft.com/office/drawing/2014/main" val="1390580705"/>
                  </a:ext>
                </a:extLst>
              </a:tr>
              <a:tr h="370840">
                <a:tc>
                  <a:txBody>
                    <a:bodyPr/>
                    <a:lstStyle/>
                    <a:p>
                      <a:r>
                        <a:rPr lang="en-US" dirty="0"/>
                        <a:t>church</a:t>
                      </a:r>
                    </a:p>
                  </a:txBody>
                  <a:tcPr/>
                </a:tc>
                <a:tc>
                  <a:txBody>
                    <a:bodyPr/>
                    <a:lstStyle/>
                    <a:p>
                      <a:r>
                        <a:rPr lang="en-US" dirty="0"/>
                        <a:t>congregation</a:t>
                      </a:r>
                    </a:p>
                  </a:txBody>
                  <a:tcPr/>
                </a:tc>
                <a:extLst>
                  <a:ext uri="{0D108BD9-81ED-4DB2-BD59-A6C34878D82A}">
                    <a16:rowId xmlns:a16="http://schemas.microsoft.com/office/drawing/2014/main" val="2679323220"/>
                  </a:ext>
                </a:extLst>
              </a:tr>
              <a:tr h="370840">
                <a:tc>
                  <a:txBody>
                    <a:bodyPr/>
                    <a:lstStyle/>
                    <a:p>
                      <a:r>
                        <a:rPr lang="en-US" dirty="0"/>
                        <a:t>priest (NT)</a:t>
                      </a:r>
                    </a:p>
                  </a:txBody>
                  <a:tcPr/>
                </a:tc>
                <a:tc>
                  <a:txBody>
                    <a:bodyPr/>
                    <a:lstStyle/>
                    <a:p>
                      <a:r>
                        <a:rPr lang="en-US" dirty="0"/>
                        <a:t>?</a:t>
                      </a:r>
                    </a:p>
                  </a:txBody>
                  <a:tcPr/>
                </a:tc>
                <a:extLst>
                  <a:ext uri="{0D108BD9-81ED-4DB2-BD59-A6C34878D82A}">
                    <a16:rowId xmlns:a16="http://schemas.microsoft.com/office/drawing/2014/main" val="429732761"/>
                  </a:ext>
                </a:extLst>
              </a:tr>
            </a:tbl>
          </a:graphicData>
        </a:graphic>
      </p:graphicFrame>
    </p:spTree>
    <p:extLst>
      <p:ext uri="{BB962C8B-B14F-4D97-AF65-F5344CB8AC3E}">
        <p14:creationId xmlns:p14="http://schemas.microsoft.com/office/powerpoint/2010/main" val="85224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200" dirty="0"/>
              <a:t>Where was William Tyndale born?</a:t>
            </a:r>
          </a:p>
          <a:p>
            <a:pPr lvl="1"/>
            <a:r>
              <a:rPr lang="en-US" sz="2800" dirty="0"/>
              <a:t>Gloucestershire </a:t>
            </a:r>
          </a:p>
          <a:p>
            <a:r>
              <a:rPr lang="en-US" dirty="0"/>
              <a:t>What percent of the words and phrases in the King James Bible originate from Tyndale?</a:t>
            </a:r>
          </a:p>
          <a:p>
            <a:pPr lvl="1"/>
            <a:r>
              <a:rPr lang="en-US" dirty="0"/>
              <a:t>84% of the New Testament </a:t>
            </a:r>
          </a:p>
          <a:p>
            <a:pPr lvl="1"/>
            <a:r>
              <a:rPr lang="en-US" dirty="0"/>
              <a:t>75.8% of the Old Testament books that he translated</a:t>
            </a:r>
          </a:p>
          <a:p>
            <a:r>
              <a:rPr lang="en-US" dirty="0"/>
              <a:t>How changes did William Tyndale make to the prior traditional English translation of the following words:</a:t>
            </a:r>
          </a:p>
          <a:p>
            <a:pPr marL="57150" indent="0">
              <a:buNone/>
            </a:pP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graphicFrame>
        <p:nvGraphicFramePr>
          <p:cNvPr id="2" name="Table 4">
            <a:extLst>
              <a:ext uri="{FF2B5EF4-FFF2-40B4-BE49-F238E27FC236}">
                <a16:creationId xmlns:a16="http://schemas.microsoft.com/office/drawing/2014/main" id="{DF61D022-36AF-4265-9347-379FE0AD3772}"/>
              </a:ext>
            </a:extLst>
          </p:cNvPr>
          <p:cNvGraphicFramePr>
            <a:graphicFrameLocks noGrp="1"/>
          </p:cNvGraphicFramePr>
          <p:nvPr>
            <p:extLst>
              <p:ext uri="{D42A27DB-BD31-4B8C-83A1-F6EECF244321}">
                <p14:modId xmlns:p14="http://schemas.microsoft.com/office/powerpoint/2010/main" val="3207555926"/>
              </p:ext>
            </p:extLst>
          </p:nvPr>
        </p:nvGraphicFramePr>
        <p:xfrm>
          <a:off x="1066800" y="472440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33252266"/>
                    </a:ext>
                  </a:extLst>
                </a:gridCol>
                <a:gridCol w="3048000">
                  <a:extLst>
                    <a:ext uri="{9D8B030D-6E8A-4147-A177-3AD203B41FA5}">
                      <a16:colId xmlns:a16="http://schemas.microsoft.com/office/drawing/2014/main" val="2906719399"/>
                    </a:ext>
                  </a:extLst>
                </a:gridCol>
              </a:tblGrid>
              <a:tr h="370840">
                <a:tc>
                  <a:txBody>
                    <a:bodyPr/>
                    <a:lstStyle/>
                    <a:p>
                      <a:r>
                        <a:rPr lang="en-US" dirty="0"/>
                        <a:t>Prior Traditional Translation</a:t>
                      </a:r>
                    </a:p>
                  </a:txBody>
                  <a:tcPr/>
                </a:tc>
                <a:tc>
                  <a:txBody>
                    <a:bodyPr/>
                    <a:lstStyle/>
                    <a:p>
                      <a:r>
                        <a:rPr lang="en-US" dirty="0"/>
                        <a:t>Tyndale’s Translation</a:t>
                      </a:r>
                    </a:p>
                  </a:txBody>
                  <a:tcPr/>
                </a:tc>
                <a:extLst>
                  <a:ext uri="{0D108BD9-81ED-4DB2-BD59-A6C34878D82A}">
                    <a16:rowId xmlns:a16="http://schemas.microsoft.com/office/drawing/2014/main" val="1390580705"/>
                  </a:ext>
                </a:extLst>
              </a:tr>
              <a:tr h="370840">
                <a:tc>
                  <a:txBody>
                    <a:bodyPr/>
                    <a:lstStyle/>
                    <a:p>
                      <a:r>
                        <a:rPr lang="en-US" dirty="0"/>
                        <a:t>church</a:t>
                      </a:r>
                    </a:p>
                  </a:txBody>
                  <a:tcPr/>
                </a:tc>
                <a:tc>
                  <a:txBody>
                    <a:bodyPr/>
                    <a:lstStyle/>
                    <a:p>
                      <a:r>
                        <a:rPr lang="en-US" dirty="0"/>
                        <a:t>congregation</a:t>
                      </a:r>
                    </a:p>
                  </a:txBody>
                  <a:tcPr/>
                </a:tc>
                <a:extLst>
                  <a:ext uri="{0D108BD9-81ED-4DB2-BD59-A6C34878D82A}">
                    <a16:rowId xmlns:a16="http://schemas.microsoft.com/office/drawing/2014/main" val="2679323220"/>
                  </a:ext>
                </a:extLst>
              </a:tr>
              <a:tr h="370840">
                <a:tc>
                  <a:txBody>
                    <a:bodyPr/>
                    <a:lstStyle/>
                    <a:p>
                      <a:r>
                        <a:rPr lang="en-US" dirty="0"/>
                        <a:t>priest (NT)</a:t>
                      </a:r>
                    </a:p>
                  </a:txBody>
                  <a:tcPr/>
                </a:tc>
                <a:tc>
                  <a:txBody>
                    <a:bodyPr/>
                    <a:lstStyle/>
                    <a:p>
                      <a:r>
                        <a:rPr lang="en-US" dirty="0"/>
                        <a:t>elder</a:t>
                      </a:r>
                    </a:p>
                  </a:txBody>
                  <a:tcPr/>
                </a:tc>
                <a:extLst>
                  <a:ext uri="{0D108BD9-81ED-4DB2-BD59-A6C34878D82A}">
                    <a16:rowId xmlns:a16="http://schemas.microsoft.com/office/drawing/2014/main" val="429732761"/>
                  </a:ext>
                </a:extLst>
              </a:tr>
            </a:tbl>
          </a:graphicData>
        </a:graphic>
      </p:graphicFrame>
    </p:spTree>
    <p:extLst>
      <p:ext uri="{BB962C8B-B14F-4D97-AF65-F5344CB8AC3E}">
        <p14:creationId xmlns:p14="http://schemas.microsoft.com/office/powerpoint/2010/main" val="61366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200" dirty="0"/>
              <a:t>Where was William Tyndale born?</a:t>
            </a:r>
          </a:p>
          <a:p>
            <a:pPr lvl="1"/>
            <a:r>
              <a:rPr lang="en-US" sz="2800" dirty="0"/>
              <a:t>Gloucestershire </a:t>
            </a:r>
          </a:p>
          <a:p>
            <a:r>
              <a:rPr lang="en-US" dirty="0"/>
              <a:t>What percent of the words and phrases in the King James Bible originate from Tyndale?</a:t>
            </a:r>
          </a:p>
          <a:p>
            <a:pPr lvl="1"/>
            <a:r>
              <a:rPr lang="en-US" dirty="0"/>
              <a:t>84% of the New Testament </a:t>
            </a:r>
          </a:p>
          <a:p>
            <a:pPr lvl="1"/>
            <a:r>
              <a:rPr lang="en-US" dirty="0"/>
              <a:t>75.8% of the Old Testament books that he translated</a:t>
            </a:r>
          </a:p>
          <a:p>
            <a:r>
              <a:rPr lang="en-US" dirty="0"/>
              <a:t>How changes did William Tyndale make to the prior traditional English translation of the following words:</a:t>
            </a:r>
          </a:p>
          <a:p>
            <a:pPr marL="57150" indent="0">
              <a:buNone/>
            </a:pP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graphicFrame>
        <p:nvGraphicFramePr>
          <p:cNvPr id="2" name="Table 4">
            <a:extLst>
              <a:ext uri="{FF2B5EF4-FFF2-40B4-BE49-F238E27FC236}">
                <a16:creationId xmlns:a16="http://schemas.microsoft.com/office/drawing/2014/main" id="{DF61D022-36AF-4265-9347-379FE0AD3772}"/>
              </a:ext>
            </a:extLst>
          </p:cNvPr>
          <p:cNvGraphicFramePr>
            <a:graphicFrameLocks noGrp="1"/>
          </p:cNvGraphicFramePr>
          <p:nvPr>
            <p:extLst>
              <p:ext uri="{D42A27DB-BD31-4B8C-83A1-F6EECF244321}">
                <p14:modId xmlns:p14="http://schemas.microsoft.com/office/powerpoint/2010/main" val="1455907642"/>
              </p:ext>
            </p:extLst>
          </p:nvPr>
        </p:nvGraphicFramePr>
        <p:xfrm>
          <a:off x="1066800" y="472440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33252266"/>
                    </a:ext>
                  </a:extLst>
                </a:gridCol>
                <a:gridCol w="3048000">
                  <a:extLst>
                    <a:ext uri="{9D8B030D-6E8A-4147-A177-3AD203B41FA5}">
                      <a16:colId xmlns:a16="http://schemas.microsoft.com/office/drawing/2014/main" val="2906719399"/>
                    </a:ext>
                  </a:extLst>
                </a:gridCol>
              </a:tblGrid>
              <a:tr h="370840">
                <a:tc>
                  <a:txBody>
                    <a:bodyPr/>
                    <a:lstStyle/>
                    <a:p>
                      <a:r>
                        <a:rPr lang="en-US" dirty="0"/>
                        <a:t>Prior Traditional Translation</a:t>
                      </a:r>
                    </a:p>
                  </a:txBody>
                  <a:tcPr/>
                </a:tc>
                <a:tc>
                  <a:txBody>
                    <a:bodyPr/>
                    <a:lstStyle/>
                    <a:p>
                      <a:r>
                        <a:rPr lang="en-US" dirty="0"/>
                        <a:t>Tyndale’s Translation</a:t>
                      </a:r>
                    </a:p>
                  </a:txBody>
                  <a:tcPr/>
                </a:tc>
                <a:extLst>
                  <a:ext uri="{0D108BD9-81ED-4DB2-BD59-A6C34878D82A}">
                    <a16:rowId xmlns:a16="http://schemas.microsoft.com/office/drawing/2014/main" val="1390580705"/>
                  </a:ext>
                </a:extLst>
              </a:tr>
              <a:tr h="370840">
                <a:tc>
                  <a:txBody>
                    <a:bodyPr/>
                    <a:lstStyle/>
                    <a:p>
                      <a:r>
                        <a:rPr lang="en-US" dirty="0"/>
                        <a:t>church</a:t>
                      </a:r>
                    </a:p>
                  </a:txBody>
                  <a:tcPr/>
                </a:tc>
                <a:tc>
                  <a:txBody>
                    <a:bodyPr/>
                    <a:lstStyle/>
                    <a:p>
                      <a:r>
                        <a:rPr lang="en-US" dirty="0"/>
                        <a:t>congregation</a:t>
                      </a:r>
                    </a:p>
                  </a:txBody>
                  <a:tcPr/>
                </a:tc>
                <a:extLst>
                  <a:ext uri="{0D108BD9-81ED-4DB2-BD59-A6C34878D82A}">
                    <a16:rowId xmlns:a16="http://schemas.microsoft.com/office/drawing/2014/main" val="2679323220"/>
                  </a:ext>
                </a:extLst>
              </a:tr>
              <a:tr h="370840">
                <a:tc>
                  <a:txBody>
                    <a:bodyPr/>
                    <a:lstStyle/>
                    <a:p>
                      <a:r>
                        <a:rPr lang="en-US" dirty="0"/>
                        <a:t>priest</a:t>
                      </a:r>
                    </a:p>
                  </a:txBody>
                  <a:tcPr/>
                </a:tc>
                <a:tc>
                  <a:txBody>
                    <a:bodyPr/>
                    <a:lstStyle/>
                    <a:p>
                      <a:r>
                        <a:rPr lang="en-US" dirty="0"/>
                        <a:t>elder</a:t>
                      </a:r>
                    </a:p>
                  </a:txBody>
                  <a:tcPr/>
                </a:tc>
                <a:extLst>
                  <a:ext uri="{0D108BD9-81ED-4DB2-BD59-A6C34878D82A}">
                    <a16:rowId xmlns:a16="http://schemas.microsoft.com/office/drawing/2014/main" val="429732761"/>
                  </a:ext>
                </a:extLst>
              </a:tr>
              <a:tr h="370840">
                <a:tc>
                  <a:txBody>
                    <a:bodyPr/>
                    <a:lstStyle/>
                    <a:p>
                      <a:r>
                        <a:rPr lang="en-US" dirty="0"/>
                        <a:t>do penance</a:t>
                      </a:r>
                    </a:p>
                  </a:txBody>
                  <a:tcPr/>
                </a:tc>
                <a:tc>
                  <a:txBody>
                    <a:bodyPr/>
                    <a:lstStyle/>
                    <a:p>
                      <a:r>
                        <a:rPr lang="en-US" dirty="0"/>
                        <a:t>?</a:t>
                      </a:r>
                    </a:p>
                  </a:txBody>
                  <a:tcPr/>
                </a:tc>
                <a:extLst>
                  <a:ext uri="{0D108BD9-81ED-4DB2-BD59-A6C34878D82A}">
                    <a16:rowId xmlns:a16="http://schemas.microsoft.com/office/drawing/2014/main" val="2372407026"/>
                  </a:ext>
                </a:extLst>
              </a:tr>
            </a:tbl>
          </a:graphicData>
        </a:graphic>
      </p:graphicFrame>
    </p:spTree>
    <p:extLst>
      <p:ext uri="{BB962C8B-B14F-4D97-AF65-F5344CB8AC3E}">
        <p14:creationId xmlns:p14="http://schemas.microsoft.com/office/powerpoint/2010/main" val="18520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200" dirty="0"/>
              <a:t>Where was William Tyndale born?</a:t>
            </a:r>
          </a:p>
          <a:p>
            <a:pPr lvl="1"/>
            <a:r>
              <a:rPr lang="en-US" sz="2800" dirty="0"/>
              <a:t>Gloucestershire </a:t>
            </a:r>
          </a:p>
          <a:p>
            <a:r>
              <a:rPr lang="en-US" dirty="0"/>
              <a:t>What percent of the words and phrases in the King James Bible originate from Tyndale?</a:t>
            </a:r>
          </a:p>
          <a:p>
            <a:pPr lvl="1"/>
            <a:r>
              <a:rPr lang="en-US" dirty="0"/>
              <a:t>84% of the New Testament </a:t>
            </a:r>
          </a:p>
          <a:p>
            <a:pPr lvl="1"/>
            <a:r>
              <a:rPr lang="en-US" dirty="0"/>
              <a:t>75.8% of the Old Testament books that he translated</a:t>
            </a:r>
          </a:p>
          <a:p>
            <a:r>
              <a:rPr lang="en-US" dirty="0"/>
              <a:t>How changes did William Tyndale make to the prior traditional English translation of the following words:</a:t>
            </a:r>
          </a:p>
          <a:p>
            <a:pPr marL="57150" indent="0">
              <a:buNone/>
            </a:pP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graphicFrame>
        <p:nvGraphicFramePr>
          <p:cNvPr id="2" name="Table 4">
            <a:extLst>
              <a:ext uri="{FF2B5EF4-FFF2-40B4-BE49-F238E27FC236}">
                <a16:creationId xmlns:a16="http://schemas.microsoft.com/office/drawing/2014/main" id="{DF61D022-36AF-4265-9347-379FE0AD3772}"/>
              </a:ext>
            </a:extLst>
          </p:cNvPr>
          <p:cNvGraphicFramePr>
            <a:graphicFrameLocks noGrp="1"/>
          </p:cNvGraphicFramePr>
          <p:nvPr/>
        </p:nvGraphicFramePr>
        <p:xfrm>
          <a:off x="1066800" y="472440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33252266"/>
                    </a:ext>
                  </a:extLst>
                </a:gridCol>
                <a:gridCol w="3048000">
                  <a:extLst>
                    <a:ext uri="{9D8B030D-6E8A-4147-A177-3AD203B41FA5}">
                      <a16:colId xmlns:a16="http://schemas.microsoft.com/office/drawing/2014/main" val="2906719399"/>
                    </a:ext>
                  </a:extLst>
                </a:gridCol>
              </a:tblGrid>
              <a:tr h="370840">
                <a:tc>
                  <a:txBody>
                    <a:bodyPr/>
                    <a:lstStyle/>
                    <a:p>
                      <a:r>
                        <a:rPr lang="en-US" dirty="0"/>
                        <a:t>Prior Traditional Translation</a:t>
                      </a:r>
                    </a:p>
                  </a:txBody>
                  <a:tcPr/>
                </a:tc>
                <a:tc>
                  <a:txBody>
                    <a:bodyPr/>
                    <a:lstStyle/>
                    <a:p>
                      <a:r>
                        <a:rPr lang="en-US" dirty="0"/>
                        <a:t>Tyndale’s Translation</a:t>
                      </a:r>
                    </a:p>
                  </a:txBody>
                  <a:tcPr/>
                </a:tc>
                <a:extLst>
                  <a:ext uri="{0D108BD9-81ED-4DB2-BD59-A6C34878D82A}">
                    <a16:rowId xmlns:a16="http://schemas.microsoft.com/office/drawing/2014/main" val="1390580705"/>
                  </a:ext>
                </a:extLst>
              </a:tr>
              <a:tr h="370840">
                <a:tc>
                  <a:txBody>
                    <a:bodyPr/>
                    <a:lstStyle/>
                    <a:p>
                      <a:r>
                        <a:rPr lang="en-US" dirty="0"/>
                        <a:t>church</a:t>
                      </a:r>
                    </a:p>
                  </a:txBody>
                  <a:tcPr/>
                </a:tc>
                <a:tc>
                  <a:txBody>
                    <a:bodyPr/>
                    <a:lstStyle/>
                    <a:p>
                      <a:r>
                        <a:rPr lang="en-US" dirty="0"/>
                        <a:t>congregation</a:t>
                      </a:r>
                    </a:p>
                  </a:txBody>
                  <a:tcPr/>
                </a:tc>
                <a:extLst>
                  <a:ext uri="{0D108BD9-81ED-4DB2-BD59-A6C34878D82A}">
                    <a16:rowId xmlns:a16="http://schemas.microsoft.com/office/drawing/2014/main" val="2679323220"/>
                  </a:ext>
                </a:extLst>
              </a:tr>
              <a:tr h="370840">
                <a:tc>
                  <a:txBody>
                    <a:bodyPr/>
                    <a:lstStyle/>
                    <a:p>
                      <a:r>
                        <a:rPr lang="en-US" dirty="0"/>
                        <a:t>priest</a:t>
                      </a:r>
                    </a:p>
                  </a:txBody>
                  <a:tcPr/>
                </a:tc>
                <a:tc>
                  <a:txBody>
                    <a:bodyPr/>
                    <a:lstStyle/>
                    <a:p>
                      <a:r>
                        <a:rPr lang="en-US" dirty="0"/>
                        <a:t>elder</a:t>
                      </a:r>
                    </a:p>
                  </a:txBody>
                  <a:tcPr/>
                </a:tc>
                <a:extLst>
                  <a:ext uri="{0D108BD9-81ED-4DB2-BD59-A6C34878D82A}">
                    <a16:rowId xmlns:a16="http://schemas.microsoft.com/office/drawing/2014/main" val="429732761"/>
                  </a:ext>
                </a:extLst>
              </a:tr>
              <a:tr h="370840">
                <a:tc>
                  <a:txBody>
                    <a:bodyPr/>
                    <a:lstStyle/>
                    <a:p>
                      <a:r>
                        <a:rPr lang="en-US" dirty="0"/>
                        <a:t>do penance</a:t>
                      </a:r>
                    </a:p>
                  </a:txBody>
                  <a:tcPr/>
                </a:tc>
                <a:tc>
                  <a:txBody>
                    <a:bodyPr/>
                    <a:lstStyle/>
                    <a:p>
                      <a:r>
                        <a:rPr lang="en-US" dirty="0"/>
                        <a:t>repent</a:t>
                      </a:r>
                    </a:p>
                  </a:txBody>
                  <a:tcPr/>
                </a:tc>
                <a:extLst>
                  <a:ext uri="{0D108BD9-81ED-4DB2-BD59-A6C34878D82A}">
                    <a16:rowId xmlns:a16="http://schemas.microsoft.com/office/drawing/2014/main" val="2372407026"/>
                  </a:ext>
                </a:extLst>
              </a:tr>
            </a:tbl>
          </a:graphicData>
        </a:graphic>
      </p:graphicFrame>
    </p:spTree>
    <p:extLst>
      <p:ext uri="{BB962C8B-B14F-4D97-AF65-F5344CB8AC3E}">
        <p14:creationId xmlns:p14="http://schemas.microsoft.com/office/powerpoint/2010/main" val="6444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60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https://www.wikiwand.com/en/Thomas_Cromwell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Thomas Cromwell</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403196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Thomas Cromwell</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Thomas Cromwell (1485-1540) became Henry’s prime minister from 1534, as a reward for having successfully guided through parliament the legislative revolution which had made the “English empire” independent of the papacy. </a:t>
            </a:r>
          </a:p>
          <a:p>
            <a:r>
              <a:rPr lang="en-US" dirty="0"/>
              <a:t>Cromwell had strong personal leanings towards Protestantism, and encouraged Protestants as far as he could, despite Henry’s traditional Catholic beliefs. </a:t>
            </a:r>
          </a:p>
          <a:p>
            <a:r>
              <a:rPr lang="en-US" dirty="0"/>
              <a:t>In 1536-40 Cromwell oversaw the suppression (“dissolution”) of the </a:t>
            </a:r>
            <a:r>
              <a:rPr lang="en-US" b="1" i="1" dirty="0"/>
              <a:t>monasteries </a:t>
            </a:r>
            <a:r>
              <a:rPr lang="en-US" dirty="0"/>
              <a:t>throughout England. </a:t>
            </a:r>
          </a:p>
          <a:p>
            <a:r>
              <a:rPr lang="en-US" dirty="0"/>
              <a:t>As a prelude to this, Cromwell and his civil servants compiled a comprehensive register of the English Church’s wealth which revealed that the income of the monasteries was three or four times greater than that of the crown.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9086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352097</TotalTime>
  <Words>2339</Words>
  <Application>Microsoft Office PowerPoint</Application>
  <PresentationFormat>On-screen Show (4:3)</PresentationFormat>
  <Paragraphs>222</Paragraphs>
  <Slides>27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Review</vt:lpstr>
      <vt:lpstr>Review</vt:lpstr>
      <vt:lpstr>Review</vt:lpstr>
      <vt:lpstr>Review</vt:lpstr>
      <vt:lpstr>Review</vt:lpstr>
      <vt:lpstr>Review</vt:lpstr>
      <vt:lpstr>Thomas Cromwell</vt:lpstr>
      <vt:lpstr>Thomas Cromwell</vt:lpstr>
      <vt:lpstr>Thomas Cromwell</vt:lpstr>
      <vt:lpstr>Thomas Cromwell</vt:lpstr>
      <vt:lpstr>Thomas Cromwell</vt:lpstr>
      <vt:lpstr>Thomas Cromwell</vt:lpstr>
      <vt:lpstr>The Great Bible</vt:lpstr>
      <vt:lpstr>Thomas Cromwell</vt:lpstr>
      <vt:lpstr>Thomas Cromwell</vt:lpstr>
      <vt:lpstr>Thomas Cromwell</vt:lpstr>
      <vt:lpstr>Thomas Cromwell</vt:lpstr>
      <vt:lpstr>Edward VI: The Young Josiah</vt:lpstr>
      <vt:lpstr>Edward VI</vt:lpstr>
      <vt:lpstr>Edward VI</vt:lpstr>
      <vt:lpstr>Edward VI</vt:lpstr>
      <vt:lpstr>Edward VI</vt:lpstr>
      <vt:lpstr>Edward VI</vt:lpstr>
      <vt:lpstr>Bloody Mary</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6648</cp:revision>
  <cp:lastPrinted>2020-11-22T15:13:39Z</cp:lastPrinted>
  <dcterms:created xsi:type="dcterms:W3CDTF">2018-06-08T00:19:32Z</dcterms:created>
  <dcterms:modified xsi:type="dcterms:W3CDTF">2020-11-22T20:46:34Z</dcterms:modified>
</cp:coreProperties>
</file>