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2.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9"/>
  </p:notesMasterIdLst>
  <p:handoutMasterIdLst>
    <p:handoutMasterId r:id="rId30"/>
  </p:handoutMasterIdLst>
  <p:sldIdLst>
    <p:sldId id="3776" r:id="rId3"/>
    <p:sldId id="3879" r:id="rId4"/>
    <p:sldId id="3842" r:id="rId5"/>
    <p:sldId id="3843" r:id="rId6"/>
    <p:sldId id="3863" r:id="rId7"/>
    <p:sldId id="3862" r:id="rId8"/>
    <p:sldId id="3844" r:id="rId9"/>
    <p:sldId id="3845" r:id="rId10"/>
    <p:sldId id="3846" r:id="rId11"/>
    <p:sldId id="3847" r:id="rId12"/>
    <p:sldId id="3871" r:id="rId13"/>
    <p:sldId id="3848" r:id="rId14"/>
    <p:sldId id="3849" r:id="rId15"/>
    <p:sldId id="3850" r:id="rId16"/>
    <p:sldId id="3851" r:id="rId17"/>
    <p:sldId id="3880" r:id="rId18"/>
    <p:sldId id="3852" r:id="rId19"/>
    <p:sldId id="3854" r:id="rId20"/>
    <p:sldId id="3855" r:id="rId21"/>
    <p:sldId id="3856" r:id="rId22"/>
    <p:sldId id="3857" r:id="rId23"/>
    <p:sldId id="3858" r:id="rId24"/>
    <p:sldId id="3859" r:id="rId25"/>
    <p:sldId id="3778" r:id="rId26"/>
    <p:sldId id="3875" r:id="rId27"/>
    <p:sldId id="3876"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5" autoAdjust="0"/>
    <p:restoredTop sz="94660"/>
  </p:normalViewPr>
  <p:slideViewPr>
    <p:cSldViewPr>
      <p:cViewPr varScale="1">
        <p:scale>
          <a:sx n="162" d="100"/>
          <a:sy n="162" d="100"/>
        </p:scale>
        <p:origin x="1612" y="8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21" d="100"/>
          <a:sy n="121" d="100"/>
        </p:scale>
        <p:origin x="4924" y="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12/6/2020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12/6/2020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386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792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12/6/2020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hyperlink" Target="https://www.wikiwand.com/en/House_of_Tudor" TargetMode="External"/><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8.xml"/><Relationship Id="rId5" Type="http://schemas.openxmlformats.org/officeDocument/2006/relationships/hyperlink" Target="https://www.artwarefineart.com/gallery/john-knox-preaching-lords-congregation-parish-church-st-andrews-10th-june-1559" TargetMode="Externa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themeOverride" Target="../theme/themeOverride19.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wikiwand.com/en/Scottish_Reformation"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hyperlink" Target="https://kids.britannica.com/students/assembly/view/193178" TargetMode="External"/><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wikiwand.com/en/House_of_Tudor" TargetMode="External"/><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7434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Scottish Reformation</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When James V died in 1542, the heir to the throne was his infant daughter Mary Stuart (aka Mary Queen of Scotts), and this led to a power struggle. </a:t>
            </a:r>
          </a:p>
          <a:p>
            <a:r>
              <a:rPr lang="en-US" dirty="0"/>
              <a:t>Henry VIII sought to marry the infant queen to his son and heir, Edward—a plan supported by the Protestant Scottish nobles, who were also Anglophiles. </a:t>
            </a:r>
          </a:p>
          <a:p>
            <a:r>
              <a:rPr lang="en-US" dirty="0"/>
              <a:t>The Catholics, who were Francophiles, wished to see Mary sent to </a:t>
            </a:r>
            <a:r>
              <a:rPr lang="en-US" b="1" i="1" dirty="0"/>
              <a:t>France</a:t>
            </a:r>
            <a:r>
              <a:rPr lang="en-US" dirty="0"/>
              <a:t> for her education and married to a </a:t>
            </a:r>
            <a:r>
              <a:rPr lang="en-US" b="1" i="1" dirty="0"/>
              <a:t>French</a:t>
            </a:r>
            <a:r>
              <a:rPr lang="en-US" dirty="0"/>
              <a:t> prince. </a:t>
            </a:r>
          </a:p>
          <a:p>
            <a:r>
              <a:rPr lang="en-US" dirty="0"/>
              <a:t>In this they succeeded, thus foiling Henry’s plans.</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(pp. 96-97)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14620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89F0E3-AFDD-4187-8639-C8A0AE93AC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0" y="1295400"/>
            <a:ext cx="8900055" cy="4038600"/>
          </a:xfrm>
          <a:prstGeom prst="rect">
            <a:avLst/>
          </a:prstGeom>
        </p:spPr>
      </p:pic>
      <p:sp>
        <p:nvSpPr>
          <p:cNvPr id="4" name="TextBox 3">
            <a:extLst>
              <a:ext uri="{FF2B5EF4-FFF2-40B4-BE49-F238E27FC236}">
                <a16:creationId xmlns:a16="http://schemas.microsoft.com/office/drawing/2014/main" id="{46ECBA7C-859B-4C88-B239-3E733DDB0B96}"/>
              </a:ext>
            </a:extLst>
          </p:cNvPr>
          <p:cNvSpPr txBox="1"/>
          <p:nvPr/>
        </p:nvSpPr>
        <p:spPr>
          <a:xfrm>
            <a:off x="29761" y="6553200"/>
            <a:ext cx="8901337" cy="307777"/>
          </a:xfrm>
          <a:prstGeom prst="rect">
            <a:avLst/>
          </a:prstGeom>
          <a:noFill/>
        </p:spPr>
        <p:txBody>
          <a:bodyPr wrap="square">
            <a:spAutoFit/>
          </a:bodyPr>
          <a:lstStyle/>
          <a:p>
            <a:r>
              <a:rPr lang="en-US" sz="1400" dirty="0">
                <a:hlinkClick r:id="rId3"/>
              </a:rPr>
              <a:t>https://www.wikiwand.com/en/House_of_Tudor</a:t>
            </a:r>
            <a:r>
              <a:rPr lang="en-US" sz="1400" dirty="0"/>
              <a:t> </a:t>
            </a:r>
          </a:p>
        </p:txBody>
      </p:sp>
      <p:sp>
        <p:nvSpPr>
          <p:cNvPr id="2" name="TextBox 1">
            <a:extLst>
              <a:ext uri="{FF2B5EF4-FFF2-40B4-BE49-F238E27FC236}">
                <a16:creationId xmlns:a16="http://schemas.microsoft.com/office/drawing/2014/main" id="{D675AB92-CB90-4CAD-B11B-54E3567BD2DE}"/>
              </a:ext>
            </a:extLst>
          </p:cNvPr>
          <p:cNvSpPr txBox="1"/>
          <p:nvPr/>
        </p:nvSpPr>
        <p:spPr>
          <a:xfrm>
            <a:off x="2477957" y="99093"/>
            <a:ext cx="4075668" cy="830997"/>
          </a:xfrm>
          <a:prstGeom prst="rect">
            <a:avLst/>
          </a:prstGeom>
          <a:noFill/>
        </p:spPr>
        <p:txBody>
          <a:bodyPr wrap="none" rtlCol="0">
            <a:spAutoFit/>
          </a:bodyPr>
          <a:lstStyle/>
          <a:p>
            <a:r>
              <a:rPr lang="en-US" sz="4800" b="1" dirty="0"/>
              <a:t>House of Tudor</a:t>
            </a:r>
          </a:p>
        </p:txBody>
      </p:sp>
    </p:spTree>
    <p:extLst>
      <p:ext uri="{BB962C8B-B14F-4D97-AF65-F5344CB8AC3E}">
        <p14:creationId xmlns:p14="http://schemas.microsoft.com/office/powerpoint/2010/main" val="37298631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Scottish Reformation</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A short time later (1546), a group of Protestant conspirators took the castle of St. Andrew, and killed the archbishop (Cardinal Beaton),</a:t>
            </a:r>
          </a:p>
          <a:p>
            <a:r>
              <a:rPr lang="en-US" dirty="0"/>
              <a:t>The government, torn by inner conflict, could do little about it at the time. </a:t>
            </a:r>
          </a:p>
          <a:p>
            <a:r>
              <a:rPr lang="en-US" dirty="0"/>
              <a:t>An army was sent to capture and punish the rebels, but after a short siege the troops were withdrawn, and Protestants throughout the kingdom began considering St. Andrew’s the bastion of their faith. </a:t>
            </a:r>
          </a:p>
          <a:p>
            <a:r>
              <a:rPr lang="en-US" dirty="0"/>
              <a:t>It was then that </a:t>
            </a:r>
            <a:r>
              <a:rPr lang="en-US" b="1" i="1" dirty="0"/>
              <a:t>John Knox </a:t>
            </a:r>
            <a:r>
              <a:rPr lang="en-US" dirty="0"/>
              <a:t>entered the scene.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(pp. 96-97)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32626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Scottish Reformation</a:t>
            </a:r>
            <a:endParaRPr lang="en-US" sz="3600" i="1" dirty="0">
              <a:latin typeface="+mn-lt"/>
            </a:endParaRPr>
          </a:p>
        </p:txBody>
      </p:sp>
      <p:sp>
        <p:nvSpPr>
          <p:cNvPr id="8" name="Content Placeholder 7"/>
          <p:cNvSpPr>
            <a:spLocks noGrp="1"/>
          </p:cNvSpPr>
          <p:nvPr>
            <p:ph idx="1"/>
          </p:nvPr>
        </p:nvSpPr>
        <p:spPr>
          <a:xfrm>
            <a:off x="457200" y="762000"/>
            <a:ext cx="8229600" cy="5334000"/>
          </a:xfrm>
        </p:spPr>
        <p:txBody>
          <a:bodyPr>
            <a:normAutofit/>
          </a:bodyPr>
          <a:lstStyle/>
          <a:p>
            <a:r>
              <a:rPr lang="en-US" b="1" i="1" dirty="0"/>
              <a:t>John Knox </a:t>
            </a:r>
            <a:r>
              <a:rPr lang="en-US" dirty="0"/>
              <a:t>would soon become to </a:t>
            </a:r>
            <a:r>
              <a:rPr lang="en-US" b="1" i="1" dirty="0"/>
              <a:t>Scotland </a:t>
            </a:r>
            <a:r>
              <a:rPr lang="en-US" dirty="0"/>
              <a:t>what </a:t>
            </a:r>
            <a:r>
              <a:rPr lang="en-US" b="1" i="1" dirty="0"/>
              <a:t>Luther </a:t>
            </a:r>
            <a:r>
              <a:rPr lang="en-US" dirty="0"/>
              <a:t>was to </a:t>
            </a:r>
            <a:r>
              <a:rPr lang="en-US" b="1" i="1" dirty="0"/>
              <a:t>Germany</a:t>
            </a:r>
            <a:r>
              <a:rPr lang="en-US" dirty="0"/>
              <a:t>, and </a:t>
            </a:r>
            <a:r>
              <a:rPr lang="en-US" b="1" i="1" dirty="0"/>
              <a:t>Calvin</a:t>
            </a:r>
            <a:r>
              <a:rPr lang="en-US" dirty="0"/>
              <a:t> was to </a:t>
            </a:r>
            <a:r>
              <a:rPr lang="en-US" b="1" i="1" dirty="0"/>
              <a:t>Geneva</a:t>
            </a:r>
            <a:r>
              <a:rPr lang="en-US" dirty="0"/>
              <a:t>.</a:t>
            </a:r>
            <a:r>
              <a:rPr lang="en-US" baseline="30000" dirty="0">
                <a:solidFill>
                  <a:prstClr val="black"/>
                </a:solidFill>
              </a:rPr>
              <a:t> 1</a:t>
            </a:r>
            <a:endParaRPr lang="en-US" dirty="0"/>
          </a:p>
          <a:p>
            <a:r>
              <a:rPr lang="en-US" dirty="0"/>
              <a:t>Little is known of the early years of this fiery reformer.</a:t>
            </a:r>
            <a:r>
              <a:rPr kumimoji="0" lang="en-US" sz="2800" b="0" i="0" u="none" strike="noStrike" kern="1200" cap="none" spc="0" normalizeH="0" baseline="30000" noProof="0" dirty="0">
                <a:ln>
                  <a:noFill/>
                </a:ln>
                <a:solidFill>
                  <a:prstClr val="black"/>
                </a:solidFill>
                <a:effectLst/>
                <a:uLnTx/>
                <a:uFillTx/>
                <a:latin typeface="Calibri"/>
                <a:ea typeface="+mn-ea"/>
                <a:cs typeface="+mn-cs"/>
              </a:rPr>
              <a:t> 2</a:t>
            </a:r>
            <a:endParaRPr lang="en-US" dirty="0"/>
          </a:p>
          <a:p>
            <a:r>
              <a:rPr lang="en-US" dirty="0"/>
              <a:t>Born in or about 1515, he studied theology, and was ordained a priest before 1540.</a:t>
            </a:r>
            <a:r>
              <a:rPr kumimoji="0" lang="en-US" sz="2800" b="0" i="0" u="none" strike="noStrike" kern="1200" cap="none" spc="0" normalizeH="0" baseline="30000" noProof="0" dirty="0">
                <a:ln>
                  <a:noFill/>
                </a:ln>
                <a:solidFill>
                  <a:prstClr val="black"/>
                </a:solidFill>
                <a:effectLst/>
                <a:uLnTx/>
                <a:uFillTx/>
                <a:latin typeface="Calibri"/>
                <a:ea typeface="+mn-ea"/>
                <a:cs typeface="+mn-cs"/>
              </a:rPr>
              <a:t> 2</a:t>
            </a:r>
            <a:r>
              <a:rPr lang="en-US" dirty="0"/>
              <a:t> </a:t>
            </a:r>
          </a:p>
          <a:p>
            <a:r>
              <a:rPr lang="en-US" dirty="0"/>
              <a:t>He then became a tutor to the sons of two noblemen who conspired to take St. Andrew’s, and he had also been in contact with George Wishart—a famous Protestant preacher who had died for his faith.</a:t>
            </a:r>
            <a:r>
              <a:rPr kumimoji="0" lang="en-US" sz="2800" b="0" i="0" u="none" strike="noStrike" kern="1200" cap="none" spc="0" normalizeH="0" baseline="30000" noProof="0" dirty="0">
                <a:ln>
                  <a:noFill/>
                </a:ln>
                <a:solidFill>
                  <a:prstClr val="black"/>
                </a:solidFill>
                <a:effectLst/>
                <a:uLnTx/>
                <a:uFillTx/>
                <a:latin typeface="Calibri"/>
                <a:ea typeface="+mn-ea"/>
                <a:cs typeface="+mn-cs"/>
              </a:rPr>
              <a:t> 2</a:t>
            </a:r>
            <a:r>
              <a:rPr lang="en-US" dirty="0"/>
              <a:t> </a:t>
            </a:r>
          </a:p>
        </p:txBody>
      </p:sp>
      <p:sp>
        <p:nvSpPr>
          <p:cNvPr id="5" name="TextBox 4"/>
          <p:cNvSpPr txBox="1"/>
          <p:nvPr/>
        </p:nvSpPr>
        <p:spPr>
          <a:xfrm>
            <a:off x="381000" y="6254752"/>
            <a:ext cx="8701268" cy="523220"/>
          </a:xfrm>
          <a:prstGeom prst="rect">
            <a:avLst/>
          </a:prstGeom>
          <a:noFill/>
        </p:spPr>
        <p:txBody>
          <a:bodyPr wrap="square" rtlCol="0">
            <a:spAutoFit/>
          </a:bodyPr>
          <a:lstStyle/>
          <a:p>
            <a:pPr>
              <a:defRPr/>
            </a:pPr>
            <a:r>
              <a:rPr lang="en-US" sz="1400" baseline="30000" dirty="0">
                <a:solidFill>
                  <a:prstClr val="black"/>
                </a:solidFill>
              </a:rPr>
              <a:t>1</a:t>
            </a:r>
            <a:r>
              <a:rPr lang="en-US" sz="1400" dirty="0">
                <a:solidFill>
                  <a:prstClr val="black"/>
                </a:solidFill>
              </a:rPr>
              <a:t> Needham, Nick. 2,000 Years of Christ's Power Vol. 3: Renaissance and Reformation</a:t>
            </a:r>
            <a:endParaRPr lang="en-US" sz="8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2</a:t>
            </a:r>
            <a:r>
              <a:rPr kumimoji="0" lang="en-US" sz="1400" b="0" i="0" u="none" strike="noStrike" kern="1200" cap="none" spc="0" normalizeH="0" baseline="0" noProof="0" dirty="0">
                <a:ln>
                  <a:noFill/>
                </a:ln>
                <a:solidFill>
                  <a:prstClr val="black"/>
                </a:solidFill>
                <a:effectLst/>
                <a:uLnTx/>
                <a:uFillTx/>
                <a:latin typeface="Calibri"/>
                <a:ea typeface="+mn-ea"/>
                <a:cs typeface="+mn-cs"/>
              </a:rPr>
              <a:t> González, Justo L. . The Story of Christianity: Volume 2: The Reformation to the Present Day (pp. 96-97)</a:t>
            </a:r>
          </a:p>
        </p:txBody>
      </p:sp>
    </p:spTree>
    <p:extLst>
      <p:ext uri="{BB962C8B-B14F-4D97-AF65-F5344CB8AC3E}">
        <p14:creationId xmlns:p14="http://schemas.microsoft.com/office/powerpoint/2010/main" val="13984277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Scottish Reformation</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When the conspirators took possession of St. Andrew’s, Knox was ordered to take his young charges to the castle. </a:t>
            </a:r>
          </a:p>
          <a:p>
            <a:r>
              <a:rPr lang="en-US" dirty="0"/>
              <a:t>Although he planned to leave for Germany after delivering the young boys and to devote some time to the study of Protestant theology, once he arrived at St. Andrew’s, he found himself inextricably involved in the events that were shaking the nation. </a:t>
            </a:r>
          </a:p>
          <a:p>
            <a:r>
              <a:rPr lang="en-US" dirty="0"/>
              <a:t>Against his own will, he was made preacher of the Protestant community, and from that time he was the main spokesman for the cause of reformation in Scotland.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(pp. 96-97)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59922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Scottish Reformation</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The Protestants holed up in St. Andrew’s were able to hold out for a time because both England and France were going through difficult times and could not intervene in Scottish affairs. </a:t>
            </a:r>
          </a:p>
          <a:p>
            <a:r>
              <a:rPr lang="en-US" dirty="0"/>
              <a:t>But as soon as France found itself free to send reinforcements to Scotland, the government sent a strong army to storm the castle, and the Protestants had to surrender. </a:t>
            </a:r>
          </a:p>
          <a:p>
            <a:r>
              <a:rPr lang="en-US" dirty="0"/>
              <a:t>Eventually the Protestants were bombed into submission by a French fleet and taken as captives to France, where Knox became a galley slave in the French navy for nineteen months, a grueling experience during which he was sometimes so ill that his friends despaired of his life.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(pp. 96-97)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02571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89F0E3-AFDD-4187-8639-C8A0AE93AC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933711"/>
            <a:ext cx="8229600" cy="5486400"/>
          </a:xfrm>
          <a:prstGeom prst="rect">
            <a:avLst/>
          </a:prstGeom>
        </p:spPr>
      </p:pic>
      <p:sp>
        <p:nvSpPr>
          <p:cNvPr id="4" name="TextBox 3">
            <a:extLst>
              <a:ext uri="{FF2B5EF4-FFF2-40B4-BE49-F238E27FC236}">
                <a16:creationId xmlns:a16="http://schemas.microsoft.com/office/drawing/2014/main" id="{46ECBA7C-859B-4C88-B239-3E733DDB0B96}"/>
              </a:ext>
            </a:extLst>
          </p:cNvPr>
          <p:cNvSpPr txBox="1"/>
          <p:nvPr/>
        </p:nvSpPr>
        <p:spPr>
          <a:xfrm>
            <a:off x="29761" y="6553200"/>
            <a:ext cx="890133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https://www.wikiwand.com/en/St_Andrews_Castle</a:t>
            </a:r>
          </a:p>
        </p:txBody>
      </p:sp>
      <p:sp>
        <p:nvSpPr>
          <p:cNvPr id="2" name="TextBox 1">
            <a:extLst>
              <a:ext uri="{FF2B5EF4-FFF2-40B4-BE49-F238E27FC236}">
                <a16:creationId xmlns:a16="http://schemas.microsoft.com/office/drawing/2014/main" id="{D675AB92-CB90-4CAD-B11B-54E3567BD2DE}"/>
              </a:ext>
            </a:extLst>
          </p:cNvPr>
          <p:cNvSpPr txBox="1"/>
          <p:nvPr/>
        </p:nvSpPr>
        <p:spPr>
          <a:xfrm>
            <a:off x="0" y="99093"/>
            <a:ext cx="906779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Saint Andrews Castle</a:t>
            </a:r>
          </a:p>
        </p:txBody>
      </p:sp>
      <p:pic>
        <p:nvPicPr>
          <p:cNvPr id="5" name="Picture 4">
            <a:extLst>
              <a:ext uri="{FF2B5EF4-FFF2-40B4-BE49-F238E27FC236}">
                <a16:creationId xmlns:a16="http://schemas.microsoft.com/office/drawing/2014/main" id="{7427F102-C549-4F6B-A910-996F850D82E6}"/>
              </a:ext>
            </a:extLst>
          </p:cNvPr>
          <p:cNvPicPr>
            <a:picLocks noChangeAspect="1"/>
          </p:cNvPicPr>
          <p:nvPr/>
        </p:nvPicPr>
        <p:blipFill>
          <a:blip r:embed="rId3"/>
          <a:stretch>
            <a:fillRect/>
          </a:stretch>
        </p:blipFill>
        <p:spPr>
          <a:xfrm>
            <a:off x="6629400" y="971672"/>
            <a:ext cx="1981302" cy="2705239"/>
          </a:xfrm>
          <a:prstGeom prst="rect">
            <a:avLst/>
          </a:prstGeom>
        </p:spPr>
      </p:pic>
    </p:spTree>
    <p:extLst>
      <p:ext uri="{BB962C8B-B14F-4D97-AF65-F5344CB8AC3E}">
        <p14:creationId xmlns:p14="http://schemas.microsoft.com/office/powerpoint/2010/main" val="37343991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Scottish Reformation</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But Knox, though at times severely ill, kept up the spirits of his fellow prisoners by the fearless and audacious quality of his faith.</a:t>
            </a:r>
          </a:p>
          <a:p>
            <a:r>
              <a:rPr lang="en-US" dirty="0"/>
              <a:t>To give just one example – early on, when the Roman Catholic captors tried to force the Protestant galley slaves to worship the Roman way, Knox took the image of the Virgin Mary that they thrust into his face to kiss, and calmly threw it overboard. </a:t>
            </a:r>
          </a:p>
          <a:p>
            <a:r>
              <a:rPr lang="en-US" dirty="0"/>
              <a:t>That was the end of any attempt to impose Roman Catholic worship on the Protestant prisoners. </a:t>
            </a:r>
          </a:p>
          <a:p>
            <a:r>
              <a:rPr lang="en-US" dirty="0"/>
              <a:t>Knox also emboldened his fellow captives by making confident predictions that God would liberate him to preach again in Scotland: Knox always had a touch of the “charismatic prophet” about him.</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70885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Scottish Reformation</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After nineteen months, the prediction was fulfilled as Knox was finally released thanks to the intervention of England, where Edward VI now ruled, and where Knox later became a pastor. </a:t>
            </a:r>
          </a:p>
          <a:p>
            <a:r>
              <a:rPr lang="en-US" dirty="0"/>
              <a:t>When the Roman Catholic Mary Tudor (aka “Bloody Mary”) became queen of England in 1553, Knox fled to the Continent, becoming one of the many Protestant refugees. </a:t>
            </a:r>
          </a:p>
          <a:p>
            <a:r>
              <a:rPr lang="en-US" dirty="0"/>
              <a:t>Knox eventually ended up as co-pastor of the English refugee congregation in Calvin’s Geneva, alongside Christopher Goodman, who had been professor of divinity at Oxford University under Edward VI.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89563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Scottish Reformation</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Knox looked on his time as co-pastor of the English church in Geneva as the happiest period of his life. </a:t>
            </a:r>
          </a:p>
          <a:p>
            <a:r>
              <a:rPr lang="en-US" dirty="0"/>
              <a:t>The fellowship had 186 members, and worshipped according to a Continental-style Reformed liturgy which had been drawn up by Knox and others. </a:t>
            </a:r>
          </a:p>
          <a:p>
            <a:r>
              <a:rPr lang="en-US" dirty="0"/>
              <a:t>The Knoxian liturgy in Geneva was to have a long life; it was used in private services by many English Puritans during Elizabeth I’s reign, and it became the official liturgy of the Scottish Reformed Church in 1560.</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0438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a:t>How did Mary I get the nickname “Bloody Mary”?</a:t>
            </a:r>
          </a:p>
          <a:p>
            <a:pPr lvl="1"/>
            <a:r>
              <a:rPr lang="en-US" dirty="0"/>
              <a:t>Between 1555 and 1558, some 300 English Protestants were burnt at the stake, and another 100 died of maltreatment in prison. </a:t>
            </a:r>
          </a:p>
          <a:p>
            <a:r>
              <a:rPr lang="en-US" dirty="0"/>
              <a:t>In what religious direction did Mary I take England?</a:t>
            </a:r>
          </a:p>
          <a:p>
            <a:pPr lvl="1"/>
            <a:r>
              <a:rPr lang="en-US" dirty="0"/>
              <a:t>Late in 1554, England officially returned to obedience to the pope and Roman Catholicism.</a:t>
            </a:r>
          </a:p>
          <a:p>
            <a:r>
              <a:rPr lang="en-US" dirty="0"/>
              <a:t>What well-known book was written five years after Mary’s death that focused on the suffering of Protestants under her reign.</a:t>
            </a:r>
          </a:p>
          <a:p>
            <a:pPr lvl="1"/>
            <a:r>
              <a:rPr lang="en-US" dirty="0"/>
              <a:t>John Foxe’s </a:t>
            </a:r>
            <a:r>
              <a:rPr lang="en-US" i="1" dirty="0"/>
              <a:t>Book of Martyrs</a:t>
            </a:r>
            <a:endParaRPr lang="en-US" dirty="0"/>
          </a:p>
          <a:p>
            <a:r>
              <a:rPr lang="en-US" dirty="0"/>
              <a:t>What were Queen Elizabeth I’s religious convictions?</a:t>
            </a:r>
          </a:p>
          <a:p>
            <a:pPr lvl="1"/>
            <a:r>
              <a:rPr lang="en-US" dirty="0"/>
              <a:t>Elizabeth was Protestant</a:t>
            </a:r>
          </a:p>
          <a:p>
            <a:pPr lvl="1"/>
            <a:r>
              <a:rPr lang="en-US" dirty="0"/>
              <a:t>Her ideal was a church whose practices were uniform, thus uniting the kingdom in common worship, but in which there would also be great latitude for varying opinions. </a:t>
            </a:r>
          </a:p>
          <a:p>
            <a:pPr lvl="1"/>
            <a:r>
              <a:rPr lang="en-US" dirty="0"/>
              <a:t>Within that church, there would be no place for either Roman Catholicism or extreme Protestantism. </a:t>
            </a:r>
          </a:p>
          <a:p>
            <a:pPr lvl="2"/>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391732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Scottish Reformation</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It was as pastor in Geneva that Knox wrote his most revolutionary writings. </a:t>
            </a:r>
          </a:p>
          <a:p>
            <a:r>
              <a:rPr lang="en-US" dirty="0"/>
              <a:t>His first work was entitled: </a:t>
            </a:r>
            <a:r>
              <a:rPr lang="en-US" i="1" dirty="0"/>
              <a:t>The First Blast of the Trumpet Against the Monstrous Regiment of Women</a:t>
            </a:r>
            <a:r>
              <a:rPr lang="en-US" dirty="0"/>
              <a:t> in 1558. By “regiment” Knox meant “government”, and by “monstrous” he meant “unnatural”. </a:t>
            </a:r>
          </a:p>
          <a:p>
            <a:r>
              <a:rPr lang="en-US" dirty="0"/>
              <a:t>Female rule, he argued, contradicted both the law of nature and God’s revealed law in Scripture, and therefore female rulers must be deposed. </a:t>
            </a:r>
          </a:p>
          <a:p>
            <a:r>
              <a:rPr lang="en-US" dirty="0"/>
              <a:t>The treatise was aimed chiefly against Bloody Mary, “</a:t>
            </a:r>
            <a:r>
              <a:rPr lang="en-US" i="1" dirty="0">
                <a:latin typeface="Cambria" panose="02040503050406030204" pitchFamily="18" charset="0"/>
                <a:ea typeface="Cambria" panose="02040503050406030204" pitchFamily="18" charset="0"/>
              </a:rPr>
              <a:t>that horrible monster Jezebel of England</a:t>
            </a:r>
            <a:r>
              <a:rPr lang="en-US" dirty="0"/>
              <a:t>”, whose regime Protestants had good reason to consider monstrous. </a:t>
            </a:r>
          </a:p>
          <a:p>
            <a:r>
              <a:rPr lang="en-US" dirty="0"/>
              <a:t>Unfortunately, soon after the book’s publication, Bloody Mary died and was succeeded by a female </a:t>
            </a:r>
            <a:r>
              <a:rPr lang="en-US" b="1" i="1" dirty="0"/>
              <a:t>Protestant</a:t>
            </a:r>
            <a:r>
              <a:rPr lang="en-US" dirty="0"/>
              <a:t> sovereign, Elizabeth. </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14145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Scottish Reformation</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Knox’s book </a:t>
            </a:r>
            <a:r>
              <a:rPr lang="en-US" b="1" i="1" dirty="0"/>
              <a:t>alienated</a:t>
            </a:r>
            <a:r>
              <a:rPr lang="en-US" dirty="0"/>
              <a:t> Elizabeth badly, and made Protestant Anglo-Scottish relations more difficult than they should have been. </a:t>
            </a:r>
          </a:p>
          <a:p>
            <a:r>
              <a:rPr lang="en-US" dirty="0"/>
              <a:t>The book also outraged the majority of Protestants, who thought its conclusions were extreme and subversive of good order in society. </a:t>
            </a:r>
          </a:p>
          <a:p>
            <a:r>
              <a:rPr lang="en-US" dirty="0"/>
              <a:t>Calvin was so opposed to the </a:t>
            </a:r>
            <a:r>
              <a:rPr lang="en-US" i="1" dirty="0"/>
              <a:t>First Blast of the Trumpet </a:t>
            </a:r>
            <a:r>
              <a:rPr lang="en-US" dirty="0"/>
              <a:t>that he had its sale in Geneva banned. </a:t>
            </a:r>
          </a:p>
          <a:p>
            <a:r>
              <a:rPr lang="en-US" dirty="0"/>
              <a:t>So Knox’s first political treatise was not a great success.</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97270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Scottish Reformation</a:t>
            </a:r>
            <a:endParaRPr lang="en-US" sz="3600" i="1" dirty="0">
              <a:latin typeface="+mn-lt"/>
            </a:endParaRPr>
          </a:p>
        </p:txBody>
      </p:sp>
      <p:sp>
        <p:nvSpPr>
          <p:cNvPr id="8" name="Content Placeholder 7"/>
          <p:cNvSpPr>
            <a:spLocks noGrp="1"/>
          </p:cNvSpPr>
          <p:nvPr>
            <p:ph idx="1"/>
          </p:nvPr>
        </p:nvSpPr>
        <p:spPr>
          <a:xfrm>
            <a:off x="457200" y="762000"/>
            <a:ext cx="8229600" cy="5867400"/>
          </a:xfrm>
        </p:spPr>
        <p:txBody>
          <a:bodyPr>
            <a:normAutofit fontScale="92500" lnSpcReduction="20000"/>
          </a:bodyPr>
          <a:lstStyle/>
          <a:p>
            <a:r>
              <a:rPr lang="en-US" dirty="0"/>
              <a:t>Knox’s </a:t>
            </a:r>
            <a:r>
              <a:rPr lang="en-US" b="1" i="1" dirty="0"/>
              <a:t>next</a:t>
            </a:r>
            <a:r>
              <a:rPr lang="en-US" dirty="0"/>
              <a:t> work was </a:t>
            </a:r>
            <a:r>
              <a:rPr lang="en-US" i="1" dirty="0"/>
              <a:t>The Appellation </a:t>
            </a:r>
            <a:r>
              <a:rPr lang="en-US" dirty="0"/>
              <a:t>(also written in 1558). </a:t>
            </a:r>
          </a:p>
          <a:p>
            <a:r>
              <a:rPr lang="en-US" dirty="0"/>
              <a:t>In this work, Knox appealed to the Scottish nobility to enact reformation, and to the Scottish common people to put pressure on the government in favor of Protestantism. </a:t>
            </a:r>
          </a:p>
          <a:p>
            <a:r>
              <a:rPr lang="en-US" dirty="0"/>
              <a:t>The </a:t>
            </a:r>
            <a:r>
              <a:rPr lang="en-US" b="1" i="1" dirty="0"/>
              <a:t>nobility</a:t>
            </a:r>
            <a:r>
              <a:rPr lang="en-US" dirty="0"/>
              <a:t>, Knox maintained, had the right to depose an idolatrous monarch and the </a:t>
            </a:r>
            <a:r>
              <a:rPr lang="en-US" b="1" i="1" dirty="0"/>
              <a:t>common people </a:t>
            </a:r>
            <a:r>
              <a:rPr lang="en-US" dirty="0"/>
              <a:t>had the right to establish their own Reformed Church if the government would not establish one. </a:t>
            </a:r>
          </a:p>
          <a:p>
            <a:r>
              <a:rPr lang="en-US" dirty="0"/>
              <a:t>Knox’s thinking was dominated by the question of how the true believer confronted idolatry and persecution by idolatrous governments. </a:t>
            </a:r>
          </a:p>
          <a:p>
            <a:r>
              <a:rPr lang="en-US" dirty="0"/>
              <a:t>The mainstream Protestant position held that Christians must refuse religious obedience to idolatrous governments, and then peacefully suffer the consequences.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8525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Scottish Reformation</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However, a number of radical Protestants were </a:t>
            </a:r>
            <a:r>
              <a:rPr lang="en-US" b="1" i="1" dirty="0"/>
              <a:t>questioning</a:t>
            </a:r>
            <a:r>
              <a:rPr lang="en-US" dirty="0"/>
              <a:t> this.</a:t>
            </a:r>
          </a:p>
          <a:p>
            <a:r>
              <a:rPr lang="en-US" dirty="0"/>
              <a:t>They argued that Christians could move </a:t>
            </a:r>
            <a:r>
              <a:rPr lang="en-US" b="1" i="1" dirty="0"/>
              <a:t>beyond passive resistance</a:t>
            </a:r>
            <a:r>
              <a:rPr lang="en-US" dirty="0"/>
              <a:t> to </a:t>
            </a:r>
            <a:r>
              <a:rPr lang="en-US" b="1" i="1" dirty="0"/>
              <a:t>righteous rebellion </a:t>
            </a:r>
            <a:r>
              <a:rPr lang="en-US" dirty="0"/>
              <a:t>and forcibly topple an idolatrous government. </a:t>
            </a:r>
          </a:p>
          <a:p>
            <a:r>
              <a:rPr lang="en-US" dirty="0"/>
              <a:t>Knox took this more radical approach. This too proved distasteful to many Protestants, but in fact Knox’s basic position in the </a:t>
            </a:r>
            <a:r>
              <a:rPr lang="en-US" i="1" dirty="0"/>
              <a:t>Appellation</a:t>
            </a:r>
            <a:r>
              <a:rPr lang="en-US" dirty="0"/>
              <a:t> was acted on by the Huguenots, the Dutch Sea Beggars, and eventually by Scottish Covenanters and English Puritans in the British Civil Wars of the 17th century. </a:t>
            </a:r>
          </a:p>
          <a:p>
            <a:r>
              <a:rPr lang="en-US" dirty="0"/>
              <a:t>It was akin to Calvin’s view that a monarch’s authority was not absolute, but must be held in check by the lesser political authorities (such as parliaments) whose duty it was to call a wicked ruler to account for his or her misdeeds.</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10314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https://www.artwarefineart.com/gallery/john-knox-preaching-lords-congregation-parish-church-st-andrews-10th-june-1559</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9023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John Knox Returns to Scotland</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7737593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1217778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a:t>In his first work, John Knox argued that female rule contradicted both the law of nature and God’s revealed law in Scripture, and therefore female rulers must be deposed – an idea that even many in </a:t>
            </a:r>
            <a:r>
              <a:rPr lang="en-US" b="1" i="1" dirty="0"/>
              <a:t>his</a:t>
            </a:r>
            <a:r>
              <a:rPr lang="en-US" dirty="0"/>
              <a:t> day took issue with. </a:t>
            </a:r>
          </a:p>
          <a:p>
            <a:r>
              <a:rPr lang="en-US" dirty="0"/>
              <a:t>Scripture does teach that “</a:t>
            </a:r>
            <a:r>
              <a:rPr lang="en-US" i="1" dirty="0">
                <a:solidFill>
                  <a:srgbClr val="344BF6"/>
                </a:solidFill>
                <a:latin typeface="Cambria" panose="02040503050406030204" pitchFamily="18" charset="0"/>
                <a:ea typeface="Cambria" panose="02040503050406030204" pitchFamily="18" charset="0"/>
              </a:rPr>
              <a:t>I [Paul] do not permit a woman to teach or to exercise authority over a man; rather, she is to remain quiet. </a:t>
            </a:r>
            <a:r>
              <a:rPr lang="en-US" i="1" baseline="30000" dirty="0">
                <a:solidFill>
                  <a:srgbClr val="344BF6"/>
                </a:solidFill>
                <a:latin typeface="Cambria" panose="02040503050406030204" pitchFamily="18" charset="0"/>
                <a:ea typeface="Cambria" panose="02040503050406030204" pitchFamily="18" charset="0"/>
              </a:rPr>
              <a:t>13</a:t>
            </a:r>
            <a:r>
              <a:rPr lang="en-US" i="1" dirty="0">
                <a:solidFill>
                  <a:srgbClr val="344BF6"/>
                </a:solidFill>
                <a:latin typeface="Cambria" panose="02040503050406030204" pitchFamily="18" charset="0"/>
                <a:ea typeface="Cambria" panose="02040503050406030204" pitchFamily="18" charset="0"/>
              </a:rPr>
              <a:t> For Adam was formed first, then Eve; </a:t>
            </a:r>
            <a:r>
              <a:rPr lang="en-US" i="1" baseline="30000" dirty="0">
                <a:solidFill>
                  <a:srgbClr val="344BF6"/>
                </a:solidFill>
                <a:latin typeface="Cambria" panose="02040503050406030204" pitchFamily="18" charset="0"/>
                <a:ea typeface="Cambria" panose="02040503050406030204" pitchFamily="18" charset="0"/>
              </a:rPr>
              <a:t>14</a:t>
            </a:r>
            <a:r>
              <a:rPr lang="en-US" i="1" dirty="0">
                <a:solidFill>
                  <a:srgbClr val="344BF6"/>
                </a:solidFill>
                <a:latin typeface="Cambria" panose="02040503050406030204" pitchFamily="18" charset="0"/>
                <a:ea typeface="Cambria" panose="02040503050406030204" pitchFamily="18" charset="0"/>
              </a:rPr>
              <a:t> and Adam was not deceived, but the woman was deceived and became a transgressor</a:t>
            </a:r>
            <a:r>
              <a:rPr lang="en-US" dirty="0"/>
              <a:t>.” (1Tim. 2:12-14). So are there limits to women having authority over men? And if so, what are they?</a:t>
            </a:r>
          </a:p>
          <a:p>
            <a:r>
              <a:rPr lang="en-US" dirty="0"/>
              <a:t>The mainstream Protestant position held that Christians in John Knox’s day was that we, as Christians, must refuse religious obedience to idolatrous governments, and then </a:t>
            </a:r>
            <a:r>
              <a:rPr lang="en-US" b="1" i="1" dirty="0"/>
              <a:t>peacefully suffer the consequences</a:t>
            </a:r>
            <a:r>
              <a:rPr lang="en-US" dirty="0"/>
              <a:t>. </a:t>
            </a:r>
          </a:p>
          <a:p>
            <a:r>
              <a:rPr lang="en-US" dirty="0"/>
              <a:t>John Knox and others argued that Christians could move </a:t>
            </a:r>
            <a:r>
              <a:rPr lang="en-US" b="1" i="1" dirty="0"/>
              <a:t>beyond passive resistance</a:t>
            </a:r>
            <a:r>
              <a:rPr lang="en-US" dirty="0"/>
              <a:t> to </a:t>
            </a:r>
            <a:r>
              <a:rPr lang="en-US" b="1" i="1" dirty="0"/>
              <a:t>righteous rebellion </a:t>
            </a:r>
            <a:r>
              <a:rPr lang="en-US" dirty="0"/>
              <a:t>and </a:t>
            </a:r>
            <a:r>
              <a:rPr lang="en-US" b="1" i="1" dirty="0"/>
              <a:t>forcibly </a:t>
            </a:r>
            <a:r>
              <a:rPr lang="en-US" dirty="0"/>
              <a:t>topple an idolatrous government.  What are your thoughts on this issue?</a:t>
            </a:r>
          </a:p>
          <a:p>
            <a:r>
              <a:rPr lang="en-US" dirty="0"/>
              <a:t>Do </a:t>
            </a:r>
            <a:r>
              <a:rPr lang="en-US" b="1" i="1" dirty="0"/>
              <a:t>you</a:t>
            </a:r>
            <a:r>
              <a:rPr lang="en-US" dirty="0"/>
              <a:t> have a topic or question that </a:t>
            </a:r>
            <a:r>
              <a:rPr lang="en-US" b="1" i="1" dirty="0"/>
              <a:t>you</a:t>
            </a:r>
            <a:r>
              <a:rPr lang="en-US" dirty="0"/>
              <a:t> would like to see us to discuss?</a:t>
            </a:r>
          </a:p>
        </p:txBody>
      </p:sp>
    </p:spTree>
    <p:extLst>
      <p:ext uri="{BB962C8B-B14F-4D97-AF65-F5344CB8AC3E}">
        <p14:creationId xmlns:p14="http://schemas.microsoft.com/office/powerpoint/2010/main" val="28793083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78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https://www.wikiwand.com/en/Scottish_Reformation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9023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Scottish Reformation</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9069043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Scottish Reformation</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The kingdom of Scotland, to the north of England, had traditionally followed the policy of seeking the support of France against the English, who frequently invaded its territories. </a:t>
            </a:r>
          </a:p>
          <a:p>
            <a:r>
              <a:rPr lang="en-US" dirty="0"/>
              <a:t>But in the sixteenth century the country was divided between </a:t>
            </a:r>
            <a:r>
              <a:rPr lang="en-US" b="1" i="1" dirty="0"/>
              <a:t>Francophiles</a:t>
            </a:r>
            <a:r>
              <a:rPr lang="en-US" dirty="0"/>
              <a:t> who supported that traditional policy, and </a:t>
            </a:r>
            <a:r>
              <a:rPr lang="en-US" b="1" i="1" dirty="0"/>
              <a:t>Anglophiles</a:t>
            </a:r>
            <a:r>
              <a:rPr lang="en-US" dirty="0"/>
              <a:t> who held that circumstances had changed, and that it was in the nation’s best interest to establish closer ties with England. </a:t>
            </a:r>
          </a:p>
          <a:p>
            <a:r>
              <a:rPr lang="en-US" dirty="0"/>
              <a:t>The advocates of the new policy gained a major victory in 1502, when James IV of Scotland married Margaret Tudor, a daughter of Henry VII of England. </a:t>
            </a:r>
          </a:p>
          <a:p>
            <a:r>
              <a:rPr lang="en-US" dirty="0"/>
              <a:t>Therefore, when Henry VIII became king of England, there was hope that the two kingdoms could finally live in peace with each other.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(pp. 96-97)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3355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89F0E3-AFDD-4187-8639-C8A0AE93AC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600" y="1136485"/>
            <a:ext cx="7848600" cy="5294165"/>
          </a:xfrm>
          <a:prstGeom prst="rect">
            <a:avLst/>
          </a:prstGeom>
        </p:spPr>
      </p:pic>
      <p:sp>
        <p:nvSpPr>
          <p:cNvPr id="4" name="TextBox 3">
            <a:extLst>
              <a:ext uri="{FF2B5EF4-FFF2-40B4-BE49-F238E27FC236}">
                <a16:creationId xmlns:a16="http://schemas.microsoft.com/office/drawing/2014/main" id="{46ECBA7C-859B-4C88-B239-3E733DDB0B96}"/>
              </a:ext>
            </a:extLst>
          </p:cNvPr>
          <p:cNvSpPr txBox="1"/>
          <p:nvPr/>
        </p:nvSpPr>
        <p:spPr>
          <a:xfrm>
            <a:off x="29761" y="6553200"/>
            <a:ext cx="8901337" cy="307777"/>
          </a:xfrm>
          <a:prstGeom prst="rect">
            <a:avLst/>
          </a:prstGeom>
          <a:noFill/>
        </p:spPr>
        <p:txBody>
          <a:bodyPr wrap="square">
            <a:spAutoFit/>
          </a:bodyPr>
          <a:lstStyle/>
          <a:p>
            <a:r>
              <a:rPr lang="en-US" sz="1400" dirty="0">
                <a:hlinkClick r:id="rId3"/>
              </a:rPr>
              <a:t>https://kids.britannica.com/students/assembly/view/193178</a:t>
            </a:r>
            <a:r>
              <a:rPr lang="en-US" sz="1400" dirty="0"/>
              <a:t> </a:t>
            </a:r>
          </a:p>
        </p:txBody>
      </p:sp>
      <p:sp>
        <p:nvSpPr>
          <p:cNvPr id="2" name="TextBox 1">
            <a:extLst>
              <a:ext uri="{FF2B5EF4-FFF2-40B4-BE49-F238E27FC236}">
                <a16:creationId xmlns:a16="http://schemas.microsoft.com/office/drawing/2014/main" id="{D675AB92-CB90-4CAD-B11B-54E3567BD2DE}"/>
              </a:ext>
            </a:extLst>
          </p:cNvPr>
          <p:cNvSpPr txBox="1"/>
          <p:nvPr/>
        </p:nvSpPr>
        <p:spPr>
          <a:xfrm>
            <a:off x="1219200" y="76200"/>
            <a:ext cx="6382581" cy="830997"/>
          </a:xfrm>
          <a:prstGeom prst="rect">
            <a:avLst/>
          </a:prstGeom>
          <a:noFill/>
        </p:spPr>
        <p:txBody>
          <a:bodyPr wrap="none" rtlCol="0">
            <a:spAutoFit/>
          </a:bodyPr>
          <a:lstStyle/>
          <a:p>
            <a:r>
              <a:rPr lang="en-US" sz="4800" b="1" dirty="0"/>
              <a:t>Europe mid-16</a:t>
            </a:r>
            <a:r>
              <a:rPr lang="en-US" sz="4800" b="1" baseline="30000" dirty="0"/>
              <a:t>th</a:t>
            </a:r>
            <a:r>
              <a:rPr lang="en-US" sz="4800" b="1" dirty="0"/>
              <a:t> century</a:t>
            </a:r>
          </a:p>
        </p:txBody>
      </p:sp>
    </p:spTree>
    <p:extLst>
      <p:ext uri="{BB962C8B-B14F-4D97-AF65-F5344CB8AC3E}">
        <p14:creationId xmlns:p14="http://schemas.microsoft.com/office/powerpoint/2010/main" val="615325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89F0E3-AFDD-4187-8639-C8A0AE93AC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0" y="1295400"/>
            <a:ext cx="8900055" cy="4038600"/>
          </a:xfrm>
          <a:prstGeom prst="rect">
            <a:avLst/>
          </a:prstGeom>
        </p:spPr>
      </p:pic>
      <p:sp>
        <p:nvSpPr>
          <p:cNvPr id="4" name="TextBox 3">
            <a:extLst>
              <a:ext uri="{FF2B5EF4-FFF2-40B4-BE49-F238E27FC236}">
                <a16:creationId xmlns:a16="http://schemas.microsoft.com/office/drawing/2014/main" id="{46ECBA7C-859B-4C88-B239-3E733DDB0B96}"/>
              </a:ext>
            </a:extLst>
          </p:cNvPr>
          <p:cNvSpPr txBox="1"/>
          <p:nvPr/>
        </p:nvSpPr>
        <p:spPr>
          <a:xfrm>
            <a:off x="29761" y="6553200"/>
            <a:ext cx="8901337" cy="307777"/>
          </a:xfrm>
          <a:prstGeom prst="rect">
            <a:avLst/>
          </a:prstGeom>
          <a:noFill/>
        </p:spPr>
        <p:txBody>
          <a:bodyPr wrap="square">
            <a:spAutoFit/>
          </a:bodyPr>
          <a:lstStyle/>
          <a:p>
            <a:r>
              <a:rPr lang="en-US" sz="1400" dirty="0">
                <a:hlinkClick r:id="rId3"/>
              </a:rPr>
              <a:t>https://www.wikiwand.com/en/House_of_Tudor</a:t>
            </a:r>
            <a:r>
              <a:rPr lang="en-US" sz="1400" dirty="0"/>
              <a:t> </a:t>
            </a:r>
          </a:p>
        </p:txBody>
      </p:sp>
      <p:sp>
        <p:nvSpPr>
          <p:cNvPr id="2" name="TextBox 1">
            <a:extLst>
              <a:ext uri="{FF2B5EF4-FFF2-40B4-BE49-F238E27FC236}">
                <a16:creationId xmlns:a16="http://schemas.microsoft.com/office/drawing/2014/main" id="{D675AB92-CB90-4CAD-B11B-54E3567BD2DE}"/>
              </a:ext>
            </a:extLst>
          </p:cNvPr>
          <p:cNvSpPr txBox="1"/>
          <p:nvPr/>
        </p:nvSpPr>
        <p:spPr>
          <a:xfrm>
            <a:off x="2477957" y="99093"/>
            <a:ext cx="4075668" cy="830997"/>
          </a:xfrm>
          <a:prstGeom prst="rect">
            <a:avLst/>
          </a:prstGeom>
          <a:noFill/>
        </p:spPr>
        <p:txBody>
          <a:bodyPr wrap="none" rtlCol="0">
            <a:spAutoFit/>
          </a:bodyPr>
          <a:lstStyle/>
          <a:p>
            <a:r>
              <a:rPr lang="en-US" sz="4800" b="1" dirty="0"/>
              <a:t>House of Tudor</a:t>
            </a:r>
          </a:p>
        </p:txBody>
      </p:sp>
    </p:spTree>
    <p:extLst>
      <p:ext uri="{BB962C8B-B14F-4D97-AF65-F5344CB8AC3E}">
        <p14:creationId xmlns:p14="http://schemas.microsoft.com/office/powerpoint/2010/main" val="30910590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Scottish Reformation</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James V, the son of James IV and Margaret Tudor, was Henry VIII’s nephew, and Henry sought even closer ties by offering James the hand of his daughter Mary. </a:t>
            </a:r>
          </a:p>
          <a:p>
            <a:r>
              <a:rPr lang="en-US" dirty="0"/>
              <a:t>But Scotland decided to return to its </a:t>
            </a:r>
            <a:r>
              <a:rPr lang="en-US" b="1" i="1" dirty="0"/>
              <a:t>traditional </a:t>
            </a:r>
            <a:r>
              <a:rPr lang="en-US" dirty="0"/>
              <a:t>alliance with </a:t>
            </a:r>
            <a:r>
              <a:rPr lang="en-US" b="1" i="1" dirty="0"/>
              <a:t>France</a:t>
            </a:r>
            <a:r>
              <a:rPr lang="en-US" dirty="0"/>
              <a:t>, and to that end James married the French Mary of Guise. </a:t>
            </a:r>
          </a:p>
          <a:p>
            <a:r>
              <a:rPr lang="en-US" dirty="0"/>
              <a:t>From that point on, the two British kingdoms began to follow opposite courses, particularly in matters affecting the reformation of the church and relations with the papacy.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(pp. 96-97)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753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Scottish Reformation</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While these events were taking place, Protestantism had been making its way into Scotland. </a:t>
            </a:r>
          </a:p>
          <a:p>
            <a:r>
              <a:rPr lang="en-US" dirty="0"/>
              <a:t>Since a much earlier date, the doctrines of the Lollards and the Hussites had found followers in the country, and it had been impossible to uproot them. </a:t>
            </a:r>
          </a:p>
          <a:p>
            <a:r>
              <a:rPr lang="en-US" dirty="0"/>
              <a:t>Now Protestantism found fertile soil among those who held to such doctrines. </a:t>
            </a:r>
          </a:p>
          <a:p>
            <a:r>
              <a:rPr lang="en-US" dirty="0"/>
              <a:t>Many Scots who had studied in Germany returned to their homeland, taking with them the ideas and writings of Luther and other reformers. </a:t>
            </a:r>
          </a:p>
          <a:p>
            <a:r>
              <a:rPr lang="en-US" dirty="0"/>
              <a:t>The Scottish Parliament issued laws against those writings, and against those who sought to spread Protestant teachings.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(pp. 96-97)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221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Scottish Reformation</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The year 1528 saw the first martyrdom of one of these itinerant preachers (Patrick Hamilton), and after that time ever-increasing numbers were executed. </a:t>
            </a:r>
          </a:p>
          <a:p>
            <a:r>
              <a:rPr lang="en-US" dirty="0"/>
              <a:t>But it was all in vain. In spite of persecution, the new doctrines continued gaining adherents. </a:t>
            </a:r>
          </a:p>
          <a:p>
            <a:r>
              <a:rPr lang="en-US" dirty="0"/>
              <a:t>The spread of Protestantism was </a:t>
            </a:r>
            <a:r>
              <a:rPr lang="en-US" b="1" i="1" dirty="0"/>
              <a:t>particularly</a:t>
            </a:r>
            <a:r>
              <a:rPr lang="en-US" dirty="0"/>
              <a:t> noticeable among: </a:t>
            </a:r>
          </a:p>
          <a:p>
            <a:pPr lvl="1"/>
            <a:r>
              <a:rPr lang="en-US" dirty="0"/>
              <a:t>The nobility, who </a:t>
            </a:r>
            <a:r>
              <a:rPr lang="en-US" b="1" i="1" dirty="0"/>
              <a:t>resented </a:t>
            </a:r>
            <a:r>
              <a:rPr lang="en-US" dirty="0"/>
              <a:t>the growing power of the crown and the loss of many of their ancient privileges</a:t>
            </a:r>
          </a:p>
          <a:p>
            <a:pPr lvl="1"/>
            <a:r>
              <a:rPr lang="en-US" dirty="0"/>
              <a:t>The university students, who constantly read and circulated the smuggled books of Protestant authors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(pp. 96-97)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79406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359356</TotalTime>
  <Words>2555</Words>
  <Application>Microsoft Office PowerPoint</Application>
  <PresentationFormat>On-screen Show (4:3)</PresentationFormat>
  <Paragraphs>138</Paragraphs>
  <Slides>26</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Cambria</vt:lpstr>
      <vt:lpstr>Office Theme</vt:lpstr>
      <vt:lpstr>140_Office Theme</vt:lpstr>
      <vt:lpstr>PowerPoint Presentation</vt:lpstr>
      <vt:lpstr>Review</vt:lpstr>
      <vt:lpstr>The Scottish Reformation</vt:lpstr>
      <vt:lpstr>The Scottish Reformation</vt:lpstr>
      <vt:lpstr>PowerPoint Presentation</vt:lpstr>
      <vt:lpstr>PowerPoint Presentation</vt:lpstr>
      <vt:lpstr>The Scottish Reformation</vt:lpstr>
      <vt:lpstr>The Scottish Reformation</vt:lpstr>
      <vt:lpstr>The Scottish Reformation</vt:lpstr>
      <vt:lpstr>The Scottish Reformation</vt:lpstr>
      <vt:lpstr>PowerPoint Presentation</vt:lpstr>
      <vt:lpstr>The Scottish Reformation</vt:lpstr>
      <vt:lpstr>The Scottish Reformation</vt:lpstr>
      <vt:lpstr>The Scottish Reformation</vt:lpstr>
      <vt:lpstr>The Scottish Reformation</vt:lpstr>
      <vt:lpstr>PowerPoint Presentation</vt:lpstr>
      <vt:lpstr>The Scottish Reformation</vt:lpstr>
      <vt:lpstr>The Scottish Reformation</vt:lpstr>
      <vt:lpstr>The Scottish Reformation</vt:lpstr>
      <vt:lpstr>The Scottish Reformation</vt:lpstr>
      <vt:lpstr>The Scottish Reformation</vt:lpstr>
      <vt:lpstr>The Scottish Reformation</vt:lpstr>
      <vt:lpstr>The Scottish Reformation</vt:lpstr>
      <vt:lpstr>John Knox Returns to Scotland</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6744</cp:revision>
  <cp:lastPrinted>2020-12-06T15:05:40Z</cp:lastPrinted>
  <dcterms:created xsi:type="dcterms:W3CDTF">2018-06-08T00:19:32Z</dcterms:created>
  <dcterms:modified xsi:type="dcterms:W3CDTF">2020-12-07T01:24:30Z</dcterms:modified>
</cp:coreProperties>
</file>