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3.xml" ContentType="application/vnd.openxmlformats-officedocument.presentationml.notesSl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5.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6.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 id="2147485580" r:id="rId3"/>
  </p:sldMasterIdLst>
  <p:notesMasterIdLst>
    <p:notesMasterId r:id="rId38"/>
  </p:notesMasterIdLst>
  <p:handoutMasterIdLst>
    <p:handoutMasterId r:id="rId39"/>
  </p:handoutMasterIdLst>
  <p:sldIdLst>
    <p:sldId id="3897" r:id="rId4"/>
    <p:sldId id="3898" r:id="rId5"/>
    <p:sldId id="3899" r:id="rId6"/>
    <p:sldId id="3910" r:id="rId7"/>
    <p:sldId id="2525" r:id="rId8"/>
    <p:sldId id="906" r:id="rId9"/>
    <p:sldId id="888" r:id="rId10"/>
    <p:sldId id="889" r:id="rId11"/>
    <p:sldId id="3911" r:id="rId12"/>
    <p:sldId id="3912" r:id="rId13"/>
    <p:sldId id="3913" r:id="rId14"/>
    <p:sldId id="3914" r:id="rId15"/>
    <p:sldId id="3915" r:id="rId16"/>
    <p:sldId id="3916" r:id="rId17"/>
    <p:sldId id="3907" r:id="rId18"/>
    <p:sldId id="3908" r:id="rId19"/>
    <p:sldId id="3909" r:id="rId20"/>
    <p:sldId id="3904" r:id="rId21"/>
    <p:sldId id="3905" r:id="rId22"/>
    <p:sldId id="3902" r:id="rId23"/>
    <p:sldId id="3903" r:id="rId24"/>
    <p:sldId id="3921" r:id="rId25"/>
    <p:sldId id="3922" r:id="rId26"/>
    <p:sldId id="3919" r:id="rId27"/>
    <p:sldId id="3920" r:id="rId28"/>
    <p:sldId id="2551" r:id="rId29"/>
    <p:sldId id="2552" r:id="rId30"/>
    <p:sldId id="3917" r:id="rId31"/>
    <p:sldId id="3918" r:id="rId32"/>
    <p:sldId id="3923" r:id="rId33"/>
    <p:sldId id="3924" r:id="rId34"/>
    <p:sldId id="3926" r:id="rId35"/>
    <p:sldId id="3927" r:id="rId36"/>
    <p:sldId id="3928"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12/20/2020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12/20/2020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87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28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40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22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94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76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17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96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662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6332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673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38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24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8710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2966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87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15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850503"/>
      </p:ext>
    </p:extLst>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baptistpress.com/resource-library/news/reformers-disagreement-on-christmas-yields-less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baptistpress.com/resource-library/news/reformers-disagreement-on-christmas-yields-less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baptistpress.com/resource-library/news/reformers-disagreement-on-christmas-yields-less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baptistpress.com/resource-library/news/reformers-disagreement-on-christmas-yields-lesson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3.xml"/><Relationship Id="rId5" Type="http://schemas.openxmlformats.org/officeDocument/2006/relationships/hyperlink" Target="https://www.historyanswers.co.uk/medieval-renaissance/on-the-12th-day-of-christmas-my-tudor-love-brought-to-me/"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4.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historyextra.com/period/tudor/alison-weir-tudor-christmas-history-advent-calendar-festive-facts-siobhan-clark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historyextra.com/period/tudor/alison-weir-tudor-christmas-history-advent-calendar-festive-facts-siobhan-clark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hyperlink" Target="https://www.bestdaysoutcornwall.co.uk/blog/archives/2016/11"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historyextra.com/period/tudor/alison-weir-tudor-christmas-history-advent-calendar-festive-facts-siobhan-clark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historyanswers.co.uk/medieval-renaissance/on-the-12th-day-of-christmas-my-tudor-love-brought-to-me/"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19.xml"/><Relationship Id="rId5" Type="http://schemas.openxmlformats.org/officeDocument/2006/relationships/hyperlink" Target="https://i.pinimg.com/originals/cf/66/9f/cf669f77ae1659f9eed30622769b5992.jpg" TargetMode="Externa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ww.history.com/news/christmas-traditions-tudor-englan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history.com/news/christmas-traditions-tudor-englan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hyperlink" Target="https://www.history.com/news/christmas-traditions-tudor-englan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tudortalkandcatwalk.com/a-tudor-christma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hyperlink" Target="https://www.history.com/news/christmas-traditions-tudor-englan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hyperlink" Target="https://www.youtube.com/watch?v=y6Xt5SjHbB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hyperlink" Target="https://www.history.com/news/christmas-traditions-tudor-englan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hemeOverride" Target="../theme/themeOverride27.xml"/><Relationship Id="rId4" Type="http://schemas.openxmlformats.org/officeDocument/2006/relationships/hyperlink" Target="https://www.historyextra.com/period/victorian/christmas-carols-history-festive-songs-origins-silent-nigh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hyperlink" Target="https://www.historyanswers.co.uk/medieval-renaissance/on-the-12th-day-of-christmas-my-tudor-love-brought-to-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historyextra.com/period/tudor/alison-weir-tudor-christmas-history-advent-calendar-festive-facts-siobhan-clark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6.xml"/><Relationship Id="rId1" Type="http://schemas.openxmlformats.org/officeDocument/2006/relationships/themeOverride" Target="../theme/themeOverride29.xml"/><Relationship Id="rId4" Type="http://schemas.openxmlformats.org/officeDocument/2006/relationships/hyperlink" Target="https://historydaily.org/childermas-children-beaten-december-2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hyperlink" Target="https://www.historyextra.com/period/tudor/alison-weir-tudor-christmas-history-advent-calendar-festive-facts-siobhan-clark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xHkTYpzHNVQ" TargetMode="External"/><Relationship Id="rId2" Type="http://schemas.openxmlformats.org/officeDocument/2006/relationships/slideLayout" Target="../slideLayouts/slideLayout24.xml"/><Relationship Id="rId1" Type="http://schemas.openxmlformats.org/officeDocument/2006/relationships/themeOverride" Target="../theme/themeOverride31.xml"/><Relationship Id="rId4" Type="http://schemas.openxmlformats.org/officeDocument/2006/relationships/image" Target="../media/image13.gif"/></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32.xml"/><Relationship Id="rId4" Type="http://schemas.openxmlformats.org/officeDocument/2006/relationships/hyperlink" Target="https://www.weareteachers.com/moving-beyond-classroom-discussio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historyextra.com/period/tudor/alison-weir-tudor-christmas-history-advent-calendar-festive-facts-siobhan-clark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hyperlink" Target="https://www.johnsanidopoulos.com/2012/11/continuity-and-change-in-fourth-centur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dec25th.info/Objections%20Answered.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8.xml"/><Relationship Id="rId5" Type="http://schemas.openxmlformats.org/officeDocument/2006/relationships/hyperlink" Target="https://en.wikipedia.org/wiki/Marburg_Colloquy#/media/File:Religionsgespr%C3%A4ch_zu_Marburg_1529_August_Noack.jpg"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8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400" b="1" dirty="0"/>
              <a:t>The Reformer’s View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a:t>When it came to celebrating Christmas, leaders of the 16th-century Protestant Reformation were divided on whether followers of Jesus should say “bah humbug” or “joy to the world.”</a:t>
            </a:r>
          </a:p>
          <a:p>
            <a:r>
              <a:rPr lang="en-US" dirty="0"/>
              <a:t>Among the Reformers, differing views of </a:t>
            </a:r>
            <a:r>
              <a:rPr lang="en-US" b="1" i="1" dirty="0"/>
              <a:t>Christmas</a:t>
            </a:r>
            <a:r>
              <a:rPr lang="en-US" dirty="0"/>
              <a:t> stemmed </a:t>
            </a:r>
            <a:r>
              <a:rPr lang="en-US" b="1" i="1" dirty="0"/>
              <a:t>largely</a:t>
            </a:r>
            <a:r>
              <a:rPr lang="en-US" dirty="0"/>
              <a:t> from differing views of </a:t>
            </a:r>
            <a:r>
              <a:rPr lang="en-US" b="1" i="1" dirty="0"/>
              <a:t>worship</a:t>
            </a:r>
            <a:r>
              <a:rPr lang="en-US" dirty="0"/>
              <a:t>:</a:t>
            </a:r>
          </a:p>
          <a:p>
            <a:pPr lvl="1"/>
            <a:r>
              <a:rPr lang="en-US" dirty="0"/>
              <a:t>Luther held the “</a:t>
            </a:r>
            <a:r>
              <a:rPr lang="en-US" b="1" i="1" dirty="0"/>
              <a:t>normative principle</a:t>
            </a:r>
            <a:r>
              <a:rPr lang="en-US" dirty="0"/>
              <a:t>” — the belief Christians may worship God in any way not </a:t>
            </a:r>
            <a:r>
              <a:rPr lang="en-US" b="1" i="1" dirty="0"/>
              <a:t>forbidden</a:t>
            </a:r>
            <a:r>
              <a:rPr lang="en-US" dirty="0"/>
              <a:t> by Scripture </a:t>
            </a:r>
          </a:p>
          <a:p>
            <a:pPr lvl="1"/>
            <a:r>
              <a:rPr lang="en-US" dirty="0"/>
              <a:t>Zwingli and Calvin held the “</a:t>
            </a:r>
            <a:r>
              <a:rPr lang="en-US" b="1" i="1" dirty="0"/>
              <a:t>regulative principle</a:t>
            </a:r>
            <a:r>
              <a:rPr lang="en-US" dirty="0"/>
              <a:t>” — the belief Christians may </a:t>
            </a:r>
            <a:r>
              <a:rPr lang="en-US" b="1" i="1" dirty="0"/>
              <a:t>only</a:t>
            </a:r>
            <a:r>
              <a:rPr lang="en-US" dirty="0"/>
              <a:t> worship God in ways </a:t>
            </a:r>
            <a:r>
              <a:rPr lang="en-US" b="1" i="1" dirty="0"/>
              <a:t>commanded</a:t>
            </a:r>
            <a:r>
              <a:rPr lang="en-US" dirty="0"/>
              <a:t> by Scripture.</a:t>
            </a: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https://www.baptistpress.com/resource-library/news/reformers-disagreement-on-christmas-yields-lessons/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42444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400" b="1" dirty="0"/>
              <a:t>The Reformer’s View of Christmas</a:t>
            </a:r>
            <a:endParaRPr lang="en-US" b="1" dirty="0"/>
          </a:p>
        </p:txBody>
      </p:sp>
      <p:sp>
        <p:nvSpPr>
          <p:cNvPr id="4" name="Content Placeholder 3"/>
          <p:cNvSpPr>
            <a:spLocks noGrp="1"/>
          </p:cNvSpPr>
          <p:nvPr>
            <p:ph idx="1"/>
          </p:nvPr>
        </p:nvSpPr>
        <p:spPr>
          <a:xfrm>
            <a:off x="457200" y="838200"/>
            <a:ext cx="8229600" cy="5562600"/>
          </a:xfrm>
        </p:spPr>
        <p:txBody>
          <a:bodyPr>
            <a:normAutofit fontScale="92500" lnSpcReduction="20000"/>
          </a:bodyPr>
          <a:lstStyle/>
          <a:p>
            <a:r>
              <a:rPr lang="en-US" dirty="0"/>
              <a:t>Luther </a:t>
            </a:r>
            <a:r>
              <a:rPr lang="en-US" b="1" i="1" dirty="0"/>
              <a:t>delighted</a:t>
            </a:r>
            <a:r>
              <a:rPr lang="en-US" dirty="0"/>
              <a:t> in celebrating Christmas. He retained many of the Roman Catholic traditions of Advent and Christmas and may have been among the first people to decorate a Christmas tree with candles.</a:t>
            </a:r>
            <a:r>
              <a:rPr lang="en-US" sz="2800" baseline="30000" dirty="0"/>
              <a:t>1</a:t>
            </a:r>
            <a:endParaRPr lang="en-US" dirty="0"/>
          </a:p>
          <a:p>
            <a:r>
              <a:rPr lang="en-US" dirty="0"/>
              <a:t>In John Calvin’s Geneva and Ulrich Zwingli’s Zurich, </a:t>
            </a:r>
            <a:r>
              <a:rPr lang="en-US" b="1" i="1" dirty="0"/>
              <a:t>only Sundays</a:t>
            </a:r>
            <a:r>
              <a:rPr lang="en-US" dirty="0"/>
              <a:t> were observed as days of worship; the other feast days and saints’ days ordained by Rome were </a:t>
            </a:r>
            <a:r>
              <a:rPr lang="en-US" b="1" i="1" dirty="0"/>
              <a:t>abolished</a:t>
            </a:r>
            <a:r>
              <a:rPr lang="en-US" dirty="0"/>
              <a:t>.</a:t>
            </a:r>
            <a:r>
              <a:rPr lang="en-US" sz="2800" baseline="30000" dirty="0"/>
              <a:t>2</a:t>
            </a:r>
            <a:r>
              <a:rPr lang="en-US" dirty="0"/>
              <a:t> </a:t>
            </a:r>
          </a:p>
          <a:p>
            <a:r>
              <a:rPr lang="en-US" dirty="0"/>
              <a:t>Calvin’s disciple John Knox, who founded the Presbyterian movement in Scotland, followed the same path.</a:t>
            </a:r>
            <a:r>
              <a:rPr lang="en-US" sz="2800" baseline="30000" dirty="0"/>
              <a:t>1</a:t>
            </a:r>
            <a:r>
              <a:rPr lang="en-US" dirty="0"/>
              <a:t> </a:t>
            </a:r>
          </a:p>
          <a:p>
            <a:r>
              <a:rPr lang="en-US" dirty="0"/>
              <a:t>Preaching on Christmas Day 1551, a Tuesday, Calvin noted, “</a:t>
            </a:r>
            <a:r>
              <a:rPr lang="en-US" i="1" dirty="0">
                <a:latin typeface="Cambria" panose="02040503050406030204" pitchFamily="18" charset="0"/>
                <a:ea typeface="Cambria" panose="02040503050406030204" pitchFamily="18" charset="0"/>
              </a:rPr>
              <a:t>I see here today more people than I am accustomed to having at the sermon</a:t>
            </a:r>
            <a:r>
              <a:rPr lang="en-US" dirty="0"/>
              <a:t>,” according to Calvin’s </a:t>
            </a:r>
            <a:r>
              <a:rPr lang="en-US" i="1" dirty="0"/>
              <a:t>Sermons on the Book of Micah</a:t>
            </a:r>
            <a:r>
              <a:rPr lang="en-US" dirty="0"/>
              <a:t> translated by Benjamin Wirt Farley.</a:t>
            </a:r>
            <a:r>
              <a:rPr lang="en-US" sz="2800" baseline="30000" dirty="0"/>
              <a:t>1</a:t>
            </a:r>
            <a:endParaRPr lang="en-US" dirty="0"/>
          </a:p>
        </p:txBody>
      </p:sp>
      <p:sp>
        <p:nvSpPr>
          <p:cNvPr id="5" name="TextBox 4"/>
          <p:cNvSpPr txBox="1"/>
          <p:nvPr/>
        </p:nvSpPr>
        <p:spPr>
          <a:xfrm>
            <a:off x="0" y="6334780"/>
            <a:ext cx="9144000" cy="523220"/>
          </a:xfrm>
          <a:prstGeom prst="rect">
            <a:avLst/>
          </a:prstGeom>
          <a:noFill/>
        </p:spPr>
        <p:txBody>
          <a:bodyPr wrap="square" rtlCol="0">
            <a:spAutoFit/>
          </a:bodyPr>
          <a:lstStyle/>
          <a:p>
            <a:pPr>
              <a:defRPr/>
            </a:pPr>
            <a:r>
              <a:rPr lang="en-US" sz="1400" baseline="30000" dirty="0"/>
              <a:t>1</a:t>
            </a:r>
            <a:r>
              <a:rPr lang="en-US" sz="2000" baseline="30000" dirty="0"/>
              <a:t>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https://www.baptistpress.com/resource-library/news/reformers-disagreement-on-christmas-yields-lessons/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30000" dirty="0"/>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https://www.deseret.com/2017/12/22/20624542/christmas-after-the-protestant-reformation </a:t>
            </a:r>
          </a:p>
        </p:txBody>
      </p:sp>
    </p:spTree>
    <p:extLst>
      <p:ext uri="{BB962C8B-B14F-4D97-AF65-F5344CB8AC3E}">
        <p14:creationId xmlns:p14="http://schemas.microsoft.com/office/powerpoint/2010/main" val="1331656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400" b="1" dirty="0"/>
              <a:t>The Reformer’s View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a:t>Then Calvin warned, “</a:t>
            </a:r>
            <a:r>
              <a:rPr lang="en-US" sz="2900" i="1" dirty="0">
                <a:latin typeface="Cambria" panose="02040503050406030204" pitchFamily="18" charset="0"/>
                <a:ea typeface="Cambria" panose="02040503050406030204" pitchFamily="18" charset="0"/>
              </a:rPr>
              <a:t>When you elevate one day alone for the purpose of worshiping God, you have just turned it into an </a:t>
            </a:r>
            <a:r>
              <a:rPr lang="en-US" sz="2900" b="1" i="1" dirty="0">
                <a:latin typeface="Cambria" panose="02040503050406030204" pitchFamily="18" charset="0"/>
                <a:ea typeface="Cambria" panose="02040503050406030204" pitchFamily="18" charset="0"/>
              </a:rPr>
              <a:t>idol</a:t>
            </a:r>
            <a:r>
              <a:rPr lang="en-US" sz="2900" i="1" dirty="0">
                <a:latin typeface="Cambria" panose="02040503050406030204" pitchFamily="18" charset="0"/>
                <a:ea typeface="Cambria" panose="02040503050406030204" pitchFamily="18" charset="0"/>
              </a:rPr>
              <a:t>. True, you insist that you have done so for the </a:t>
            </a:r>
            <a:r>
              <a:rPr lang="en-US" sz="2900" b="1" i="1" dirty="0">
                <a:latin typeface="Cambria" panose="02040503050406030204" pitchFamily="18" charset="0"/>
                <a:ea typeface="Cambria" panose="02040503050406030204" pitchFamily="18" charset="0"/>
              </a:rPr>
              <a:t>honor of God</a:t>
            </a:r>
            <a:r>
              <a:rPr lang="en-US" sz="2900" i="1" dirty="0">
                <a:latin typeface="Cambria" panose="02040503050406030204" pitchFamily="18" charset="0"/>
                <a:ea typeface="Cambria" panose="02040503050406030204" pitchFamily="18" charset="0"/>
              </a:rPr>
              <a:t>, but it is more for the </a:t>
            </a:r>
            <a:r>
              <a:rPr lang="en-US" sz="2900" b="1" i="1" dirty="0">
                <a:latin typeface="Cambria" panose="02040503050406030204" pitchFamily="18" charset="0"/>
                <a:ea typeface="Cambria" panose="02040503050406030204" pitchFamily="18" charset="0"/>
              </a:rPr>
              <a:t>honor of the devil</a:t>
            </a:r>
            <a:r>
              <a:rPr lang="en-US" dirty="0"/>
              <a:t>.”</a:t>
            </a:r>
          </a:p>
          <a:p>
            <a:r>
              <a:rPr lang="en-US" dirty="0"/>
              <a:t>Still, Calvin’s admonition seemed to be a </a:t>
            </a:r>
            <a:r>
              <a:rPr lang="en-US" b="1" i="1" dirty="0"/>
              <a:t>caution</a:t>
            </a:r>
            <a:r>
              <a:rPr lang="en-US" dirty="0"/>
              <a:t> rather than a </a:t>
            </a:r>
            <a:r>
              <a:rPr lang="en-US" b="1" i="1" dirty="0"/>
              <a:t>prohibition</a:t>
            </a:r>
            <a:r>
              <a:rPr lang="en-US" dirty="0"/>
              <a:t> of Christmas.</a:t>
            </a:r>
          </a:p>
          <a:p>
            <a:r>
              <a:rPr lang="en-US" dirty="0"/>
              <a:t>In a 1551 letter, Calvin said he “</a:t>
            </a:r>
            <a:r>
              <a:rPr lang="en-US" sz="2900" i="1" dirty="0">
                <a:latin typeface="Cambria" panose="02040503050406030204" pitchFamily="18" charset="0"/>
                <a:ea typeface="Cambria" panose="02040503050406030204" pitchFamily="18" charset="0"/>
              </a:rPr>
              <a:t>pursued the </a:t>
            </a:r>
            <a:r>
              <a:rPr lang="en-US" sz="2900" b="1" i="1" dirty="0">
                <a:latin typeface="Cambria" panose="02040503050406030204" pitchFamily="18" charset="0"/>
                <a:ea typeface="Cambria" panose="02040503050406030204" pitchFamily="18" charset="0"/>
              </a:rPr>
              <a:t>moderate</a:t>
            </a:r>
            <a:r>
              <a:rPr lang="en-US" sz="2900" i="1" dirty="0">
                <a:latin typeface="Cambria" panose="02040503050406030204" pitchFamily="18" charset="0"/>
                <a:ea typeface="Cambria" panose="02040503050406030204" pitchFamily="18" charset="0"/>
              </a:rPr>
              <a:t> course in keeping Christ’s birthday</a:t>
            </a:r>
            <a:r>
              <a:rPr lang="en-US" dirty="0"/>
              <a:t>.” </a:t>
            </a:r>
          </a:p>
          <a:p>
            <a:r>
              <a:rPr lang="en-US" dirty="0"/>
              <a:t>Similarly, in a 1555 letter he noted, “</a:t>
            </a:r>
            <a:r>
              <a:rPr lang="en-US" sz="2900" i="1" dirty="0">
                <a:latin typeface="Cambria" panose="02040503050406030204" pitchFamily="18" charset="0"/>
                <a:ea typeface="Cambria" panose="02040503050406030204" pitchFamily="18" charset="0"/>
              </a:rPr>
              <a:t>A church is not to be despised or condemned because it observes more festival days than the others</a:t>
            </a:r>
            <a:r>
              <a:rPr lang="en-US" dirty="0"/>
              <a:t>.”</a:t>
            </a: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https://www.baptistpress.com/resource-library/news/reformers-disagreement-on-christmas-yields-lessons/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78101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400" b="1" dirty="0"/>
              <a:t>The Reformer’s View of Christmas</a:t>
            </a:r>
            <a:endParaRPr lang="en-US" b="1" dirty="0"/>
          </a:p>
        </p:txBody>
      </p:sp>
      <p:sp>
        <p:nvSpPr>
          <p:cNvPr id="4" name="Content Placeholder 3"/>
          <p:cNvSpPr>
            <a:spLocks noGrp="1"/>
          </p:cNvSpPr>
          <p:nvPr>
            <p:ph idx="1"/>
          </p:nvPr>
        </p:nvSpPr>
        <p:spPr>
          <a:xfrm>
            <a:off x="457200" y="838200"/>
            <a:ext cx="8229600" cy="5496580"/>
          </a:xfrm>
        </p:spPr>
        <p:txBody>
          <a:bodyPr>
            <a:normAutofit fontScale="92500" lnSpcReduction="20000"/>
          </a:bodyPr>
          <a:lstStyle/>
          <a:p>
            <a:r>
              <a:rPr lang="en-US" dirty="0"/>
              <a:t>At first, Christmas faced relatively few challenges in England.</a:t>
            </a:r>
            <a:r>
              <a:rPr lang="en-US" sz="2800" baseline="30000" dirty="0"/>
              <a:t> 1</a:t>
            </a:r>
            <a:r>
              <a:rPr lang="en-US" dirty="0"/>
              <a:t> </a:t>
            </a:r>
          </a:p>
          <a:p>
            <a:r>
              <a:rPr lang="en-US" dirty="0"/>
              <a:t>When the Anglican Church split with Rome over Henry VIII’s marital issues, it remained relatively Catholic — retaining not only priests, bishops, archbishops and cathedrals but choral music and feast days.</a:t>
            </a:r>
            <a:r>
              <a:rPr lang="en-US" sz="2800" baseline="30000" dirty="0"/>
              <a:t> 1</a:t>
            </a:r>
            <a:r>
              <a:rPr lang="en-US" dirty="0"/>
              <a:t> </a:t>
            </a:r>
          </a:p>
          <a:p>
            <a:r>
              <a:rPr lang="en-US" dirty="0"/>
              <a:t>Consequently, many of our Christmas traditions and much of our Christmas music today is from England.</a:t>
            </a:r>
            <a:r>
              <a:rPr lang="en-US" sz="2800" baseline="30000" dirty="0"/>
              <a:t> 1</a:t>
            </a:r>
            <a:endParaRPr lang="en-US" dirty="0"/>
          </a:p>
          <a:p>
            <a:r>
              <a:rPr lang="en-US" dirty="0"/>
              <a:t>Nearly a century later, the </a:t>
            </a:r>
            <a:r>
              <a:rPr lang="en-US" b="1" i="1" dirty="0"/>
              <a:t>Puritans</a:t>
            </a:r>
            <a:r>
              <a:rPr lang="en-US" dirty="0"/>
              <a:t>, who drew theological inspiration from Calvin among other sources, took his view a step further, formally </a:t>
            </a:r>
            <a:r>
              <a:rPr lang="en-US" b="1" i="1" dirty="0"/>
              <a:t>outlawing</a:t>
            </a:r>
            <a:r>
              <a:rPr lang="en-US" dirty="0"/>
              <a:t> Christmas in England in 1647.</a:t>
            </a:r>
            <a:r>
              <a:rPr lang="en-US" baseline="30000" dirty="0"/>
              <a:t> 2</a:t>
            </a:r>
            <a:endParaRPr lang="en-US" dirty="0"/>
          </a:p>
          <a:p>
            <a:r>
              <a:rPr lang="en-US" dirty="0"/>
              <a:t>Caution about Christmas in British territories prevailed until the 1800s because of a desire not to return to Roman Catholic practices.</a:t>
            </a:r>
            <a:r>
              <a:rPr lang="en-US" baseline="30000" dirty="0"/>
              <a:t>2</a:t>
            </a:r>
          </a:p>
          <a:p>
            <a:endParaRPr lang="en-US" dirty="0"/>
          </a:p>
        </p:txBody>
      </p:sp>
      <p:sp>
        <p:nvSpPr>
          <p:cNvPr id="5" name="TextBox 4"/>
          <p:cNvSpPr txBox="1"/>
          <p:nvPr/>
        </p:nvSpPr>
        <p:spPr>
          <a:xfrm>
            <a:off x="0" y="6334780"/>
            <a:ext cx="9144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30000" dirty="0"/>
              <a:t>1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https://www.deseret.com/2017/12/22/20624542/christmas-after-the-protestant-reformation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30000" dirty="0"/>
              <a:t>2</a:t>
            </a:r>
            <a:r>
              <a:rPr lang="en-US" sz="2000" baseline="30000" dirty="0"/>
              <a:t>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https://www.baptistpress.com/resource-library/news/reformers-disagreement-on-christmas-yields-lessons/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34740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https://www.historyanswers.co.uk/medieval-renaissance/on-the-12th-day-of-christmas-my-tudor-love-brought-to-me/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Tudor Christmas Traditions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276669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844" y="12095"/>
            <a:ext cx="9178844" cy="2045305"/>
          </a:xfrm>
          <a:noFill/>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The Twelve Days of Christmas</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65783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Twelve Days of Christmas</a:t>
            </a:r>
            <a:endParaRPr lang="en-US" sz="3600" i="1" dirty="0">
              <a:latin typeface="+mn-lt"/>
            </a:endParaRPr>
          </a:p>
        </p:txBody>
      </p:sp>
      <p:sp>
        <p:nvSpPr>
          <p:cNvPr id="8" name="Content Placeholder 7"/>
          <p:cNvSpPr>
            <a:spLocks noGrp="1"/>
          </p:cNvSpPr>
          <p:nvPr>
            <p:ph idx="1"/>
          </p:nvPr>
        </p:nvSpPr>
        <p:spPr>
          <a:xfrm>
            <a:off x="457200" y="762000"/>
            <a:ext cx="8229600" cy="5638800"/>
          </a:xfrm>
        </p:spPr>
        <p:txBody>
          <a:bodyPr>
            <a:normAutofit fontScale="85000" lnSpcReduction="10000"/>
          </a:bodyPr>
          <a:lstStyle/>
          <a:p>
            <a:r>
              <a:rPr lang="en-US" sz="3200" dirty="0"/>
              <a:t>For the Tudors, the 40 days </a:t>
            </a:r>
            <a:r>
              <a:rPr lang="en-US" sz="3200" b="1" i="1" dirty="0"/>
              <a:t>before</a:t>
            </a:r>
            <a:r>
              <a:rPr lang="en-US" sz="3200" dirty="0"/>
              <a:t> Christmas – sometimes known as “Advent” – was a season of </a:t>
            </a:r>
            <a:r>
              <a:rPr lang="en-US" sz="3200" b="1" i="1" dirty="0"/>
              <a:t>atonement</a:t>
            </a:r>
            <a:r>
              <a:rPr lang="en-US" sz="3200" dirty="0"/>
              <a:t>, in which good Christians </a:t>
            </a:r>
            <a:r>
              <a:rPr lang="en-US" sz="3200" b="1" i="1" dirty="0"/>
              <a:t>prepared</a:t>
            </a:r>
            <a:r>
              <a:rPr lang="en-US" sz="3200" dirty="0"/>
              <a:t> themselves spiritually for the coming of Christ. </a:t>
            </a:r>
          </a:p>
          <a:p>
            <a:r>
              <a:rPr lang="en-US" sz="3200" dirty="0"/>
              <a:t>The devout were supposed to do penance and </a:t>
            </a:r>
            <a:r>
              <a:rPr lang="en-US" sz="3200" b="1" i="1" dirty="0"/>
              <a:t>fast</a:t>
            </a:r>
            <a:r>
              <a:rPr lang="en-US" sz="3200" dirty="0"/>
              <a:t> – avoiding meat, cheese and eggs. </a:t>
            </a:r>
          </a:p>
          <a:p>
            <a:r>
              <a:rPr lang="en-US" sz="3200" dirty="0"/>
              <a:t>Then the </a:t>
            </a:r>
            <a:r>
              <a:rPr lang="en-US" sz="3200" b="1" i="1" dirty="0"/>
              <a:t>celebrations</a:t>
            </a:r>
            <a:r>
              <a:rPr lang="en-US" sz="3200" dirty="0"/>
              <a:t> began on </a:t>
            </a:r>
            <a:r>
              <a:rPr lang="en-US" sz="3200" b="1" i="1" dirty="0"/>
              <a:t>Christmas Day</a:t>
            </a:r>
            <a:r>
              <a:rPr lang="en-US" sz="3200" dirty="0"/>
              <a:t>, and continued for 12 days: from December 25 to January 6. </a:t>
            </a:r>
          </a:p>
          <a:p>
            <a:r>
              <a:rPr lang="en-US" sz="3200" dirty="0"/>
              <a:t>The three </a:t>
            </a:r>
            <a:r>
              <a:rPr lang="en-US" sz="3200" b="1" i="1" dirty="0"/>
              <a:t>biggest</a:t>
            </a:r>
            <a:r>
              <a:rPr lang="en-US" sz="3200" dirty="0"/>
              <a:t> celebrations fell on: </a:t>
            </a:r>
          </a:p>
          <a:p>
            <a:pPr lvl="1"/>
            <a:r>
              <a:rPr lang="en-US" sz="2800" dirty="0"/>
              <a:t>Christmas Day</a:t>
            </a:r>
          </a:p>
          <a:p>
            <a:pPr lvl="1"/>
            <a:r>
              <a:rPr lang="en-US" sz="2800" dirty="0"/>
              <a:t>New Year’s </a:t>
            </a:r>
          </a:p>
          <a:p>
            <a:pPr lvl="1"/>
            <a:r>
              <a:rPr lang="en-US" sz="2800" dirty="0"/>
              <a:t>Epiphany or Twelfth Night on January 6 which honors the arrival of the three kings or three wise men (Magi) to see the baby Jesus.</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hlinkClick r:id="rId4"/>
              </a:rPr>
              <a:t>https://www.historyextra.com/period/tudor/alison-weir-tudor-christmas-history-advent-calendar-festive-facts-siobhan-clarke/</a:t>
            </a:r>
            <a:r>
              <a:rPr kumimoji="0" lang="en-US" sz="18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242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Twelve Days of Christmas</a:t>
            </a:r>
            <a:endParaRPr lang="en-US" sz="3600" i="1" dirty="0">
              <a:latin typeface="+mn-lt"/>
            </a:endParaRPr>
          </a:p>
        </p:txBody>
      </p:sp>
      <p:sp>
        <p:nvSpPr>
          <p:cNvPr id="8" name="Content Placeholder 7"/>
          <p:cNvSpPr>
            <a:spLocks noGrp="1"/>
          </p:cNvSpPr>
          <p:nvPr>
            <p:ph idx="1"/>
          </p:nvPr>
        </p:nvSpPr>
        <p:spPr>
          <a:xfrm>
            <a:off x="457200" y="762000"/>
            <a:ext cx="8229600" cy="5638800"/>
          </a:xfrm>
        </p:spPr>
        <p:txBody>
          <a:bodyPr>
            <a:normAutofit fontScale="92500" lnSpcReduction="10000"/>
          </a:bodyPr>
          <a:lstStyle/>
          <a:p>
            <a:r>
              <a:rPr lang="en-US" sz="3200" dirty="0"/>
              <a:t>Though people in Tudor times marked the beginning of the year on </a:t>
            </a:r>
            <a:r>
              <a:rPr lang="en-US" sz="3200" b="1" i="1" dirty="0"/>
              <a:t>March 25 </a:t>
            </a:r>
            <a:r>
              <a:rPr lang="en-US" sz="3200" dirty="0"/>
              <a:t>(when they held the Feast of the Annunciation), celebrating and exchanging gifts on </a:t>
            </a:r>
            <a:r>
              <a:rPr lang="en-US" sz="3200" b="1" i="1" dirty="0"/>
              <a:t>January 1</a:t>
            </a:r>
            <a:r>
              <a:rPr lang="en-US" sz="3200" dirty="0"/>
              <a:t> was a holdover from Roman times, when </a:t>
            </a:r>
            <a:r>
              <a:rPr lang="en-US" sz="3200" b="1" i="1" dirty="0"/>
              <a:t>that</a:t>
            </a:r>
            <a:r>
              <a:rPr lang="en-US" sz="3200" dirty="0"/>
              <a:t> date was considered the beginning of the year. </a:t>
            </a:r>
          </a:p>
          <a:p>
            <a:r>
              <a:rPr lang="en-US" sz="3200" dirty="0"/>
              <a:t>All work (except taking care of animals) would stop during the 12-day stretch, as everyone from laborers to noblemen devoted themselves to the enjoyment of the Christmas season. </a:t>
            </a:r>
          </a:p>
          <a:p>
            <a:r>
              <a:rPr lang="en-US" sz="3200" dirty="0"/>
              <a:t>Work began again on the first Monday after Twelfth Night, known as </a:t>
            </a:r>
            <a:r>
              <a:rPr lang="en-US" sz="3200" b="1" i="1" dirty="0"/>
              <a:t>Plough Monday</a:t>
            </a:r>
            <a:r>
              <a:rPr lang="en-US" sz="3200" dirty="0"/>
              <a:t>.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hlinkClick r:id="rId4"/>
              </a:rPr>
              <a:t>https://www.historyextra.com/period/tudor/alison-weir-tudor-christmas-history-advent-calendar-festive-facts-siobhan-clarke/</a:t>
            </a:r>
            <a:r>
              <a:rPr kumimoji="0" lang="en-US" sz="18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453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https://www.bestdaysoutcornwall.co.uk/blog/archives/2016/11</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7499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Father Christmas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480122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Father Christmas</a:t>
            </a:r>
            <a:endParaRPr lang="en-US" sz="3600" i="1" dirty="0">
              <a:latin typeface="+mn-lt"/>
            </a:endParaRPr>
          </a:p>
        </p:txBody>
      </p:sp>
      <p:sp>
        <p:nvSpPr>
          <p:cNvPr id="8" name="Content Placeholder 7"/>
          <p:cNvSpPr>
            <a:spLocks noGrp="1"/>
          </p:cNvSpPr>
          <p:nvPr>
            <p:ph idx="1"/>
          </p:nvPr>
        </p:nvSpPr>
        <p:spPr>
          <a:xfrm>
            <a:off x="457200" y="762000"/>
            <a:ext cx="8229600" cy="5638800"/>
          </a:xfrm>
        </p:spPr>
        <p:txBody>
          <a:bodyPr>
            <a:normAutofit fontScale="92500"/>
          </a:bodyPr>
          <a:lstStyle/>
          <a:p>
            <a:r>
              <a:rPr lang="en-US" dirty="0"/>
              <a:t>The tradition of Christmas being personified by one person, such as </a:t>
            </a:r>
            <a:r>
              <a:rPr lang="en-US" b="1" i="1" dirty="0"/>
              <a:t>Father Christmas </a:t>
            </a:r>
            <a:r>
              <a:rPr lang="en-US" dirty="0"/>
              <a:t>or Santa Claus, was well established by the Tudor period. </a:t>
            </a:r>
          </a:p>
          <a:p>
            <a:r>
              <a:rPr lang="en-US" dirty="0"/>
              <a:t>In great households of the Tudor period, the 12 days of feasting, banqueting, pageantry and merrymaking were presided over by a person called the </a:t>
            </a:r>
            <a:r>
              <a:rPr lang="en-US" b="1" i="1" dirty="0"/>
              <a:t>Lord of Misrule</a:t>
            </a:r>
            <a:r>
              <a:rPr lang="en-US" dirty="0"/>
              <a:t>. </a:t>
            </a:r>
          </a:p>
          <a:p>
            <a:r>
              <a:rPr lang="en-US" dirty="0"/>
              <a:t>There was also sometimes a specific character called “</a:t>
            </a:r>
            <a:r>
              <a:rPr lang="en-US" b="1" i="1" dirty="0"/>
              <a:t>Captain Christmas</a:t>
            </a:r>
            <a:r>
              <a:rPr lang="en-US" dirty="0"/>
              <a:t>” or “</a:t>
            </a:r>
            <a:r>
              <a:rPr lang="en-US" b="1" i="1" dirty="0"/>
              <a:t>Prince Christmas</a:t>
            </a:r>
            <a:r>
              <a:rPr lang="en-US" dirty="0"/>
              <a:t>”, whose role was to ensure that everyone made merry at Yuletide. </a:t>
            </a:r>
          </a:p>
          <a:p>
            <a:r>
              <a:rPr lang="en-US" dirty="0"/>
              <a:t>A favorite character in Tudor folk plays was called “</a:t>
            </a:r>
            <a:r>
              <a:rPr lang="en-US" b="1" i="1" dirty="0"/>
              <a:t>Father Christmas</a:t>
            </a:r>
            <a:r>
              <a:rPr lang="en-US" dirty="0"/>
              <a:t>”. Clad in green, and wearing a grotesque mask and a wig, he would rampage about, shouting and brandishing a great club.</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hlinkClick r:id="rId4"/>
              </a:rPr>
              <a:t>https://www.historyextra.com/period/tudor/alison-weir-tudor-christmas-history-advent-calendar-festive-facts-siobhan-clarke/</a:t>
            </a:r>
            <a:r>
              <a:rPr kumimoji="0" lang="en-US" sz="18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704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https://www.historyanswers.co.uk/medieval-renaissance/on-the-12th-day-of-christmas-my-tudor-love-brought-to-me/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Tudor Christmas Traditions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671986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https://i.pinimg.com/originals/cf/66/9f/cf669f77ae1659f9eed30622769b5992.jpg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“Kissing Bough”</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16309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“Kissing Bough”</a:t>
            </a:r>
            <a:endParaRPr lang="en-US" sz="3600" i="1" dirty="0">
              <a:latin typeface="+mn-lt"/>
            </a:endParaRPr>
          </a:p>
        </p:txBody>
      </p:sp>
      <p:sp>
        <p:nvSpPr>
          <p:cNvPr id="8" name="Content Placeholder 7"/>
          <p:cNvSpPr>
            <a:spLocks noGrp="1"/>
          </p:cNvSpPr>
          <p:nvPr>
            <p:ph idx="1"/>
          </p:nvPr>
        </p:nvSpPr>
        <p:spPr>
          <a:xfrm>
            <a:off x="457200" y="762000"/>
            <a:ext cx="8229600" cy="5481633"/>
          </a:xfrm>
        </p:spPr>
        <p:txBody>
          <a:bodyPr>
            <a:normAutofit fontScale="85000" lnSpcReduction="20000"/>
          </a:bodyPr>
          <a:lstStyle/>
          <a:p>
            <a:r>
              <a:rPr lang="en-US" sz="3200" dirty="0"/>
              <a:t>The Christmas </a:t>
            </a:r>
            <a:r>
              <a:rPr lang="en-US" sz="3200" b="1" i="1" dirty="0"/>
              <a:t>tree </a:t>
            </a:r>
            <a:r>
              <a:rPr lang="en-US" sz="3200" dirty="0"/>
              <a:t>tradition as we know it likely began in Germany during the 16th century, but it didn’t become widespread in England until some 300 years later. </a:t>
            </a:r>
          </a:p>
          <a:p>
            <a:r>
              <a:rPr lang="en-US" sz="3200" dirty="0"/>
              <a:t>Before then, the most popular decoration in people’s houses during the Yuletide season was the </a:t>
            </a:r>
            <a:r>
              <a:rPr lang="en-US" sz="3200" b="1" i="1" dirty="0"/>
              <a:t>kissing bough</a:t>
            </a:r>
            <a:r>
              <a:rPr lang="en-US" sz="3200" dirty="0"/>
              <a:t>. </a:t>
            </a:r>
          </a:p>
          <a:p>
            <a:r>
              <a:rPr lang="en-US" sz="3200" dirty="0"/>
              <a:t>Kissing boughs were woven wooden hoops hung with evergreens like holly and bay leaves and suspended from the ceiling. </a:t>
            </a:r>
          </a:p>
          <a:p>
            <a:r>
              <a:rPr lang="en-US" sz="3200" dirty="0"/>
              <a:t>Of course, a sprig of </a:t>
            </a:r>
            <a:r>
              <a:rPr lang="en-US" sz="3200" b="1" i="1" dirty="0"/>
              <a:t>mistletoe</a:t>
            </a:r>
            <a:r>
              <a:rPr lang="en-US" sz="3200" dirty="0"/>
              <a:t> was a </a:t>
            </a:r>
            <a:r>
              <a:rPr lang="en-US" sz="3200" b="1" i="1" dirty="0"/>
              <a:t>must</a:t>
            </a:r>
            <a:r>
              <a:rPr lang="en-US" sz="3200" dirty="0"/>
              <a:t> for any kissing bough. </a:t>
            </a:r>
          </a:p>
          <a:p>
            <a:r>
              <a:rPr lang="en-US" sz="3200" dirty="0"/>
              <a:t>The tradition of kissing under that parasitic plant goes back as far as ancient Greece, due to mistletoe’s association with </a:t>
            </a:r>
            <a:r>
              <a:rPr lang="en-US" sz="3200" b="1" i="1" dirty="0"/>
              <a:t>fertility</a:t>
            </a:r>
            <a:r>
              <a:rPr lang="en-US" sz="3200" dirty="0"/>
              <a:t>.</a:t>
            </a:r>
          </a:p>
        </p:txBody>
      </p:sp>
      <p:sp>
        <p:nvSpPr>
          <p:cNvPr id="5" name="TextBox 4"/>
          <p:cNvSpPr txBox="1"/>
          <p:nvPr/>
        </p:nvSpPr>
        <p:spPr>
          <a:xfrm>
            <a:off x="304800" y="640080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30000" noProof="0" dirty="0">
                <a:ln>
                  <a:noFill/>
                </a:ln>
                <a:solidFill>
                  <a:prstClr val="black"/>
                </a:solidFill>
                <a:effectLst/>
                <a:uLnTx/>
                <a:uFillTx/>
                <a:latin typeface="Calibri"/>
                <a:ea typeface="+mn-ea"/>
                <a:cs typeface="+mn-cs"/>
                <a:hlinkClick r:id="rId4"/>
              </a:rPr>
              <a:t>https://www.history.com/news/christmas-traditions-tudor-england</a:t>
            </a:r>
            <a:r>
              <a:rPr kumimoji="0" lang="en-US" b="0" i="0" u="none" strike="noStrike" kern="1200" cap="none" spc="0" normalizeH="0" baseline="30000" noProof="0" dirty="0">
                <a:ln>
                  <a:noFill/>
                </a:ln>
                <a:solidFill>
                  <a:prstClr val="black"/>
                </a:solidFill>
                <a:effectLst/>
                <a:uLnTx/>
                <a:uFillTx/>
                <a:latin typeface="Calibri"/>
                <a:ea typeface="+mn-ea"/>
                <a:cs typeface="+mn-cs"/>
              </a:rPr>
              <a:t>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0953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14300" y="6477000"/>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https://www.history.com/news/christmas-traditions-tudor-england</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7189"/>
            <a:ext cx="9144000" cy="754811"/>
          </a:xfrm>
          <a:effectLst/>
        </p:spPr>
        <p:txBody>
          <a:bodyPr>
            <a:noAutofit/>
          </a:bodyPr>
          <a:lstStyle/>
          <a:p>
            <a:r>
              <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Mince Pies</a:t>
            </a:r>
          </a:p>
        </p:txBody>
      </p:sp>
    </p:spTree>
    <p:extLst>
      <p:ext uri="{BB962C8B-B14F-4D97-AF65-F5344CB8AC3E}">
        <p14:creationId xmlns:p14="http://schemas.microsoft.com/office/powerpoint/2010/main" val="711376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Mince Pies</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After fasting for four weeks, and abstaining from all meat, eggs and cheese, Tudor-era Britons would have been </a:t>
            </a:r>
            <a:r>
              <a:rPr lang="en-US" b="1" i="1" dirty="0"/>
              <a:t>ravenous</a:t>
            </a:r>
            <a:r>
              <a:rPr lang="en-US" dirty="0"/>
              <a:t> come Christmas Day. </a:t>
            </a:r>
          </a:p>
          <a:p>
            <a:r>
              <a:rPr lang="en-US" dirty="0"/>
              <a:t>Mince pies (or “</a:t>
            </a:r>
            <a:r>
              <a:rPr lang="en-US" i="1" dirty="0" err="1"/>
              <a:t>pyes</a:t>
            </a:r>
            <a:r>
              <a:rPr lang="en-US" dirty="0"/>
              <a:t>”) were such common fare during the 12 days of celebrations that they were known as Christmas pies. </a:t>
            </a:r>
          </a:p>
          <a:p>
            <a:r>
              <a:rPr lang="en-US" dirty="0"/>
              <a:t>Stuffed with meat—particularly mutton, which signified the </a:t>
            </a:r>
            <a:r>
              <a:rPr lang="en-US" b="1" i="1" dirty="0"/>
              <a:t>shepherds</a:t>
            </a:r>
            <a:r>
              <a:rPr lang="en-US" dirty="0"/>
              <a:t> who visited the infant Jesus—the pies were also made with suet, sugar, spices and dried fruit. </a:t>
            </a:r>
          </a:p>
          <a:p>
            <a:r>
              <a:rPr lang="en-US" dirty="0"/>
              <a:t>Ideally, they were supposed to contain 13 different ingredients, to symbolize Christ and his 12 apostles.</a:t>
            </a:r>
            <a:endParaRPr lang="en-US" i="1" dirty="0">
              <a:solidFill>
                <a:srgbClr val="344BF6"/>
              </a:solidFill>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https://www.history.com/news/christmas-traditions-tudor-england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790743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14300" y="6477000"/>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https://www.tudortalkandcatwalk.com/a-tudor-christmas/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7189"/>
            <a:ext cx="9144000" cy="1288211"/>
          </a:xfrm>
          <a:effectLst/>
        </p:spPr>
        <p:txBody>
          <a:bodyPr>
            <a:noAutofit/>
          </a:bodyPr>
          <a:lstStyle/>
          <a:p>
            <a:r>
              <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Tudor Christmas Pie</a:t>
            </a:r>
            <a:br>
              <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br>
            <a:r>
              <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(the Original “Turducken”)</a:t>
            </a:r>
            <a:endPar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87227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Tudor Christmas Pie</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The historical record shows the first turkeys arriving in England from the New World in 1526, or right in the middle of Henry VIII’s reign. </a:t>
            </a:r>
          </a:p>
          <a:p>
            <a:r>
              <a:rPr lang="en-US" dirty="0"/>
              <a:t>Though the most common celebratory fare for Christmas during Tudor times remained the boar’s head, usually displayed on a platter with an apple stuffed into its mouth, wealthier diners could enjoy a particular delicacy of the time: the Tudor Christmas Pie. </a:t>
            </a:r>
          </a:p>
          <a:p>
            <a:r>
              <a:rPr lang="en-US" dirty="0"/>
              <a:t>This creation, which was not for the faint of heart, consisted of a turkey stuffed with a goose, which was stuffed with a chicken, which was stuffed with a partridge, which was stuffed with a pigeon—all baked inside a pastry “coffin.” </a:t>
            </a:r>
            <a:endParaRPr lang="en-US" i="1" dirty="0">
              <a:solidFill>
                <a:srgbClr val="344BF6"/>
              </a:solidFill>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https://www.history.com/news/christmas-traditions-tudor-england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46297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https://www.youtube.com/watch?v=y6Xt5SjHbBA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7189"/>
            <a:ext cx="9144000" cy="1212011"/>
          </a:xfrm>
          <a:effectLst/>
        </p:spPr>
        <p:txBody>
          <a:bodyPr>
            <a:noAutofit/>
          </a:bodyPr>
          <a:lstStyle/>
          <a:p>
            <a:r>
              <a:rPr lang="en-US" sz="7200" b="1" dirty="0">
                <a:solidFill>
                  <a:schemeClr val="bg1"/>
                </a:solidFill>
                <a:effectLst>
                  <a:glow rad="139700">
                    <a:srgbClr val="C00000">
                      <a:alpha val="40000"/>
                    </a:srgbClr>
                  </a:glow>
                  <a:outerShdw blurRad="114300" dist="38100" dir="13500000" algn="br" rotWithShape="0">
                    <a:prstClr val="black"/>
                  </a:outerShdw>
                </a:effectLst>
              </a:rPr>
              <a:t>Wassail!</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44105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Wassail! </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Today we may recognize the word from classic Christmas carols like “The Wassail Song” and “Here We Come A-Wassailing,” but what did it mean to go wassailing in Tudor times? </a:t>
            </a:r>
          </a:p>
          <a:p>
            <a:r>
              <a:rPr lang="en-US" dirty="0"/>
              <a:t>During the Christmas season, and particularly on Twelfth Night, groups of people traveled from house to house singing to their neighbors and wishing them good health. </a:t>
            </a:r>
          </a:p>
          <a:p>
            <a:r>
              <a:rPr lang="en-US" dirty="0"/>
              <a:t>As they did, they passed around the communal wassail bowl, a vessel filled with warm ale, wine or cider mixed with spices and honey. </a:t>
            </a:r>
          </a:p>
          <a:p>
            <a:r>
              <a:rPr lang="en-US" dirty="0"/>
              <a:t>The word “wassail” is believed to come from the old Anglo-Saxon toast </a:t>
            </a:r>
            <a:r>
              <a:rPr lang="en-US" i="1" dirty="0" err="1"/>
              <a:t>waes</a:t>
            </a:r>
            <a:r>
              <a:rPr lang="en-US" i="1" dirty="0"/>
              <a:t> </a:t>
            </a:r>
            <a:r>
              <a:rPr lang="en-US" i="1" dirty="0" err="1"/>
              <a:t>hael</a:t>
            </a:r>
            <a:r>
              <a:rPr lang="en-US" dirty="0"/>
              <a:t>, meaning “be well” or “be in good health.” </a:t>
            </a:r>
            <a:endParaRPr lang="en-US" i="1" dirty="0">
              <a:solidFill>
                <a:srgbClr val="344BF6"/>
              </a:solidFill>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https://www.history.com/news/christmas-traditions-tudor-england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560976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4300" y="6477000"/>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https://www.historyextra.com/period/victorian/christmas-carols-history-festive-songs-origins-silent-night/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7189"/>
            <a:ext cx="9144000" cy="754811"/>
          </a:xfrm>
          <a:effectLst/>
        </p:spPr>
        <p:txBody>
          <a:bodyPr>
            <a:noAutofit/>
          </a:bodyPr>
          <a:lstStyle/>
          <a:p>
            <a:r>
              <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Caroling</a:t>
            </a:r>
          </a:p>
        </p:txBody>
      </p:sp>
    </p:spTree>
    <p:extLst>
      <p:ext uri="{BB962C8B-B14F-4D97-AF65-F5344CB8AC3E}">
        <p14:creationId xmlns:p14="http://schemas.microsoft.com/office/powerpoint/2010/main" val="786169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Caroling </a:t>
            </a:r>
            <a:endParaRPr lang="en-US" sz="3100" dirty="0">
              <a:latin typeface="+mn-lt"/>
            </a:endParaRPr>
          </a:p>
        </p:txBody>
      </p:sp>
      <p:sp>
        <p:nvSpPr>
          <p:cNvPr id="8" name="Content Placeholder 7"/>
          <p:cNvSpPr>
            <a:spLocks noGrp="1"/>
          </p:cNvSpPr>
          <p:nvPr>
            <p:ph idx="1"/>
          </p:nvPr>
        </p:nvSpPr>
        <p:spPr>
          <a:xfrm>
            <a:off x="457200" y="838200"/>
            <a:ext cx="8305800" cy="5592763"/>
          </a:xfrm>
        </p:spPr>
        <p:txBody>
          <a:bodyPr>
            <a:normAutofit fontScale="92500" lnSpcReduction="10000"/>
          </a:bodyPr>
          <a:lstStyle/>
          <a:p>
            <a:r>
              <a:rPr lang="en-US" dirty="0"/>
              <a:t>Made popular in Italy in the 13th Century and first recorded in English in 1426, Christmas carols involved </a:t>
            </a:r>
            <a:r>
              <a:rPr lang="en-US" b="1" i="1" dirty="0"/>
              <a:t>dancing</a:t>
            </a:r>
            <a:r>
              <a:rPr lang="en-US" dirty="0"/>
              <a:t> as well as singing. </a:t>
            </a:r>
          </a:p>
          <a:p>
            <a:r>
              <a:rPr lang="en-US" dirty="0"/>
              <a:t>Secular themes such as feasting, hunting and general merry-making became more popular under the Tudors, although carols remained predominantly religious. </a:t>
            </a:r>
          </a:p>
          <a:p>
            <a:r>
              <a:rPr lang="en-US" dirty="0"/>
              <a:t>Many carols – such as </a:t>
            </a:r>
            <a:r>
              <a:rPr lang="en-US" i="1" dirty="0"/>
              <a:t>the Coventry Carole</a:t>
            </a:r>
            <a:r>
              <a:rPr lang="en-US" dirty="0"/>
              <a:t>, recorded in 1534 – were composed for </a:t>
            </a:r>
            <a:r>
              <a:rPr lang="en-US" b="1" i="1" dirty="0"/>
              <a:t>Mystery Plays</a:t>
            </a:r>
            <a:r>
              <a:rPr lang="en-US" dirty="0"/>
              <a:t>, a form of open-air religious theatre that was banned under Henry VIII and restored under Mary I, before eventually declining in popularity sometime around 1600.</a:t>
            </a:r>
          </a:p>
          <a:p>
            <a:r>
              <a:rPr lang="en-US" dirty="0"/>
              <a:t>16th Century Christmas carols still sung – albeit with revision – today, include “</a:t>
            </a:r>
            <a:r>
              <a:rPr lang="en-US" i="1" dirty="0"/>
              <a:t>We Wish You a Merry Christmas</a:t>
            </a:r>
            <a:r>
              <a:rPr lang="en-US" dirty="0"/>
              <a:t>”, “</a:t>
            </a:r>
            <a:r>
              <a:rPr lang="en-US" i="1" dirty="0"/>
              <a:t>The First Noel</a:t>
            </a:r>
            <a:r>
              <a:rPr lang="en-US" dirty="0"/>
              <a:t>” and “</a:t>
            </a:r>
            <a:r>
              <a:rPr lang="en-US" i="1" dirty="0"/>
              <a:t>Good King Wenceslaus</a:t>
            </a:r>
            <a:r>
              <a:rPr lang="en-US" dirty="0"/>
              <a:t>”.</a:t>
            </a:r>
            <a:endParaRPr lang="en-US" i="1" dirty="0">
              <a:solidFill>
                <a:srgbClr val="344BF6"/>
              </a:solidFill>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https://www.historyanswers.co.uk/medieval-renaissance/on-the-12th-day-of-christmas-my-tudor-love-brought-to-me/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940387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Tudor Christmas Traditions</a:t>
            </a:r>
            <a:endParaRPr lang="en-US" sz="3600" i="1" dirty="0">
              <a:latin typeface="+mn-lt"/>
            </a:endParaRPr>
          </a:p>
        </p:txBody>
      </p:sp>
      <p:sp>
        <p:nvSpPr>
          <p:cNvPr id="8" name="Content Placeholder 7"/>
          <p:cNvSpPr>
            <a:spLocks noGrp="1"/>
          </p:cNvSpPr>
          <p:nvPr>
            <p:ph idx="1"/>
          </p:nvPr>
        </p:nvSpPr>
        <p:spPr>
          <a:xfrm>
            <a:off x="457200" y="762000"/>
            <a:ext cx="8229600" cy="5638800"/>
          </a:xfrm>
        </p:spPr>
        <p:txBody>
          <a:bodyPr>
            <a:normAutofit fontScale="92500" lnSpcReduction="10000"/>
          </a:bodyPr>
          <a:lstStyle/>
          <a:p>
            <a:r>
              <a:rPr lang="en-US" dirty="0"/>
              <a:t>As you know, we have recently been studying the English (and Scottish) Reformation – which began during a period in England known as the </a:t>
            </a:r>
            <a:r>
              <a:rPr lang="en-US" b="1" i="1" dirty="0"/>
              <a:t>Tudor Period</a:t>
            </a:r>
            <a:r>
              <a:rPr lang="en-US" dirty="0"/>
              <a:t> – a period that:</a:t>
            </a:r>
          </a:p>
          <a:p>
            <a:pPr lvl="1"/>
            <a:r>
              <a:rPr lang="en-US" b="1" i="1" dirty="0"/>
              <a:t>Began</a:t>
            </a:r>
            <a:r>
              <a:rPr lang="en-US" dirty="0"/>
              <a:t> with the reign of Henry VII (1485) </a:t>
            </a:r>
          </a:p>
          <a:p>
            <a:pPr lvl="1"/>
            <a:r>
              <a:rPr lang="en-US" b="1" i="1" dirty="0"/>
              <a:t>Ended</a:t>
            </a:r>
            <a:r>
              <a:rPr lang="en-US" dirty="0"/>
              <a:t> with the death of Elizabeth I (1603).</a:t>
            </a:r>
          </a:p>
          <a:p>
            <a:r>
              <a:rPr lang="en-US" dirty="0"/>
              <a:t>Besides being the time period in which the Reformation began to take strong root in England, it turns out that the Tudor period was </a:t>
            </a:r>
            <a:r>
              <a:rPr lang="en-US" b="1" i="1" dirty="0"/>
              <a:t>also</a:t>
            </a:r>
            <a:r>
              <a:rPr lang="en-US" dirty="0"/>
              <a:t> the time when many of our favorite Christmas traditions were developed.</a:t>
            </a:r>
          </a:p>
          <a:p>
            <a:r>
              <a:rPr lang="en-US" dirty="0"/>
              <a:t>Carol-singing, present-giving, mulled wine and mince pies were all part of the festive fun – and even Father Christmas and roast turkey have their origins in Tudor England.</a:t>
            </a:r>
          </a:p>
        </p:txBody>
      </p:sp>
      <p:sp>
        <p:nvSpPr>
          <p:cNvPr id="5" name="TextBox 4"/>
          <p:cNvSpPr txBox="1"/>
          <p:nvPr/>
        </p:nvSpPr>
        <p:spPr>
          <a:xfrm>
            <a:off x="304800" y="6479025"/>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30000" noProof="0" dirty="0">
                <a:ln>
                  <a:noFill/>
                </a:ln>
                <a:solidFill>
                  <a:prstClr val="black"/>
                </a:solidFill>
                <a:effectLst/>
                <a:uLnTx/>
                <a:uFillTx/>
                <a:latin typeface="Calibri"/>
                <a:ea typeface="+mn-ea"/>
                <a:cs typeface="+mn-cs"/>
                <a:hlinkClick r:id="rId4"/>
              </a:rPr>
              <a:t>https://www.historyextra.com/period/tudor/alison-weir-tudor-christmas-history-advent-calendar-festive-facts-siobhan-clarke/</a:t>
            </a:r>
            <a:r>
              <a:rPr kumimoji="0" lang="en-US" b="0" i="0" u="none" strike="noStrike" kern="1200" cap="none" spc="0" normalizeH="0" baseline="30000" noProof="0" dirty="0">
                <a:ln>
                  <a:noFill/>
                </a:ln>
                <a:solidFill>
                  <a:prstClr val="black"/>
                </a:solidFill>
                <a:effectLst/>
                <a:uLnTx/>
                <a:uFillTx/>
                <a:latin typeface="Calibri"/>
                <a:ea typeface="+mn-ea"/>
                <a:cs typeface="+mn-cs"/>
              </a:rPr>
              <a:t>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0228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14300" y="6477000"/>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https://historydaily.org/childermas-children-beaten-december-28</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7189"/>
            <a:ext cx="9144000" cy="1440611"/>
          </a:xfrm>
          <a:effectLst/>
        </p:spPr>
        <p:txBody>
          <a:bodyPr>
            <a:noAutofit/>
          </a:bodyPr>
          <a:lstStyle/>
          <a:p>
            <a:r>
              <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Holy Innocents’ Day</a:t>
            </a:r>
            <a:br>
              <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br>
            <a:r>
              <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(December 28</a:t>
            </a:r>
            <a:r>
              <a:rPr lang="en-US" b="1" baseline="30000"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th</a:t>
            </a:r>
            <a:r>
              <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rPr>
              <a:t>)</a:t>
            </a:r>
            <a:endParaRPr lang="en-US" sz="6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527955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84808"/>
          </a:xfrm>
        </p:spPr>
        <p:txBody>
          <a:bodyPr>
            <a:normAutofit/>
          </a:bodyPr>
          <a:lstStyle/>
          <a:p>
            <a:pPr fontAlgn="base"/>
            <a:r>
              <a:rPr lang="en-US" sz="4800" b="1" dirty="0"/>
              <a:t>Holy Innocents’ Day</a:t>
            </a:r>
            <a:endParaRPr lang="en-US" sz="31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This was in remembrance of King Herod ordering the slaying of all infant boys under two years of age, in an attempt to destroy the infant Christ. </a:t>
            </a:r>
          </a:p>
          <a:p>
            <a:r>
              <a:rPr lang="en-US" dirty="0"/>
              <a:t>Due to its somber associations, Holy Innocents was a day of fasting for adults, and sometimes, when children woke up, they were whipped – perhaps not too hard – as they lay in bed, to remind them of the suffering of the murdered innocents. </a:t>
            </a:r>
          </a:p>
          <a:p>
            <a:r>
              <a:rPr lang="en-US" dirty="0"/>
              <a:t>However, for the rest of the day, they were allowed greater license and even permitted to play in church. </a:t>
            </a:r>
          </a:p>
          <a:p>
            <a:r>
              <a:rPr lang="en-US" dirty="0"/>
              <a:t>It was, essentially, a children’s feast.</a:t>
            </a:r>
            <a:endParaRPr lang="en-US" i="1" dirty="0">
              <a:solidFill>
                <a:srgbClr val="344BF6"/>
              </a:solidFill>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https://www.historyextra.com/period/tudor/alison-weir-tudor-christmas-history-advent-calendar-festive-facts-siobhan-clarke/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728785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r>
              <a:rPr lang="fr-F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Coventry Carol</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(Sung by King’s College Choir)</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https://www.youtube.com/watch?v=xHkTYpzHNVQ</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7600" cy="838200"/>
          </a:xfrm>
          <a:prstGeom prst="rect">
            <a:avLst/>
          </a:prstGeom>
        </p:spPr>
      </p:pic>
      <p:graphicFrame>
        <p:nvGraphicFramePr>
          <p:cNvPr id="9" name="Table 9">
            <a:extLst>
              <a:ext uri="{FF2B5EF4-FFF2-40B4-BE49-F238E27FC236}">
                <a16:creationId xmlns:a16="http://schemas.microsoft.com/office/drawing/2014/main" id="{4CB4C82D-3438-4532-87B1-9BB7D4A958EC}"/>
              </a:ext>
            </a:extLst>
          </p:cNvPr>
          <p:cNvGraphicFramePr>
            <a:graphicFrameLocks noGrp="1"/>
          </p:cNvGraphicFramePr>
          <p:nvPr>
            <p:ph idx="1"/>
          </p:nvPr>
        </p:nvGraphicFramePr>
        <p:xfrm>
          <a:off x="457200" y="1401192"/>
          <a:ext cx="8229600" cy="5166360"/>
        </p:xfrm>
        <a:graphic>
          <a:graphicData uri="http://schemas.openxmlformats.org/drawingml/2006/table">
            <a:tbl>
              <a:tblPr firstRow="1" bandRow="1">
                <a:tableStyleId>{8A107856-5554-42FB-B03E-39F5DBC370BA}</a:tableStyleId>
              </a:tblPr>
              <a:tblGrid>
                <a:gridCol w="8229600">
                  <a:extLst>
                    <a:ext uri="{9D8B030D-6E8A-4147-A177-3AD203B41FA5}">
                      <a16:colId xmlns:a16="http://schemas.microsoft.com/office/drawing/2014/main" val="29101360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Lully, </a:t>
                      </a:r>
                      <a:r>
                        <a:rPr kumimoji="0" lang="en-US" sz="1800" b="0" i="0" u="none" strike="noStrike" kern="1200" cap="none" spc="0" normalizeH="0" baseline="0" noProof="0" dirty="0" err="1">
                          <a:ln>
                            <a:noFill/>
                          </a:ln>
                          <a:solidFill>
                            <a:prstClr val="black"/>
                          </a:solidFill>
                          <a:effectLst/>
                          <a:uLnTx/>
                          <a:uFillTx/>
                          <a:latin typeface="+mn-lt"/>
                          <a:ea typeface="+mn-ea"/>
                          <a:cs typeface="+mn-cs"/>
                        </a:rPr>
                        <a:t>lullay</a:t>
                      </a:r>
                      <a:r>
                        <a:rPr kumimoji="0" lang="en-US" sz="1800" b="0" i="0" u="none" strike="noStrike" kern="1200" cap="none" spc="0" normalizeH="0" baseline="0" noProof="0" dirty="0">
                          <a:ln>
                            <a:noFill/>
                          </a:ln>
                          <a:solidFill>
                            <a:prstClr val="black"/>
                          </a:solidFill>
                          <a:effectLst/>
                          <a:uLnTx/>
                          <a:uFillTx/>
                          <a:latin typeface="+mn-lt"/>
                          <a:ea typeface="+mn-ea"/>
                          <a:cs typeface="+mn-cs"/>
                        </a:rPr>
                        <a:t>, thou little tiny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Bye </a:t>
                      </a:r>
                      <a:r>
                        <a:rPr kumimoji="0" lang="en-US" sz="1800" b="0" i="0" u="none" strike="noStrike" kern="1200" cap="none" spc="0" normalizeH="0" baseline="0" noProof="0" dirty="0" err="1">
                          <a:ln>
                            <a:noFill/>
                          </a:ln>
                          <a:solidFill>
                            <a:prstClr val="black"/>
                          </a:solidFill>
                          <a:effectLst/>
                          <a:uLnTx/>
                          <a:uFillTx/>
                          <a:latin typeface="+mn-lt"/>
                          <a:ea typeface="+mn-ea"/>
                          <a:cs typeface="+mn-cs"/>
                        </a:rPr>
                        <a:t>bye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lully</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lullay</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Thou little tiny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Bye </a:t>
                      </a:r>
                      <a:r>
                        <a:rPr kumimoji="0" lang="en-US" sz="1800" b="0" i="0" u="none" strike="noStrike" kern="1200" cap="none" spc="0" normalizeH="0" baseline="0" noProof="0" dirty="0" err="1">
                          <a:ln>
                            <a:noFill/>
                          </a:ln>
                          <a:solidFill>
                            <a:prstClr val="black"/>
                          </a:solidFill>
                          <a:effectLst/>
                          <a:uLnTx/>
                          <a:uFillTx/>
                          <a:latin typeface="+mn-lt"/>
                          <a:ea typeface="+mn-ea"/>
                          <a:cs typeface="+mn-cs"/>
                        </a:rPr>
                        <a:t>bye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lully</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lullay</a:t>
                      </a:r>
                      <a:r>
                        <a:rPr kumimoji="0" lang="en-US" sz="1800" b="0" i="0" u="none" strike="noStrike" kern="1200" cap="none" spc="0" normalizeH="0" baseline="0" noProof="0" dirty="0">
                          <a:ln>
                            <a:noFill/>
                          </a:ln>
                          <a:solidFill>
                            <a:prstClr val="black"/>
                          </a:solidFill>
                          <a:effectLst/>
                          <a:uLnTx/>
                          <a:uFillTx/>
                          <a:latin typeface="+mn-lt"/>
                          <a:ea typeface="+mn-ea"/>
                          <a:cs typeface="+mn-cs"/>
                        </a:rPr>
                        <a:t>.</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33981061"/>
                  </a:ext>
                </a:extLst>
              </a:tr>
              <a:tr h="370840">
                <a:tc>
                  <a:txBody>
                    <a:bodyPr/>
                    <a:lstStyle/>
                    <a:p>
                      <a:r>
                        <a:rPr lang="en-US" sz="1800" kern="1200" dirty="0">
                          <a:effectLst/>
                        </a:rPr>
                        <a:t>O sisters too, how may we do</a:t>
                      </a:r>
                    </a:p>
                    <a:p>
                      <a:r>
                        <a:rPr lang="en-US" sz="1800" kern="1200" dirty="0">
                          <a:effectLst/>
                        </a:rPr>
                        <a:t>For to preserve this day</a:t>
                      </a:r>
                    </a:p>
                    <a:p>
                      <a:r>
                        <a:rPr lang="en-US" sz="1800" kern="1200" dirty="0">
                          <a:effectLst/>
                        </a:rPr>
                        <a:t>This poor youngling for whom we sing,</a:t>
                      </a:r>
                    </a:p>
                    <a:p>
                      <a:r>
                        <a:rPr lang="en-US" sz="1800" kern="1200" dirty="0">
                          <a:effectLst/>
                        </a:rPr>
                        <a:t>“Bye </a:t>
                      </a:r>
                      <a:r>
                        <a:rPr lang="en-US" sz="1800" kern="1200" dirty="0" err="1">
                          <a:effectLst/>
                        </a:rPr>
                        <a:t>bye</a:t>
                      </a:r>
                      <a:r>
                        <a:rPr lang="en-US" sz="1800" kern="1200" dirty="0">
                          <a:effectLst/>
                        </a:rPr>
                        <a:t>, </a:t>
                      </a:r>
                      <a:r>
                        <a:rPr lang="en-US" sz="1800" kern="1200" dirty="0" err="1">
                          <a:effectLst/>
                        </a:rPr>
                        <a:t>lully</a:t>
                      </a:r>
                      <a:r>
                        <a:rPr lang="en-US" sz="1800" kern="1200" dirty="0">
                          <a:effectLst/>
                        </a:rPr>
                        <a:t>, </a:t>
                      </a:r>
                      <a:r>
                        <a:rPr lang="en-US" sz="1800" kern="1200" dirty="0" err="1">
                          <a:effectLst/>
                        </a:rPr>
                        <a:t>lullay</a:t>
                      </a:r>
                      <a:r>
                        <a:rPr lang="en-US" sz="1800" kern="1200" dirty="0">
                          <a:effectLst/>
                        </a:rPr>
                        <a:t>?”</a:t>
                      </a:r>
                      <a:endParaRPr lang="en-US" sz="1600" dirty="0"/>
                    </a:p>
                  </a:txBody>
                  <a:tcPr/>
                </a:tc>
                <a:extLst>
                  <a:ext uri="{0D108BD9-81ED-4DB2-BD59-A6C34878D82A}">
                    <a16:rowId xmlns:a16="http://schemas.microsoft.com/office/drawing/2014/main" val="12275494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Herod the king, in his raging,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Charged he hath this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His men of might in his own sight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All young children to slay.</a:t>
                      </a:r>
                    </a:p>
                  </a:txBody>
                  <a:tcPr/>
                </a:tc>
                <a:extLst>
                  <a:ext uri="{0D108BD9-81ED-4DB2-BD59-A6C34878D82A}">
                    <a16:rowId xmlns:a16="http://schemas.microsoft.com/office/drawing/2014/main" val="322357760"/>
                  </a:ext>
                </a:extLst>
              </a:tr>
              <a:tr h="370840">
                <a:tc>
                  <a:txBody>
                    <a:bodyPr/>
                    <a:lstStyle/>
                    <a:p>
                      <a:r>
                        <a:rPr lang="en-US" sz="1800" kern="1200" dirty="0">
                          <a:effectLst/>
                        </a:rPr>
                        <a:t>That woe is me, poor child, for thee</a:t>
                      </a:r>
                    </a:p>
                    <a:p>
                      <a:r>
                        <a:rPr lang="en-US" sz="1800" kern="1200" dirty="0">
                          <a:effectLst/>
                        </a:rPr>
                        <a:t>And ever mourn and may</a:t>
                      </a:r>
                    </a:p>
                    <a:p>
                      <a:r>
                        <a:rPr lang="en-US" sz="1800" kern="1200" dirty="0">
                          <a:effectLst/>
                        </a:rPr>
                        <a:t>For thy parting neither say nor sing,</a:t>
                      </a:r>
                    </a:p>
                    <a:p>
                      <a:r>
                        <a:rPr lang="en-US" sz="1800" kern="1200" dirty="0">
                          <a:effectLst/>
                        </a:rPr>
                        <a:t>“Bye </a:t>
                      </a:r>
                      <a:r>
                        <a:rPr lang="en-US" sz="1800" kern="1200" dirty="0" err="1">
                          <a:effectLst/>
                        </a:rPr>
                        <a:t>bye</a:t>
                      </a:r>
                      <a:r>
                        <a:rPr lang="en-US" sz="1800" kern="1200" dirty="0">
                          <a:effectLst/>
                        </a:rPr>
                        <a:t>, </a:t>
                      </a:r>
                      <a:r>
                        <a:rPr lang="en-US" sz="1800" kern="1200" dirty="0" err="1">
                          <a:effectLst/>
                        </a:rPr>
                        <a:t>lully</a:t>
                      </a:r>
                      <a:r>
                        <a:rPr lang="en-US" sz="1800" kern="1200" dirty="0">
                          <a:effectLst/>
                        </a:rPr>
                        <a:t>, </a:t>
                      </a:r>
                      <a:r>
                        <a:rPr lang="en-US" sz="1800" kern="1200" dirty="0" err="1">
                          <a:effectLst/>
                        </a:rPr>
                        <a:t>lullay</a:t>
                      </a:r>
                      <a:r>
                        <a:rPr lang="en-US" sz="1800" kern="1200" dirty="0">
                          <a:effectLst/>
                        </a:rPr>
                        <a:t>.”</a:t>
                      </a:r>
                    </a:p>
                    <a:p>
                      <a:endParaRPr lang="en-US" sz="900" kern="1200" dirty="0">
                        <a:effectLst/>
                      </a:endParaRPr>
                    </a:p>
                    <a:p>
                      <a:r>
                        <a:rPr lang="en-US" sz="1800" b="1" kern="1200" dirty="0">
                          <a:effectLst/>
                        </a:rPr>
                        <a:t>(Repeat first verse)</a:t>
                      </a:r>
                      <a:endParaRPr lang="en-US" sz="1600" b="1" dirty="0"/>
                    </a:p>
                  </a:txBody>
                  <a:tcPr/>
                </a:tc>
                <a:extLst>
                  <a:ext uri="{0D108BD9-81ED-4DB2-BD59-A6C34878D82A}">
                    <a16:rowId xmlns:a16="http://schemas.microsoft.com/office/drawing/2014/main" val="2551406259"/>
                  </a:ext>
                </a:extLst>
              </a:tr>
            </a:tbl>
          </a:graphicData>
        </a:graphic>
      </p:graphicFrame>
    </p:spTree>
    <p:extLst>
      <p:ext uri="{BB962C8B-B14F-4D97-AF65-F5344CB8AC3E}">
        <p14:creationId xmlns:p14="http://schemas.microsoft.com/office/powerpoint/2010/main" val="3495266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9498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We saw that among the Reformers, differing views of Christmas stemmed largely from differing views of </a:t>
            </a:r>
            <a:r>
              <a:rPr lang="en-US" b="1" i="1" dirty="0"/>
              <a:t>worship</a:t>
            </a:r>
            <a:r>
              <a:rPr lang="en-US" dirty="0"/>
              <a:t>:</a:t>
            </a:r>
          </a:p>
          <a:p>
            <a:pPr lvl="1"/>
            <a:r>
              <a:rPr lang="en-US" dirty="0"/>
              <a:t>Luther held the “</a:t>
            </a:r>
            <a:r>
              <a:rPr lang="en-US" b="1" i="1" dirty="0"/>
              <a:t>normative principle</a:t>
            </a:r>
            <a:r>
              <a:rPr lang="en-US" dirty="0"/>
              <a:t>” — the belief Christians may worship God in any way not </a:t>
            </a:r>
            <a:r>
              <a:rPr lang="en-US" b="1" i="1" dirty="0"/>
              <a:t>forbidden</a:t>
            </a:r>
            <a:r>
              <a:rPr lang="en-US" dirty="0"/>
              <a:t> by Scripture </a:t>
            </a:r>
          </a:p>
          <a:p>
            <a:pPr lvl="1"/>
            <a:r>
              <a:rPr lang="en-US" dirty="0"/>
              <a:t>Zwingli and Calvin held the “</a:t>
            </a:r>
            <a:r>
              <a:rPr lang="en-US" b="1" i="1" dirty="0"/>
              <a:t>regulative principle</a:t>
            </a:r>
            <a:r>
              <a:rPr lang="en-US" dirty="0"/>
              <a:t>” — the belief Christians may </a:t>
            </a:r>
            <a:r>
              <a:rPr lang="en-US" b="1" i="1" dirty="0"/>
              <a:t>only</a:t>
            </a:r>
            <a:r>
              <a:rPr lang="en-US" dirty="0"/>
              <a:t> worship God in ways </a:t>
            </a:r>
            <a:r>
              <a:rPr lang="en-US" b="1" i="1" dirty="0"/>
              <a:t>commanded</a:t>
            </a:r>
            <a:r>
              <a:rPr lang="en-US" dirty="0"/>
              <a:t> by Scripture.</a:t>
            </a:r>
          </a:p>
          <a:p>
            <a:r>
              <a:rPr lang="en-US" dirty="0"/>
              <a:t>Those who lean towards the </a:t>
            </a:r>
            <a:r>
              <a:rPr lang="en-US" b="1" i="1" dirty="0"/>
              <a:t>normative principle </a:t>
            </a:r>
            <a:r>
              <a:rPr lang="en-US" dirty="0"/>
              <a:t>tend to cite the principle of Christian liberty: that which is not explicitly forbidden in scripture is allowed.</a:t>
            </a:r>
          </a:p>
          <a:p>
            <a:r>
              <a:rPr lang="en-US" dirty="0"/>
              <a:t>Those who lean toward the </a:t>
            </a:r>
            <a:r>
              <a:rPr lang="en-US" b="1" i="1" dirty="0"/>
              <a:t>regulative principle </a:t>
            </a:r>
            <a:r>
              <a:rPr lang="en-US" dirty="0"/>
              <a:t>tend to cite passages where God condemned those who did not follow his instructions in worship:</a:t>
            </a:r>
          </a:p>
          <a:p>
            <a:pPr lvl="1"/>
            <a:r>
              <a:rPr lang="en-US" i="1" dirty="0">
                <a:solidFill>
                  <a:srgbClr val="344BF6"/>
                </a:solidFill>
                <a:latin typeface="Cambria" panose="02040503050406030204" pitchFamily="18" charset="0"/>
                <a:ea typeface="Cambria" panose="02040503050406030204" pitchFamily="18" charset="0"/>
              </a:rPr>
              <a:t>Now Nadab and Abihu, the sons of Aaron, each took his censer and put fire in it and laid incense on it and offered </a:t>
            </a:r>
            <a:r>
              <a:rPr lang="en-US" b="1" i="1" dirty="0">
                <a:solidFill>
                  <a:srgbClr val="344BF6"/>
                </a:solidFill>
                <a:latin typeface="Cambria" panose="02040503050406030204" pitchFamily="18" charset="0"/>
                <a:ea typeface="Cambria" panose="02040503050406030204" pitchFamily="18" charset="0"/>
              </a:rPr>
              <a:t>unauthorized fire </a:t>
            </a:r>
            <a:r>
              <a:rPr lang="en-US" i="1" dirty="0">
                <a:solidFill>
                  <a:srgbClr val="344BF6"/>
                </a:solidFill>
                <a:latin typeface="Cambria" panose="02040503050406030204" pitchFamily="18" charset="0"/>
                <a:ea typeface="Cambria" panose="02040503050406030204" pitchFamily="18" charset="0"/>
              </a:rPr>
              <a:t>before the LORD, </a:t>
            </a:r>
            <a:r>
              <a:rPr lang="en-US" b="1" i="1" dirty="0">
                <a:solidFill>
                  <a:srgbClr val="344BF6"/>
                </a:solidFill>
                <a:latin typeface="Cambria" panose="02040503050406030204" pitchFamily="18" charset="0"/>
                <a:ea typeface="Cambria" panose="02040503050406030204" pitchFamily="18" charset="0"/>
              </a:rPr>
              <a:t>which he had not commanded th</a:t>
            </a:r>
            <a:r>
              <a:rPr lang="en-US" i="1" dirty="0">
                <a:solidFill>
                  <a:srgbClr val="344BF6"/>
                </a:solidFill>
                <a:latin typeface="Cambria" panose="02040503050406030204" pitchFamily="18" charset="0"/>
                <a:ea typeface="Cambria" panose="02040503050406030204" pitchFamily="18" charset="0"/>
              </a:rPr>
              <a:t>em. </a:t>
            </a:r>
            <a:r>
              <a:rPr lang="en-US" i="1" baseline="30000" dirty="0">
                <a:solidFill>
                  <a:srgbClr val="344BF6"/>
                </a:solidFill>
                <a:latin typeface="Cambria" panose="02040503050406030204" pitchFamily="18" charset="0"/>
                <a:ea typeface="Cambria" panose="02040503050406030204" pitchFamily="18" charset="0"/>
              </a:rPr>
              <a:t>2</a:t>
            </a:r>
            <a:r>
              <a:rPr lang="en-US" i="1" dirty="0">
                <a:solidFill>
                  <a:srgbClr val="344BF6"/>
                </a:solidFill>
                <a:latin typeface="Cambria" panose="02040503050406030204" pitchFamily="18" charset="0"/>
                <a:ea typeface="Cambria" panose="02040503050406030204" pitchFamily="18" charset="0"/>
              </a:rPr>
              <a:t> And fire came out from before the LORD and consumed them, and they died before the LORD.</a:t>
            </a:r>
            <a:r>
              <a:rPr lang="en-US" dirty="0"/>
              <a:t> (Lev 10:1-2)</a:t>
            </a:r>
          </a:p>
          <a:p>
            <a:r>
              <a:rPr lang="en-US" dirty="0"/>
              <a:t>Which view do you lean toward? Explain your answer.</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2036572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Tudor Christmas Traditions</a:t>
            </a:r>
            <a:endParaRPr lang="en-US" sz="3600" i="1" dirty="0">
              <a:latin typeface="+mn-lt"/>
            </a:endParaRPr>
          </a:p>
        </p:txBody>
      </p:sp>
      <p:sp>
        <p:nvSpPr>
          <p:cNvPr id="8" name="Content Placeholder 7"/>
          <p:cNvSpPr>
            <a:spLocks noGrp="1"/>
          </p:cNvSpPr>
          <p:nvPr>
            <p:ph idx="1"/>
          </p:nvPr>
        </p:nvSpPr>
        <p:spPr>
          <a:xfrm>
            <a:off x="457200" y="762000"/>
            <a:ext cx="8229600" cy="5638800"/>
          </a:xfrm>
        </p:spPr>
        <p:txBody>
          <a:bodyPr>
            <a:normAutofit/>
          </a:bodyPr>
          <a:lstStyle/>
          <a:p>
            <a:r>
              <a:rPr lang="en-US" dirty="0"/>
              <a:t>And because this is the Sunday that I normally do a special Christmas lesson, I thought this year might be a good time to go back and look at some of those </a:t>
            </a:r>
            <a:r>
              <a:rPr lang="en-US" b="1" i="1" dirty="0"/>
              <a:t>Tudor</a:t>
            </a:r>
            <a:r>
              <a:rPr lang="en-US" dirty="0"/>
              <a:t> Christmas traditions.</a:t>
            </a:r>
          </a:p>
          <a:p>
            <a:r>
              <a:rPr lang="en-US" dirty="0"/>
              <a:t>But </a:t>
            </a:r>
            <a:r>
              <a:rPr lang="en-US" b="1" i="1" dirty="0"/>
              <a:t>before</a:t>
            </a:r>
            <a:r>
              <a:rPr lang="en-US" dirty="0"/>
              <a:t> I do that, in order to set the </a:t>
            </a:r>
            <a:r>
              <a:rPr lang="en-US" b="1" i="1" dirty="0"/>
              <a:t>context</a:t>
            </a:r>
            <a:r>
              <a:rPr lang="en-US" dirty="0"/>
              <a:t> for how Christmas was celebrated during this period and why this period was so influential in setting some of our </a:t>
            </a:r>
            <a:r>
              <a:rPr lang="en-US" b="1" i="1" dirty="0"/>
              <a:t>present</a:t>
            </a:r>
            <a:r>
              <a:rPr lang="en-US" dirty="0"/>
              <a:t> Christmas traditions, I would like to give a </a:t>
            </a:r>
            <a:r>
              <a:rPr lang="en-US" b="1" i="1" dirty="0"/>
              <a:t>brief overview </a:t>
            </a:r>
            <a:r>
              <a:rPr lang="en-US" dirty="0"/>
              <a:t>of the different ways Christians have viewed the celebration of Christ’s birth </a:t>
            </a:r>
            <a:r>
              <a:rPr lang="en-US" b="1" i="1" dirty="0"/>
              <a:t>prior</a:t>
            </a:r>
            <a:r>
              <a:rPr lang="en-US" dirty="0"/>
              <a:t> the Tudor period – starting with the early church.</a:t>
            </a:r>
          </a:p>
          <a:p>
            <a:endParaRPr lang="en-US" dirty="0"/>
          </a:p>
        </p:txBody>
      </p:sp>
      <p:sp>
        <p:nvSpPr>
          <p:cNvPr id="5" name="TextBox 4"/>
          <p:cNvSpPr txBox="1"/>
          <p:nvPr/>
        </p:nvSpPr>
        <p:spPr>
          <a:xfrm>
            <a:off x="304800" y="6479025"/>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30000" noProof="0" dirty="0">
                <a:ln>
                  <a:noFill/>
                </a:ln>
                <a:solidFill>
                  <a:prstClr val="black"/>
                </a:solidFill>
                <a:effectLst/>
                <a:uLnTx/>
                <a:uFillTx/>
                <a:latin typeface="Calibri"/>
                <a:ea typeface="+mn-ea"/>
                <a:cs typeface="+mn-cs"/>
                <a:hlinkClick r:id="rId4"/>
              </a:rPr>
              <a:t>https://www.historyextra.com/period/tudor/alison-weir-tudor-christmas-history-advent-calendar-festive-facts-siobhan-clarke/</a:t>
            </a:r>
            <a:r>
              <a:rPr kumimoji="0" lang="en-US" b="0" i="0" u="none" strike="noStrike" kern="1200" cap="none" spc="0" normalizeH="0" baseline="30000" noProof="0" dirty="0">
                <a:ln>
                  <a:noFill/>
                </a:ln>
                <a:solidFill>
                  <a:prstClr val="black"/>
                </a:solidFill>
                <a:effectLst/>
                <a:uLnTx/>
                <a:uFillTx/>
                <a:latin typeface="Calibri"/>
                <a:ea typeface="+mn-ea"/>
                <a:cs typeface="+mn-cs"/>
              </a:rPr>
              <a:t>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56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https://www.johnsanidopoulos.com/2012/11/continuity-and-change-in-fourth-century.html</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7189"/>
            <a:ext cx="9144000" cy="2507411"/>
          </a:xfrm>
          <a:effectLst/>
        </p:spPr>
        <p:txBody>
          <a:bodyPr>
            <a:noAutofit/>
          </a:bodyPr>
          <a:lstStyle/>
          <a:p>
            <a:r>
              <a:rPr lang="en-US" sz="7200" b="1" dirty="0">
                <a:solidFill>
                  <a:schemeClr val="bg1"/>
                </a:solidFill>
                <a:effectLst>
                  <a:glow rad="139700">
                    <a:srgbClr val="C00000">
                      <a:alpha val="40000"/>
                    </a:srgbClr>
                  </a:glow>
                  <a:outerShdw blurRad="114300" dist="38100" dir="13500000" algn="br" rotWithShape="0">
                    <a:prstClr val="black"/>
                  </a:outerShdw>
                </a:effectLst>
              </a:rPr>
              <a:t>Christmas in the Early Church</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602862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300" b="1" dirty="0"/>
              <a:t>Christmas in the Early Church</a:t>
            </a:r>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pPr lvl="0"/>
            <a:r>
              <a:rPr lang="en-US" dirty="0"/>
              <a:t>We are not given a </a:t>
            </a:r>
            <a:r>
              <a:rPr lang="en-US" b="1" i="1" dirty="0"/>
              <a:t>date</a:t>
            </a:r>
            <a:r>
              <a:rPr lang="en-US" dirty="0"/>
              <a:t> for the birth of Christ in scripture. And we are not given a </a:t>
            </a:r>
            <a:r>
              <a:rPr lang="en-US" b="1" i="1" dirty="0"/>
              <a:t>command</a:t>
            </a:r>
            <a:r>
              <a:rPr lang="en-US" dirty="0"/>
              <a:t> to observe the date.</a:t>
            </a:r>
          </a:p>
          <a:p>
            <a:pPr lvl="0"/>
            <a:r>
              <a:rPr lang="en-US" dirty="0"/>
              <a:t>Where did the December 25</a:t>
            </a:r>
            <a:r>
              <a:rPr lang="en-US" baseline="30000" dirty="0"/>
              <a:t>th</a:t>
            </a:r>
            <a:r>
              <a:rPr lang="en-US" dirty="0"/>
              <a:t> date come from? What is the earliest mention by Christians as to the date of Christmas? </a:t>
            </a:r>
          </a:p>
          <a:p>
            <a:pPr lvl="0"/>
            <a:r>
              <a:rPr lang="en-US" dirty="0"/>
              <a:t>In the early church, there was a </a:t>
            </a:r>
            <a:r>
              <a:rPr lang="en-US" b="1" i="1" dirty="0"/>
              <a:t>difference</a:t>
            </a:r>
            <a:r>
              <a:rPr lang="en-US" dirty="0"/>
              <a:t> between the churches in the </a:t>
            </a:r>
            <a:r>
              <a:rPr lang="en-US" b="1" i="1" dirty="0"/>
              <a:t>East</a:t>
            </a:r>
            <a:r>
              <a:rPr lang="en-US" dirty="0"/>
              <a:t> and the churches in the </a:t>
            </a:r>
            <a:r>
              <a:rPr lang="en-US" b="1" i="1" dirty="0"/>
              <a:t>West </a:t>
            </a:r>
            <a:r>
              <a:rPr lang="en-US" dirty="0"/>
              <a:t>as to when Christmas was celebrated. </a:t>
            </a:r>
          </a:p>
          <a:p>
            <a:pPr lvl="0"/>
            <a:r>
              <a:rPr lang="en-US" dirty="0"/>
              <a:t>As in the Quartodeciman controversy (over when Easter was to be celebrated), the East claimed to have </a:t>
            </a:r>
            <a:r>
              <a:rPr lang="en-US" b="1" i="1" dirty="0"/>
              <a:t>apostolic</a:t>
            </a:r>
            <a:r>
              <a:rPr lang="en-US" dirty="0"/>
              <a:t> direction as to when to celebrate the birth of Christ which they did for some time on January 6</a:t>
            </a:r>
            <a:r>
              <a:rPr lang="en-US" baseline="30000" dirty="0"/>
              <a:t>th</a:t>
            </a:r>
            <a:r>
              <a:rPr lang="en-US" dirty="0"/>
              <a:t> (12 days after our Christmas). </a:t>
            </a: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Based on notes taken from James White’s 2016 Church History Series; Lesson 21 – Origins of Christmas</a:t>
            </a:r>
          </a:p>
        </p:txBody>
      </p:sp>
    </p:spTree>
    <p:extLst>
      <p:ext uri="{BB962C8B-B14F-4D97-AF65-F5344CB8AC3E}">
        <p14:creationId xmlns:p14="http://schemas.microsoft.com/office/powerpoint/2010/main" val="3448753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400" b="1" dirty="0"/>
              <a:t>Christmas in the Early Church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a:t>In the </a:t>
            </a:r>
            <a:r>
              <a:rPr lang="en-US" b="1" i="1" dirty="0"/>
              <a:t>West</a:t>
            </a:r>
            <a:r>
              <a:rPr lang="en-US" dirty="0"/>
              <a:t> you begin to see evidence that Christians believed that Christ was born around December 25</a:t>
            </a:r>
            <a:r>
              <a:rPr lang="en-US" baseline="30000" dirty="0"/>
              <a:t>th</a:t>
            </a:r>
            <a:r>
              <a:rPr lang="en-US" dirty="0"/>
              <a:t> as early as the </a:t>
            </a:r>
            <a:r>
              <a:rPr lang="en-US" b="1" i="1" dirty="0"/>
              <a:t>second century</a:t>
            </a:r>
            <a:r>
              <a:rPr lang="en-US" dirty="0"/>
              <a:t>:</a:t>
            </a:r>
          </a:p>
          <a:p>
            <a:pPr lvl="1"/>
            <a:r>
              <a:rPr lang="en-US" b="1" dirty="0"/>
              <a:t>Theophilus, Bishop of Caesarea (A.D. 115-181) – “</a:t>
            </a:r>
            <a:r>
              <a:rPr lang="en-US" i="1" dirty="0"/>
              <a:t>We ought to celebrate the birth-day of our Lord on what day </a:t>
            </a:r>
            <a:r>
              <a:rPr lang="en-US" i="1" dirty="0" err="1"/>
              <a:t>soever</a:t>
            </a:r>
            <a:r>
              <a:rPr lang="en-US" i="1" dirty="0"/>
              <a:t> the </a:t>
            </a:r>
            <a:r>
              <a:rPr lang="en-US" b="1" i="1" dirty="0">
                <a:solidFill>
                  <a:srgbClr val="FF0000"/>
                </a:solidFill>
              </a:rPr>
              <a:t>25th of December</a:t>
            </a:r>
            <a:r>
              <a:rPr lang="en-US" b="1" i="1" dirty="0"/>
              <a:t> </a:t>
            </a:r>
            <a:r>
              <a:rPr lang="en-US" i="1" dirty="0"/>
              <a:t>shall happen.” (</a:t>
            </a:r>
            <a:r>
              <a:rPr lang="en-US" i="1" dirty="0" err="1"/>
              <a:t>Magdeburgenses</a:t>
            </a:r>
            <a:r>
              <a:rPr lang="en-US" i="1" dirty="0"/>
              <a:t>, Cent. 2. c. 6. </a:t>
            </a:r>
            <a:r>
              <a:rPr lang="en-US" i="1" dirty="0" err="1"/>
              <a:t>Hospinian</a:t>
            </a:r>
            <a:r>
              <a:rPr lang="en-US" i="1" dirty="0"/>
              <a:t>, de </a:t>
            </a:r>
            <a:r>
              <a:rPr lang="en-US" i="1" dirty="0" err="1"/>
              <a:t>orign</a:t>
            </a:r>
            <a:r>
              <a:rPr lang="en-US" i="1" dirty="0"/>
              <a:t> </a:t>
            </a:r>
            <a:r>
              <a:rPr lang="en-US" i="1" dirty="0" err="1"/>
              <a:t>Festorum</a:t>
            </a:r>
            <a:r>
              <a:rPr lang="en-US" i="1" dirty="0"/>
              <a:t> </a:t>
            </a:r>
            <a:r>
              <a:rPr lang="en-US" i="1" dirty="0" err="1"/>
              <a:t>Chirstianorum</a:t>
            </a:r>
            <a:r>
              <a:rPr lang="en-US" i="1" dirty="0"/>
              <a:t>)</a:t>
            </a:r>
          </a:p>
          <a:p>
            <a:pPr lvl="1"/>
            <a:r>
              <a:rPr lang="en-US" b="1" dirty="0"/>
              <a:t>Hippolytus of Rome (A.D. 170-240)</a:t>
            </a:r>
            <a:r>
              <a:rPr lang="en-US" dirty="0"/>
              <a:t> - </a:t>
            </a:r>
            <a:r>
              <a:rPr lang="en-US" i="1" dirty="0"/>
              <a:t>“The first coming of our Lord, that in the flesh, in which he was born at Bethlehem, took place eight days before the calends of January </a:t>
            </a:r>
            <a:r>
              <a:rPr lang="en-US" b="1" i="1" dirty="0">
                <a:solidFill>
                  <a:srgbClr val="FF0000"/>
                </a:solidFill>
              </a:rPr>
              <a:t>[= December 25</a:t>
            </a:r>
            <a:r>
              <a:rPr lang="en-US" b="1" i="1" baseline="30000" dirty="0">
                <a:solidFill>
                  <a:srgbClr val="FF0000"/>
                </a:solidFill>
              </a:rPr>
              <a:t>th</a:t>
            </a:r>
            <a:r>
              <a:rPr lang="en-US" i="1" dirty="0"/>
              <a:t>], a Wednesday, in the forty-second year of the reign of Augustus, 5500 years from Adam.”  (Commentary on Daniel 4:23)</a:t>
            </a:r>
          </a:p>
          <a:p>
            <a:pPr lvl="1"/>
            <a:endParaRPr lang="en-US" dirty="0"/>
          </a:p>
          <a:p>
            <a:pPr lvl="0"/>
            <a:endParaRPr lang="en-US" dirty="0"/>
          </a:p>
          <a:p>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http://dec25th.info/Objections%20Answered.html</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80826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sz="4400" b="1" dirty="0"/>
              <a:t>Christmas in the Early Church</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a:t>Often, when early church fathers gave a rationale for a December 25</a:t>
            </a:r>
            <a:r>
              <a:rPr lang="en-US" baseline="30000" dirty="0"/>
              <a:t>th</a:t>
            </a:r>
            <a:r>
              <a:rPr lang="en-US" dirty="0"/>
              <a:t> date for the birth of Christ, it was based on the traditional dating of the annunciation of the Angel to Mary which was believed to be March 25</a:t>
            </a:r>
            <a:r>
              <a:rPr lang="en-US" baseline="30000" dirty="0"/>
              <a:t>th</a:t>
            </a:r>
            <a:r>
              <a:rPr lang="en-US" dirty="0"/>
              <a:t> (nine months before December 25</a:t>
            </a:r>
            <a:r>
              <a:rPr lang="en-US" baseline="30000" dirty="0"/>
              <a:t>th</a:t>
            </a:r>
            <a:r>
              <a:rPr lang="en-US" dirty="0"/>
              <a:t>).</a:t>
            </a:r>
          </a:p>
          <a:p>
            <a:pPr lvl="0"/>
            <a:r>
              <a:rPr lang="en-US" dirty="0"/>
              <a:t>There is </a:t>
            </a:r>
            <a:r>
              <a:rPr lang="en-US" b="1" i="1" dirty="0"/>
              <a:t>no</a:t>
            </a:r>
            <a:r>
              <a:rPr lang="en-US" dirty="0"/>
              <a:t> evidence that early Christians set the date for Christmas for around the same time as the pagan celebrations (that also occurred around the time of the winter solstice) in order to fit in better with the pagans.</a:t>
            </a:r>
          </a:p>
          <a:p>
            <a:r>
              <a:rPr lang="en-US" dirty="0"/>
              <a:t>It seems </a:t>
            </a:r>
            <a:r>
              <a:rPr lang="en-US" b="1" i="1" dirty="0"/>
              <a:t>inconceivable</a:t>
            </a:r>
            <a:r>
              <a:rPr lang="en-US" dirty="0"/>
              <a:t> that the early Christians who suffered so much persecution for faithfully resisting pagan worship would suddenly adopt a pagan holiday on which to celebrate the birth of their Lord.</a:t>
            </a:r>
          </a:p>
          <a:p>
            <a:r>
              <a:rPr lang="en-US" dirty="0"/>
              <a:t>As Augustine (AD 354-430) put it: “We hold this day holy, not like the pagans because of the birth of the sun, but because of Him who made [the sun].” </a:t>
            </a:r>
          </a:p>
          <a:p>
            <a:pPr lvl="0"/>
            <a:endParaRPr lang="en-US" dirty="0"/>
          </a:p>
          <a:p>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*Based on notes taken from James White’s 2016 Church History Series; Lesson 21 – Origins of Christmas</a:t>
            </a:r>
          </a:p>
        </p:txBody>
      </p:sp>
    </p:spTree>
    <p:extLst>
      <p:ext uri="{BB962C8B-B14F-4D97-AF65-F5344CB8AC3E}">
        <p14:creationId xmlns:p14="http://schemas.microsoft.com/office/powerpoint/2010/main" val="1704090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https://en.wikipedia.org/wiki/Marburg_Colloquy#/media/File:Religionsgespr%C3%A4ch_zu_Marburg_1529_August_Noack.jpg</a:t>
            </a: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34844" y="12095"/>
            <a:ext cx="9178844" cy="1664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Reformer’s View of Christmas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158962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366082</TotalTime>
  <Words>3077</Words>
  <Application>Microsoft Office PowerPoint</Application>
  <PresentationFormat>On-screen Show (4:3)</PresentationFormat>
  <Paragraphs>172</Paragraphs>
  <Slides>34</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Cambria</vt:lpstr>
      <vt:lpstr>Office Theme</vt:lpstr>
      <vt:lpstr>140_Office Theme</vt:lpstr>
      <vt:lpstr>68_Office Theme</vt:lpstr>
      <vt:lpstr>PowerPoint Presentation</vt:lpstr>
      <vt:lpstr>Tudor Christmas Traditions</vt:lpstr>
      <vt:lpstr>Tudor Christmas Traditions</vt:lpstr>
      <vt:lpstr>Tudor Christmas Traditions</vt:lpstr>
      <vt:lpstr>Christmas in the Early Church</vt:lpstr>
      <vt:lpstr>Christmas in the Early Church</vt:lpstr>
      <vt:lpstr>Christmas in the Early Church</vt:lpstr>
      <vt:lpstr>Christmas in the Early Church</vt:lpstr>
      <vt:lpstr>The Reformer’s View of Christmas</vt:lpstr>
      <vt:lpstr>The Reformer’s View of Christmas</vt:lpstr>
      <vt:lpstr>The Reformer’s View of Christmas</vt:lpstr>
      <vt:lpstr>The Reformer’s View of Christmas</vt:lpstr>
      <vt:lpstr>The Reformer’s View of Christmas</vt:lpstr>
      <vt:lpstr>Tudor Christmas Traditions</vt:lpstr>
      <vt:lpstr>The Twelve Days of Christmas</vt:lpstr>
      <vt:lpstr>The Twelve Days of Christmas</vt:lpstr>
      <vt:lpstr>The Twelve Days of Christmas</vt:lpstr>
      <vt:lpstr>Father Christmas</vt:lpstr>
      <vt:lpstr>Father Christmas</vt:lpstr>
      <vt:lpstr>The “Kissing Bough”</vt:lpstr>
      <vt:lpstr>The “Kissing Bough”</vt:lpstr>
      <vt:lpstr>Mince Pies</vt:lpstr>
      <vt:lpstr>Mince Pies</vt:lpstr>
      <vt:lpstr>Tudor Christmas Pie (the Original “Turducken”)</vt:lpstr>
      <vt:lpstr>Tudor Christmas Pie</vt:lpstr>
      <vt:lpstr>Wassail!</vt:lpstr>
      <vt:lpstr>Wassail! </vt:lpstr>
      <vt:lpstr>Caroling</vt:lpstr>
      <vt:lpstr>Caroling </vt:lpstr>
      <vt:lpstr>Holy Innocents’ Day (December 28th)</vt:lpstr>
      <vt:lpstr>Holy Innocents’ Day</vt:lpstr>
      <vt:lpstr>The Coventry Carol (Sung by King’s College Choir)</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6862</cp:revision>
  <cp:lastPrinted>2020-12-20T05:03:27Z</cp:lastPrinted>
  <dcterms:created xsi:type="dcterms:W3CDTF">2018-06-08T00:19:32Z</dcterms:created>
  <dcterms:modified xsi:type="dcterms:W3CDTF">2020-12-20T23:39:22Z</dcterms:modified>
</cp:coreProperties>
</file>