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notesSlides/notesSlide3.xml" ContentType="application/vnd.openxmlformats-officedocument.presentationml.notesSl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notesSlides/notesSlide4.xml" ContentType="application/vnd.openxmlformats-officedocument.presentationml.notesSlide+xml"/>
  <Override PartName="/ppt/theme/themeOverride22.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27"/>
  </p:notesMasterIdLst>
  <p:handoutMasterIdLst>
    <p:handoutMasterId r:id="rId28"/>
  </p:handoutMasterIdLst>
  <p:sldIdLst>
    <p:sldId id="3929" r:id="rId3"/>
    <p:sldId id="3930" r:id="rId4"/>
    <p:sldId id="3931" r:id="rId5"/>
    <p:sldId id="3939" r:id="rId6"/>
    <p:sldId id="3932" r:id="rId7"/>
    <p:sldId id="3934" r:id="rId8"/>
    <p:sldId id="3933" r:id="rId9"/>
    <p:sldId id="3936" r:id="rId10"/>
    <p:sldId id="3935" r:id="rId11"/>
    <p:sldId id="3937" r:id="rId12"/>
    <p:sldId id="3938" r:id="rId13"/>
    <p:sldId id="3940" r:id="rId14"/>
    <p:sldId id="3941" r:id="rId15"/>
    <p:sldId id="3942" r:id="rId16"/>
    <p:sldId id="3943" r:id="rId17"/>
    <p:sldId id="3944" r:id="rId18"/>
    <p:sldId id="3975" r:id="rId19"/>
    <p:sldId id="3949" r:id="rId20"/>
    <p:sldId id="3950" r:id="rId21"/>
    <p:sldId id="3952" r:id="rId22"/>
    <p:sldId id="3953" r:id="rId23"/>
    <p:sldId id="3976" r:id="rId24"/>
    <p:sldId id="3977" r:id="rId25"/>
    <p:sldId id="3978" r:id="rId2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5" autoAdjust="0"/>
    <p:restoredTop sz="94660"/>
  </p:normalViewPr>
  <p:slideViewPr>
    <p:cSldViewPr>
      <p:cViewPr varScale="1">
        <p:scale>
          <a:sx n="162" d="100"/>
          <a:sy n="162" d="100"/>
        </p:scale>
        <p:origin x="1612" y="88"/>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notesViewPr>
    <p:cSldViewPr>
      <p:cViewPr varScale="1">
        <p:scale>
          <a:sx n="121" d="100"/>
          <a:sy n="121" d="100"/>
        </p:scale>
        <p:origin x="4924" y="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12/27/2020</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12/27/2020</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3558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7299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0593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7705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12/27/2020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12/27/2020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12/27/2020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12/27/2020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12/27/2020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12/27/2020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12/27/2020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12/27/2020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12/27/2020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12/27/2020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12/27/2020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12/27/2020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12/27/2020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12/27/2020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12/27/2020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16.xml"/><Relationship Id="rId5" Type="http://schemas.openxmlformats.org/officeDocument/2006/relationships/hyperlink" Target="https://christianreformedink.wordpress.com/reformed-theology-2/ecclesiology/reformation-events/nine-things-you-should-know-about-the-council-of-trent/" TargetMode="Externa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christianreformedink.wordpress.com/reformed-theology-2/ecclesiology/reformation-events/nine-things-you-should-know-about-the-council-of-trent/"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hemeOverride" Target="../theme/themeOverride21.xml"/><Relationship Id="rId5" Type="http://schemas.openxmlformats.org/officeDocument/2006/relationships/hyperlink" Target="https://christianreformedink.wordpress.com/reformed-theology-2/ecclesiology/reformation-events/nine-things-you-should-know-about-the-council-of-trent/" TargetMode="External"/><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hemeOverride" Target="../theme/themeOverride22.xml"/><Relationship Id="rId4" Type="http://schemas.openxmlformats.org/officeDocument/2006/relationships/hyperlink" Target="https://www.weareteachers.com/moving-beyond-classroom-discussion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3.xml"/><Relationship Id="rId5" Type="http://schemas.openxmlformats.org/officeDocument/2006/relationships/hyperlink" Target="https://deovivendiperchristum.wordpress.com/2013/10/30/johann-von-staupitz-c-1460-1524-on-gods-eternal-predestination/"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7042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Catholic Evangelicals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The chief </a:t>
            </a:r>
            <a:r>
              <a:rPr lang="en-US" b="1" i="1" dirty="0"/>
              <a:t>difference</a:t>
            </a:r>
            <a:r>
              <a:rPr lang="en-US" dirty="0"/>
              <a:t> between Catholic Evangelicals and Protestants was that the Catholic Evangelicals combined their views on salvation by grace alone with:</a:t>
            </a:r>
          </a:p>
          <a:p>
            <a:pPr lvl="1"/>
            <a:r>
              <a:rPr lang="en-US" dirty="0"/>
              <a:t>A continuing belief in the </a:t>
            </a:r>
            <a:r>
              <a:rPr lang="en-US" b="1" i="1" dirty="0"/>
              <a:t>papacy</a:t>
            </a:r>
            <a:r>
              <a:rPr lang="en-US" dirty="0"/>
              <a:t> as the divinely ordained head of the visible Church</a:t>
            </a:r>
          </a:p>
          <a:p>
            <a:pPr lvl="1"/>
            <a:r>
              <a:rPr lang="en-US" b="1" i="1" dirty="0"/>
              <a:t>Transubstantiation</a:t>
            </a:r>
            <a:r>
              <a:rPr lang="en-US" dirty="0"/>
              <a:t> as the only true doctrine of the eucharist. </a:t>
            </a:r>
          </a:p>
          <a:p>
            <a:r>
              <a:rPr lang="en-US" dirty="0"/>
              <a:t>Their ideal was a reformed evangelical Church of Rome.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8287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Catholic Evangelicals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dirty="0"/>
              <a:t>The Catholic Evangelicals could be as bold as the Protestants in condemning abuses in the Church; they expressed their criticisms most forcefully in 1537, in the report of a reform commission set up by Pope Paul III (1534-49). </a:t>
            </a:r>
          </a:p>
          <a:p>
            <a:r>
              <a:rPr lang="en-US" dirty="0"/>
              <a:t>The report was entitled </a:t>
            </a:r>
            <a:r>
              <a:rPr lang="en-US" i="1" dirty="0" err="1"/>
              <a:t>Consilium</a:t>
            </a:r>
            <a:r>
              <a:rPr lang="en-US" i="1" dirty="0"/>
              <a:t> de </a:t>
            </a:r>
            <a:r>
              <a:rPr lang="en-US" i="1" dirty="0" err="1"/>
              <a:t>Emendanda</a:t>
            </a:r>
            <a:r>
              <a:rPr lang="en-US" i="1" dirty="0"/>
              <a:t> Ecclesia </a:t>
            </a:r>
            <a:r>
              <a:rPr lang="en-US" dirty="0"/>
              <a:t>(“Consultation on Reforming the Church”). </a:t>
            </a:r>
          </a:p>
          <a:p>
            <a:r>
              <a:rPr lang="en-US" dirty="0"/>
              <a:t>It was so forthright in its condemnation of the existing state of the Roman Church that the pope refused to publish it. </a:t>
            </a:r>
          </a:p>
          <a:p>
            <a:r>
              <a:rPr lang="en-US" dirty="0"/>
              <a:t>However, copies of the report “leaked” out and were printed unofficially – especially by Protestants, who claimed that it justified all the criticisms they had made of Rome. </a:t>
            </a:r>
          </a:p>
          <a:p>
            <a:r>
              <a:rPr lang="en-US" dirty="0"/>
              <a:t>It was so embarrassing that the Roman inquisition finally placed it on the index of forbidden books!</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84704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Catholic Evangelicals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The most popular writing to emerge from the Catholic Evangelical camp was </a:t>
            </a:r>
            <a:r>
              <a:rPr lang="en-US" i="1" dirty="0"/>
              <a:t>The Benefits of Christ’s Death</a:t>
            </a:r>
            <a:r>
              <a:rPr lang="en-US" dirty="0"/>
              <a:t>, published in Venice in 1543. </a:t>
            </a:r>
          </a:p>
          <a:p>
            <a:r>
              <a:rPr lang="en-US" dirty="0"/>
              <a:t>Historians are not sure who wrote it; the book was hugely popular among Italian Catholics, selling 40,000 copies by 1549. </a:t>
            </a:r>
          </a:p>
          <a:p>
            <a:r>
              <a:rPr lang="en-US" dirty="0"/>
              <a:t>It taught a strongly Augustinian theology alongside a Protestant view of justification by faith. </a:t>
            </a:r>
          </a:p>
          <a:p>
            <a:r>
              <a:rPr lang="en-US" dirty="0"/>
              <a:t>In fact, large parts of the </a:t>
            </a:r>
            <a:r>
              <a:rPr lang="en-US" i="1" dirty="0"/>
              <a:t>Benefits</a:t>
            </a:r>
            <a:r>
              <a:rPr lang="en-US" dirty="0"/>
              <a:t> were simply a translation into Italian of the 1539 edition of Calvin’s Institutes! </a:t>
            </a:r>
          </a:p>
          <a:p>
            <a:r>
              <a:rPr lang="en-US" dirty="0"/>
              <a:t>The inquisition eventually placed the </a:t>
            </a:r>
            <a:r>
              <a:rPr lang="en-US" i="1" dirty="0"/>
              <a:t>Benefits</a:t>
            </a:r>
            <a:r>
              <a:rPr lang="en-US" dirty="0"/>
              <a:t> on the index of forbidden books.</a:t>
            </a:r>
          </a:p>
          <a:p>
            <a:endParaRPr lang="en-US" dirty="0"/>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13923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Catholic Evangelicals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dirty="0"/>
              <a:t>The influence of the Catholic Evangelicals on the papacy reached its height in the period 1539-41. </a:t>
            </a:r>
          </a:p>
          <a:p>
            <a:r>
              <a:rPr lang="en-US" dirty="0"/>
              <a:t>In these three years, leading Roman Catholic and Protestant theologians held a series of meetings, under the authority of Holy Roman Emperor Charles V and backed by Pope Paul III, with the aim of restoring the shattered unity of the Church in Western Europe. </a:t>
            </a:r>
          </a:p>
          <a:p>
            <a:r>
              <a:rPr lang="en-US" dirty="0"/>
              <a:t>Catholic Evangelicals dominated the Roman delegates at these meetings. </a:t>
            </a:r>
          </a:p>
          <a:p>
            <a:r>
              <a:rPr lang="en-US" dirty="0"/>
              <a:t>This Roman–Protestant dialogue came closest to success in 1541 at the Colloquy of Regensburg. </a:t>
            </a:r>
          </a:p>
          <a:p>
            <a:r>
              <a:rPr lang="en-US" dirty="0" err="1"/>
              <a:t>Contarini</a:t>
            </a:r>
            <a:r>
              <a:rPr lang="en-US" dirty="0"/>
              <a:t> presided over the colloquy; Gropper and </a:t>
            </a:r>
            <a:r>
              <a:rPr lang="en-US" dirty="0" err="1"/>
              <a:t>Pighius</a:t>
            </a:r>
            <a:r>
              <a:rPr lang="en-US" dirty="0"/>
              <a:t> were among the Roman Catholics, and Calvin, Melanchthon, and Bucer among the Protestants. </a:t>
            </a:r>
          </a:p>
          <a:p>
            <a:r>
              <a:rPr lang="en-US" dirty="0"/>
              <a:t>The two sides managed to produce a common statement on original sin and justification by faith.</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91591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Catholic Evangelicals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a:bodyPr>
          <a:lstStyle/>
          <a:p>
            <a:r>
              <a:rPr lang="en-US" dirty="0"/>
              <a:t>Calvin wrote to William Farel:</a:t>
            </a:r>
          </a:p>
          <a:p>
            <a:pPr lvl="1"/>
            <a:r>
              <a:rPr lang="en-US" i="1" dirty="0">
                <a:latin typeface="Cambria" panose="02040503050406030204" pitchFamily="18" charset="0"/>
                <a:ea typeface="Cambria" panose="02040503050406030204" pitchFamily="18" charset="0"/>
              </a:rPr>
              <a:t>To our delight, they agreed with us without difficulty on original sin. Then followed a discussion about free-will, which was settled according to the opinion of Augustine. In these two points the Catholic delegates do not differ from us. Regarding justification, there were sharper arguments. In the end a formula was drawn up, with corrections agreed on by both sides, which you will certainly accept. When you read the copy of the formula which I include with this letter, you will be amazed, I know, that our opponents came so far over to our views. They have retained the whole truth of our doctrine! There is nothing in the formula which is not found in our writings. I know you will desire an even clearer explanation, and I agree with you on this. But truly, if you think about the men with whom we have reached this agreement, you will realize how much has been achieved.</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64513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Catholic Evangelicals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However, after these hopeful beginnings, the colloquy broke down completely over the doctrine of the </a:t>
            </a:r>
            <a:r>
              <a:rPr lang="en-US" b="1" i="1" dirty="0"/>
              <a:t>eucharist</a:t>
            </a:r>
            <a:r>
              <a:rPr lang="en-US" dirty="0"/>
              <a:t>. </a:t>
            </a:r>
          </a:p>
          <a:p>
            <a:r>
              <a:rPr lang="en-US" dirty="0"/>
              <a:t>The Catholic Evangelicals insisted on </a:t>
            </a:r>
            <a:r>
              <a:rPr lang="en-US" b="1" i="1" dirty="0"/>
              <a:t>transubstantiation</a:t>
            </a:r>
            <a:r>
              <a:rPr lang="en-US" dirty="0"/>
              <a:t>; the Protestants refused to tolerate it, on the basis that it would lead to the idolatrous worship of the communion bread as Christ’s actual body.</a:t>
            </a:r>
          </a:p>
          <a:p>
            <a:r>
              <a:rPr lang="en-US" dirty="0"/>
              <a:t>The Catholic Evangelicals continued to enjoy a significant degree of popular success, as the sale of </a:t>
            </a:r>
            <a:r>
              <a:rPr lang="en-US" i="1" dirty="0"/>
              <a:t>The Benefits of Christ’s Death </a:t>
            </a:r>
            <a:r>
              <a:rPr lang="en-US" dirty="0"/>
              <a:t>showed, but the failure of the Colloquy of Regensburg marked the end of their official influence in the papal court.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70393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Catholic Evangelicals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Many leading Roman Churchmen rejected the joint Roman–Protestant statement on justification by faith as a vile Lutheran heresy; paradoxically, some Protestants, including Luther, rejected it as a compromise with Rome! </a:t>
            </a:r>
          </a:p>
          <a:p>
            <a:r>
              <a:rPr lang="en-US" dirty="0"/>
              <a:t>In 1541 Pope Paul III removed </a:t>
            </a:r>
            <a:r>
              <a:rPr lang="en-US" dirty="0" err="1"/>
              <a:t>Contarini</a:t>
            </a:r>
            <a:r>
              <a:rPr lang="en-US" dirty="0"/>
              <a:t> from all positions of influence, and the great Catholic Evangelical leader died a year later. </a:t>
            </a:r>
          </a:p>
          <a:p>
            <a:r>
              <a:rPr lang="en-US" dirty="0"/>
              <a:t>As a result of the Catholic Evangelical failure, Augustinian theology fell into disfavor in Rome. </a:t>
            </a:r>
          </a:p>
          <a:p>
            <a:r>
              <a:rPr lang="en-US" dirty="0"/>
              <a:t>The way was now clear for a policy of reforming the Church, </a:t>
            </a:r>
            <a:r>
              <a:rPr lang="en-US" b="1" i="1" dirty="0"/>
              <a:t>not</a:t>
            </a:r>
            <a:r>
              <a:rPr lang="en-US" dirty="0"/>
              <a:t> in order to </a:t>
            </a:r>
            <a:r>
              <a:rPr lang="en-US" b="1" i="1" dirty="0"/>
              <a:t>win back </a:t>
            </a:r>
            <a:r>
              <a:rPr lang="en-US" dirty="0"/>
              <a:t>the Protestants, but in order to make the Church an effective instrument for their </a:t>
            </a:r>
            <a:r>
              <a:rPr lang="en-US" b="1" i="1" dirty="0"/>
              <a:t>extermination</a:t>
            </a:r>
            <a:r>
              <a:rPr lang="en-US" dirty="0"/>
              <a:t>.</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84768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hlinkClick r:id="rId5"/>
              </a:rPr>
              <a:t>https://christianreformedink.wordpress.com/reformed-theology-2/ecclesiology/reformation-events/nine-things-you-should-know-about-the-council-of-trent/</a:t>
            </a:r>
            <a:r>
              <a:rPr kumimoji="0" lang="en-US" sz="10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2197705"/>
          </a:xfrm>
          <a:noFill/>
        </p:spPr>
        <p:txBody>
          <a:bodyPr>
            <a:noAutofit/>
          </a:bodyPr>
          <a:lstStyle/>
          <a:p>
            <a:r>
              <a:rPr lang="en-US" sz="6600" b="1" dirty="0">
                <a:solidFill>
                  <a:schemeClr val="bg1"/>
                </a:solidFill>
                <a:effectLst>
                  <a:glow rad="228600">
                    <a:schemeClr val="accent2">
                      <a:satMod val="175000"/>
                      <a:alpha val="40000"/>
                    </a:schemeClr>
                  </a:glow>
                  <a:outerShdw blurRad="114300" dist="38100" dir="13500000" algn="br" rotWithShape="0">
                    <a:prstClr val="black"/>
                  </a:outerShdw>
                </a:effectLst>
              </a:rPr>
              <a:t>Ignatius Loyola</a:t>
            </a:r>
            <a:b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br>
            <a:r>
              <a:rPr lang="en-US" sz="4000" b="1" dirty="0">
                <a:solidFill>
                  <a:schemeClr val="bg1"/>
                </a:solidFill>
                <a:effectLst>
                  <a:glow rad="228600">
                    <a:schemeClr val="accent2">
                      <a:satMod val="175000"/>
                      <a:alpha val="40000"/>
                    </a:schemeClr>
                  </a:glow>
                  <a:outerShdw blurRad="114300" dist="38100" dir="13500000" algn="br" rotWithShape="0">
                    <a:prstClr val="black"/>
                  </a:outerShdw>
                </a:effectLst>
              </a:rPr>
              <a:t>Father of the Catholic Counter Reformation</a:t>
            </a:r>
            <a:endParaRPr lang="en-US" sz="54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7251394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Ignatius Loyola</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a:bodyPr>
          <a:lstStyle/>
          <a:p>
            <a:r>
              <a:rPr lang="en-US" dirty="0"/>
              <a:t>If Luther gave birth to Protestantism, </a:t>
            </a:r>
            <a:r>
              <a:rPr lang="en-US" b="1" i="1" dirty="0"/>
              <a:t>Ignatius Loyola </a:t>
            </a:r>
            <a:r>
              <a:rPr lang="en-US" dirty="0"/>
              <a:t>was the spiritual father of the Catholic Counter-Reformation. </a:t>
            </a:r>
          </a:p>
          <a:p>
            <a:r>
              <a:rPr lang="en-US" dirty="0"/>
              <a:t>A native of the Basque region of northern Spain where the armies of Islam had never conquered, Loyola belonged to an ancient branch of the Spanish nobility, the </a:t>
            </a:r>
            <a:r>
              <a:rPr lang="en-US" dirty="0" err="1"/>
              <a:t>Recaldes</a:t>
            </a:r>
            <a:r>
              <a:rPr lang="en-US" dirty="0"/>
              <a:t>, direct descendants of the Visigoths.</a:t>
            </a:r>
          </a:p>
          <a:p>
            <a:r>
              <a:rPr lang="en-US" dirty="0"/>
              <a:t>The </a:t>
            </a:r>
            <a:r>
              <a:rPr lang="en-US" dirty="0" err="1"/>
              <a:t>Recaldes</a:t>
            </a:r>
            <a:r>
              <a:rPr lang="en-US" dirty="0"/>
              <a:t> family had a strong military tradition, and so it was as a soldier that the young and well-educated Loyola began his remarkable life, in the service of the Spanish kings Ferdinand II of Aragon (1479-1516) and his grandson Charles I of Spain (1516-56) – this was the same Charles (Charles V) who became Holy Roman Emperor in 1521.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20568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Ignatius Loyola</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At this stage in his development, Loyola was obsessed with the great medieval tales of knighthood and chivalry; his burning ambition was to become a famous knight. </a:t>
            </a:r>
          </a:p>
          <a:p>
            <a:r>
              <a:rPr lang="en-US" dirty="0"/>
              <a:t>However, it was not to be. In 1521, one of Loyola’s legs was shattered and crippled in a war between Spain and France, and his military career came to an abrupt end.</a:t>
            </a:r>
          </a:p>
          <a:p>
            <a:r>
              <a:rPr lang="en-US" dirty="0"/>
              <a:t>As he lay at home recovering from his injury, Loyola’s thoughts turned to </a:t>
            </a:r>
            <a:r>
              <a:rPr lang="en-US" b="1" i="1" dirty="0"/>
              <a:t>religion</a:t>
            </a:r>
            <a:r>
              <a:rPr lang="en-US" dirty="0"/>
              <a:t>. </a:t>
            </a:r>
          </a:p>
          <a:p>
            <a:r>
              <a:rPr lang="en-US" dirty="0"/>
              <a:t>Instead of reading stories of medieval </a:t>
            </a:r>
            <a:r>
              <a:rPr lang="en-US" b="1" i="1" dirty="0"/>
              <a:t>knights</a:t>
            </a:r>
            <a:r>
              <a:rPr lang="en-US" dirty="0"/>
              <a:t>, he began to read lives of the </a:t>
            </a:r>
            <a:r>
              <a:rPr lang="en-US" b="1" i="1" dirty="0"/>
              <a:t>saints</a:t>
            </a:r>
            <a:r>
              <a:rPr lang="en-US" dirty="0"/>
              <a:t>.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65664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hlinkClick r:id="rId5"/>
              </a:rPr>
              <a:t>https://christianreformedink.wordpress.com/reformed-theology-2/ecclesiology/reformation-events/nine-things-you-should-know-about-the-council-of-trent/</a:t>
            </a:r>
            <a:r>
              <a:rPr kumimoji="0" lang="en-US" sz="10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673705"/>
          </a:xfrm>
          <a:noFill/>
        </p:spPr>
        <p:txBody>
          <a:bodyPr>
            <a:noAutofit/>
          </a:bodyPr>
          <a:lstStyle/>
          <a:p>
            <a:r>
              <a:rPr lang="en-US" sz="4800" b="1" dirty="0">
                <a:solidFill>
                  <a:schemeClr val="bg1"/>
                </a:solidFill>
                <a:effectLst>
                  <a:glow rad="228600">
                    <a:schemeClr val="accent2">
                      <a:satMod val="175000"/>
                      <a:alpha val="40000"/>
                    </a:schemeClr>
                  </a:glow>
                  <a:outerShdw blurRad="114300" dist="38100" dir="13500000" algn="br" rotWithShape="0">
                    <a:prstClr val="black"/>
                  </a:outerShdw>
                </a:effectLst>
              </a:rPr>
              <a:t>The Catholic Counter-Reformation</a:t>
            </a:r>
            <a:endParaRPr lang="en-US" sz="48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39190155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Ignatius Loyola</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But the book that made the deepest impression on him was </a:t>
            </a:r>
            <a:r>
              <a:rPr lang="en-US" i="1" dirty="0"/>
              <a:t>The Life of our Lord Jesus Christ</a:t>
            </a:r>
            <a:r>
              <a:rPr lang="en-US" dirty="0"/>
              <a:t> by the 14th century German writer, </a:t>
            </a:r>
            <a:r>
              <a:rPr lang="en-US" dirty="0" err="1"/>
              <a:t>Ludolph</a:t>
            </a:r>
            <a:r>
              <a:rPr lang="en-US" dirty="0"/>
              <a:t> of Saxony, a Carthusian monk.</a:t>
            </a:r>
          </a:p>
          <a:p>
            <a:r>
              <a:rPr lang="en-US" dirty="0"/>
              <a:t>This book was the most detailed biography of Christ that had been written in the Middle Ages; it included comments on the different Gospel passages by the early Church fathers and medieval theologians, together with prayers and practical teaching based on each passage.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57557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Ignatius Loyola</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Reading </a:t>
            </a:r>
            <a:r>
              <a:rPr lang="en-US" dirty="0" err="1"/>
              <a:t>Ludolph’s</a:t>
            </a:r>
            <a:r>
              <a:rPr lang="en-US" dirty="0"/>
              <a:t> </a:t>
            </a:r>
            <a:r>
              <a:rPr lang="en-US" i="1" dirty="0"/>
              <a:t>Life of Christ </a:t>
            </a:r>
            <a:r>
              <a:rPr lang="en-US" dirty="0"/>
              <a:t>proved to be the turning point of the young Loyola’s life. </a:t>
            </a:r>
          </a:p>
          <a:p>
            <a:r>
              <a:rPr lang="en-US" dirty="0"/>
              <a:t>He renounced his worldly ambitions, and vowed that from now on, he would only ever be a </a:t>
            </a:r>
            <a:r>
              <a:rPr lang="en-US" b="1" i="1" dirty="0"/>
              <a:t>spiritual </a:t>
            </a:r>
            <a:r>
              <a:rPr lang="en-US" dirty="0"/>
              <a:t>knight in the heavenly service of the Lord Jesus Christ and His mother, the blessed Virgin Mary. </a:t>
            </a:r>
          </a:p>
          <a:p>
            <a:r>
              <a:rPr lang="en-US" dirty="0"/>
              <a:t>He gave away his knightly costume, put on a hermit’s garb, and went to the Dominican convent in Manresa, north-eastern Spain. </a:t>
            </a:r>
          </a:p>
          <a:p>
            <a:r>
              <a:rPr lang="en-US" dirty="0"/>
              <a:t>Here, between March 1522 and February 1523, Loyola devoted himself to prayer and harsh ascetic self-discipline.</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30094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1000" r="-21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hlinkClick r:id="rId5"/>
              </a:rPr>
              <a:t>https://christianreformedink.wordpress.com/reformed-theology-2/ecclesiology/reformation-events/nine-things-you-should-know-about-the-council-of-trent/</a:t>
            </a:r>
            <a:r>
              <a:rPr kumimoji="0" lang="en-US" sz="10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1511905"/>
          </a:xfrm>
          <a:noFill/>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Ignatius Loyola </a:t>
            </a:r>
            <a:b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br>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Founder of the Jesuits</a:t>
            </a:r>
            <a:endParaRPr lang="en-US" sz="60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37622892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6745720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85000" lnSpcReduction="20000"/>
          </a:bodyPr>
          <a:lstStyle/>
          <a:p>
            <a:r>
              <a:rPr lang="en-US" dirty="0"/>
              <a:t>Luther’s spiritual guide </a:t>
            </a:r>
            <a:r>
              <a:rPr lang="en-US" b="1" i="1" dirty="0"/>
              <a:t>Johannes von Staupitz </a:t>
            </a:r>
            <a:r>
              <a:rPr lang="en-US" dirty="0"/>
              <a:t>agreed with Luther on the gospel criticized him for leaving the Roman Catholic Church – cautioning Luther that he should not “</a:t>
            </a:r>
            <a:r>
              <a:rPr lang="en-US" i="1" dirty="0">
                <a:latin typeface="Cambria" panose="02040503050406030204" pitchFamily="18" charset="0"/>
                <a:ea typeface="Cambria" panose="02040503050406030204" pitchFamily="18" charset="0"/>
              </a:rPr>
              <a:t>condemn things which are not important” </a:t>
            </a:r>
            <a:r>
              <a:rPr lang="en-US" dirty="0"/>
              <a:t>or things which “</a:t>
            </a:r>
            <a:r>
              <a:rPr lang="en-US" i="1" dirty="0">
                <a:latin typeface="Cambria" panose="02040503050406030204" pitchFamily="18" charset="0"/>
                <a:ea typeface="Cambria" panose="02040503050406030204" pitchFamily="18" charset="0"/>
              </a:rPr>
              <a:t>do not affect a sinner’s justification</a:t>
            </a:r>
            <a:r>
              <a:rPr lang="en-US" dirty="0"/>
              <a:t>”, citing, for example, Luther’s hatred of monasticism. Was Staupitz right about this? Should Luther have heeded his mentor’s advice?</a:t>
            </a:r>
          </a:p>
          <a:p>
            <a:r>
              <a:rPr lang="en-US" dirty="0"/>
              <a:t>In response to his mentor’s criticisms, Luther expressed disappointment at his former mentor’s allegiance to the pope (and the Roman Catholic hierarchy) – seeing it as inconsistent with a commitment to “</a:t>
            </a:r>
            <a:r>
              <a:rPr lang="en-US" i="1" dirty="0">
                <a:latin typeface="Cambria" panose="02040503050406030204" pitchFamily="18" charset="0"/>
                <a:ea typeface="Cambria" panose="02040503050406030204" pitchFamily="18" charset="0"/>
              </a:rPr>
              <a:t>grace and the cross”</a:t>
            </a:r>
            <a:r>
              <a:rPr lang="en-US" dirty="0"/>
              <a:t>. Is Luther right about this? Is a commitment to following the pope inconsistent with a belief in the gospel?</a:t>
            </a:r>
          </a:p>
          <a:p>
            <a:r>
              <a:rPr lang="en-US" dirty="0"/>
              <a:t>Likewise, after agreeing on the gospel, the Reformers and Catholic Evangelicals were unable to come together after the Colloquy of Regensburg because of differences over the Eucharist and transubstantiation. Is this an issue worth dividing over?</a:t>
            </a:r>
          </a:p>
          <a:p>
            <a:r>
              <a:rPr lang="en-US" dirty="0"/>
              <a:t>Do </a:t>
            </a:r>
            <a:r>
              <a:rPr lang="en-US" b="1" i="1" dirty="0"/>
              <a:t>you</a:t>
            </a:r>
            <a:r>
              <a:rPr lang="en-US" dirty="0"/>
              <a:t> have a topic or question that </a:t>
            </a:r>
            <a:r>
              <a:rPr lang="en-US" b="1" i="1" dirty="0"/>
              <a:t>you</a:t>
            </a:r>
            <a:r>
              <a:rPr lang="en-US" dirty="0"/>
              <a:t> would like to see us to discuss?</a:t>
            </a:r>
          </a:p>
        </p:txBody>
      </p:sp>
    </p:spTree>
    <p:extLst>
      <p:ext uri="{BB962C8B-B14F-4D97-AF65-F5344CB8AC3E}">
        <p14:creationId xmlns:p14="http://schemas.microsoft.com/office/powerpoint/2010/main" val="12457296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Catholic Counter-Reformation</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r>
              <a:rPr lang="en-US" dirty="0"/>
              <a:t>How did the Roman Catholic Church respond to the challenge of the Reformers? </a:t>
            </a:r>
          </a:p>
          <a:p>
            <a:r>
              <a:rPr lang="en-US" dirty="0"/>
              <a:t>It took almost forty years before any clear and committed response became the official Roman policy. </a:t>
            </a:r>
          </a:p>
          <a:p>
            <a:r>
              <a:rPr lang="en-US" dirty="0"/>
              <a:t>There were many conflicting opinions among those who stayed loyal to Rome. </a:t>
            </a:r>
          </a:p>
          <a:p>
            <a:r>
              <a:rPr lang="en-US" dirty="0"/>
              <a:t>Even the most traditionally minded Catholics soon realized that simply persecuting Protestants would not solve the problems and abuses in the Church to which the Reformers had pointed. </a:t>
            </a:r>
          </a:p>
          <a:p>
            <a:r>
              <a:rPr lang="en-US" dirty="0"/>
              <a:t>In this section, we will see how Rome’s ultimate response to the Reformation took shape, and how it affected both the Roman Catholic Church and the religious history of Europe.</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91129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6400800"/>
            <a:ext cx="9032956"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https://deovivendiperchristum.wordpress.com/2013/10/30/johann-von-staupitz-c-1460-1524-on-gods-eternal-predestination/</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826105"/>
          </a:xfrm>
          <a:noFill/>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The Catholic Evangelicals</a:t>
            </a:r>
            <a:endParaRPr lang="en-US" sz="60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11221165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Catholic Evangelicals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dirty="0"/>
              <a:t>One Roman Catholic response to the Reformation was to agree with much that Luther, Zwingli, and the other Reformers said, and yet to regret their break with the papacy. </a:t>
            </a:r>
          </a:p>
          <a:p>
            <a:r>
              <a:rPr lang="en-US" dirty="0"/>
              <a:t>Those who responded in this way worked in the period 1521-41 to reform the Church of Rome from within, towards a more biblical theology and practice, and thus to win back the Protestants into the one true Church. </a:t>
            </a:r>
          </a:p>
          <a:p>
            <a:r>
              <a:rPr lang="en-US" dirty="0"/>
              <a:t>These Roman Reformers are usually called the </a:t>
            </a:r>
            <a:r>
              <a:rPr lang="en-US" b="1" i="1" dirty="0"/>
              <a:t>Catholic Evangelicals</a:t>
            </a:r>
            <a:r>
              <a:rPr lang="en-US" dirty="0"/>
              <a:t>.</a:t>
            </a:r>
          </a:p>
          <a:p>
            <a:r>
              <a:rPr lang="en-US" dirty="0"/>
              <a:t>We have already met one of these Catholic Evangelicals – </a:t>
            </a:r>
            <a:r>
              <a:rPr lang="en-US" b="1" i="1" dirty="0"/>
              <a:t>Johannes von Staupitz </a:t>
            </a:r>
            <a:r>
              <a:rPr lang="en-US" dirty="0"/>
              <a:t>(1460-1524), the young Luther’s spiritual guide. </a:t>
            </a:r>
          </a:p>
          <a:p>
            <a:r>
              <a:rPr lang="en-US" dirty="0"/>
              <a:t>Staupitz agreed with </a:t>
            </a:r>
            <a:r>
              <a:rPr lang="en-US" b="1" i="1" dirty="0"/>
              <a:t>almost everything </a:t>
            </a:r>
            <a:r>
              <a:rPr lang="en-US" dirty="0"/>
              <a:t>Luther said, but after much agonizing he eventually decided not to follow his brilliant pupil in breaking with the papacy.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31619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Catholic Evangelicals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dirty="0"/>
              <a:t>The two men drifted painfully apart, and in April 1524, eight months before his death, Staupitz wrote his last letter to his spiritual son, Martin Luther. </a:t>
            </a:r>
          </a:p>
          <a:p>
            <a:r>
              <a:rPr lang="en-US" dirty="0"/>
              <a:t>He admitted that Luther had achieved a great deal of good: “</a:t>
            </a:r>
            <a:r>
              <a:rPr lang="en-US" i="1" dirty="0">
                <a:latin typeface="Cambria" panose="02040503050406030204" pitchFamily="18" charset="0"/>
                <a:ea typeface="Cambria" panose="02040503050406030204" pitchFamily="18" charset="0"/>
              </a:rPr>
              <a:t>We owe so much to you, Martin. You have taken us out of the pigsty into the pastures of life</a:t>
            </a:r>
            <a:r>
              <a:rPr lang="en-US" dirty="0"/>
              <a:t>.” </a:t>
            </a:r>
          </a:p>
          <a:p>
            <a:r>
              <a:rPr lang="en-US" dirty="0"/>
              <a:t>But Staupitz went on to criticize the Reformer:</a:t>
            </a:r>
          </a:p>
          <a:p>
            <a:pPr lvl="1"/>
            <a:r>
              <a:rPr lang="en-US" i="1" dirty="0">
                <a:latin typeface="Cambria" panose="02040503050406030204" pitchFamily="18" charset="0"/>
                <a:ea typeface="Cambria" panose="02040503050406030204" pitchFamily="18" charset="0"/>
              </a:rPr>
              <a:t>Having been your forerunner in the holy Evangelical doctrine, I trust that my humble exhortations may have some influence with you. My love for you is unchanged, but you seem to me to condemn many outward things which do not affect a sinner’s justification. Why do you hate monasticism so much, when many monks have lived holy lives? There is nothing that men cannot abuse. I beg you to remember the weak, my dear friend. Do not condemn things which are not important, and which can be sincerely held, although you must of course speak out on matters of faith.</a:t>
            </a:r>
          </a:p>
          <a:p>
            <a:pPr lvl="1"/>
            <a:endParaRPr lang="en-US" dirty="0"/>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29871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Catholic Evangelicals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Luther responded with great sadness to </a:t>
            </a:r>
            <a:r>
              <a:rPr lang="en-US" dirty="0" err="1"/>
              <a:t>Staupitz’s</a:t>
            </a:r>
            <a:r>
              <a:rPr lang="en-US" dirty="0"/>
              <a:t> decision to remain in the Church of Rome:</a:t>
            </a:r>
          </a:p>
          <a:p>
            <a:pPr lvl="1"/>
            <a:r>
              <a:rPr lang="en-US" i="1" dirty="0">
                <a:latin typeface="Cambria" panose="02040503050406030204" pitchFamily="18" charset="0"/>
                <a:ea typeface="Cambria" panose="02040503050406030204" pitchFamily="18" charset="0"/>
              </a:rPr>
              <a:t>I am afraid that you hesitate between Christ and the pope, though they are utterly opposed. You seem to me to be a very different Staupitz from the one who used to preach grace and the cross.</a:t>
            </a:r>
          </a:p>
          <a:p>
            <a:r>
              <a:rPr lang="en-US" dirty="0"/>
              <a:t>In December 1524 Staupitz died, still within the Church of Rome – an evangelical, but a Catholic one. </a:t>
            </a:r>
          </a:p>
          <a:p>
            <a:r>
              <a:rPr lang="en-US" dirty="0"/>
              <a:t>Rome was not very grateful for his loyalty; it placed all </a:t>
            </a:r>
            <a:r>
              <a:rPr lang="en-US" dirty="0" err="1"/>
              <a:t>Staupitz’s</a:t>
            </a:r>
            <a:r>
              <a:rPr lang="en-US" dirty="0"/>
              <a:t> writings on the “index of forbidden books” in 1563.</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98544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Catholic Evangelicals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r>
              <a:rPr lang="en-US" dirty="0"/>
              <a:t>Staupitz lived and died in Germany, but the great majority of Catholic Evangelicals were based in the </a:t>
            </a:r>
            <a:r>
              <a:rPr lang="en-US" b="1" i="1" dirty="0"/>
              <a:t>Italian</a:t>
            </a:r>
            <a:r>
              <a:rPr lang="en-US" dirty="0"/>
              <a:t> cities – Florence, Venice, Padua, Naples, Modena, even Rome itself. </a:t>
            </a:r>
          </a:p>
          <a:p>
            <a:r>
              <a:rPr lang="en-US" dirty="0"/>
              <a:t>Most of them were upper class laypeople, deeply indebted to Erasmus and Christian humanism, often students of Paul’s letters, and linked with each other by a network of personal friendships. </a:t>
            </a:r>
          </a:p>
          <a:p>
            <a:r>
              <a:rPr lang="en-US" b="1" i="1" dirty="0"/>
              <a:t>Women</a:t>
            </a:r>
            <a:r>
              <a:rPr lang="en-US" dirty="0"/>
              <a:t> were particularly prominent in the group. The main theological influence on them was Augustine of Hippo; they believed strongly in salvation by </a:t>
            </a:r>
            <a:r>
              <a:rPr lang="en-US" b="1" i="1" dirty="0"/>
              <a:t>grace alone</a:t>
            </a:r>
            <a:r>
              <a:rPr lang="en-US" dirty="0"/>
              <a:t>, rooted in </a:t>
            </a:r>
            <a:r>
              <a:rPr lang="en-US" b="1" i="1" dirty="0"/>
              <a:t>divine predestination</a:t>
            </a:r>
            <a:r>
              <a:rPr lang="en-US" dirty="0"/>
              <a:t>. </a:t>
            </a:r>
          </a:p>
          <a:p>
            <a:r>
              <a:rPr lang="en-US" dirty="0"/>
              <a:t>They also read Protestant writings with sympathy, and accepted </a:t>
            </a:r>
            <a:r>
              <a:rPr lang="en-US" b="1" i="1" dirty="0"/>
              <a:t>justification by faith</a:t>
            </a:r>
            <a:r>
              <a:rPr lang="en-US" dirty="0"/>
              <a:t>.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48029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Catholic Evangelicals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a:bodyPr>
          <a:lstStyle/>
          <a:p>
            <a:r>
              <a:rPr lang="en-US" dirty="0"/>
              <a:t>Their foremost leader, Cardinal </a:t>
            </a:r>
            <a:r>
              <a:rPr lang="en-US" dirty="0" err="1"/>
              <a:t>Gasparo</a:t>
            </a:r>
            <a:r>
              <a:rPr lang="en-US" dirty="0"/>
              <a:t> </a:t>
            </a:r>
            <a:r>
              <a:rPr lang="en-US" dirty="0" err="1"/>
              <a:t>Contarini</a:t>
            </a:r>
            <a:r>
              <a:rPr lang="en-US" dirty="0"/>
              <a:t>, had this to say on justification:</a:t>
            </a:r>
          </a:p>
          <a:p>
            <a:pPr lvl="1"/>
            <a:r>
              <a:rPr lang="en-US" i="1" dirty="0">
                <a:latin typeface="Cambria" panose="02040503050406030204" pitchFamily="18" charset="0"/>
                <a:ea typeface="Cambria" panose="02040503050406030204" pitchFamily="18" charset="0"/>
              </a:rPr>
              <a:t>Faith confers a </a:t>
            </a:r>
            <a:r>
              <a:rPr lang="en-US" b="1" i="1" dirty="0">
                <a:latin typeface="Cambria" panose="02040503050406030204" pitchFamily="18" charset="0"/>
                <a:ea typeface="Cambria" panose="02040503050406030204" pitchFamily="18" charset="0"/>
              </a:rPr>
              <a:t>twofold </a:t>
            </a:r>
            <a:r>
              <a:rPr lang="en-US" i="1" dirty="0">
                <a:latin typeface="Cambria" panose="02040503050406030204" pitchFamily="18" charset="0"/>
                <a:ea typeface="Cambria" panose="02040503050406030204" pitchFamily="18" charset="0"/>
              </a:rPr>
              <a:t>righteousness upon us: </a:t>
            </a:r>
            <a:r>
              <a:rPr lang="en-US" b="1" i="1" dirty="0">
                <a:latin typeface="Cambria" panose="02040503050406030204" pitchFamily="18" charset="0"/>
                <a:ea typeface="Cambria" panose="02040503050406030204" pitchFamily="18" charset="0"/>
              </a:rPr>
              <a:t>first</a:t>
            </a:r>
            <a:r>
              <a:rPr lang="en-US" i="1" dirty="0">
                <a:latin typeface="Cambria" panose="02040503050406030204" pitchFamily="18" charset="0"/>
                <a:ea typeface="Cambria" panose="02040503050406030204" pitchFamily="18" charset="0"/>
              </a:rPr>
              <a:t>, it confers an inward righteousness belonging to ourselves, together with the love and grace that make us sharers in the divine nature; </a:t>
            </a:r>
            <a:r>
              <a:rPr lang="en-US" b="1" i="1" dirty="0">
                <a:latin typeface="Cambria" panose="02040503050406030204" pitchFamily="18" charset="0"/>
                <a:ea typeface="Cambria" panose="02040503050406030204" pitchFamily="18" charset="0"/>
              </a:rPr>
              <a:t>second</a:t>
            </a:r>
            <a:r>
              <a:rPr lang="en-US" i="1" dirty="0">
                <a:latin typeface="Cambria" panose="02040503050406030204" pitchFamily="18" charset="0"/>
                <a:ea typeface="Cambria" panose="02040503050406030204" pitchFamily="18" charset="0"/>
              </a:rPr>
              <a:t>, it confers on us the righteousness of </a:t>
            </a:r>
            <a:r>
              <a:rPr lang="en-US" b="1" i="1" dirty="0">
                <a:latin typeface="Cambria" panose="02040503050406030204" pitchFamily="18" charset="0"/>
                <a:ea typeface="Cambria" panose="02040503050406030204" pitchFamily="18" charset="0"/>
              </a:rPr>
              <a:t>Christ</a:t>
            </a:r>
            <a:r>
              <a:rPr lang="en-US" i="1" dirty="0">
                <a:latin typeface="Cambria" panose="02040503050406030204" pitchFamily="18" charset="0"/>
                <a:ea typeface="Cambria" panose="02040503050406030204" pitchFamily="18" charset="0"/>
              </a:rPr>
              <a:t>, which is given to us by </a:t>
            </a:r>
            <a:r>
              <a:rPr lang="en-US" b="1" i="1" dirty="0">
                <a:latin typeface="Cambria" panose="02040503050406030204" pitchFamily="18" charset="0"/>
                <a:ea typeface="Cambria" panose="02040503050406030204" pitchFamily="18" charset="0"/>
              </a:rPr>
              <a:t>imputation</a:t>
            </a:r>
            <a:r>
              <a:rPr lang="en-US" i="1" dirty="0">
                <a:latin typeface="Cambria" panose="02040503050406030204" pitchFamily="18" charset="0"/>
                <a:ea typeface="Cambria" panose="02040503050406030204" pitchFamily="18" charset="0"/>
              </a:rPr>
              <a:t>. Our trust should be grounded in </a:t>
            </a:r>
            <a:r>
              <a:rPr lang="en-US" b="1" i="1" dirty="0">
                <a:latin typeface="Cambria" panose="02040503050406030204" pitchFamily="18" charset="0"/>
                <a:ea typeface="Cambria" panose="02040503050406030204" pitchFamily="18" charset="0"/>
              </a:rPr>
              <a:t>Christ’s </a:t>
            </a:r>
            <a:r>
              <a:rPr lang="en-US" i="1" dirty="0">
                <a:latin typeface="Cambria" panose="02040503050406030204" pitchFamily="18" charset="0"/>
                <a:ea typeface="Cambria" panose="02040503050406030204" pitchFamily="18" charset="0"/>
              </a:rPr>
              <a:t>righteousness </a:t>
            </a:r>
            <a:r>
              <a:rPr lang="en-US" b="1" i="1" dirty="0">
                <a:latin typeface="Cambria" panose="02040503050406030204" pitchFamily="18" charset="0"/>
                <a:ea typeface="Cambria" panose="02040503050406030204" pitchFamily="18" charset="0"/>
              </a:rPr>
              <a:t>conferred</a:t>
            </a:r>
            <a:r>
              <a:rPr lang="en-US" i="1" dirty="0">
                <a:latin typeface="Cambria" panose="02040503050406030204" pitchFamily="18" charset="0"/>
                <a:ea typeface="Cambria" panose="02040503050406030204" pitchFamily="18" charset="0"/>
              </a:rPr>
              <a:t> on us, and </a:t>
            </a:r>
            <a:r>
              <a:rPr lang="en-US" b="1" i="1" dirty="0">
                <a:latin typeface="Cambria" panose="02040503050406030204" pitchFamily="18" charset="0"/>
                <a:ea typeface="Cambria" panose="02040503050406030204" pitchFamily="18" charset="0"/>
              </a:rPr>
              <a:t>not</a:t>
            </a:r>
            <a:r>
              <a:rPr lang="en-US" i="1" dirty="0">
                <a:latin typeface="Cambria" panose="02040503050406030204" pitchFamily="18" charset="0"/>
                <a:ea typeface="Cambria" panose="02040503050406030204" pitchFamily="18" charset="0"/>
              </a:rPr>
              <a:t> in the inward holiness and grace that belong to our own souls. This is because our own righteousness is far from complete, far from perfect, and it cannot stop us offending God and constantly sinning in a multitude of matters. By </a:t>
            </a:r>
            <a:r>
              <a:rPr lang="en-US" b="1" i="1" dirty="0">
                <a:latin typeface="Cambria" panose="02040503050406030204" pitchFamily="18" charset="0"/>
                <a:ea typeface="Cambria" panose="02040503050406030204" pitchFamily="18" charset="0"/>
              </a:rPr>
              <a:t>contrast</a:t>
            </a:r>
            <a:r>
              <a:rPr lang="en-US" i="1" dirty="0">
                <a:latin typeface="Cambria" panose="02040503050406030204" pitchFamily="18" charset="0"/>
                <a:ea typeface="Cambria" panose="02040503050406030204" pitchFamily="18" charset="0"/>
              </a:rPr>
              <a:t>, the righteousness of Christ that is given to us is a true and perfect righteousness; it finds total acceptance in God’s sight. We must therefore lean only upon this, and believe that we are justified before God by virtue of Christ’s righteousness </a:t>
            </a:r>
            <a:r>
              <a:rPr lang="en-US" b="1" i="1" dirty="0">
                <a:latin typeface="Cambria" panose="02040503050406030204" pitchFamily="18" charset="0"/>
                <a:ea typeface="Cambria" panose="02040503050406030204" pitchFamily="18" charset="0"/>
              </a:rPr>
              <a:t>exclusively</a:t>
            </a:r>
            <a:r>
              <a:rPr lang="en-US" i="1" dirty="0">
                <a:latin typeface="Cambria" panose="02040503050406030204" pitchFamily="18" charset="0"/>
                <a:ea typeface="Cambria" panose="02040503050406030204" pitchFamily="18" charset="0"/>
              </a:rPr>
              <a:t>.</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51886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366515</TotalTime>
  <Words>2650</Words>
  <Application>Microsoft Office PowerPoint</Application>
  <PresentationFormat>On-screen Show (4:3)</PresentationFormat>
  <Paragraphs>119</Paragraphs>
  <Slides>24</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Cambria</vt:lpstr>
      <vt:lpstr>Office Theme</vt:lpstr>
      <vt:lpstr>140_Office Theme</vt:lpstr>
      <vt:lpstr>PowerPoint Presentation</vt:lpstr>
      <vt:lpstr>The Catholic Counter-Reformation</vt:lpstr>
      <vt:lpstr>The Catholic Counter-Reformation</vt:lpstr>
      <vt:lpstr>The Catholic Evangelicals</vt:lpstr>
      <vt:lpstr>The Catholic Evangelicals</vt:lpstr>
      <vt:lpstr>The Catholic Evangelicals</vt:lpstr>
      <vt:lpstr>The Catholic Evangelicals</vt:lpstr>
      <vt:lpstr>The Catholic Evangelicals</vt:lpstr>
      <vt:lpstr>The Catholic Evangelicals</vt:lpstr>
      <vt:lpstr>The Catholic Evangelicals</vt:lpstr>
      <vt:lpstr>The Catholic Evangelicals</vt:lpstr>
      <vt:lpstr>The Catholic Evangelicals</vt:lpstr>
      <vt:lpstr>The Catholic Evangelicals</vt:lpstr>
      <vt:lpstr>The Catholic Evangelicals</vt:lpstr>
      <vt:lpstr>The Catholic Evangelicals</vt:lpstr>
      <vt:lpstr>The Catholic Evangelicals</vt:lpstr>
      <vt:lpstr>Ignatius Loyola Father of the Catholic Counter Reformation</vt:lpstr>
      <vt:lpstr>Ignatius Loyola</vt:lpstr>
      <vt:lpstr>Ignatius Loyola</vt:lpstr>
      <vt:lpstr>Ignatius Loyola</vt:lpstr>
      <vt:lpstr>Ignatius Loyola</vt:lpstr>
      <vt:lpstr>Ignatius Loyola  Founder of the Jesuits</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6909</cp:revision>
  <cp:lastPrinted>2020-12-20T05:03:27Z</cp:lastPrinted>
  <dcterms:created xsi:type="dcterms:W3CDTF">2018-06-08T00:19:32Z</dcterms:created>
  <dcterms:modified xsi:type="dcterms:W3CDTF">2020-12-28T01:01:27Z</dcterms:modified>
</cp:coreProperties>
</file>