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3.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4.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4034" r:id="rId3"/>
    <p:sldId id="4037" r:id="rId4"/>
    <p:sldId id="4039" r:id="rId5"/>
    <p:sldId id="4041" r:id="rId6"/>
    <p:sldId id="4044" r:id="rId7"/>
    <p:sldId id="4045" r:id="rId8"/>
    <p:sldId id="4046" r:id="rId9"/>
    <p:sldId id="4047" r:id="rId10"/>
    <p:sldId id="4048" r:id="rId11"/>
    <p:sldId id="4049" r:id="rId12"/>
    <p:sldId id="4050" r:id="rId13"/>
    <p:sldId id="4051" r:id="rId14"/>
    <p:sldId id="4056" r:id="rId15"/>
    <p:sldId id="4057" r:id="rId16"/>
    <p:sldId id="4058" r:id="rId17"/>
    <p:sldId id="4061" r:id="rId18"/>
    <p:sldId id="4059" r:id="rId19"/>
    <p:sldId id="4060" r:id="rId20"/>
    <p:sldId id="4062" r:id="rId21"/>
    <p:sldId id="4063" r:id="rId22"/>
    <p:sldId id="4064" r:id="rId23"/>
    <p:sldId id="4065" r:id="rId24"/>
    <p:sldId id="4067" r:id="rId25"/>
    <p:sldId id="4066" r:id="rId26"/>
    <p:sldId id="4068" r:id="rId27"/>
    <p:sldId id="4069"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1/17/2021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1/17/2021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76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72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08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38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10:34-35 - So Peter opened his mouth and said: "Truly I understand that God shows no partiality, but in every nation anyone who fears him and does what is right is acceptable to him. (Act 10:34-35)</a:t>
            </a:r>
          </a:p>
          <a:p>
            <a:endParaRPr lang="en-US" dirty="0"/>
          </a:p>
          <a:p>
            <a:r>
              <a:rPr lang="en-US" dirty="0"/>
              <a:t>Acts 17:26 And [God] made from one man every nation of mankind to live on all the face of the earth, having determined allotted periods and the boundaries of their dwelling place (Act 17:26)</a:t>
            </a:r>
          </a:p>
          <a:p>
            <a:endParaRPr lang="en-US" dirty="0"/>
          </a:p>
          <a:p>
            <a:r>
              <a:rPr lang="en-US" dirty="0"/>
              <a:t>James 3:8-9  - no human being can tame the tongue. It is a restless evil, full of deadly poison. With it we bless our Lord and Father, and with it we curse people who are made in the likeness of God. (Jam 3:8-9)</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27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2.xml"/><Relationship Id="rId5" Type="http://schemas.openxmlformats.org/officeDocument/2006/relationships/hyperlink" Target="https://www.wikiwand.com/en/Johannes_Cocceius"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reign.fandom.com/wiki/History%27s_King_James_VI_and_I?file=King_James_VI_and_I.jpg"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christianreformedink.wordpress.com/reformed-theology-2/ecclesiology/reformation-events/nine-things-you-should-know-about-the-council-of-trent/"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3.xml"/><Relationship Id="rId5" Type="http://schemas.openxmlformats.org/officeDocument/2006/relationships/hyperlink" Target="https://www.wikiwand.com/en/Theodore_Beza"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94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Theodore Beza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His political philosophy evolved in a more radical direction under the impact of the massacre of Saint Bartholomew’s day in 1572, when some 20,000 Huguenots were slaughtered by the French Roman Catholics. </a:t>
            </a:r>
          </a:p>
          <a:p>
            <a:r>
              <a:rPr lang="en-US" dirty="0"/>
              <a:t>The French crown’s participation in the massacre (through the young King Charles IX’s domineering mother, Catherine de Medici), inspired Beza to write </a:t>
            </a:r>
            <a:r>
              <a:rPr lang="en-US" i="1" dirty="0"/>
              <a:t>Concerning the Power of Magistrates </a:t>
            </a:r>
            <a:r>
              <a:rPr lang="en-US" dirty="0"/>
              <a:t>(1574). </a:t>
            </a:r>
          </a:p>
          <a:p>
            <a:r>
              <a:rPr lang="en-US" dirty="0"/>
              <a:t>Here, Beza argued that if monarchs behaved tyrannically, the lesser political authorities of the realm could lawfully restrain them, by force if necessary. </a:t>
            </a:r>
          </a:p>
          <a:p>
            <a:r>
              <a:rPr lang="en-US" dirty="0"/>
              <a:t>This became the standard Reformed view, acted on not just by Huguenots in France, but also by Dutch Calvinists in revolt against King Philip II of Spain, and by Scottish Covenanters and English Puritans in revolt against King Charles I.</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7098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Theodore Beza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Beza’s contribution to Reformed worship was notable. </a:t>
            </a:r>
          </a:p>
          <a:p>
            <a:r>
              <a:rPr lang="en-US" dirty="0"/>
              <a:t>In 1562, he published a complete French metrical psalter. </a:t>
            </a:r>
          </a:p>
          <a:p>
            <a:r>
              <a:rPr lang="en-US" dirty="0"/>
              <a:t>It had been translated in part by Clement Marot –  Beza finished it. </a:t>
            </a:r>
          </a:p>
          <a:p>
            <a:r>
              <a:rPr lang="en-US" dirty="0"/>
              <a:t>He was poetically talented, and the new psalter instantly captured the affections of French-speaking Calvinists across Europe. </a:t>
            </a:r>
          </a:p>
          <a:p>
            <a:r>
              <a:rPr lang="en-US" dirty="0"/>
              <a:t>It formed the basis for English, German, and Dutch Reformed psalters.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608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Theodore Beza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Beza was also a notable </a:t>
            </a:r>
            <a:r>
              <a:rPr lang="en-US" b="1" i="1" dirty="0"/>
              <a:t>textual</a:t>
            </a:r>
            <a:r>
              <a:rPr lang="en-US" dirty="0"/>
              <a:t> scholar. </a:t>
            </a:r>
          </a:p>
          <a:p>
            <a:r>
              <a:rPr lang="en-US" dirty="0"/>
              <a:t>He published his own critical edition of the Greek New Testament in 1565, intended as a replacement for Erasmus’ text which Beza considered inadequate. </a:t>
            </a:r>
          </a:p>
          <a:p>
            <a:r>
              <a:rPr lang="en-US" dirty="0"/>
              <a:t>Beza’s version made use of other Greek manuscripts </a:t>
            </a:r>
            <a:r>
              <a:rPr lang="en-US" b="1" i="1" dirty="0"/>
              <a:t>unknown</a:t>
            </a:r>
            <a:r>
              <a:rPr lang="en-US" dirty="0"/>
              <a:t> to Erasmus, including one named after Beza, the </a:t>
            </a:r>
            <a:r>
              <a:rPr lang="en-US" i="1" dirty="0"/>
              <a:t>codex </a:t>
            </a:r>
            <a:r>
              <a:rPr lang="en-US" i="1" dirty="0" err="1"/>
              <a:t>Bezae</a:t>
            </a:r>
            <a:r>
              <a:rPr lang="en-US" dirty="0"/>
              <a:t>; of French origin, it was given to Beza for safekeeping during the French wars of religion, and he in turn donated it to England’s Cambridge University. </a:t>
            </a:r>
          </a:p>
          <a:p>
            <a:r>
              <a:rPr lang="en-US" dirty="0"/>
              <a:t>Beza’s edition of the Greek New Testament went through five editions in his lifetime, and had widespread influence on Protestant textual scholarship; it would be a key text used by the translators of the King James Bible.</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7395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Theodore Beza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Beza’s deepest impact was the way he helped consolidate a distinctive Reformed theological identity post-Calvin. </a:t>
            </a:r>
          </a:p>
          <a:p>
            <a:r>
              <a:rPr lang="en-US" dirty="0"/>
              <a:t>Through his writings, went a long ways towards creating a clear distinction between the Reformed faith and its competitors in the latter half of the 16th century, engaging with Roman Catholics, Lutherans, Socinians, and even his fellow-Reformed Zwinglians. </a:t>
            </a:r>
          </a:p>
          <a:p>
            <a:r>
              <a:rPr lang="en-US" dirty="0"/>
              <a:t>On the Lord’s Supper, Beza </a:t>
            </a:r>
            <a:r>
              <a:rPr lang="en-US" b="1" i="1" dirty="0"/>
              <a:t>rejected</a:t>
            </a:r>
            <a:r>
              <a:rPr lang="en-US" dirty="0"/>
              <a:t> the Zwinglian “memorialism” still favored by a few. </a:t>
            </a:r>
            <a:r>
              <a:rPr lang="en-US" b="1" i="1" dirty="0"/>
              <a:t>Instead</a:t>
            </a:r>
            <a:r>
              <a:rPr lang="en-US" dirty="0"/>
              <a:t> Beza favored the “spiritual real presence” view that Martin Bucer, Peter Martyr, and John Calvin had championed. </a:t>
            </a:r>
          </a:p>
          <a:p>
            <a:r>
              <a:rPr lang="en-US" dirty="0"/>
              <a:t>Beza articulated his theology most fully in his </a:t>
            </a:r>
            <a:r>
              <a:rPr lang="en-US" i="1" dirty="0"/>
              <a:t>Confession of the Christian Faith</a:t>
            </a:r>
            <a:r>
              <a:rPr lang="en-US" dirty="0"/>
              <a:t>, originally published in French (1559), then translated into Latin (1560) and other languages (e.g. English in 1563). It was a Europe-wide best-seller.</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4123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https://www.wikiwand.com/en/Johannes_Cocceius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826105"/>
          </a:xfrm>
          <a:noFill/>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Johannes Cocceius </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932927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2000" b="-3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Johannes Cocceius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Johannes Cocceius (1603–69) (pronounced Cock-say-</a:t>
            </a:r>
            <a:r>
              <a:rPr lang="en-US" dirty="0" err="1"/>
              <a:t>uss</a:t>
            </a:r>
            <a:r>
              <a:rPr lang="en-US" dirty="0"/>
              <a:t>) was born at Bremen, in north-western Germany. </a:t>
            </a:r>
          </a:p>
          <a:p>
            <a:r>
              <a:rPr lang="en-US" dirty="0"/>
              <a:t>He studied in Bremen University under the early “covenant” theologians Matthias Martini and Ludwig </a:t>
            </a:r>
            <a:r>
              <a:rPr lang="en-US" dirty="0" err="1"/>
              <a:t>Crocius</a:t>
            </a:r>
            <a:r>
              <a:rPr lang="en-US" dirty="0"/>
              <a:t>. </a:t>
            </a:r>
          </a:p>
          <a:p>
            <a:r>
              <a:rPr lang="en-US" dirty="0"/>
              <a:t>Then in 1626 he went to Franeker University in the Dutch Republic, where he sat under the teaching of the English Puritan theologian, William Ames. </a:t>
            </a:r>
          </a:p>
          <a:p>
            <a:r>
              <a:rPr lang="en-US" dirty="0"/>
              <a:t>The extent of Cocceius’ learning was </a:t>
            </a:r>
            <a:r>
              <a:rPr lang="en-US" b="1" i="1" dirty="0"/>
              <a:t>astonishing</a:t>
            </a:r>
            <a:r>
              <a:rPr lang="en-US" dirty="0"/>
              <a:t>: he was well versed in Biblical Hebrew and Greek, and Christian theology from a Reformed perspective, he had a thorough knowledge of the Jewish Talmud, and of the Qur’an which he read in the original Arabic.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530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2000" b="-3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Johannes Cocceius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By all accounts, Cocceius was also distinguished by a warm, earnest piety; we know that one reason why he left Germany for the Dutch Republic was (according to his own testimony) his discomfort over poor standards of personal godliness that he found in the German universities.</a:t>
            </a:r>
          </a:p>
          <a:p>
            <a:r>
              <a:rPr lang="en-US" dirty="0"/>
              <a:t>Cocceius’ most famous, influential, and controversial work was his </a:t>
            </a:r>
            <a:r>
              <a:rPr lang="en-US" i="1" dirty="0"/>
              <a:t>Doctrine of the Covenant and Testament of God</a:t>
            </a:r>
            <a:r>
              <a:rPr lang="en-US" dirty="0"/>
              <a:t>, first published in 1648, with revised editions in 1653 and 1660. </a:t>
            </a:r>
          </a:p>
          <a:p>
            <a:r>
              <a:rPr lang="en-US" dirty="0"/>
              <a:t>This eloquently presented his “covenant theology” (or “federal theology”). </a:t>
            </a:r>
          </a:p>
          <a:p>
            <a:r>
              <a:rPr lang="en-US" dirty="0"/>
              <a:t>In the process he managed to </a:t>
            </a:r>
            <a:r>
              <a:rPr lang="en-US" b="1" i="1" dirty="0"/>
              <a:t>divide</a:t>
            </a:r>
            <a:r>
              <a:rPr lang="en-US" dirty="0"/>
              <a:t> the Dutch Reformed Church into </a:t>
            </a:r>
            <a:r>
              <a:rPr lang="en-US" b="1" i="1" dirty="0"/>
              <a:t>ardent admirers </a:t>
            </a:r>
            <a:r>
              <a:rPr lang="en-US" dirty="0"/>
              <a:t>and </a:t>
            </a:r>
            <a:r>
              <a:rPr lang="en-US" b="1" i="1" dirty="0"/>
              <a:t>fierce critics</a:t>
            </a:r>
            <a:r>
              <a:rPr lang="en-US" dirty="0"/>
              <a:t>.</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468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2000" b="-3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Johannes Cocceius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Understanding God’s dealings with humanity in terms of successive covenants (e.g. “covenant theology”) was not in itself a novelty coined by Cocceius. It goes back at least as far as Augustine. </a:t>
            </a:r>
          </a:p>
          <a:p>
            <a:r>
              <a:rPr lang="en-US" dirty="0"/>
              <a:t>However, covenant theology was given a whole new lease on life by Reformed theologians in the 16th century. </a:t>
            </a:r>
          </a:p>
          <a:p>
            <a:r>
              <a:rPr lang="en-US" dirty="0"/>
              <a:t>There is debate about how early it appeared in the Reformed tradition, and what exactly counts as “covenant theology”.</a:t>
            </a:r>
          </a:p>
          <a:p>
            <a:r>
              <a:rPr lang="en-US" dirty="0"/>
              <a:t>A key point would probably be whether a particular theologian interpreted God’s original relationship with humanity in Adam in covenant terms.</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20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2000" b="-3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Johannes Cocceius </a:t>
            </a:r>
            <a:endParaRPr lang="en-US" sz="3600" i="1" dirty="0">
              <a:latin typeface="+mn-lt"/>
            </a:endParaRPr>
          </a:p>
        </p:txBody>
      </p:sp>
      <p:sp>
        <p:nvSpPr>
          <p:cNvPr id="8" name="Content Placeholder 7"/>
          <p:cNvSpPr>
            <a:spLocks noGrp="1"/>
          </p:cNvSpPr>
          <p:nvPr>
            <p:ph idx="1"/>
          </p:nvPr>
        </p:nvSpPr>
        <p:spPr>
          <a:xfrm>
            <a:off x="457200" y="762000"/>
            <a:ext cx="8382000" cy="5791200"/>
          </a:xfrm>
        </p:spPr>
        <p:txBody>
          <a:bodyPr>
            <a:normAutofit fontScale="92500" lnSpcReduction="10000"/>
          </a:bodyPr>
          <a:lstStyle/>
          <a:p>
            <a:r>
              <a:rPr lang="en-US" dirty="0"/>
              <a:t>The basic idea of covenant (or federal) theology was that human history revolved around </a:t>
            </a:r>
            <a:r>
              <a:rPr lang="en-US" b="1" i="1" dirty="0"/>
              <a:t>two</a:t>
            </a:r>
            <a:r>
              <a:rPr lang="en-US" dirty="0"/>
              <a:t> covenants: </a:t>
            </a:r>
          </a:p>
          <a:p>
            <a:pPr lvl="1"/>
            <a:r>
              <a:rPr lang="en-US" dirty="0"/>
              <a:t>An original covenant between God and the human race in Adam (known as the “covenant of </a:t>
            </a:r>
            <a:r>
              <a:rPr lang="en-US" b="1" i="1" dirty="0"/>
              <a:t>works</a:t>
            </a:r>
            <a:r>
              <a:rPr lang="en-US" dirty="0"/>
              <a:t>”)</a:t>
            </a:r>
          </a:p>
          <a:p>
            <a:pPr lvl="1"/>
            <a:r>
              <a:rPr lang="en-US" dirty="0"/>
              <a:t>The “covenant of </a:t>
            </a:r>
            <a:r>
              <a:rPr lang="en-US" b="1" i="1" dirty="0"/>
              <a:t>grace</a:t>
            </a:r>
            <a:r>
              <a:rPr lang="en-US" dirty="0"/>
              <a:t>” in which Christ played the role of a Second Adam. </a:t>
            </a:r>
          </a:p>
          <a:p>
            <a:r>
              <a:rPr lang="en-US" dirty="0"/>
              <a:t>Through these covenants, God bound Himself to the communities represented by Adam and Christ as heads—all humankind in Adam, the new humanity in Christ. </a:t>
            </a:r>
          </a:p>
          <a:p>
            <a:r>
              <a:rPr lang="en-US" dirty="0"/>
              <a:t>Life and blessedness flowed through the covenant-keeping of the two federal heads; their communities participated in the consequences of their actions. </a:t>
            </a:r>
          </a:p>
          <a:p>
            <a:r>
              <a:rPr lang="en-US" dirty="0"/>
              <a:t>Through union with Adam, humanity </a:t>
            </a:r>
            <a:r>
              <a:rPr lang="en-US" b="1" i="1" dirty="0"/>
              <a:t>fell</a:t>
            </a:r>
            <a:r>
              <a:rPr lang="en-US" dirty="0"/>
              <a:t>, because Adam </a:t>
            </a:r>
            <a:r>
              <a:rPr lang="en-US" b="1" i="1" dirty="0"/>
              <a:t>broke</a:t>
            </a:r>
            <a:r>
              <a:rPr lang="en-US" dirty="0"/>
              <a:t> the covenant; through union with Christ, the new humanity is </a:t>
            </a:r>
            <a:r>
              <a:rPr lang="en-US" b="1" i="1" dirty="0"/>
              <a:t>redeemed</a:t>
            </a:r>
            <a:r>
              <a:rPr lang="en-US" dirty="0"/>
              <a:t>, because Christ </a:t>
            </a:r>
            <a:r>
              <a:rPr lang="en-US" b="1" i="1" dirty="0"/>
              <a:t>kept </a:t>
            </a:r>
            <a:r>
              <a:rPr lang="en-US" dirty="0"/>
              <a:t>the covenant.</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087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2000" b="-3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Johannes Cocceius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Cocceius didn’t invent </a:t>
            </a:r>
            <a:r>
              <a:rPr lang="en-US" b="1" i="1" dirty="0"/>
              <a:t>any</a:t>
            </a:r>
            <a:r>
              <a:rPr lang="en-US" dirty="0"/>
              <a:t> of this. But in his </a:t>
            </a:r>
            <a:r>
              <a:rPr lang="en-US" i="1" dirty="0"/>
              <a:t>Doctrine of the Covenant and Testament of God</a:t>
            </a:r>
            <a:r>
              <a:rPr lang="en-US" dirty="0"/>
              <a:t>, he </a:t>
            </a:r>
            <a:r>
              <a:rPr lang="en-US" b="1" i="1" dirty="0"/>
              <a:t>magnified</a:t>
            </a:r>
            <a:r>
              <a:rPr lang="en-US" dirty="0"/>
              <a:t> covenant thinking to intense new levels of meaning for the Bible and theology. </a:t>
            </a:r>
          </a:p>
          <a:p>
            <a:r>
              <a:rPr lang="en-US" dirty="0"/>
              <a:t>Federal theology had put the spotlight on the historical outworking of God’s purposes, and has often been interpreted as a corrective to forms of Reformed Orthodoxy where the emphasis had been on God’s eternal decrees. </a:t>
            </a:r>
          </a:p>
          <a:p>
            <a:r>
              <a:rPr lang="en-US" dirty="0"/>
              <a:t>Cocceius carried this “historicizing” impulse into the covenant of grace itself. It could not be seen as a static entity, he insisted; it was progressive within history, developing from a primitive Old Testament seed into a mature New Testament organism. </a:t>
            </a:r>
          </a:p>
          <a:p>
            <a:r>
              <a:rPr lang="en-US" dirty="0"/>
              <a:t>For Cocceius, the overriding reality in the Bible was the unfolding history of God’s saving acts in </a:t>
            </a:r>
            <a:r>
              <a:rPr lang="en-US" b="1" i="1" dirty="0"/>
              <a:t>Israel </a:t>
            </a:r>
            <a:r>
              <a:rPr lang="en-US" dirty="0"/>
              <a:t>and the </a:t>
            </a:r>
            <a:r>
              <a:rPr lang="en-US" b="1" i="1" dirty="0"/>
              <a:t>Church</a:t>
            </a:r>
            <a:r>
              <a:rPr lang="en-US" dirty="0"/>
              <a:t>.</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189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a:t>What was the Council of Trent originally supposed to be?</a:t>
            </a:r>
          </a:p>
          <a:p>
            <a:pPr lvl="1"/>
            <a:r>
              <a:rPr lang="en-US" dirty="0"/>
              <a:t>The ecumenical Council of the whole Western Church for which Luther had called before his break with Rome, and which others had been demanding for years.</a:t>
            </a:r>
          </a:p>
          <a:p>
            <a:r>
              <a:rPr lang="en-US" dirty="0"/>
              <a:t>What did it actually end up being?</a:t>
            </a:r>
          </a:p>
          <a:p>
            <a:pPr lvl="1"/>
            <a:r>
              <a:rPr lang="en-US" dirty="0"/>
              <a:t>A vigorous stance against everything the Protestant Reformation stood for.</a:t>
            </a:r>
          </a:p>
          <a:p>
            <a:r>
              <a:rPr lang="en-US" dirty="0"/>
              <a:t>The Spanish and Portuguese arrived in the Americas as </a:t>
            </a:r>
            <a:r>
              <a:rPr lang="en-US" b="1" i="1" dirty="0"/>
              <a:t>conquering armies </a:t>
            </a:r>
            <a:r>
              <a:rPr lang="en-US" dirty="0"/>
              <a:t>first, with the ______ coming afterwards in their wake. </a:t>
            </a:r>
          </a:p>
          <a:p>
            <a:pPr lvl="1"/>
            <a:r>
              <a:rPr lang="en-US" dirty="0"/>
              <a:t>“missionaries”</a:t>
            </a:r>
          </a:p>
          <a:p>
            <a:pPr lvl="2"/>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869964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2000" b="-3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Johannes Cocceius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controversial aspect of Cocceius’ federalism was the way it highlighted </a:t>
            </a:r>
            <a:r>
              <a:rPr lang="en-US" b="1" i="1" dirty="0"/>
              <a:t>differences</a:t>
            </a:r>
            <a:r>
              <a:rPr lang="en-US" dirty="0"/>
              <a:t> between the Old and New Testaments. Two such differences in Cocceius’ thinking became particular storm-centers of contention:</a:t>
            </a:r>
          </a:p>
          <a:p>
            <a:r>
              <a:rPr lang="en-US" dirty="0"/>
              <a:t>First, Cocceius saw the </a:t>
            </a:r>
            <a:r>
              <a:rPr lang="en-US" b="1" i="1" dirty="0"/>
              <a:t>Sabbath</a:t>
            </a:r>
            <a:r>
              <a:rPr lang="en-US" dirty="0"/>
              <a:t> as a distinctively </a:t>
            </a:r>
            <a:r>
              <a:rPr lang="en-US" b="1" i="1" dirty="0"/>
              <a:t>Old</a:t>
            </a:r>
            <a:r>
              <a:rPr lang="en-US" dirty="0"/>
              <a:t> Testament ordinance, rooted </a:t>
            </a:r>
            <a:r>
              <a:rPr lang="en-US" b="1" i="1" dirty="0"/>
              <a:t>not</a:t>
            </a:r>
            <a:r>
              <a:rPr lang="en-US" dirty="0"/>
              <a:t> in creation but in God’s covenant with </a:t>
            </a:r>
            <a:r>
              <a:rPr lang="en-US" b="1" i="1" dirty="0"/>
              <a:t>Israel</a:t>
            </a:r>
            <a:r>
              <a:rPr lang="en-US" dirty="0"/>
              <a:t> at Sinai. </a:t>
            </a:r>
          </a:p>
          <a:p>
            <a:r>
              <a:rPr lang="en-US" dirty="0"/>
              <a:t>It was a </a:t>
            </a:r>
            <a:r>
              <a:rPr lang="en-US" b="1" i="1" dirty="0"/>
              <a:t>sign</a:t>
            </a:r>
            <a:r>
              <a:rPr lang="en-US" dirty="0"/>
              <a:t> of the coming Messianic kingdom, he argued, just like </a:t>
            </a:r>
            <a:r>
              <a:rPr lang="en-US" b="1" i="1" dirty="0"/>
              <a:t>other ceremonial ordinances</a:t>
            </a:r>
            <a:r>
              <a:rPr lang="en-US" dirty="0"/>
              <a:t>; it foreshadowed the spiritual rest that Christ would procure from the laborious existence of sin. </a:t>
            </a:r>
          </a:p>
          <a:p>
            <a:r>
              <a:rPr lang="en-US" dirty="0"/>
              <a:t>In the New Testament church, he maintained, a day of rest and worship was observed, </a:t>
            </a:r>
            <a:r>
              <a:rPr lang="en-US" b="1" i="1" dirty="0"/>
              <a:t>not </a:t>
            </a:r>
            <a:r>
              <a:rPr lang="en-US" dirty="0"/>
              <a:t>from obedience to an obsolete Sabbath command, but simply because Christ’s people had always found it edifying to have such a day.</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495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2000" b="-3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Johannes Cocceius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20000"/>
          </a:bodyPr>
          <a:lstStyle/>
          <a:p>
            <a:r>
              <a:rPr lang="en-US" dirty="0"/>
              <a:t>Second, Cocceius made a distinction between the </a:t>
            </a:r>
            <a:r>
              <a:rPr lang="en-US" b="1" i="1" dirty="0"/>
              <a:t>salvation</a:t>
            </a:r>
            <a:r>
              <a:rPr lang="en-US" dirty="0"/>
              <a:t> enjoyed by believers under the Old and New Testaments. </a:t>
            </a:r>
          </a:p>
          <a:p>
            <a:r>
              <a:rPr lang="en-US" dirty="0"/>
              <a:t>Before Christ actually atoned for sin by His death, he argued, God “passed over” sin rather than forgave it. </a:t>
            </a:r>
          </a:p>
          <a:p>
            <a:r>
              <a:rPr lang="en-US" dirty="0"/>
              <a:t>So the justification of the Old Testament saints was </a:t>
            </a:r>
            <a:r>
              <a:rPr lang="en-US" b="1" i="1" dirty="0"/>
              <a:t>inferior</a:t>
            </a:r>
            <a:r>
              <a:rPr lang="en-US" dirty="0"/>
              <a:t> that of the New; prior to Christ, justification was by way of “</a:t>
            </a:r>
            <a:r>
              <a:rPr lang="en-US" b="1" i="1" dirty="0"/>
              <a:t>promise</a:t>
            </a:r>
            <a:r>
              <a:rPr lang="en-US" dirty="0"/>
              <a:t>”, whereas now in Christ it is by way of “</a:t>
            </a:r>
            <a:r>
              <a:rPr lang="en-US" b="1" i="1" dirty="0"/>
              <a:t>fulfilment</a:t>
            </a:r>
            <a:r>
              <a:rPr lang="en-US" dirty="0"/>
              <a:t>”. </a:t>
            </a:r>
          </a:p>
          <a:p>
            <a:r>
              <a:rPr lang="en-US" dirty="0"/>
              <a:t>Part of Cocceius’ exegetical foundation for this idea was Romans 3:25b-26a – </a:t>
            </a:r>
            <a:r>
              <a:rPr lang="en-US" i="1" dirty="0">
                <a:solidFill>
                  <a:srgbClr val="344BF6"/>
                </a:solidFill>
                <a:latin typeface="Cambria" panose="02040503050406030204" pitchFamily="18" charset="0"/>
                <a:ea typeface="Cambria" panose="02040503050406030204" pitchFamily="18" charset="0"/>
              </a:rPr>
              <a:t>People are made right with God when they believe that Jesus sacrificed his life, shedding his blood. This sacrifice shows that God was being fair when he held back and did not punish those who sinned in times past, </a:t>
            </a:r>
            <a:r>
              <a:rPr lang="en-US" i="1" baseline="30000" dirty="0">
                <a:solidFill>
                  <a:srgbClr val="344BF6"/>
                </a:solidFill>
                <a:latin typeface="Cambria" panose="02040503050406030204" pitchFamily="18" charset="0"/>
                <a:ea typeface="Cambria" panose="02040503050406030204" pitchFamily="18" charset="0"/>
              </a:rPr>
              <a:t>26</a:t>
            </a:r>
            <a:r>
              <a:rPr lang="en-US" i="1" dirty="0">
                <a:solidFill>
                  <a:srgbClr val="344BF6"/>
                </a:solidFill>
                <a:latin typeface="Cambria" panose="02040503050406030204" pitchFamily="18" charset="0"/>
                <a:ea typeface="Cambria" panose="02040503050406030204" pitchFamily="18" charset="0"/>
              </a:rPr>
              <a:t> for he was looking ahead and including them in what he would do in this present time</a:t>
            </a:r>
            <a:r>
              <a:rPr lang="en-US" dirty="0"/>
              <a:t>. (NLT). </a:t>
            </a:r>
          </a:p>
          <a:p>
            <a:r>
              <a:rPr lang="en-US" dirty="0"/>
              <a:t>He accused his opponents of flattening out justification into a single unchanging fact, ignoring its </a:t>
            </a:r>
            <a:r>
              <a:rPr lang="en-US" b="1" i="1" dirty="0"/>
              <a:t>historical</a:t>
            </a:r>
            <a:r>
              <a:rPr lang="en-US" dirty="0"/>
              <a:t> development between the Testaments.</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297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2000" b="-3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Johannes Cocceius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The opposition to Cocceius was spearheaded by the Dutch Calvinist theologian, Gisbet Voetius. </a:t>
            </a:r>
          </a:p>
          <a:p>
            <a:r>
              <a:rPr lang="en-US" dirty="0"/>
              <a:t>So fierce did the theological warfare become, it threatened to rip apart the Dutch Reformed Church into two mutually exclusive factions, the Cocceians and the Voetians. </a:t>
            </a:r>
          </a:p>
          <a:p>
            <a:r>
              <a:rPr lang="en-US" dirty="0"/>
              <a:t>Where one party gained the ascendancy in a university, the other party was expelled. </a:t>
            </a:r>
          </a:p>
          <a:p>
            <a:r>
              <a:rPr lang="en-US" dirty="0"/>
              <a:t>The Dutch state had to intervene to tell the theologians to calm down and practice a little more Christian forbearance</a:t>
            </a:r>
          </a:p>
          <a:p>
            <a:r>
              <a:rPr lang="en-US" dirty="0"/>
              <a:t>In fact, to make sure they did, the government coerced the universities into appointing equal numbers of Cocceians and Voetians, so that neither could vote the other out of their places.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111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2000" b="-3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Johannes Cocceius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dispute between the factions continued for many years – even after both Cocceius and Voetius had died. </a:t>
            </a:r>
          </a:p>
          <a:p>
            <a:r>
              <a:rPr lang="en-US" dirty="0"/>
              <a:t>It dissipated at last through a combination of sheer exhaustion and the marginalizing of both sides by a new, more </a:t>
            </a:r>
            <a:r>
              <a:rPr lang="en-US" b="1" i="1" dirty="0"/>
              <a:t>liberal</a:t>
            </a:r>
            <a:r>
              <a:rPr lang="en-US" dirty="0"/>
              <a:t> Enlightenment theology, which regarded Cocceians and Voetians as equally old-fashioned and irrelevant. </a:t>
            </a:r>
          </a:p>
          <a:p>
            <a:r>
              <a:rPr lang="en-US" dirty="0"/>
              <a:t>Fortunately both parties had their share of men who valued piety as well as doctrine, and the “pious” Cocceians and Voetians coalesced in the 18th century to fight together against the new liberalism.</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196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https://reign.fandom.com/wiki/History%27s_King_James_VI_and_I?file=King_James_VI_and_I.jpg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826105"/>
          </a:xfrm>
          <a:noFill/>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King James</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743404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650946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Cocceius saw the </a:t>
            </a:r>
            <a:r>
              <a:rPr lang="en-US" b="1" i="1" dirty="0"/>
              <a:t>Sabbath</a:t>
            </a:r>
            <a:r>
              <a:rPr lang="en-US" dirty="0"/>
              <a:t> as a distinctively </a:t>
            </a:r>
            <a:r>
              <a:rPr lang="en-US" b="1" i="1" dirty="0"/>
              <a:t>Old</a:t>
            </a:r>
            <a:r>
              <a:rPr lang="en-US" dirty="0"/>
              <a:t> Testament ordinance, rooted </a:t>
            </a:r>
            <a:r>
              <a:rPr lang="en-US" b="1" i="1" dirty="0"/>
              <a:t>not</a:t>
            </a:r>
            <a:r>
              <a:rPr lang="en-US" dirty="0"/>
              <a:t> in creation but in God’s covenant with </a:t>
            </a:r>
            <a:r>
              <a:rPr lang="en-US" b="1" i="1" dirty="0"/>
              <a:t>Israel</a:t>
            </a:r>
            <a:r>
              <a:rPr lang="en-US" dirty="0"/>
              <a:t> at Sinai, and like </a:t>
            </a:r>
            <a:r>
              <a:rPr lang="en-US" b="1" i="1" dirty="0"/>
              <a:t>other ceremonial ordinances</a:t>
            </a:r>
            <a:r>
              <a:rPr lang="en-US" dirty="0"/>
              <a:t>; it foreshadowed the spiritual rest that Christ would bring. </a:t>
            </a:r>
          </a:p>
          <a:p>
            <a:r>
              <a:rPr lang="en-US" dirty="0"/>
              <a:t>In the New Testament church, he maintained, a day of rest and worship was observed, </a:t>
            </a:r>
            <a:r>
              <a:rPr lang="en-US" b="1" i="1" dirty="0"/>
              <a:t>not </a:t>
            </a:r>
            <a:r>
              <a:rPr lang="en-US" dirty="0"/>
              <a:t>from obedience to an obsolete Sabbath command, but simply because Christ’s people had always found it edifying to have such a day. What are your thoughts on this?</a:t>
            </a:r>
          </a:p>
          <a:p>
            <a:r>
              <a:rPr lang="en-US" dirty="0"/>
              <a:t>Cocceius made a distinction between the </a:t>
            </a:r>
            <a:r>
              <a:rPr lang="en-US" b="1" i="1" dirty="0"/>
              <a:t>salvation</a:t>
            </a:r>
            <a:r>
              <a:rPr lang="en-US" dirty="0"/>
              <a:t> enjoyed by believers under the Old and New Testaments. Before Christ actually atoned for sin by His death, he argued, God “passed over” sin rather than forgave it. So the justification of the Old Testament saints was </a:t>
            </a:r>
            <a:r>
              <a:rPr lang="en-US" b="1" i="1" dirty="0"/>
              <a:t>inferior</a:t>
            </a:r>
            <a:r>
              <a:rPr lang="en-US" dirty="0"/>
              <a:t> that of the New; prior to Christ, justification was by way of “</a:t>
            </a:r>
            <a:r>
              <a:rPr lang="en-US" b="1" i="1" dirty="0"/>
              <a:t>promise</a:t>
            </a:r>
            <a:r>
              <a:rPr lang="en-US" dirty="0"/>
              <a:t>”, whereas now in Christ it is by way of “</a:t>
            </a:r>
            <a:r>
              <a:rPr lang="en-US" b="1" i="1" dirty="0"/>
              <a:t>fulfilment</a:t>
            </a:r>
            <a:r>
              <a:rPr lang="en-US" dirty="0"/>
              <a:t>”. What are your thoughts on this?</a:t>
            </a:r>
          </a:p>
          <a:p>
            <a:r>
              <a:rPr lang="en-US" dirty="0"/>
              <a:t>Do </a:t>
            </a:r>
            <a:r>
              <a:rPr lang="en-US" b="1" i="1" dirty="0"/>
              <a:t>you</a:t>
            </a:r>
            <a:r>
              <a:rPr lang="en-US" dirty="0"/>
              <a:t> have a topic or question that </a:t>
            </a:r>
            <a:r>
              <a:rPr lang="en-US" b="1" i="1" dirty="0"/>
              <a:t>you</a:t>
            </a:r>
            <a:r>
              <a:rPr lang="en-US" dirty="0"/>
              <a:t> would like to see us to discuss?</a:t>
            </a:r>
          </a:p>
        </p:txBody>
      </p:sp>
    </p:spTree>
    <p:extLst>
      <p:ext uri="{BB962C8B-B14F-4D97-AF65-F5344CB8AC3E}">
        <p14:creationId xmlns:p14="http://schemas.microsoft.com/office/powerpoint/2010/main" val="3611057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hlinkClick r:id="rId5"/>
              </a:rPr>
              <a:t>https://christianreformedink.wordpress.com/reformed-theology-2/ecclesiology/reformation-events/nine-things-you-should-know-about-the-council-of-trent/</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2833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Effects of the Catholic Counter-Reformation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797575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Effects of the Catholic Counter-Reformation</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b="1" dirty="0"/>
              <a:t>The Triumph of the Papacy - </a:t>
            </a:r>
            <a:r>
              <a:rPr lang="en-US" dirty="0"/>
              <a:t>The popes had managed the Council of Trent masterfully. This helped in restoring the public reputation of the papacy (among Catholics) from the depths of scandal which it had been in  mired as the 16th century began its course.</a:t>
            </a:r>
          </a:p>
          <a:p>
            <a:r>
              <a:rPr lang="en-US" sz="2800" b="1" dirty="0"/>
              <a:t>The Definition of Doctrine – </a:t>
            </a:r>
            <a:r>
              <a:rPr lang="en-US" sz="2800" dirty="0"/>
              <a:t>The Council of Trent had authoritatively clarified the </a:t>
            </a:r>
            <a:r>
              <a:rPr lang="en-US" sz="2800" b="1" i="1" dirty="0"/>
              <a:t>teaching</a:t>
            </a:r>
            <a:r>
              <a:rPr lang="en-US" sz="2800" dirty="0"/>
              <a:t> of Rome. Roman Catholic theologians now had a standard of doctrine to use, promote, and defend against Protestants. </a:t>
            </a:r>
          </a:p>
          <a:p>
            <a:r>
              <a:rPr lang="en-US" sz="2800" b="1" dirty="0"/>
              <a:t>The Recovery of Zeal – </a:t>
            </a:r>
            <a:r>
              <a:rPr lang="en-US" dirty="0"/>
              <a:t>A fresh enthusiasm returned to the Roman Catholic Church. In the first shock-waves of the Protestant Reformation, the question had been: Can Rome survive? As a result of the Catholic Counter-Reformation, a new question arose: Can </a:t>
            </a:r>
            <a:r>
              <a:rPr lang="en-US" b="1" i="1" dirty="0"/>
              <a:t>Protestantism</a:t>
            </a:r>
            <a:r>
              <a:rPr lang="en-US" dirty="0"/>
              <a:t> survive?</a:t>
            </a:r>
          </a:p>
          <a:p>
            <a:endParaRPr lang="en-US" sz="2800" dirty="0"/>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7808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0" b="-54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https://www.wikiwand.com/en/Theodore_Beza</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826105"/>
          </a:xfrm>
          <a:noFill/>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Theodore Beza</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6149963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Theodore Beza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Theodore Beza (1519–1605) was John Calvin’s most distinguished disciple, and indeed Calvin’s successor as spiritual leader of Geneva. </a:t>
            </a:r>
          </a:p>
          <a:p>
            <a:r>
              <a:rPr lang="en-US" dirty="0"/>
              <a:t>Born to an aristocratic family in Burgundy, France, he received a first class education from the German humanist Melchior Wolmar, one of the foremost Greek scholars of that time (Wolmar had also taught Greek to Calvin, who in turn had dedicated his commentary on 2 Corinthians to Wolmar). </a:t>
            </a:r>
          </a:p>
          <a:p>
            <a:r>
              <a:rPr lang="en-US" dirty="0"/>
              <a:t>Wolmar had embraced Reformation views, and these deeply influenced the young Beza. </a:t>
            </a:r>
          </a:p>
          <a:p>
            <a:r>
              <a:rPr lang="en-US" dirty="0"/>
              <a:t>However, Beza remained outwardly a Roman Catholic for many years, living in Paris as a carefree noble with a private income, and dedicating his energies to classical literature.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977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Theodore Beza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It was not until recovering from a near-death experience through illness in 1548 that Beza became serious about being a Protestant. </a:t>
            </a:r>
          </a:p>
          <a:p>
            <a:r>
              <a:rPr lang="en-US" dirty="0"/>
              <a:t>He now fled from Paris to the Swiss Reformed city of Lausanne, where he taught Greek for the next nine years at its university. </a:t>
            </a:r>
          </a:p>
          <a:p>
            <a:r>
              <a:rPr lang="en-US" dirty="0"/>
              <a:t>In 1558, the rulers of the powerful Swiss canton of Berne imposed a new religious settlement on Lausanne.</a:t>
            </a:r>
          </a:p>
          <a:p>
            <a:r>
              <a:rPr lang="en-US" dirty="0"/>
              <a:t>Although the Bernese were Reformed, Beza objected to the state dictating doctrine and worship to a Reformed Church. </a:t>
            </a:r>
          </a:p>
          <a:p>
            <a:r>
              <a:rPr lang="en-US" dirty="0"/>
              <a:t>So he left in protest, relocating to Calvin’s Geneva.</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752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Theodore Beza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25000" lnSpcReduction="20000"/>
          </a:bodyPr>
          <a:lstStyle/>
          <a:p>
            <a:r>
              <a:rPr lang="en-US" sz="11200" dirty="0"/>
              <a:t>Beza soon became Calvin’s closest friend and co-worker; Calvin put him in charge of the Genevan academy in 1559, a position he held for the rest of his life. </a:t>
            </a:r>
          </a:p>
          <a:p>
            <a:r>
              <a:rPr lang="en-US" sz="11200" dirty="0"/>
              <a:t>Along with his general duties running the academy, Beza also taught systematic theology there. </a:t>
            </a:r>
          </a:p>
          <a:p>
            <a:r>
              <a:rPr lang="en-US" sz="11200" dirty="0"/>
              <a:t>His devotion to the academy made it one of the most successful Reformed educational bodies of the 16th century, with distinguished lecturers and a huge international student body. </a:t>
            </a:r>
          </a:p>
          <a:p>
            <a:r>
              <a:rPr lang="en-US" sz="11200" dirty="0"/>
              <a:t>From the academy a steady flow of Reformed pastors, evangelists, and church-planters streamed out into the rest of Europe. </a:t>
            </a:r>
          </a:p>
          <a:p>
            <a:r>
              <a:rPr lang="en-US" sz="11200" dirty="0"/>
              <a:t>On Calvin’s death in 1564, Geneva naturally looked to Beza for continued leadership, which he provided for the next 40 years. </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500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Theodore Beza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Beza not only supervised the academy; he was also, after Calvin died, Geneva’s chief pastor and chairman of the “company of pastors”, which supervised ministerial training and ordination. </a:t>
            </a:r>
          </a:p>
          <a:p>
            <a:r>
              <a:rPr lang="en-US" dirty="0"/>
              <a:t>Much of Beza’s energy as a church leader was given to the roller-coaster fortunes of the French Calvinists or Huguenots during France’s “wars of religion” (1562–98).</a:t>
            </a:r>
          </a:p>
          <a:p>
            <a:r>
              <a:rPr lang="en-US" dirty="0"/>
              <a:t>He advised the Huguenot nobles; he gave guidance to Huguenot pastors and theologians, especially over matters of church government, where he upheld Presbyterianism.</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2248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371950</TotalTime>
  <Words>3071</Words>
  <Application>Microsoft Office PowerPoint</Application>
  <PresentationFormat>On-screen Show (4:3)</PresentationFormat>
  <Paragraphs>153</Paragraphs>
  <Slides>26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140_Office Theme</vt:lpstr>
      <vt:lpstr>PowerPoint Presentation</vt:lpstr>
      <vt:lpstr>Review</vt:lpstr>
      <vt:lpstr>Effects of the Catholic Counter-Reformation</vt:lpstr>
      <vt:lpstr>Effects of the Catholic Counter-Reformation</vt:lpstr>
      <vt:lpstr>Theodore Beza</vt:lpstr>
      <vt:lpstr>Theodore Beza</vt:lpstr>
      <vt:lpstr>Theodore Beza</vt:lpstr>
      <vt:lpstr>Theodore Beza</vt:lpstr>
      <vt:lpstr>Theodore Beza</vt:lpstr>
      <vt:lpstr>Theodore Beza</vt:lpstr>
      <vt:lpstr>Theodore Beza</vt:lpstr>
      <vt:lpstr>Theodore Beza</vt:lpstr>
      <vt:lpstr>Theodore Beza</vt:lpstr>
      <vt:lpstr>Johannes Cocceius </vt:lpstr>
      <vt:lpstr>Johannes Cocceius </vt:lpstr>
      <vt:lpstr>Johannes Cocceius </vt:lpstr>
      <vt:lpstr>Johannes Cocceius </vt:lpstr>
      <vt:lpstr>Johannes Cocceius </vt:lpstr>
      <vt:lpstr>Johannes Cocceius </vt:lpstr>
      <vt:lpstr>Johannes Cocceius </vt:lpstr>
      <vt:lpstr>Johannes Cocceius </vt:lpstr>
      <vt:lpstr>Johannes Cocceius </vt:lpstr>
      <vt:lpstr>Johannes Cocceius </vt:lpstr>
      <vt:lpstr>King James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7069</cp:revision>
  <cp:lastPrinted>2021-01-17T14:47:06Z</cp:lastPrinted>
  <dcterms:created xsi:type="dcterms:W3CDTF">2018-06-08T00:19:32Z</dcterms:created>
  <dcterms:modified xsi:type="dcterms:W3CDTF">2021-01-18T00:14:14Z</dcterms:modified>
</cp:coreProperties>
</file>