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00" r:id="rId2"/>
    <p:sldMasterId id="2147483912" r:id="rId3"/>
  </p:sldMasterIdLst>
  <p:sldIdLst>
    <p:sldId id="541" r:id="rId4"/>
    <p:sldId id="542" r:id="rId5"/>
    <p:sldId id="543" r:id="rId6"/>
    <p:sldId id="544" r:id="rId7"/>
    <p:sldId id="545" r:id="rId8"/>
    <p:sldId id="546" r:id="rId9"/>
    <p:sldId id="540" r:id="rId10"/>
    <p:sldId id="547" r:id="rId11"/>
    <p:sldId id="549" r:id="rId12"/>
    <p:sldId id="568" r:id="rId13"/>
    <p:sldId id="550" r:id="rId14"/>
    <p:sldId id="551" r:id="rId15"/>
    <p:sldId id="553" r:id="rId16"/>
    <p:sldId id="552" r:id="rId17"/>
    <p:sldId id="5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5731F9"/>
    <a:srgbClr val="344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8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9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81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638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187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698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096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280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440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6924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92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947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171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374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9268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1569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0993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3160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2442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3708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7595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51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95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8355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9355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4162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085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9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5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9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9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11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9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3684F-6E02-41A5-B07B-A82B4A395C6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4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13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3684F-6E02-41A5-B07B-A82B4A395C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91E89-5284-4F18-A16A-D3C9C617FE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41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5.xml"/><Relationship Id="rId4" Type="http://schemas.openxmlformats.org/officeDocument/2006/relationships/hyperlink" Target="https://international.la-croix.com/news/possible-bone-fragment-of-st-clement-of-rome-gifted-to-westminster-abbey/7875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6.xml"/><Relationship Id="rId4" Type="http://schemas.openxmlformats.org/officeDocument/2006/relationships/hyperlink" Target="http://www.newadvent.org/cathen/04012c.ht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Relationship Id="rId4" Type="http://schemas.openxmlformats.org/officeDocument/2006/relationships/hyperlink" Target="https://seanmcdowell.org/blog/what-can-christians-learn-from-the-apostolic-fathers-interview-with-author-ken-berdin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226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592"/>
            <a:ext cx="9144000" cy="808608"/>
          </a:xfrm>
        </p:spPr>
        <p:txBody>
          <a:bodyPr>
            <a:normAutofit/>
          </a:bodyPr>
          <a:lstStyle/>
          <a:p>
            <a:r>
              <a:rPr lang="en-US" b="1" dirty="0"/>
              <a:t>*The Apostolic Fathers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There are two questions we always have to ask ourselves as we study early church history, especially:</a:t>
            </a:r>
          </a:p>
          <a:p>
            <a:pPr lvl="1"/>
            <a:r>
              <a:rPr lang="en-US" sz="2400" dirty="0"/>
              <a:t>What do </a:t>
            </a:r>
            <a:r>
              <a:rPr lang="en-US" sz="2400" b="1" i="1" dirty="0"/>
              <a:t>I</a:t>
            </a:r>
            <a:r>
              <a:rPr lang="en-US" sz="2400" dirty="0"/>
              <a:t> know that they </a:t>
            </a:r>
            <a:r>
              <a:rPr lang="en-US" sz="2400" b="1" i="1" dirty="0"/>
              <a:t>didn’t</a:t>
            </a:r>
            <a:r>
              <a:rPr lang="en-US" sz="2400" dirty="0"/>
              <a:t>? </a:t>
            </a:r>
            <a:endParaRPr lang="en-US" sz="2400" dirty="0" smtClean="0"/>
          </a:p>
          <a:p>
            <a:pPr lvl="1"/>
            <a:r>
              <a:rPr lang="en-US" sz="2400" dirty="0" smtClean="0"/>
              <a:t>What </a:t>
            </a:r>
            <a:r>
              <a:rPr lang="en-US" sz="2400" dirty="0"/>
              <a:t>did </a:t>
            </a:r>
            <a:r>
              <a:rPr lang="en-US" sz="2400" b="1" i="1" dirty="0"/>
              <a:t>they</a:t>
            </a:r>
            <a:r>
              <a:rPr lang="en-US" sz="2400" dirty="0"/>
              <a:t> know that I </a:t>
            </a:r>
            <a:r>
              <a:rPr lang="en-US" sz="2400" b="1" i="1" dirty="0"/>
              <a:t>don’t</a:t>
            </a:r>
            <a:r>
              <a:rPr lang="en-US" sz="2400" dirty="0"/>
              <a:t> know?</a:t>
            </a:r>
          </a:p>
          <a:p>
            <a:pPr lvl="0"/>
            <a:r>
              <a:rPr lang="en-US" sz="2800" dirty="0" smtClean="0"/>
              <a:t>What </a:t>
            </a:r>
            <a:r>
              <a:rPr lang="en-US" sz="2800" dirty="0"/>
              <a:t>is the first writing we have from a Christian that is not in the NT? This is disputed. The two most likely documents would be:</a:t>
            </a:r>
          </a:p>
          <a:p>
            <a:pPr lvl="1"/>
            <a:r>
              <a:rPr lang="en-US" dirty="0"/>
              <a:t>Clement of Rome (AD 95–97)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Didache </a:t>
            </a:r>
            <a:r>
              <a:rPr lang="en-US" dirty="0" smtClean="0"/>
              <a:t>(AD 80–120)</a:t>
            </a:r>
            <a:endParaRPr lang="en-US" dirty="0"/>
          </a:p>
          <a:p>
            <a:pPr lvl="0"/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*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/>
              <a:t>Based on notes taken from James White’s 2016 Church History Series; Lesson </a:t>
            </a:r>
            <a:r>
              <a:rPr lang="en-US" sz="1600" dirty="0" smtClean="0"/>
              <a:t>6 </a:t>
            </a:r>
            <a:r>
              <a:rPr lang="en-US" sz="1600" dirty="0"/>
              <a:t>– Clement of Rome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956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2101962"/>
            <a:ext cx="3886200" cy="44012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rgbClr val="344BF6"/>
                </a:solidFill>
                <a:effectLst>
                  <a:glow rad="101600">
                    <a:prstClr val="white">
                      <a:alpha val="60000"/>
                    </a:prst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Yes, I ask you also, true companion, help these women, who have labored side by side with me in the gospel together with </a:t>
            </a:r>
            <a:r>
              <a:rPr lang="en-US" sz="2800" b="1" i="1" dirty="0">
                <a:solidFill>
                  <a:srgbClr val="344BF6"/>
                </a:solidFill>
                <a:effectLst>
                  <a:glow rad="101600">
                    <a:prstClr val="white">
                      <a:alpha val="60000"/>
                    </a:prst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Clement </a:t>
            </a:r>
            <a:r>
              <a:rPr lang="en-US" sz="2800" i="1" dirty="0">
                <a:solidFill>
                  <a:srgbClr val="344BF6"/>
                </a:solidFill>
                <a:effectLst>
                  <a:glow rad="101600">
                    <a:prstClr val="white">
                      <a:alpha val="60000"/>
                    </a:prst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and the rest of my fellow workers, whose names are in the book of life. </a:t>
            </a:r>
            <a:r>
              <a:rPr lang="en-US" sz="2800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(Philippians 4:3)</a:t>
            </a:r>
            <a:endParaRPr lang="en-US" sz="2800" dirty="0">
              <a:solidFill>
                <a:prstClr val="black"/>
              </a:solidFill>
              <a:effectLst>
                <a:glow rad="101600">
                  <a:prstClr val="white">
                    <a:alpha val="60000"/>
                  </a:prstClr>
                </a:glow>
                <a:innerShdw blurRad="63500" dist="50800" dir="81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6571940"/>
            <a:ext cx="8915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>
                <a:solidFill>
                  <a:prstClr val="white"/>
                </a:solidFill>
                <a:hlinkClick r:id="rId4"/>
              </a:rPr>
              <a:t>https://international.la-croix.com/news/possible-bone-fragment-of-st-clement-of-rome-gifted-to-westminster-abbey/7875</a:t>
            </a:r>
            <a:r>
              <a:rPr lang="pl-PL" sz="1200" dirty="0" smtClean="0">
                <a:solidFill>
                  <a:prstClr val="white"/>
                </a:solidFill>
                <a:hlinkClick r:id="rId4"/>
              </a:rPr>
              <a:t>#</a:t>
            </a:r>
            <a:r>
              <a:rPr lang="en-US" sz="1200" dirty="0" smtClean="0">
                <a:solidFill>
                  <a:prstClr val="white"/>
                </a:solidFill>
              </a:rPr>
              <a:t>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14300" dist="38100" dir="13500000" algn="br" rotWithShape="0">
                    <a:prstClr val="black"/>
                  </a:outerShdw>
                </a:effectLst>
              </a:rPr>
              <a:t>Clement of Rome</a:t>
            </a:r>
            <a:r>
              <a:rPr lang="en-US" sz="6600" b="1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14300" dist="38100" dir="13500000" algn="br" rotWithShape="0">
                    <a:prstClr val="black"/>
                  </a:outerShdw>
                </a:effectLst>
              </a:rPr>
              <a:t/>
            </a:r>
            <a:br>
              <a:rPr lang="en-US" sz="6600" b="1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14300" dist="38100" dir="13500000" algn="br" rotWithShape="0">
                    <a:prstClr val="black"/>
                  </a:outerShdw>
                </a:effectLst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14300" dist="38100" dir="13500000" algn="br" rotWithShape="0">
                    <a:prstClr val="black"/>
                  </a:outerShdw>
                </a:effectLst>
              </a:rPr>
              <a:t>Letter to the Corinthians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114300" dist="38100" dir="13500000" algn="br" rotWithShape="0">
                  <a:prstClr val="black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82489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592"/>
            <a:ext cx="9144000" cy="808608"/>
          </a:xfrm>
        </p:spPr>
        <p:txBody>
          <a:bodyPr>
            <a:normAutofit/>
          </a:bodyPr>
          <a:lstStyle/>
          <a:p>
            <a:r>
              <a:rPr lang="en-US" sz="3600" b="1" dirty="0"/>
              <a:t>*Clement of </a:t>
            </a:r>
            <a:r>
              <a:rPr lang="en-US" sz="3600" b="1" dirty="0" smtClean="0"/>
              <a:t>Rome’s Letter to the Corinthians 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Eusebius and others believe that the “Clement” mentioned by the Apostle Paul in Philippians 4:3 wrote this letter while serving as an elder in the church of </a:t>
            </a:r>
            <a:r>
              <a:rPr lang="en-US" sz="2800" dirty="0"/>
              <a:t>Rome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The (Roman) Catholic Encyclopedia actually claims that Clement was the fourth pope!</a:t>
            </a:r>
          </a:p>
          <a:p>
            <a:pPr lvl="1"/>
            <a:r>
              <a:rPr lang="en-US" sz="2400" dirty="0" smtClean="0">
                <a:hlinkClick r:id="rId4"/>
              </a:rPr>
              <a:t>http</a:t>
            </a:r>
            <a:r>
              <a:rPr lang="en-US" sz="2400" dirty="0">
                <a:hlinkClick r:id="rId4"/>
              </a:rPr>
              <a:t>://</a:t>
            </a:r>
            <a:r>
              <a:rPr lang="en-US" sz="2400" dirty="0" smtClean="0">
                <a:hlinkClick r:id="rId4"/>
              </a:rPr>
              <a:t>www.newadvent.org/cathen/04012c.htm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* </a:t>
            </a:r>
            <a:r>
              <a:rPr lang="en-US" sz="1600" dirty="0"/>
              <a:t>Based on notes taken from James White’s 2016 Church History Series; Lesson 6 – Clement of Rome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795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592"/>
            <a:ext cx="9144000" cy="808608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*</a:t>
            </a:r>
            <a:r>
              <a:rPr lang="en-US" sz="3600" b="1" dirty="0"/>
              <a:t> Clement of Rome’s Letter to the Corinthians 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Some things we need to keep in mind:</a:t>
            </a:r>
          </a:p>
          <a:p>
            <a:pPr lvl="1"/>
            <a:r>
              <a:rPr lang="en-US" sz="2400" dirty="0" smtClean="0"/>
              <a:t>The name Clement does </a:t>
            </a:r>
            <a:r>
              <a:rPr lang="en-US" sz="2400" b="1" i="1" dirty="0" smtClean="0"/>
              <a:t>not</a:t>
            </a:r>
            <a:r>
              <a:rPr lang="en-US" sz="2400" dirty="0" smtClean="0"/>
              <a:t> appear anywhere </a:t>
            </a:r>
            <a:r>
              <a:rPr lang="en-US" sz="2400" b="1" i="1" dirty="0" smtClean="0"/>
              <a:t>in</a:t>
            </a:r>
            <a:r>
              <a:rPr lang="en-US" sz="2400" dirty="0"/>
              <a:t> the </a:t>
            </a:r>
            <a:r>
              <a:rPr lang="en-US" sz="2400" dirty="0" smtClean="0"/>
              <a:t>letter.</a:t>
            </a:r>
          </a:p>
          <a:p>
            <a:pPr lvl="1"/>
            <a:r>
              <a:rPr lang="en-US" sz="2400" dirty="0" smtClean="0"/>
              <a:t>The letter itself says it is from: “</a:t>
            </a:r>
            <a:r>
              <a:rPr lang="en-US" sz="2400" dirty="0"/>
              <a:t>The Church of God which sojourns at </a:t>
            </a:r>
            <a:r>
              <a:rPr lang="en-US" sz="2400" dirty="0" smtClean="0"/>
              <a:t>Rome”.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church at Rome </a:t>
            </a:r>
            <a:r>
              <a:rPr lang="en-US" sz="2400" dirty="0" smtClean="0"/>
              <a:t>is known to have had </a:t>
            </a:r>
            <a:r>
              <a:rPr lang="en-US" sz="2400" dirty="0"/>
              <a:t>a plurality of </a:t>
            </a:r>
            <a:r>
              <a:rPr lang="en-US" sz="2400" dirty="0" smtClean="0"/>
              <a:t>elders until  at least AD 140–150 (cf. </a:t>
            </a:r>
            <a:r>
              <a:rPr lang="en-US" sz="2400" i="1" dirty="0" smtClean="0"/>
              <a:t>Shepherd of Hermas </a:t>
            </a:r>
            <a:r>
              <a:rPr lang="en-US" sz="2400" dirty="0" smtClean="0"/>
              <a:t>Chapter 4). </a:t>
            </a:r>
          </a:p>
          <a:p>
            <a:pPr lvl="1"/>
            <a:r>
              <a:rPr lang="en-US" sz="2400" dirty="0" smtClean="0"/>
              <a:t>Therefore, at the time this letter was written, the church </a:t>
            </a:r>
            <a:r>
              <a:rPr lang="en-US" sz="2400" dirty="0"/>
              <a:t>at </a:t>
            </a:r>
            <a:r>
              <a:rPr lang="en-US" sz="2400" dirty="0" smtClean="0"/>
              <a:t>Rome would still have had a plurality of elders.</a:t>
            </a:r>
          </a:p>
          <a:p>
            <a:pPr lvl="1"/>
            <a:r>
              <a:rPr lang="en-US" sz="2400" dirty="0" smtClean="0"/>
              <a:t>It could be that Clement was one of the elders in the church of Rome and had been given the task of writing this letter on behalf of the church.</a:t>
            </a:r>
          </a:p>
          <a:p>
            <a:pPr lvl="1"/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* </a:t>
            </a:r>
            <a:r>
              <a:rPr lang="en-US" sz="1600" dirty="0"/>
              <a:t>Based on notes taken from James White’s 2016 Church History Series; Lesson 6 – Clement of Rome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938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592"/>
            <a:ext cx="9144000" cy="808608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Overview of the Purpose and Content of the Letter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The </a:t>
            </a:r>
            <a:r>
              <a:rPr lang="en-US" sz="2800" dirty="0"/>
              <a:t>letter </a:t>
            </a:r>
            <a:r>
              <a:rPr lang="en-US" sz="2800" dirty="0" smtClean="0"/>
              <a:t>was written to </a:t>
            </a:r>
            <a:r>
              <a:rPr lang="en-US" sz="2800" dirty="0"/>
              <a:t>try to settle a dispute in the Corinthian church. </a:t>
            </a:r>
            <a:endParaRPr lang="en-US" sz="2800" dirty="0" smtClean="0"/>
          </a:p>
          <a:p>
            <a:pPr lvl="0"/>
            <a:r>
              <a:rPr lang="en-US" sz="2800" dirty="0" smtClean="0"/>
              <a:t>In </a:t>
            </a:r>
            <a:r>
              <a:rPr lang="en-US" sz="2800" dirty="0"/>
              <a:t>a conflict between the older and younger generations, the Corinthian Christians had dismissed all their </a:t>
            </a:r>
            <a:r>
              <a:rPr lang="en-US" sz="2800" dirty="0" smtClean="0"/>
              <a:t>elders and </a:t>
            </a:r>
            <a:r>
              <a:rPr lang="en-US" sz="2800" dirty="0"/>
              <a:t>replaced them by new youthful leaders. </a:t>
            </a:r>
            <a:endParaRPr lang="en-US" sz="2800" dirty="0" smtClean="0"/>
          </a:p>
          <a:p>
            <a:pPr lvl="0"/>
            <a:r>
              <a:rPr lang="en-US" sz="2800" dirty="0" smtClean="0"/>
              <a:t>The Roman church’s </a:t>
            </a:r>
            <a:r>
              <a:rPr lang="en-US" sz="2800" dirty="0"/>
              <a:t>response was to </a:t>
            </a:r>
            <a:r>
              <a:rPr lang="en-US" sz="2800" dirty="0" smtClean="0"/>
              <a:t>emphasize </a:t>
            </a:r>
            <a:r>
              <a:rPr lang="en-US" sz="2800" dirty="0"/>
              <a:t>the need for good order in the Church. </a:t>
            </a: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*</a:t>
            </a:r>
            <a:r>
              <a:rPr lang="en-US" sz="1600" dirty="0" smtClean="0"/>
              <a:t>Needham</a:t>
            </a:r>
            <a:r>
              <a:rPr lang="en-US" sz="1600" dirty="0"/>
              <a:t>, Nick. 2,000 Years of Christ's Power Vol. 1: The Age of the Early Church Fathers 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04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592"/>
            <a:ext cx="9144000" cy="808608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Overview of the Purpose and Content of the Letter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92500"/>
          </a:bodyPr>
          <a:lstStyle/>
          <a:p>
            <a:pPr lvl="0"/>
            <a:r>
              <a:rPr lang="en-US" sz="2800" dirty="0" smtClean="0"/>
              <a:t>The letter argues that </a:t>
            </a:r>
            <a:r>
              <a:rPr lang="en-US" sz="2800" dirty="0"/>
              <a:t>God’s purpose of salvation revealed a sort of “chain of command”: God the Father sent the Lord Jesus Christ, Christ sent the apostles, the apostles appointed </a:t>
            </a:r>
            <a:r>
              <a:rPr lang="en-US" sz="2800" dirty="0" smtClean="0"/>
              <a:t>the original elders and </a:t>
            </a:r>
            <a:r>
              <a:rPr lang="en-US" sz="2800" dirty="0"/>
              <a:t>deacons in the churches, and </a:t>
            </a:r>
            <a:r>
              <a:rPr lang="en-US" sz="2800" dirty="0" smtClean="0"/>
              <a:t>the churches, </a:t>
            </a:r>
            <a:r>
              <a:rPr lang="en-US" sz="2800" dirty="0"/>
              <a:t>in </a:t>
            </a:r>
            <a:r>
              <a:rPr lang="en-US" sz="2800" dirty="0" smtClean="0"/>
              <a:t>turn, were to appoint </a:t>
            </a:r>
            <a:r>
              <a:rPr lang="en-US" sz="2800" dirty="0"/>
              <a:t>their successors. </a:t>
            </a:r>
            <a:endParaRPr lang="en-US" sz="2800" dirty="0" smtClean="0"/>
          </a:p>
          <a:p>
            <a:pPr lvl="0"/>
            <a:r>
              <a:rPr lang="en-US" sz="2800" dirty="0" smtClean="0"/>
              <a:t>A </a:t>
            </a:r>
            <a:r>
              <a:rPr lang="en-US" sz="2800" dirty="0"/>
              <a:t>church must not disturb this chain of command by dismissing its officers </a:t>
            </a:r>
            <a:r>
              <a:rPr lang="en-US" sz="2800" b="1" i="1" dirty="0"/>
              <a:t>without just </a:t>
            </a:r>
            <a:r>
              <a:rPr lang="en-US" sz="2800" b="1" i="1" dirty="0" smtClean="0"/>
              <a:t>cause</a:t>
            </a:r>
            <a:r>
              <a:rPr lang="en-US" sz="2800" dirty="0" smtClean="0"/>
              <a:t>. </a:t>
            </a:r>
          </a:p>
          <a:p>
            <a:pPr lvl="0"/>
            <a:r>
              <a:rPr lang="en-US" sz="2800" dirty="0" smtClean="0"/>
              <a:t>Apparently, in </a:t>
            </a:r>
            <a:r>
              <a:rPr lang="en-US" sz="2800" dirty="0"/>
              <a:t>the case of the Corinthian </a:t>
            </a:r>
            <a:r>
              <a:rPr lang="en-US" sz="2800" dirty="0" smtClean="0"/>
              <a:t>presbyters, they did </a:t>
            </a:r>
            <a:r>
              <a:rPr lang="en-US" sz="2800" b="1" i="1" dirty="0" smtClean="0"/>
              <a:t>not</a:t>
            </a:r>
            <a:r>
              <a:rPr lang="en-US" sz="2800" dirty="0" smtClean="0"/>
              <a:t> have just cause for getting rid of their elders</a:t>
            </a:r>
          </a:p>
          <a:p>
            <a:pPr lvl="0"/>
            <a:r>
              <a:rPr lang="en-US" sz="2800" dirty="0"/>
              <a:t>The Roman </a:t>
            </a:r>
            <a:r>
              <a:rPr lang="en-US" sz="2800" dirty="0" smtClean="0"/>
              <a:t>church therefore </a:t>
            </a:r>
            <a:r>
              <a:rPr lang="en-US" sz="2800" dirty="0"/>
              <a:t>entreated the Corinthians to restore their deposed leaders back into office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*Needham</a:t>
            </a:r>
            <a:r>
              <a:rPr lang="en-US" sz="1600" dirty="0">
                <a:solidFill>
                  <a:prstClr val="black"/>
                </a:solidFill>
              </a:rPr>
              <a:t>, Nick. 2,000 Years of Christ's Power Vol. 1: The Age of the Early Church Fathers </a:t>
            </a:r>
          </a:p>
        </p:txBody>
      </p:sp>
    </p:spTree>
    <p:extLst>
      <p:ext uri="{BB962C8B-B14F-4D97-AF65-F5344CB8AC3E}">
        <p14:creationId xmlns:p14="http://schemas.microsoft.com/office/powerpoint/2010/main" val="2810495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9592"/>
            <a:ext cx="8229600" cy="808608"/>
          </a:xfrm>
        </p:spPr>
        <p:txBody>
          <a:bodyPr/>
          <a:lstStyle/>
          <a:p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943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saw last </a:t>
            </a:r>
            <a:r>
              <a:rPr lang="en-US" sz="2800" dirty="0"/>
              <a:t>time that Rome </a:t>
            </a:r>
            <a:r>
              <a:rPr lang="en-US" sz="2800" dirty="0" smtClean="0"/>
              <a:t>classified </a:t>
            </a:r>
            <a:r>
              <a:rPr lang="en-US" sz="2800" dirty="0"/>
              <a:t>religions into two simple </a:t>
            </a:r>
            <a:r>
              <a:rPr lang="en-US" sz="2800" dirty="0" smtClean="0"/>
              <a:t>categories – based mostly on whether or not a religion was in place at the time that a people were conquered by Rome. What were those two categories?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i="1" dirty="0" err="1"/>
              <a:t>licita</a:t>
            </a:r>
            <a:r>
              <a:rPr lang="en-US" sz="2400" dirty="0"/>
              <a:t> (“permitted”) </a:t>
            </a:r>
            <a:endParaRPr lang="en-US" sz="2400" dirty="0" smtClean="0"/>
          </a:p>
          <a:p>
            <a:pPr lvl="1"/>
            <a:r>
              <a:rPr lang="en-US" sz="2400" i="1" dirty="0" err="1" smtClean="0"/>
              <a:t>illicita</a:t>
            </a:r>
            <a:r>
              <a:rPr lang="en-US" sz="2400" dirty="0" smtClean="0"/>
              <a:t> </a:t>
            </a:r>
            <a:r>
              <a:rPr lang="en-US" sz="2400" dirty="0"/>
              <a:t>(“not permitted</a:t>
            </a:r>
            <a:r>
              <a:rPr lang="en-US" sz="2400" dirty="0" smtClean="0"/>
              <a:t>”)</a:t>
            </a:r>
          </a:p>
          <a:p>
            <a:r>
              <a:rPr lang="en-US" sz="2800" dirty="0" smtClean="0"/>
              <a:t>Which category did Christianity fall into and why?</a:t>
            </a:r>
          </a:p>
          <a:p>
            <a:pPr lvl="1"/>
            <a:r>
              <a:rPr lang="en-US" sz="2400" dirty="0" smtClean="0"/>
              <a:t>In the early years it was viewed as a part of Judaism and therefore considered </a:t>
            </a:r>
            <a:r>
              <a:rPr lang="en-US" sz="2400" i="1" dirty="0" err="1"/>
              <a:t>licita</a:t>
            </a:r>
            <a:r>
              <a:rPr lang="en-US" sz="2400" dirty="0"/>
              <a:t> (“permitted”) </a:t>
            </a:r>
          </a:p>
          <a:p>
            <a:pPr lvl="1"/>
            <a:r>
              <a:rPr lang="en-US" sz="2400" dirty="0"/>
              <a:t>Once it had become clear to Roman magistrates that Christians were not a Jewish sect, Christianity ceased to enjoy the “permitted” status of Judaism.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503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9592"/>
            <a:ext cx="8229600" cy="808608"/>
          </a:xfrm>
        </p:spPr>
        <p:txBody>
          <a:bodyPr/>
          <a:lstStyle/>
          <a:p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943600"/>
          </a:xfrm>
        </p:spPr>
        <p:txBody>
          <a:bodyPr>
            <a:normAutofit/>
          </a:bodyPr>
          <a:lstStyle/>
          <a:p>
            <a:r>
              <a:rPr lang="en-US" sz="2800" dirty="0"/>
              <a:t>Rome was normally tolerant in religious matters; but if it felt that a particular religion was a threat to public morality or political stability, the authorities would suppress it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Why would Rome have considered Christianity a threat? </a:t>
            </a:r>
          </a:p>
          <a:p>
            <a:pPr lvl="1"/>
            <a:r>
              <a:rPr lang="en-US" sz="2400" dirty="0"/>
              <a:t>Christians made exclusive truth-claims for their </a:t>
            </a:r>
            <a:r>
              <a:rPr lang="en-US" sz="2400" dirty="0" smtClean="0"/>
              <a:t>faith</a:t>
            </a:r>
          </a:p>
          <a:p>
            <a:pPr lvl="1"/>
            <a:r>
              <a:rPr lang="en-US" sz="2400" dirty="0" smtClean="0"/>
              <a:t>The other religions of the Empire (except Judaism) were syncretistic – that is, they did not make any claim to be the one and only truth. A person could “mix” his religions and follow more than one. 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266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9592"/>
            <a:ext cx="8229600" cy="808608"/>
          </a:xfrm>
        </p:spPr>
        <p:txBody>
          <a:bodyPr/>
          <a:lstStyle/>
          <a:p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943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Both Christianity and Judaism believed that there is only one true God. So, what made Christianity more of a threat </a:t>
            </a:r>
            <a:r>
              <a:rPr lang="en-US" sz="2800" dirty="0"/>
              <a:t>than </a:t>
            </a:r>
            <a:r>
              <a:rPr lang="en-US" sz="2800" dirty="0" smtClean="0"/>
              <a:t>Judaism to the Roman religious systems? </a:t>
            </a:r>
          </a:p>
          <a:p>
            <a:pPr lvl="1"/>
            <a:r>
              <a:rPr lang="en-US" sz="2400" dirty="0" smtClean="0"/>
              <a:t>Though the Jews might welcome Roman proselytes, they tended to follow the </a:t>
            </a:r>
            <a:r>
              <a:rPr lang="en-US" sz="2400" dirty="0"/>
              <a:t>traditional religion of their nation and ancestors, and did not go around trying to make everyone else into Jews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/>
              <a:t>Christians, on the other hand, did not keep their beliefs to themselves, but were passionate about sharing the Gospel with their Pagan neighbors in hopes of seeing them </a:t>
            </a:r>
            <a:r>
              <a:rPr lang="en-US" sz="2400" dirty="0" smtClean="0"/>
              <a:t>saved.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035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9592"/>
            <a:ext cx="8229600" cy="808608"/>
          </a:xfrm>
        </p:spPr>
        <p:txBody>
          <a:bodyPr/>
          <a:lstStyle/>
          <a:p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The </a:t>
            </a:r>
            <a:r>
              <a:rPr lang="en-US" sz="2800" dirty="0"/>
              <a:t>moral and social </a:t>
            </a:r>
            <a:r>
              <a:rPr lang="en-US" sz="2800" b="1" i="1" dirty="0"/>
              <a:t>values</a:t>
            </a:r>
            <a:r>
              <a:rPr lang="en-US" sz="2800" dirty="0"/>
              <a:t> of the early Christians </a:t>
            </a:r>
            <a:r>
              <a:rPr lang="en-US" sz="2800" b="1" i="1" dirty="0"/>
              <a:t>also</a:t>
            </a:r>
            <a:r>
              <a:rPr lang="en-US" sz="2800" dirty="0"/>
              <a:t> brought them into sharp conflict with the Pagan society in which they lived</a:t>
            </a:r>
            <a:r>
              <a:rPr lang="en-US" sz="2800" dirty="0" smtClean="0"/>
              <a:t>. What were some of those areas of conflict that we talked about last time?</a:t>
            </a:r>
          </a:p>
          <a:p>
            <a:pPr lvl="1"/>
            <a:r>
              <a:rPr lang="en-US" sz="2400" dirty="0" smtClean="0"/>
              <a:t>Romans meals and feasts usually involved offerings and prayers </a:t>
            </a:r>
            <a:r>
              <a:rPr lang="en-US" sz="2400" dirty="0"/>
              <a:t>to the pagan </a:t>
            </a:r>
            <a:r>
              <a:rPr lang="en-US" sz="2400" dirty="0" smtClean="0"/>
              <a:t>gods.</a:t>
            </a:r>
          </a:p>
          <a:p>
            <a:pPr lvl="1"/>
            <a:r>
              <a:rPr lang="en-US" sz="2400" dirty="0" smtClean="0"/>
              <a:t>Christians </a:t>
            </a:r>
            <a:r>
              <a:rPr lang="en-US" sz="2400" dirty="0"/>
              <a:t>condemned the most popular form of Roman entertainment, the gladiatorial arena, where men were forced to fight each other to the death before a crowd of cheering, bloodthirsty spectators. </a:t>
            </a:r>
            <a:endParaRPr lang="en-US" sz="2400" dirty="0" smtClean="0"/>
          </a:p>
          <a:p>
            <a:pPr lvl="1"/>
            <a:r>
              <a:rPr lang="en-US" sz="2400" dirty="0" smtClean="0"/>
              <a:t>Christians had difficulty finding an occupation that did not in some way involve them in supporting pagan beliefs and worship.</a:t>
            </a:r>
          </a:p>
          <a:p>
            <a:pPr lvl="1"/>
            <a:r>
              <a:rPr lang="en-US" sz="2400" dirty="0"/>
              <a:t>Christians </a:t>
            </a:r>
            <a:r>
              <a:rPr lang="en-US" sz="2400" dirty="0" smtClean="0"/>
              <a:t>rejected </a:t>
            </a:r>
            <a:r>
              <a:rPr lang="en-US" sz="2400" dirty="0"/>
              <a:t>the widespread Roman </a:t>
            </a:r>
            <a:r>
              <a:rPr lang="en-US" sz="2400" dirty="0" smtClean="0"/>
              <a:t>customs </a:t>
            </a:r>
            <a:r>
              <a:rPr lang="en-US" sz="2400" dirty="0"/>
              <a:t>of abortion and infanticide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/>
              <a:t>Christians opposed easy divorce, which was, at that time, the normal Roman practice. </a:t>
            </a:r>
            <a:endParaRPr lang="en-US" sz="2400" dirty="0" smtClean="0"/>
          </a:p>
          <a:p>
            <a:pPr lvl="1"/>
            <a:r>
              <a:rPr lang="en-US" sz="2400" dirty="0"/>
              <a:t>Christians refused to worship the </a:t>
            </a:r>
            <a:r>
              <a:rPr lang="en-US" sz="2400" dirty="0" smtClean="0"/>
              <a:t>emperor</a:t>
            </a:r>
            <a:r>
              <a:rPr lang="en-US" sz="2400" dirty="0"/>
              <a:t> </a:t>
            </a:r>
            <a:r>
              <a:rPr lang="en-US" sz="2400" dirty="0" smtClean="0"/>
              <a:t>which the Romans viewed as a sign of disloyalty to Rome itself.</a:t>
            </a: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727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9592"/>
            <a:ext cx="8229600" cy="808608"/>
          </a:xfrm>
        </p:spPr>
        <p:txBody>
          <a:bodyPr/>
          <a:lstStyle/>
          <a:p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943600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Another reason for the great unpopularity of Christians was that most people </a:t>
            </a:r>
            <a:r>
              <a:rPr lang="en-US" sz="2800" dirty="0" smtClean="0"/>
              <a:t>(wrongly) believed </a:t>
            </a:r>
            <a:r>
              <a:rPr lang="en-US" sz="2800" dirty="0"/>
              <a:t>them to be guilty of all kinds of evil practices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What were some of the misconceptions that unbelieving Romans had about Christians, and what Christian practices might have given rise to those misconceptions?</a:t>
            </a:r>
          </a:p>
          <a:p>
            <a:pPr lvl="1"/>
            <a:r>
              <a:rPr lang="en-US" sz="2400" dirty="0" smtClean="0"/>
              <a:t>They thought Christians practiced </a:t>
            </a:r>
            <a:r>
              <a:rPr lang="en-US" sz="2400" b="1" i="1" dirty="0" smtClean="0"/>
              <a:t>cannibalism</a:t>
            </a:r>
            <a:r>
              <a:rPr lang="en-US" sz="2400" dirty="0"/>
              <a:t>, </a:t>
            </a:r>
            <a:r>
              <a:rPr lang="en-US" sz="2400" dirty="0" smtClean="0"/>
              <a:t>probably </a:t>
            </a:r>
            <a:r>
              <a:rPr lang="en-US" sz="2400" dirty="0"/>
              <a:t>based on the Lord’s supper, where Christians spoke of eating Christ’s flesh and drinking His blood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They </a:t>
            </a:r>
            <a:r>
              <a:rPr lang="en-US" sz="2400" dirty="0"/>
              <a:t>thought Christians practiced </a:t>
            </a:r>
            <a:r>
              <a:rPr lang="en-US" sz="2400" b="1" i="1" dirty="0" smtClean="0"/>
              <a:t>incest</a:t>
            </a:r>
            <a:r>
              <a:rPr lang="en-US" sz="2400" dirty="0" smtClean="0"/>
              <a:t> perhaps </a:t>
            </a:r>
            <a:r>
              <a:rPr lang="en-US" sz="2400" dirty="0"/>
              <a:t>from the fact that Christians called each other “brother” and “sister” and “loved each other” and greeted one another with a “holy kiss</a:t>
            </a:r>
            <a:r>
              <a:rPr lang="en-US" sz="2400" dirty="0" smtClean="0"/>
              <a:t>”.</a:t>
            </a:r>
          </a:p>
          <a:p>
            <a:pPr lvl="1"/>
            <a:r>
              <a:rPr lang="en-US" sz="2400" dirty="0" smtClean="0"/>
              <a:t>They viewed the Christians as </a:t>
            </a:r>
            <a:r>
              <a:rPr lang="en-US" sz="2400" b="1" i="1" dirty="0" smtClean="0"/>
              <a:t>atheists</a:t>
            </a:r>
            <a:r>
              <a:rPr lang="en-US" sz="2400" dirty="0" smtClean="0"/>
              <a:t> because they did not worship the Roman gods.</a:t>
            </a: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563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" y="0"/>
            <a:ext cx="8763000" cy="11430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14300" dist="38100" dir="13500000" algn="br" rotWithShape="0">
                    <a:prstClr val="black"/>
                  </a:outerShdw>
                </a:effectLst>
              </a:rPr>
              <a:t>The Apostolic Fathers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114300" dist="38100" dir="13500000" algn="br" rotWithShape="0">
                  <a:prstClr val="black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19400" y="2438400"/>
            <a:ext cx="3886200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rgbClr val="344BF6"/>
                </a:solidFill>
                <a:effectLst>
                  <a:glow rad="101600">
                    <a:prstClr val="white">
                      <a:alpha val="60000"/>
                    </a:prst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 write to you, fathers, because you know him who is from the </a:t>
            </a:r>
            <a:r>
              <a:rPr lang="en-US" sz="2800" i="1" dirty="0" smtClean="0">
                <a:solidFill>
                  <a:srgbClr val="344BF6"/>
                </a:solidFill>
                <a:effectLst>
                  <a:glow rad="101600">
                    <a:prstClr val="white">
                      <a:alpha val="60000"/>
                    </a:prst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beginning… </a:t>
            </a:r>
          </a:p>
          <a:p>
            <a:pPr algn="ctr"/>
            <a:r>
              <a:rPr lang="en-US" sz="2800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(</a:t>
            </a:r>
            <a:r>
              <a:rPr lang="en-US" sz="2800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1 John 2:14)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480516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>
                <a:solidFill>
                  <a:prstClr val="white"/>
                </a:solidFill>
                <a:hlinkClick r:id="rId4"/>
              </a:rPr>
              <a:t>https://</a:t>
            </a:r>
            <a:r>
              <a:rPr lang="pl-PL" sz="1400" dirty="0" smtClean="0">
                <a:solidFill>
                  <a:prstClr val="white"/>
                </a:solidFill>
                <a:hlinkClick r:id="rId4"/>
              </a:rPr>
              <a:t>seanmcdowell.org/blog/what-can-christians-learn-from-the-apostolic-fathers-interview-with-author-ken-berding</a:t>
            </a:r>
            <a:r>
              <a:rPr lang="en-US" sz="1400" dirty="0" smtClean="0">
                <a:solidFill>
                  <a:prstClr val="white"/>
                </a:solidFill>
              </a:rPr>
              <a:t> 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9116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592"/>
            <a:ext cx="9144000" cy="808608"/>
          </a:xfrm>
        </p:spPr>
        <p:txBody>
          <a:bodyPr>
            <a:normAutofit/>
          </a:bodyPr>
          <a:lstStyle/>
          <a:p>
            <a:r>
              <a:rPr lang="en-US" b="1" dirty="0"/>
              <a:t>*The Apostolic Fathers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Christian writers and teachers who lived after the apostles in the first five or six centuries of Church history are generally known as the </a:t>
            </a:r>
            <a:r>
              <a:rPr lang="en-US" sz="2800" b="1" i="1" dirty="0"/>
              <a:t>early Church fathers</a:t>
            </a:r>
            <a:r>
              <a:rPr lang="en-US" sz="2800" dirty="0"/>
              <a:t>. 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name we give to the authors of the </a:t>
            </a:r>
            <a:r>
              <a:rPr lang="en-US" sz="2800" b="1" i="1" dirty="0"/>
              <a:t>earliest </a:t>
            </a:r>
            <a:r>
              <a:rPr lang="en-US" sz="2800" dirty="0"/>
              <a:t>Christian </a:t>
            </a:r>
            <a:r>
              <a:rPr lang="en-US" sz="2800" dirty="0" smtClean="0"/>
              <a:t>writings, the </a:t>
            </a:r>
            <a:r>
              <a:rPr lang="en-US" sz="2800" dirty="0"/>
              <a:t>period </a:t>
            </a:r>
            <a:r>
              <a:rPr lang="en-US" sz="2800" dirty="0"/>
              <a:t>in </a:t>
            </a:r>
            <a:r>
              <a:rPr lang="en-US" sz="2800" b="1" i="1" dirty="0" smtClean="0"/>
              <a:t>just </a:t>
            </a:r>
            <a:r>
              <a:rPr lang="en-US" sz="2800" b="1" i="1" dirty="0"/>
              <a:t>after </a:t>
            </a:r>
            <a:r>
              <a:rPr lang="en-US" sz="2800" dirty="0"/>
              <a:t>the death of the apostles </a:t>
            </a:r>
            <a:r>
              <a:rPr lang="en-US" sz="2800" dirty="0" smtClean="0"/>
              <a:t>(from </a:t>
            </a:r>
            <a:r>
              <a:rPr lang="en-US" sz="2800" dirty="0"/>
              <a:t>about AD 95 to </a:t>
            </a:r>
            <a:r>
              <a:rPr lang="en-US" sz="2800" dirty="0" smtClean="0"/>
              <a:t>140</a:t>
            </a:r>
            <a:r>
              <a:rPr lang="en-US" sz="2800" dirty="0" smtClean="0"/>
              <a:t>), </a:t>
            </a:r>
            <a:r>
              <a:rPr lang="en-US" sz="2800" dirty="0" smtClean="0"/>
              <a:t>is </a:t>
            </a:r>
            <a:r>
              <a:rPr lang="en-US" sz="2800" dirty="0"/>
              <a:t>known as the age of the </a:t>
            </a:r>
            <a:r>
              <a:rPr lang="en-US" sz="2800" b="1" i="1" dirty="0"/>
              <a:t>apostolic fathers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This name (“apostolic fathers”), </a:t>
            </a:r>
            <a:r>
              <a:rPr lang="en-US" sz="2800" dirty="0"/>
              <a:t>was invented in the 17th century, when scholars believed that these early Christian writers all had direct personal contact with the apostles; most historians today think that only a few of them did. </a:t>
            </a: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*</a:t>
            </a:r>
            <a:r>
              <a:rPr lang="en-US" sz="1600" dirty="0">
                <a:solidFill>
                  <a:prstClr val="black"/>
                </a:solidFill>
              </a:rPr>
              <a:t> Needham, Nick. 2,000 Years of Christ's Power Vol. 1: The Age of the Early Church Fathers</a:t>
            </a:r>
          </a:p>
        </p:txBody>
      </p:sp>
    </p:spTree>
    <p:extLst>
      <p:ext uri="{BB962C8B-B14F-4D97-AF65-F5344CB8AC3E}">
        <p14:creationId xmlns:p14="http://schemas.microsoft.com/office/powerpoint/2010/main" val="207281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592"/>
            <a:ext cx="9144000" cy="808608"/>
          </a:xfrm>
        </p:spPr>
        <p:txBody>
          <a:bodyPr>
            <a:normAutofit/>
          </a:bodyPr>
          <a:lstStyle/>
          <a:p>
            <a:r>
              <a:rPr lang="en-US" b="1" dirty="0"/>
              <a:t>*The Apostolic Fathers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800" dirty="0"/>
              <a:t>We often expect the apostolic fathers to have the best theology. </a:t>
            </a:r>
            <a:r>
              <a:rPr lang="en-US" sz="2800" dirty="0" smtClean="0"/>
              <a:t>And yet even in the </a:t>
            </a:r>
            <a:r>
              <a:rPr lang="en-US" sz="2800" dirty="0"/>
              <a:t>NT </a:t>
            </a:r>
            <a:r>
              <a:rPr lang="en-US" sz="2800" dirty="0" smtClean="0"/>
              <a:t>itself, we see individuals who “knew” the apostles, but were nonetheless guilty of erroneous beliefs.</a:t>
            </a:r>
            <a:endParaRPr lang="en-US" sz="2800" dirty="0"/>
          </a:p>
          <a:p>
            <a:pPr lvl="0"/>
            <a:r>
              <a:rPr lang="en-US" sz="2800" dirty="0"/>
              <a:t>Just because someone says they knew an apostle doesn’t mean they really know and believe what that apostle </a:t>
            </a:r>
            <a:r>
              <a:rPr lang="en-US" sz="2800" dirty="0" smtClean="0"/>
              <a:t>believes and just </a:t>
            </a:r>
            <a:r>
              <a:rPr lang="en-US" sz="2800" dirty="0"/>
              <a:t>because you heard an apostle preach one time, doesn’t mean you know everything they believe.</a:t>
            </a:r>
          </a:p>
          <a:p>
            <a:pPr lvl="0"/>
            <a:r>
              <a:rPr lang="en-US" sz="2800" dirty="0" smtClean="0"/>
              <a:t>Many </a:t>
            </a:r>
            <a:r>
              <a:rPr lang="en-US" sz="2800" dirty="0"/>
              <a:t>of </a:t>
            </a:r>
            <a:r>
              <a:rPr lang="en-US" sz="2800" dirty="0" smtClean="0"/>
              <a:t>these </a:t>
            </a:r>
            <a:r>
              <a:rPr lang="en-US" sz="2800" dirty="0"/>
              <a:t>early writings were very sub-biblical. One thing to keep in mind is that </a:t>
            </a:r>
            <a:r>
              <a:rPr lang="en-US" sz="2800" dirty="0" smtClean="0"/>
              <a:t>most of these </a:t>
            </a:r>
            <a:r>
              <a:rPr lang="en-US" sz="2800" dirty="0"/>
              <a:t>early writers did not have the entire NT available to them.</a:t>
            </a:r>
          </a:p>
          <a:p>
            <a:pPr lvl="0"/>
            <a:r>
              <a:rPr lang="en-US" sz="2800" dirty="0"/>
              <a:t>Also, communication didn’t travel as quickly in those </a:t>
            </a:r>
            <a:r>
              <a:rPr lang="en-US" sz="2800" dirty="0" smtClean="0"/>
              <a:t>days</a:t>
            </a:r>
            <a:r>
              <a:rPr lang="en-US" sz="2800" dirty="0" smtClean="0"/>
              <a:t>.</a:t>
            </a:r>
          </a:p>
          <a:p>
            <a:pPr lvl="0"/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*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/>
              <a:t>Based on notes taken from James White’s 2016 Church History Series; Lesson </a:t>
            </a:r>
            <a:r>
              <a:rPr lang="en-US" sz="1600" dirty="0" smtClean="0"/>
              <a:t>6 </a:t>
            </a:r>
            <a:r>
              <a:rPr lang="en-US" sz="1600" dirty="0"/>
              <a:t>– Clement of Rome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674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56227</TotalTime>
  <Words>1498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15_Office Theme</vt:lpstr>
      <vt:lpstr>21_Office Theme</vt:lpstr>
      <vt:lpstr>PowerPoint Presentation</vt:lpstr>
      <vt:lpstr>Review</vt:lpstr>
      <vt:lpstr>Review</vt:lpstr>
      <vt:lpstr>Review</vt:lpstr>
      <vt:lpstr>Review</vt:lpstr>
      <vt:lpstr>Review</vt:lpstr>
      <vt:lpstr>The Apostolic Fathers</vt:lpstr>
      <vt:lpstr>*The Apostolic Fathers</vt:lpstr>
      <vt:lpstr>*The Apostolic Fathers</vt:lpstr>
      <vt:lpstr>*The Apostolic Fathers</vt:lpstr>
      <vt:lpstr>Clement of Rome Letter to the Corinthians</vt:lpstr>
      <vt:lpstr>*Clement of Rome’s Letter to the Corinthians </vt:lpstr>
      <vt:lpstr>* Clement of Rome’s Letter to the Corinthians </vt:lpstr>
      <vt:lpstr>Overview of the Purpose and Content of the Letter</vt:lpstr>
      <vt:lpstr>Overview of the Purpose and Content of the Letter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Connolly</dc:creator>
  <cp:lastModifiedBy>Robert Connolly</cp:lastModifiedBy>
  <cp:revision>745</cp:revision>
  <dcterms:created xsi:type="dcterms:W3CDTF">2018-06-08T00:19:32Z</dcterms:created>
  <dcterms:modified xsi:type="dcterms:W3CDTF">2018-09-16T22:40:48Z</dcterms:modified>
</cp:coreProperties>
</file>