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notesSlides/notesSlide3.xml" ContentType="application/vnd.openxmlformats-officedocument.presentationml.notesSl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notesSlides/notesSlide4.xml" ContentType="application/vnd.openxmlformats-officedocument.presentationml.notesSl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notesSlides/notesSlide5.xml" ContentType="application/vnd.openxmlformats-officedocument.presentationml.notesSlide+xml"/>
  <Override PartName="/ppt/theme/themeOverride16.xml" ContentType="application/vnd.openxmlformats-officedocument.themeOverride+xml"/>
  <Override PartName="/ppt/theme/themeOverride17.xml" ContentType="application/vnd.openxmlformats-officedocument.themeOverride+xml"/>
  <Override PartName="/ppt/notesSlides/notesSlide6.xml" ContentType="application/vnd.openxmlformats-officedocument.presentationml.notesSlide+xml"/>
  <Override PartName="/ppt/theme/themeOverride18.xml" ContentType="application/vnd.openxmlformats-officedocument.themeOverride+xml"/>
  <Override PartName="/ppt/theme/themeOverride19.xml" ContentType="application/vnd.openxmlformats-officedocument.themeOverr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5568" r:id="rId2"/>
  </p:sldMasterIdLst>
  <p:notesMasterIdLst>
    <p:notesMasterId r:id="rId30"/>
  </p:notesMasterIdLst>
  <p:handoutMasterIdLst>
    <p:handoutMasterId r:id="rId31"/>
  </p:handoutMasterIdLst>
  <p:sldIdLst>
    <p:sldId id="4106" r:id="rId3"/>
    <p:sldId id="4107" r:id="rId4"/>
    <p:sldId id="4108" r:id="rId5"/>
    <p:sldId id="4110" r:id="rId6"/>
    <p:sldId id="4109" r:id="rId7"/>
    <p:sldId id="4111" r:id="rId8"/>
    <p:sldId id="4112" r:id="rId9"/>
    <p:sldId id="4117" r:id="rId10"/>
    <p:sldId id="4126" r:id="rId11"/>
    <p:sldId id="4113" r:id="rId12"/>
    <p:sldId id="4129" r:id="rId13"/>
    <p:sldId id="4127" r:id="rId14"/>
    <p:sldId id="4131" r:id="rId15"/>
    <p:sldId id="4128" r:id="rId16"/>
    <p:sldId id="4114" r:id="rId17"/>
    <p:sldId id="4115" r:id="rId18"/>
    <p:sldId id="4118" r:id="rId19"/>
    <p:sldId id="4120" r:id="rId20"/>
    <p:sldId id="4121" r:id="rId21"/>
    <p:sldId id="4119" r:id="rId22"/>
    <p:sldId id="4123" r:id="rId23"/>
    <p:sldId id="4124" r:id="rId24"/>
    <p:sldId id="4125" r:id="rId25"/>
    <p:sldId id="4130" r:id="rId26"/>
    <p:sldId id="4132" r:id="rId27"/>
    <p:sldId id="4133" r:id="rId28"/>
    <p:sldId id="4134" r:id="rId29"/>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44BF6"/>
    <a:srgbClr val="5731F9"/>
    <a:srgbClr val="336600"/>
    <a:srgbClr val="009900"/>
    <a:srgbClr val="008000"/>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15" autoAdjust="0"/>
    <p:restoredTop sz="94660"/>
  </p:normalViewPr>
  <p:slideViewPr>
    <p:cSldViewPr>
      <p:cViewPr varScale="1">
        <p:scale>
          <a:sx n="162" d="100"/>
          <a:sy n="162" d="100"/>
        </p:scale>
        <p:origin x="1612" y="88"/>
      </p:cViewPr>
      <p:guideLst>
        <p:guide orient="horz" pos="2160"/>
        <p:guide pos="2880"/>
      </p:guideLst>
    </p:cSldViewPr>
  </p:slideViewPr>
  <p:notesTextViewPr>
    <p:cViewPr>
      <p:scale>
        <a:sx n="1" d="1"/>
        <a:sy n="1" d="1"/>
      </p:scale>
      <p:origin x="0" y="0"/>
    </p:cViewPr>
  </p:notesTextViewPr>
  <p:sorterViewPr>
    <p:cViewPr>
      <p:scale>
        <a:sx n="100" d="100"/>
        <a:sy n="100" d="100"/>
      </p:scale>
      <p:origin x="0" y="47280"/>
    </p:cViewPr>
  </p:sorterViewPr>
  <p:notesViewPr>
    <p:cSldViewPr>
      <p:cViewPr varScale="1">
        <p:scale>
          <a:sx n="119" d="100"/>
          <a:sy n="119" d="100"/>
        </p:scale>
        <p:origin x="4904" y="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8864"/>
          </a:xfrm>
          <a:prstGeom prst="rect">
            <a:avLst/>
          </a:prstGeom>
        </p:spPr>
        <p:txBody>
          <a:bodyPr vert="horz" lIns="93241" tIns="46621" rIns="93241" bIns="46621"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68864"/>
          </a:xfrm>
          <a:prstGeom prst="rect">
            <a:avLst/>
          </a:prstGeom>
        </p:spPr>
        <p:txBody>
          <a:bodyPr vert="horz" lIns="93241" tIns="46621" rIns="93241" bIns="46621" rtlCol="0"/>
          <a:lstStyle>
            <a:lvl1pPr algn="r">
              <a:defRPr sz="1200"/>
            </a:lvl1pPr>
          </a:lstStyle>
          <a:p>
            <a:fld id="{23B20E6D-5301-4921-965A-4165F13FB2F9}" type="datetimeFigureOut">
              <a:rPr lang="en-US" smtClean="0"/>
              <a:t>1/31/2021</a:t>
            </a:fld>
            <a:endParaRPr lang="en-US"/>
          </a:p>
        </p:txBody>
      </p:sp>
      <p:sp>
        <p:nvSpPr>
          <p:cNvPr id="4" name="Footer Placeholder 3"/>
          <p:cNvSpPr>
            <a:spLocks noGrp="1"/>
          </p:cNvSpPr>
          <p:nvPr>
            <p:ph type="ftr" sz="quarter" idx="2"/>
          </p:nvPr>
        </p:nvSpPr>
        <p:spPr>
          <a:xfrm>
            <a:off x="0" y="8918012"/>
            <a:ext cx="3077739" cy="468863"/>
          </a:xfrm>
          <a:prstGeom prst="rect">
            <a:avLst/>
          </a:prstGeom>
        </p:spPr>
        <p:txBody>
          <a:bodyPr vert="horz" lIns="93241" tIns="46621" rIns="93241" bIns="46621"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8012"/>
            <a:ext cx="3077739" cy="468863"/>
          </a:xfrm>
          <a:prstGeom prst="rect">
            <a:avLst/>
          </a:prstGeom>
        </p:spPr>
        <p:txBody>
          <a:bodyPr vert="horz" lIns="93241" tIns="46621" rIns="93241" bIns="46621" rtlCol="0" anchor="b"/>
          <a:lstStyle>
            <a:lvl1pPr algn="r">
              <a:defRPr sz="1200"/>
            </a:lvl1pPr>
          </a:lstStyle>
          <a:p>
            <a:fld id="{2F07797D-08FD-4963-A2E4-D0D9FD415FE4}" type="slidenum">
              <a:rPr lang="en-US" smtClean="0"/>
              <a:t>‹#›</a:t>
            </a:fld>
            <a:endParaRPr lang="en-US"/>
          </a:p>
        </p:txBody>
      </p:sp>
    </p:spTree>
    <p:extLst>
      <p:ext uri="{BB962C8B-B14F-4D97-AF65-F5344CB8AC3E}">
        <p14:creationId xmlns:p14="http://schemas.microsoft.com/office/powerpoint/2010/main" val="40045972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3241" tIns="46621" rIns="93241" bIns="46621" rtlCol="0"/>
          <a:lstStyle>
            <a:lvl1pPr algn="l">
              <a:defRPr sz="1200"/>
            </a:lvl1pPr>
          </a:lstStyle>
          <a:p>
            <a:endParaRPr lang="en-US" dirty="0"/>
          </a:p>
        </p:txBody>
      </p:sp>
      <p:sp>
        <p:nvSpPr>
          <p:cNvPr id="3" name="Date Placeholder 2"/>
          <p:cNvSpPr>
            <a:spLocks noGrp="1"/>
          </p:cNvSpPr>
          <p:nvPr>
            <p:ph type="dt" idx="1"/>
          </p:nvPr>
        </p:nvSpPr>
        <p:spPr>
          <a:xfrm>
            <a:off x="4023092" y="0"/>
            <a:ext cx="3077739" cy="469424"/>
          </a:xfrm>
          <a:prstGeom prst="rect">
            <a:avLst/>
          </a:prstGeom>
        </p:spPr>
        <p:txBody>
          <a:bodyPr vert="horz" lIns="93241" tIns="46621" rIns="93241" bIns="46621" rtlCol="0"/>
          <a:lstStyle>
            <a:lvl1pPr algn="r">
              <a:defRPr sz="1200"/>
            </a:lvl1pPr>
          </a:lstStyle>
          <a:p>
            <a:fld id="{CD1EC55D-DF11-4B6E-B8E2-8ED8B7CB6743}" type="datetimeFigureOut">
              <a:rPr lang="en-US" smtClean="0"/>
              <a:t>1/31/2021</a:t>
            </a:fld>
            <a:endParaRPr lang="en-US" dirty="0"/>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3241" tIns="46621" rIns="93241" bIns="46621" rtlCol="0" anchor="ctr"/>
          <a:lstStyle/>
          <a:p>
            <a:endParaRPr lang="en-US" dirty="0"/>
          </a:p>
        </p:txBody>
      </p:sp>
      <p:sp>
        <p:nvSpPr>
          <p:cNvPr id="5" name="Notes Placeholder 4"/>
          <p:cNvSpPr>
            <a:spLocks noGrp="1"/>
          </p:cNvSpPr>
          <p:nvPr>
            <p:ph type="body" sz="quarter" idx="3"/>
          </p:nvPr>
        </p:nvSpPr>
        <p:spPr>
          <a:xfrm>
            <a:off x="710248" y="4459526"/>
            <a:ext cx="5681980" cy="4224813"/>
          </a:xfrm>
          <a:prstGeom prst="rect">
            <a:avLst/>
          </a:prstGeom>
        </p:spPr>
        <p:txBody>
          <a:bodyPr vert="horz" lIns="93241" tIns="46621" rIns="93241" bIns="4662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3241" tIns="46621" rIns="93241" bIns="46621"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3241" tIns="46621" rIns="93241" bIns="46621" rtlCol="0" anchor="b"/>
          <a:lstStyle>
            <a:lvl1pPr algn="r">
              <a:defRPr sz="1200"/>
            </a:lvl1pPr>
          </a:lstStyle>
          <a:p>
            <a:fld id="{15D63987-A83F-4245-81BE-0B37BAA48141}" type="slidenum">
              <a:rPr lang="en-US" smtClean="0"/>
              <a:t>‹#›</a:t>
            </a:fld>
            <a:endParaRPr lang="en-US" dirty="0"/>
          </a:p>
        </p:txBody>
      </p:sp>
    </p:spTree>
    <p:extLst>
      <p:ext uri="{BB962C8B-B14F-4D97-AF65-F5344CB8AC3E}">
        <p14:creationId xmlns:p14="http://schemas.microsoft.com/office/powerpoint/2010/main" val="671511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414" rtl="0" eaLnBrk="1" fontAlgn="auto" latinLnBrk="0" hangingPunct="1">
              <a:lnSpc>
                <a:spcPct val="100000"/>
              </a:lnSpc>
              <a:spcBef>
                <a:spcPts val="0"/>
              </a:spcBef>
              <a:spcAft>
                <a:spcPts val="0"/>
              </a:spcAft>
              <a:buClrTx/>
              <a:buSzTx/>
              <a:buFontTx/>
              <a:buNone/>
              <a:tabLst/>
              <a:defRPr/>
            </a:pPr>
            <a:fld id="{15D63987-A83F-4245-81BE-0B37BAA4814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2414"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0590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414" rtl="0" eaLnBrk="1" fontAlgn="auto" latinLnBrk="0" hangingPunct="1">
              <a:lnSpc>
                <a:spcPct val="100000"/>
              </a:lnSpc>
              <a:spcBef>
                <a:spcPts val="0"/>
              </a:spcBef>
              <a:spcAft>
                <a:spcPts val="0"/>
              </a:spcAft>
              <a:buClrTx/>
              <a:buSzTx/>
              <a:buFontTx/>
              <a:buNone/>
              <a:tabLst/>
              <a:defRPr/>
            </a:pPr>
            <a:fld id="{15D63987-A83F-4245-81BE-0B37BAA4814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2414"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9063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414" rtl="0" eaLnBrk="1" fontAlgn="auto" latinLnBrk="0" hangingPunct="1">
              <a:lnSpc>
                <a:spcPct val="100000"/>
              </a:lnSpc>
              <a:spcBef>
                <a:spcPts val="0"/>
              </a:spcBef>
              <a:spcAft>
                <a:spcPts val="0"/>
              </a:spcAft>
              <a:buClrTx/>
              <a:buSzTx/>
              <a:buFontTx/>
              <a:buNone/>
              <a:tabLst/>
              <a:defRPr/>
            </a:pPr>
            <a:fld id="{15D63987-A83F-4245-81BE-0B37BAA4814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2414"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7686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414" rtl="0" eaLnBrk="1" fontAlgn="auto" latinLnBrk="0" hangingPunct="1">
              <a:lnSpc>
                <a:spcPct val="100000"/>
              </a:lnSpc>
              <a:spcBef>
                <a:spcPts val="0"/>
              </a:spcBef>
              <a:spcAft>
                <a:spcPts val="0"/>
              </a:spcAft>
              <a:buClrTx/>
              <a:buSzTx/>
              <a:buFontTx/>
              <a:buNone/>
              <a:tabLst/>
              <a:defRPr/>
            </a:pPr>
            <a:fld id="{15D63987-A83F-4245-81BE-0B37BAA4814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2414"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7594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414" rtl="0" eaLnBrk="1" fontAlgn="auto" latinLnBrk="0" hangingPunct="1">
              <a:lnSpc>
                <a:spcPct val="100000"/>
              </a:lnSpc>
              <a:spcBef>
                <a:spcPts val="0"/>
              </a:spcBef>
              <a:spcAft>
                <a:spcPts val="0"/>
              </a:spcAft>
              <a:buClrTx/>
              <a:buSzTx/>
              <a:buFontTx/>
              <a:buNone/>
              <a:tabLst/>
              <a:defRPr/>
            </a:pPr>
            <a:fld id="{15D63987-A83F-4245-81BE-0B37BAA4814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2414"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5055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414" rtl="0" eaLnBrk="1" fontAlgn="auto" latinLnBrk="0" hangingPunct="1">
              <a:lnSpc>
                <a:spcPct val="100000"/>
              </a:lnSpc>
              <a:spcBef>
                <a:spcPts val="0"/>
              </a:spcBef>
              <a:spcAft>
                <a:spcPts val="0"/>
              </a:spcAft>
              <a:buClrTx/>
              <a:buSzTx/>
              <a:buFontTx/>
              <a:buNone/>
              <a:tabLst/>
              <a:defRPr/>
            </a:pPr>
            <a:fld id="{15D63987-A83F-4245-81BE-0B37BAA4814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2414"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9133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Acts 10:34-35 - So Peter opened his mouth and said: "Truly I understand that God shows no partiality, but in every nation anyone who fears him and does what is right is acceptable to him. (Act 10:34-35)</a:t>
            </a:r>
          </a:p>
          <a:p>
            <a:endParaRPr lang="en-US" dirty="0"/>
          </a:p>
          <a:p>
            <a:r>
              <a:rPr lang="en-US" dirty="0"/>
              <a:t>Acts 17:26 And [God] made from one man every nation of mankind to live on all the face of the earth, having determined allotted periods and the boundaries of their dwelling place (Act 17:26)</a:t>
            </a:r>
          </a:p>
          <a:p>
            <a:endParaRPr lang="en-US" dirty="0"/>
          </a:p>
          <a:p>
            <a:r>
              <a:rPr lang="en-US" dirty="0"/>
              <a:t>James 3:8-9  - no human being can tame the tongue. It is a restless evil, full of deadly poison. With it we bless our Lord and Father, and with it we curse people who are made in the likeness of God. (Jam 3:8-9)</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D63987-A83F-4245-81BE-0B37BAA4814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1469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7C3684F-6E02-41A5-B07B-A82B4A395C65}" type="datetimeFigureOut">
              <a:rPr lang="en-US" smtClean="0"/>
              <a:t>1/31/2021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491E89-5284-4F18-A16A-D3C9C617FE73}" type="slidenum">
              <a:rPr lang="en-US" smtClean="0"/>
              <a:t>‹#›</a:t>
            </a:fld>
            <a:endParaRPr lang="en-US" dirty="0"/>
          </a:p>
        </p:txBody>
      </p:sp>
    </p:spTree>
    <p:extLst>
      <p:ext uri="{BB962C8B-B14F-4D97-AF65-F5344CB8AC3E}">
        <p14:creationId xmlns:p14="http://schemas.microsoft.com/office/powerpoint/2010/main" val="2611786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C3684F-6E02-41A5-B07B-A82B4A395C65}" type="datetimeFigureOut">
              <a:rPr lang="en-US" smtClean="0"/>
              <a:t>1/31/2021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491E89-5284-4F18-A16A-D3C9C617FE73}" type="slidenum">
              <a:rPr lang="en-US" smtClean="0"/>
              <a:t>‹#›</a:t>
            </a:fld>
            <a:endParaRPr lang="en-US" dirty="0"/>
          </a:p>
        </p:txBody>
      </p:sp>
    </p:spTree>
    <p:extLst>
      <p:ext uri="{BB962C8B-B14F-4D97-AF65-F5344CB8AC3E}">
        <p14:creationId xmlns:p14="http://schemas.microsoft.com/office/powerpoint/2010/main" val="1409991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C3684F-6E02-41A5-B07B-A82B4A395C65}" type="datetimeFigureOut">
              <a:rPr lang="en-US" smtClean="0"/>
              <a:t>1/31/2021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491E89-5284-4F18-A16A-D3C9C617FE73}" type="slidenum">
              <a:rPr lang="en-US" smtClean="0"/>
              <a:t>‹#›</a:t>
            </a:fld>
            <a:endParaRPr lang="en-US" dirty="0"/>
          </a:p>
        </p:txBody>
      </p:sp>
    </p:spTree>
    <p:extLst>
      <p:ext uri="{BB962C8B-B14F-4D97-AF65-F5344CB8AC3E}">
        <p14:creationId xmlns:p14="http://schemas.microsoft.com/office/powerpoint/2010/main" val="1991281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7C3684F-6E02-41A5-B07B-A82B4A395C65}" type="datetimeFigureOut">
              <a:rPr lang="en-US" smtClean="0">
                <a:solidFill>
                  <a:prstClr val="black">
                    <a:tint val="75000"/>
                  </a:prstClr>
                </a:solidFill>
              </a:rPr>
              <a:pPr/>
              <a:t>1/31/2021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5491E89-5284-4F18-A16A-D3C9C617FE7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560813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7C3684F-6E02-41A5-B07B-A82B4A395C65}" type="datetimeFigureOut">
              <a:rPr lang="en-US" smtClean="0">
                <a:solidFill>
                  <a:prstClr val="black">
                    <a:tint val="75000"/>
                  </a:prstClr>
                </a:solidFill>
              </a:rPr>
              <a:pPr/>
              <a:t>1/31/2021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5491E89-5284-4F18-A16A-D3C9C617FE7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08529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C3684F-6E02-41A5-B07B-A82B4A395C65}" type="datetimeFigureOut">
              <a:rPr lang="en-US" smtClean="0">
                <a:solidFill>
                  <a:prstClr val="black">
                    <a:tint val="75000"/>
                  </a:prstClr>
                </a:solidFill>
              </a:rPr>
              <a:pPr/>
              <a:t>1/31/2021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5491E89-5284-4F18-A16A-D3C9C617FE7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242103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C3684F-6E02-41A5-B07B-A82B4A395C65}" type="datetimeFigureOut">
              <a:rPr lang="en-US" smtClean="0">
                <a:solidFill>
                  <a:prstClr val="black">
                    <a:tint val="75000"/>
                  </a:prstClr>
                </a:solidFill>
              </a:rPr>
              <a:pPr/>
              <a:t>1/31/2021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5491E89-5284-4F18-A16A-D3C9C617FE7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16799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C3684F-6E02-41A5-B07B-A82B4A395C65}" type="datetimeFigureOut">
              <a:rPr lang="en-US" smtClean="0">
                <a:solidFill>
                  <a:prstClr val="black">
                    <a:tint val="75000"/>
                  </a:prstClr>
                </a:solidFill>
              </a:rPr>
              <a:pPr/>
              <a:t>1/31/2021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5491E89-5284-4F18-A16A-D3C9C617FE7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28855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C3684F-6E02-41A5-B07B-A82B4A395C65}" type="datetimeFigureOut">
              <a:rPr lang="en-US" smtClean="0">
                <a:solidFill>
                  <a:prstClr val="black">
                    <a:tint val="75000"/>
                  </a:prstClr>
                </a:solidFill>
              </a:rPr>
              <a:pPr/>
              <a:t>1/31/2021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5491E89-5284-4F18-A16A-D3C9C617FE7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97019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C3684F-6E02-41A5-B07B-A82B4A395C65}" type="datetimeFigureOut">
              <a:rPr lang="en-US" smtClean="0">
                <a:solidFill>
                  <a:prstClr val="black">
                    <a:tint val="75000"/>
                  </a:prstClr>
                </a:solidFill>
              </a:rPr>
              <a:pPr/>
              <a:t>1/31/2021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5491E89-5284-4F18-A16A-D3C9C617FE7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432940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C3684F-6E02-41A5-B07B-A82B4A395C65}" type="datetimeFigureOut">
              <a:rPr lang="en-US" smtClean="0">
                <a:solidFill>
                  <a:prstClr val="black">
                    <a:tint val="75000"/>
                  </a:prstClr>
                </a:solidFill>
              </a:rPr>
              <a:pPr/>
              <a:t>1/31/2021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5491E89-5284-4F18-A16A-D3C9C617FE7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0806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7C3684F-6E02-41A5-B07B-A82B4A395C65}" type="datetimeFigureOut">
              <a:rPr lang="en-US" smtClean="0"/>
              <a:t>1/31/2021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491E89-5284-4F18-A16A-D3C9C617FE73}" type="slidenum">
              <a:rPr lang="en-US" smtClean="0"/>
              <a:t>‹#›</a:t>
            </a:fld>
            <a:endParaRPr lang="en-US" dirty="0"/>
          </a:p>
        </p:txBody>
      </p:sp>
    </p:spTree>
    <p:extLst>
      <p:ext uri="{BB962C8B-B14F-4D97-AF65-F5344CB8AC3E}">
        <p14:creationId xmlns:p14="http://schemas.microsoft.com/office/powerpoint/2010/main" val="23519947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C3684F-6E02-41A5-B07B-A82B4A395C65}" type="datetimeFigureOut">
              <a:rPr lang="en-US" smtClean="0">
                <a:solidFill>
                  <a:prstClr val="black">
                    <a:tint val="75000"/>
                  </a:prstClr>
                </a:solidFill>
              </a:rPr>
              <a:pPr/>
              <a:t>1/31/2021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5491E89-5284-4F18-A16A-D3C9C617FE7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493198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C3684F-6E02-41A5-B07B-A82B4A395C65}" type="datetimeFigureOut">
              <a:rPr lang="en-US" smtClean="0">
                <a:solidFill>
                  <a:prstClr val="black">
                    <a:tint val="75000"/>
                  </a:prstClr>
                </a:solidFill>
              </a:rPr>
              <a:pPr/>
              <a:t>1/31/2021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5491E89-5284-4F18-A16A-D3C9C617FE7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88566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C3684F-6E02-41A5-B07B-A82B4A395C65}" type="datetimeFigureOut">
              <a:rPr lang="en-US" smtClean="0">
                <a:solidFill>
                  <a:prstClr val="black">
                    <a:tint val="75000"/>
                  </a:prstClr>
                </a:solidFill>
              </a:rPr>
              <a:pPr/>
              <a:t>1/31/2021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5491E89-5284-4F18-A16A-D3C9C617FE7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58231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C3684F-6E02-41A5-B07B-A82B4A395C65}" type="datetimeFigureOut">
              <a:rPr lang="en-US" smtClean="0"/>
              <a:t>1/31/2021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491E89-5284-4F18-A16A-D3C9C617FE73}" type="slidenum">
              <a:rPr lang="en-US" smtClean="0"/>
              <a:t>‹#›</a:t>
            </a:fld>
            <a:endParaRPr lang="en-US" dirty="0"/>
          </a:p>
        </p:txBody>
      </p:sp>
    </p:spTree>
    <p:extLst>
      <p:ext uri="{BB962C8B-B14F-4D97-AF65-F5344CB8AC3E}">
        <p14:creationId xmlns:p14="http://schemas.microsoft.com/office/powerpoint/2010/main" val="252079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C3684F-6E02-41A5-B07B-A82B4A395C65}" type="datetimeFigureOut">
              <a:rPr lang="en-US" smtClean="0"/>
              <a:t>1/31/2021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5491E89-5284-4F18-A16A-D3C9C617FE73}" type="slidenum">
              <a:rPr lang="en-US" smtClean="0"/>
              <a:t>‹#›</a:t>
            </a:fld>
            <a:endParaRPr lang="en-US" dirty="0"/>
          </a:p>
        </p:txBody>
      </p:sp>
    </p:spTree>
    <p:extLst>
      <p:ext uri="{BB962C8B-B14F-4D97-AF65-F5344CB8AC3E}">
        <p14:creationId xmlns:p14="http://schemas.microsoft.com/office/powerpoint/2010/main" val="117059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C3684F-6E02-41A5-B07B-A82B4A395C65}" type="datetimeFigureOut">
              <a:rPr lang="en-US" smtClean="0"/>
              <a:t>1/31/2021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5491E89-5284-4F18-A16A-D3C9C617FE73}" type="slidenum">
              <a:rPr lang="en-US" smtClean="0"/>
              <a:t>‹#›</a:t>
            </a:fld>
            <a:endParaRPr lang="en-US" dirty="0"/>
          </a:p>
        </p:txBody>
      </p:sp>
    </p:spTree>
    <p:extLst>
      <p:ext uri="{BB962C8B-B14F-4D97-AF65-F5344CB8AC3E}">
        <p14:creationId xmlns:p14="http://schemas.microsoft.com/office/powerpoint/2010/main" val="1145656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C3684F-6E02-41A5-B07B-A82B4A395C65}" type="datetimeFigureOut">
              <a:rPr lang="en-US" smtClean="0"/>
              <a:t>1/31/2021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5491E89-5284-4F18-A16A-D3C9C617FE73}" type="slidenum">
              <a:rPr lang="en-US" smtClean="0"/>
              <a:t>‹#›</a:t>
            </a:fld>
            <a:endParaRPr lang="en-US" dirty="0"/>
          </a:p>
        </p:txBody>
      </p:sp>
    </p:spTree>
    <p:extLst>
      <p:ext uri="{BB962C8B-B14F-4D97-AF65-F5344CB8AC3E}">
        <p14:creationId xmlns:p14="http://schemas.microsoft.com/office/powerpoint/2010/main" val="1807092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C3684F-6E02-41A5-B07B-A82B4A395C65}" type="datetimeFigureOut">
              <a:rPr lang="en-US" smtClean="0"/>
              <a:t>1/31/2021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5491E89-5284-4F18-A16A-D3C9C617FE73}" type="slidenum">
              <a:rPr lang="en-US" smtClean="0"/>
              <a:t>‹#›</a:t>
            </a:fld>
            <a:endParaRPr lang="en-US" dirty="0"/>
          </a:p>
        </p:txBody>
      </p:sp>
    </p:spTree>
    <p:extLst>
      <p:ext uri="{BB962C8B-B14F-4D97-AF65-F5344CB8AC3E}">
        <p14:creationId xmlns:p14="http://schemas.microsoft.com/office/powerpoint/2010/main" val="588293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C3684F-6E02-41A5-B07B-A82B4A395C65}" type="datetimeFigureOut">
              <a:rPr lang="en-US" smtClean="0"/>
              <a:t>1/31/2021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5491E89-5284-4F18-A16A-D3C9C617FE73}" type="slidenum">
              <a:rPr lang="en-US" smtClean="0"/>
              <a:t>‹#›</a:t>
            </a:fld>
            <a:endParaRPr lang="en-US" dirty="0"/>
          </a:p>
        </p:txBody>
      </p:sp>
    </p:spTree>
    <p:extLst>
      <p:ext uri="{BB962C8B-B14F-4D97-AF65-F5344CB8AC3E}">
        <p14:creationId xmlns:p14="http://schemas.microsoft.com/office/powerpoint/2010/main" val="2322011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C3684F-6E02-41A5-B07B-A82B4A395C65}" type="datetimeFigureOut">
              <a:rPr lang="en-US" smtClean="0"/>
              <a:t>1/31/2021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5491E89-5284-4F18-A16A-D3C9C617FE73}" type="slidenum">
              <a:rPr lang="en-US" smtClean="0"/>
              <a:t>‹#›</a:t>
            </a:fld>
            <a:endParaRPr lang="en-US" dirty="0"/>
          </a:p>
        </p:txBody>
      </p:sp>
    </p:spTree>
    <p:extLst>
      <p:ext uri="{BB962C8B-B14F-4D97-AF65-F5344CB8AC3E}">
        <p14:creationId xmlns:p14="http://schemas.microsoft.com/office/powerpoint/2010/main" val="1613797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C3684F-6E02-41A5-B07B-A82B4A395C65}" type="datetimeFigureOut">
              <a:rPr lang="en-US" smtClean="0"/>
              <a:t>1/31/2021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491E89-5284-4F18-A16A-D3C9C617FE73}" type="slidenum">
              <a:rPr lang="en-US" smtClean="0"/>
              <a:t>‹#›</a:t>
            </a:fld>
            <a:endParaRPr lang="en-US" dirty="0"/>
          </a:p>
        </p:txBody>
      </p:sp>
    </p:spTree>
    <p:extLst>
      <p:ext uri="{BB962C8B-B14F-4D97-AF65-F5344CB8AC3E}">
        <p14:creationId xmlns:p14="http://schemas.microsoft.com/office/powerpoint/2010/main" val="17670453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C3684F-6E02-41A5-B07B-A82B4A395C65}" type="datetimeFigureOut">
              <a:rPr lang="en-US" smtClean="0">
                <a:solidFill>
                  <a:prstClr val="black">
                    <a:tint val="75000"/>
                  </a:prstClr>
                </a:solidFill>
              </a:rPr>
              <a:pPr/>
              <a:t>1/31/2021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491E89-5284-4F18-A16A-D3C9C617FE7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46005581"/>
      </p:ext>
    </p:extLst>
  </p:cSld>
  <p:clrMap bg1="lt1" tx1="dk1" bg2="lt2" tx2="dk2" accent1="accent1" accent2="accent2" accent3="accent3" accent4="accent4" accent5="accent5" accent6="accent6" hlink="hlink" folHlink="folHlink"/>
  <p:sldLayoutIdLst>
    <p:sldLayoutId id="2147485569" r:id="rId1"/>
    <p:sldLayoutId id="2147485570" r:id="rId2"/>
    <p:sldLayoutId id="2147485571" r:id="rId3"/>
    <p:sldLayoutId id="2147485572" r:id="rId4"/>
    <p:sldLayoutId id="2147485573" r:id="rId5"/>
    <p:sldLayoutId id="2147485574" r:id="rId6"/>
    <p:sldLayoutId id="2147485575" r:id="rId7"/>
    <p:sldLayoutId id="2147485576" r:id="rId8"/>
    <p:sldLayoutId id="2147485577" r:id="rId9"/>
    <p:sldLayoutId id="2147485578" r:id="rId10"/>
    <p:sldLayoutId id="21474855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themeOverride" Target="../theme/themeOverride6.xml"/><Relationship Id="rId4" Type="http://schemas.openxmlformats.org/officeDocument/2006/relationships/hyperlink" Target="https://www.history.com/topics/british-history/gunpowder-plo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nationalgeographic.com/history/magazine/2017/11-12/history-the-explosive-truth-about-guy-fawkes/" TargetMode="Externa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themeOverride" Target="../theme/themeOverride7.xml"/><Relationship Id="rId4" Type="http://schemas.openxmlformats.org/officeDocument/2006/relationships/hyperlink" Target="https://www.history.com/topics/british-history/gunpowder-plot"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google.com/maps/place/Westminster+Abbey/@51.4965863,-0.1273055,343a,35y,39.4t/data=!3m1!1e3!4m5!3m4!1s0x487604c4ba43352f:0xda8effa2059b537a!8m2!3d51.4986769!4d-0.1289446?hl=en&amp;authuser=0" TargetMode="Externa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xml"/><Relationship Id="rId1" Type="http://schemas.openxmlformats.org/officeDocument/2006/relationships/themeOverride" Target="../theme/themeOverride8.xml"/><Relationship Id="rId5" Type="http://schemas.openxmlformats.org/officeDocument/2006/relationships/hyperlink" Target="https://www.nationalgeographic.com/history/magazine/2017/11-12/history-the-explosive-truth-about-guy-fawkes/" TargetMode="Externa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themeOverride" Target="../theme/themeOverride9.xml"/><Relationship Id="rId4" Type="http://schemas.openxmlformats.org/officeDocument/2006/relationships/hyperlink" Target="https://www.mentalfloss.com/article/70807/brief-history-guy-fawkes-mask"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themeOverride" Target="../theme/themeOverride10.xml"/><Relationship Id="rId4" Type="http://schemas.openxmlformats.org/officeDocument/2006/relationships/hyperlink" Target="https://www.mentalfloss.com/article/70807/brief-history-guy-fawkes-mask"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7.xml"/><Relationship Id="rId1" Type="http://schemas.openxmlformats.org/officeDocument/2006/relationships/themeOverride" Target="../theme/themeOverride11.xml"/><Relationship Id="rId5" Type="http://schemas.openxmlformats.org/officeDocument/2006/relationships/hyperlink" Target="https://www.britannica.com/topic/Virginia-Company" TargetMode="External"/><Relationship Id="rId4" Type="http://schemas.openxmlformats.org/officeDocument/2006/relationships/image" Target="../media/image10.jpg"/></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13.xml"/><Relationship Id="rId1" Type="http://schemas.openxmlformats.org/officeDocument/2006/relationships/themeOverride" Target="../theme/themeOverride12.xml"/><Relationship Id="rId4" Type="http://schemas.openxmlformats.org/officeDocument/2006/relationships/hyperlink" Target="https://www.britannica.com/topic/Virginia-Company"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wikiwand.com/en/Virginia_Company" TargetMode="Externa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hyperlink" Target="https://www.sparknotes.com/shakespeare/life-and-times/historical-context/religious/puritans/" TargetMode="External"/><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13.xml"/><Relationship Id="rId1" Type="http://schemas.openxmlformats.org/officeDocument/2006/relationships/themeOverride" Target="../theme/themeOverride13.xml"/><Relationship Id="rId4" Type="http://schemas.openxmlformats.org/officeDocument/2006/relationships/hyperlink" Target="https://www.britannica.com/topic/Virginia-Company"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13.xml"/><Relationship Id="rId1" Type="http://schemas.openxmlformats.org/officeDocument/2006/relationships/themeOverride" Target="../theme/themeOverride14.xml"/><Relationship Id="rId4" Type="http://schemas.openxmlformats.org/officeDocument/2006/relationships/hyperlink" Target="https://www.britannica.com/topic/Virginia-Company" TargetMode="Externa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themeOverride" Target="../theme/themeOverride15.xml"/><Relationship Id="rId5" Type="http://schemas.openxmlformats.org/officeDocument/2006/relationships/hyperlink" Target="https://reign.fandom.com/wiki/History%27s_King_James_VI_and_I?file=King_James_VI_and_I.jpg" TargetMode="Externa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themeOverride" Target="../theme/themeOverride16.xml"/><Relationship Id="rId4" Type="http://schemas.openxmlformats.org/officeDocument/2006/relationships/hyperlink" Target="https://www.historyisfun.org/sites/jamestown-chronicles/james_more1.html" TargetMode="Externa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7.xml"/><Relationship Id="rId1" Type="http://schemas.openxmlformats.org/officeDocument/2006/relationships/themeOverride" Target="../theme/themeOverride17.xml"/><Relationship Id="rId5" Type="http://schemas.openxmlformats.org/officeDocument/2006/relationships/hyperlink" Target="https://www.history.com/topics/colonial-america/pilgrims" TargetMode="Externa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6.xml"/><Relationship Id="rId1" Type="http://schemas.openxmlformats.org/officeDocument/2006/relationships/themeOverride" Target="../theme/themeOverride18.xml"/><Relationship Id="rId4" Type="http://schemas.openxmlformats.org/officeDocument/2006/relationships/hyperlink" Target="https://www.weareteachers.com/moving-beyond-classroom-discussions/" TargetMode="Externa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19.xml"/><Relationship Id="rId4" Type="http://schemas.openxmlformats.org/officeDocument/2006/relationships/image" Target="../media/image13.jpg"/></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7.xml"/><Relationship Id="rId1" Type="http://schemas.openxmlformats.org/officeDocument/2006/relationships/themeOverride" Target="../theme/themeOverride1.xml"/><Relationship Id="rId5" Type="http://schemas.openxmlformats.org/officeDocument/2006/relationships/hyperlink" Target="https://reign.fandom.com/wiki/History%27s_King_James_VI_and_I?file=King_James_VI_and_I.jpg" TargetMode="Externa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7.xml"/><Relationship Id="rId1" Type="http://schemas.openxmlformats.org/officeDocument/2006/relationships/themeOverride" Target="../theme/themeOverride2.xml"/><Relationship Id="rId5" Type="http://schemas.openxmlformats.org/officeDocument/2006/relationships/hyperlink" Target="https://pinupmagazine.org/articles/article-guy-fawkes-mask-v-for-vendetta"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themeOverride" Target="../theme/themeOverride3.xml"/><Relationship Id="rId4" Type="http://schemas.openxmlformats.org/officeDocument/2006/relationships/hyperlink" Target="https://www.history.com/topics/british-history/gunpowder-plo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themeOverride" Target="../theme/themeOverride4.xml"/><Relationship Id="rId4" Type="http://schemas.openxmlformats.org/officeDocument/2006/relationships/hyperlink" Target="https://www.history.com/topics/british-history/gunpowder-plo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themeOverride" Target="../theme/themeOverride5.xml"/><Relationship Id="rId4" Type="http://schemas.openxmlformats.org/officeDocument/2006/relationships/hyperlink" Target="https://www.history.com/topics/british-history/gunpowder-plo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nationalgeographic.com/history/magazine/2017/11-12/history-the-explosive-truth-about-guy-fawkes/" TargetMode="Externa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nationalgeographic.com/history/magazine/2017/11-12/history-the-explosive-truth-about-guy-fawkes/" TargetMode="Externa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9792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l="-16000" r="-16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29592"/>
            <a:ext cx="9144000" cy="732408"/>
          </a:xfrm>
          <a:noFill/>
        </p:spPr>
        <p:txBody>
          <a:bodyPr>
            <a:noAutofit/>
          </a:bodyPr>
          <a:lstStyle/>
          <a:p>
            <a:pPr fontAlgn="base"/>
            <a:r>
              <a:rPr lang="en-US" sz="4800" b="1" dirty="0"/>
              <a:t>The Gunpowder Plot </a:t>
            </a:r>
            <a:endParaRPr lang="en-US" sz="3600" i="1" dirty="0">
              <a:latin typeface="+mn-lt"/>
            </a:endParaRPr>
          </a:p>
        </p:txBody>
      </p:sp>
      <p:sp>
        <p:nvSpPr>
          <p:cNvPr id="8" name="Content Placeholder 7"/>
          <p:cNvSpPr>
            <a:spLocks noGrp="1"/>
          </p:cNvSpPr>
          <p:nvPr>
            <p:ph idx="1"/>
          </p:nvPr>
        </p:nvSpPr>
        <p:spPr>
          <a:xfrm>
            <a:off x="457200" y="762000"/>
            <a:ext cx="8229600" cy="5715000"/>
          </a:xfrm>
        </p:spPr>
        <p:txBody>
          <a:bodyPr>
            <a:normAutofit/>
          </a:bodyPr>
          <a:lstStyle/>
          <a:p>
            <a:r>
              <a:rPr lang="en-US" dirty="0"/>
              <a:t>Following the failed Gunpowder Plot, new laws were instituted in England that, among other restrictions, eliminated the right of Catholics to vote.</a:t>
            </a:r>
          </a:p>
          <a:p>
            <a:r>
              <a:rPr lang="en-US" dirty="0"/>
              <a:t>In 1606, Parliament established November 5 as a day of public thanksgiving. </a:t>
            </a:r>
          </a:p>
          <a:p>
            <a:r>
              <a:rPr lang="en-US" b="1" i="1" dirty="0"/>
              <a:t>Guy Fawkes Night </a:t>
            </a:r>
            <a:r>
              <a:rPr lang="en-US" dirty="0"/>
              <a:t>(or Guy Fawkes </a:t>
            </a:r>
            <a:r>
              <a:rPr lang="en-US" b="1" i="1" dirty="0"/>
              <a:t>Day</a:t>
            </a:r>
            <a:r>
              <a:rPr lang="en-US" dirty="0"/>
              <a:t>),</a:t>
            </a:r>
            <a:r>
              <a:rPr lang="en-US" b="1" i="1" dirty="0"/>
              <a:t> </a:t>
            </a:r>
            <a:r>
              <a:rPr lang="en-US" dirty="0"/>
              <a:t>also referred to as and </a:t>
            </a:r>
            <a:r>
              <a:rPr lang="en-US" b="1" i="1" dirty="0"/>
              <a:t>Bonfire Night</a:t>
            </a:r>
            <a:r>
              <a:rPr lang="en-US" dirty="0"/>
              <a:t>, now is celebrated annually across Great Britain on November 5 in remembrance of the Gunpowder Plot. </a:t>
            </a:r>
          </a:p>
          <a:p>
            <a:r>
              <a:rPr lang="en-US" dirty="0"/>
              <a:t>As dusk falls, villagers and city dwellers across Britain light bonfires, set off fireworks and burn effigies of Fawkes.</a:t>
            </a:r>
          </a:p>
        </p:txBody>
      </p:sp>
      <p:sp>
        <p:nvSpPr>
          <p:cNvPr id="5" name="TextBox 4"/>
          <p:cNvSpPr txBox="1"/>
          <p:nvPr/>
        </p:nvSpPr>
        <p:spPr>
          <a:xfrm>
            <a:off x="304800" y="6459076"/>
            <a:ext cx="87012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4"/>
              </a:rPr>
              <a:t>https://www.history.com/topics/british-history/gunpowder-plot</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25957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p:cTn id="7"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8">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 calcmode="lin" valueType="num">
                                      <p:cBhvr>
                                        <p:cTn id="14"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8">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 calcmode="lin" valueType="num">
                                      <p:cBhvr>
                                        <p:cTn id="21"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ECBA7C-859B-4C88-B239-3E733DDB0B96}"/>
              </a:ext>
            </a:extLst>
          </p:cNvPr>
          <p:cNvSpPr txBox="1"/>
          <p:nvPr/>
        </p:nvSpPr>
        <p:spPr>
          <a:xfrm>
            <a:off x="29761" y="6553200"/>
            <a:ext cx="890133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hlinkClick r:id="rId2"/>
              </a:rPr>
              <a:t>https://www.nationalgeographic.com/history/magazine/2017/11-12/history-the-explosive-truth-about-guy-fawkes/</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2" name="TextBox 1">
            <a:extLst>
              <a:ext uri="{FF2B5EF4-FFF2-40B4-BE49-F238E27FC236}">
                <a16:creationId xmlns:a16="http://schemas.microsoft.com/office/drawing/2014/main" id="{D675AB92-CB90-4CAD-B11B-54E3567BD2DE}"/>
              </a:ext>
            </a:extLst>
          </p:cNvPr>
          <p:cNvSpPr txBox="1"/>
          <p:nvPr/>
        </p:nvSpPr>
        <p:spPr>
          <a:xfrm>
            <a:off x="0" y="24063"/>
            <a:ext cx="9144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mn-cs"/>
              </a:rPr>
              <a:t>Guy Fawkes Night</a:t>
            </a:r>
          </a:p>
        </p:txBody>
      </p:sp>
      <p:pic>
        <p:nvPicPr>
          <p:cNvPr id="5" name="Picture 4">
            <a:extLst>
              <a:ext uri="{FF2B5EF4-FFF2-40B4-BE49-F238E27FC236}">
                <a16:creationId xmlns:a16="http://schemas.microsoft.com/office/drawing/2014/main" id="{26237700-4065-429A-96E7-D6B39491BD4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81000" y="829151"/>
            <a:ext cx="8019920" cy="5061301"/>
          </a:xfrm>
          <a:prstGeom prst="rect">
            <a:avLst/>
          </a:prstGeom>
        </p:spPr>
      </p:pic>
      <p:sp>
        <p:nvSpPr>
          <p:cNvPr id="6" name="TextBox 5">
            <a:extLst>
              <a:ext uri="{FF2B5EF4-FFF2-40B4-BE49-F238E27FC236}">
                <a16:creationId xmlns:a16="http://schemas.microsoft.com/office/drawing/2014/main" id="{A80A6EE3-E62B-4021-BA60-BE5A25A6CDD6}"/>
              </a:ext>
            </a:extLst>
          </p:cNvPr>
          <p:cNvSpPr txBox="1"/>
          <p:nvPr/>
        </p:nvSpPr>
        <p:spPr>
          <a:xfrm>
            <a:off x="381000" y="5926099"/>
            <a:ext cx="8001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GeoEditRegular"/>
                <a:ea typeface="+mn-ea"/>
                <a:cs typeface="+mn-cs"/>
              </a:rPr>
              <a:t>Bonfire Night celebration in Lewes, England</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02647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l="-16000" r="-16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29592"/>
            <a:ext cx="9144000" cy="732408"/>
          </a:xfrm>
          <a:noFill/>
        </p:spPr>
        <p:txBody>
          <a:bodyPr>
            <a:noAutofit/>
          </a:bodyPr>
          <a:lstStyle/>
          <a:p>
            <a:pPr fontAlgn="base"/>
            <a:r>
              <a:rPr lang="en-US" sz="4800" b="1" dirty="0"/>
              <a:t>Explosive Impact</a:t>
            </a:r>
            <a:endParaRPr lang="en-US" sz="3600" i="1" dirty="0">
              <a:latin typeface="+mn-lt"/>
            </a:endParaRPr>
          </a:p>
        </p:txBody>
      </p:sp>
      <p:sp>
        <p:nvSpPr>
          <p:cNvPr id="8" name="Content Placeholder 7"/>
          <p:cNvSpPr>
            <a:spLocks noGrp="1"/>
          </p:cNvSpPr>
          <p:nvPr>
            <p:ph idx="1"/>
          </p:nvPr>
        </p:nvSpPr>
        <p:spPr>
          <a:xfrm>
            <a:off x="457200" y="762000"/>
            <a:ext cx="8229600" cy="5715000"/>
          </a:xfrm>
        </p:spPr>
        <p:txBody>
          <a:bodyPr>
            <a:normAutofit fontScale="92500"/>
          </a:bodyPr>
          <a:lstStyle/>
          <a:p>
            <a:r>
              <a:rPr lang="en-US" b="0" i="0" dirty="0">
                <a:solidFill>
                  <a:srgbClr val="000000"/>
                </a:solidFill>
                <a:effectLst/>
                <a:latin typeface="GeoEditRegular"/>
              </a:rPr>
              <a:t>Scholars have wondered just what the impact of the Gunpowder Plot would have been if the plotters had been able to carry it out. </a:t>
            </a:r>
          </a:p>
          <a:p>
            <a:r>
              <a:rPr lang="en-US" b="0" i="0" dirty="0">
                <a:solidFill>
                  <a:srgbClr val="000000"/>
                </a:solidFill>
                <a:effectLst/>
                <a:latin typeface="GeoEditRegular"/>
              </a:rPr>
              <a:t>In 2003 a study by the Centre for Explosion Studies at the University of Aberystwyth in Wales sought to find out. </a:t>
            </a:r>
          </a:p>
          <a:p>
            <a:r>
              <a:rPr lang="en-US" b="0" i="0" dirty="0">
                <a:solidFill>
                  <a:srgbClr val="000000"/>
                </a:solidFill>
                <a:effectLst/>
                <a:latin typeface="GeoEditRegular"/>
              </a:rPr>
              <a:t>If Fawkes had been able to ignite the barrels of gunpowder, there would have been total destruction within a 40-yard radius, walls and roofs destroyed at 100 yards, and windows broken as far away as 900 yards. </a:t>
            </a:r>
          </a:p>
          <a:p>
            <a:r>
              <a:rPr lang="en-US" b="0" i="0" dirty="0">
                <a:solidFill>
                  <a:srgbClr val="000000"/>
                </a:solidFill>
                <a:effectLst/>
                <a:latin typeface="GeoEditRegular"/>
              </a:rPr>
              <a:t>The Houses of Parliament and Westminster Abbey would have been completely destroyed, while structures in Whitehall, about a third of a mile away, would have been damaged as well.</a:t>
            </a:r>
            <a:endParaRPr lang="en-US" dirty="0"/>
          </a:p>
        </p:txBody>
      </p:sp>
      <p:sp>
        <p:nvSpPr>
          <p:cNvPr id="5" name="TextBox 4"/>
          <p:cNvSpPr txBox="1"/>
          <p:nvPr/>
        </p:nvSpPr>
        <p:spPr>
          <a:xfrm>
            <a:off x="304800" y="6459076"/>
            <a:ext cx="87012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4"/>
              </a:rPr>
              <a:t>https://www.history.com/topics/british-history/gunpowder-plot</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01781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p:cTn id="14"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p:cTn id="21"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 calcmode="lin" valueType="num">
                                      <p:cBhvr>
                                        <p:cTn id="28"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ECBA7C-859B-4C88-B239-3E733DDB0B96}"/>
              </a:ext>
            </a:extLst>
          </p:cNvPr>
          <p:cNvSpPr txBox="1"/>
          <p:nvPr/>
        </p:nvSpPr>
        <p:spPr>
          <a:xfrm>
            <a:off x="0" y="5943600"/>
            <a:ext cx="8901337"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hlinkClick r:id="rId2"/>
              </a:rPr>
              <a:t>https://www.google.com/maps/place/Westminster+Abbey/@51.4965863,-0.1273055,343a,35y,39.4t/data=!3m1!1e3!4m5!3m4!1s0x487604c4ba43352f:0xda8effa2059b537a!8m2!3d51.4986769!4d-0.1289446?hl=en&amp;authuser=0</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2" name="TextBox 1">
            <a:extLst>
              <a:ext uri="{FF2B5EF4-FFF2-40B4-BE49-F238E27FC236}">
                <a16:creationId xmlns:a16="http://schemas.microsoft.com/office/drawing/2014/main" id="{D675AB92-CB90-4CAD-B11B-54E3567BD2DE}"/>
              </a:ext>
            </a:extLst>
          </p:cNvPr>
          <p:cNvSpPr txBox="1"/>
          <p:nvPr/>
        </p:nvSpPr>
        <p:spPr>
          <a:xfrm>
            <a:off x="0" y="24063"/>
            <a:ext cx="9144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a:ea typeface="+mn-ea"/>
                <a:cs typeface="+mn-cs"/>
              </a:rPr>
              <a:t>Palace of Westminster</a:t>
            </a:r>
          </a:p>
        </p:txBody>
      </p:sp>
      <p:pic>
        <p:nvPicPr>
          <p:cNvPr id="5" name="Picture 4">
            <a:extLst>
              <a:ext uri="{FF2B5EF4-FFF2-40B4-BE49-F238E27FC236}">
                <a16:creationId xmlns:a16="http://schemas.microsoft.com/office/drawing/2014/main" id="{26237700-4065-429A-96E7-D6B39491BD4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0649" y="1066800"/>
            <a:ext cx="9002702" cy="4343156"/>
          </a:xfrm>
          <a:prstGeom prst="rect">
            <a:avLst/>
          </a:prstGeom>
        </p:spPr>
      </p:pic>
    </p:spTree>
    <p:extLst>
      <p:ext uri="{BB962C8B-B14F-4D97-AF65-F5344CB8AC3E}">
        <p14:creationId xmlns:p14="http://schemas.microsoft.com/office/powerpoint/2010/main" val="33867165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5000" r="-15000"/>
          </a:stretch>
        </a:blipFill>
        <a:effectLst/>
      </p:bgPr>
    </p:bg>
    <p:spTree>
      <p:nvGrpSpPr>
        <p:cNvPr id="1" name=""/>
        <p:cNvGrpSpPr/>
        <p:nvPr/>
      </p:nvGrpSpPr>
      <p:grpSpPr>
        <a:xfrm>
          <a:off x="0" y="0"/>
          <a:ext cx="0" cy="0"/>
          <a:chOff x="0" y="0"/>
          <a:chExt cx="0" cy="0"/>
        </a:xfrm>
      </p:grpSpPr>
      <p:sp>
        <p:nvSpPr>
          <p:cNvPr id="4" name="Rectangle 3"/>
          <p:cNvSpPr/>
          <p:nvPr/>
        </p:nvSpPr>
        <p:spPr>
          <a:xfrm>
            <a:off x="55522" y="6477000"/>
            <a:ext cx="903295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hlinkClick r:id="rId5"/>
              </a:rPr>
              <a:t>https://www.nationalgeographic.com/history/magazine/2017/11-12/history-the-explosive-truth-about-guy-fawkes/</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3" name="Title 2"/>
          <p:cNvSpPr>
            <a:spLocks noGrp="1"/>
          </p:cNvSpPr>
          <p:nvPr>
            <p:ph type="title"/>
          </p:nvPr>
        </p:nvSpPr>
        <p:spPr>
          <a:xfrm>
            <a:off x="-34844" y="12095"/>
            <a:ext cx="9178844" cy="978505"/>
          </a:xfrm>
          <a:noFill/>
        </p:spPr>
        <p:txBody>
          <a:bodyPr>
            <a:noAutofit/>
          </a:bodyPr>
          <a:lstStyle/>
          <a:p>
            <a:r>
              <a:rPr lang="en-US" sz="6000" b="1" dirty="0">
                <a:solidFill>
                  <a:schemeClr val="bg1"/>
                </a:solidFill>
                <a:effectLst>
                  <a:glow rad="228600">
                    <a:schemeClr val="accent2">
                      <a:satMod val="175000"/>
                      <a:alpha val="40000"/>
                    </a:schemeClr>
                  </a:glow>
                  <a:outerShdw blurRad="114300" dist="38100" dir="13500000" algn="br" rotWithShape="0">
                    <a:prstClr val="black"/>
                  </a:outerShdw>
                </a:effectLst>
              </a:rPr>
              <a:t>Guy Fawkes Masks</a:t>
            </a:r>
            <a:endParaRPr lang="en-US" sz="6000" dirty="0">
              <a:effectLst>
                <a:glow rad="228600">
                  <a:schemeClr val="accent2">
                    <a:satMod val="175000"/>
                    <a:alpha val="40000"/>
                  </a:schemeClr>
                </a:glow>
                <a:outerShdw blurRad="114300" dist="38100" dir="13500000" algn="br" rotWithShape="0">
                  <a:prstClr val="black"/>
                </a:outerShdw>
              </a:effectLst>
            </a:endParaRPr>
          </a:p>
        </p:txBody>
      </p:sp>
    </p:spTree>
    <p:extLst>
      <p:ext uri="{BB962C8B-B14F-4D97-AF65-F5344CB8AC3E}">
        <p14:creationId xmlns:p14="http://schemas.microsoft.com/office/powerpoint/2010/main" val="585084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l="-16000" r="-16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29592"/>
            <a:ext cx="9144000" cy="732408"/>
          </a:xfrm>
          <a:noFill/>
        </p:spPr>
        <p:txBody>
          <a:bodyPr>
            <a:noAutofit/>
          </a:bodyPr>
          <a:lstStyle/>
          <a:p>
            <a:pPr fontAlgn="base"/>
            <a:r>
              <a:rPr lang="en-US" sz="4800" b="1" dirty="0"/>
              <a:t>Guy Fawkes Masks</a:t>
            </a:r>
            <a:endParaRPr lang="en-US" sz="3600" i="1" dirty="0">
              <a:latin typeface="+mn-lt"/>
            </a:endParaRPr>
          </a:p>
        </p:txBody>
      </p:sp>
      <p:sp>
        <p:nvSpPr>
          <p:cNvPr id="8" name="Content Placeholder 7"/>
          <p:cNvSpPr>
            <a:spLocks noGrp="1"/>
          </p:cNvSpPr>
          <p:nvPr>
            <p:ph idx="1"/>
          </p:nvPr>
        </p:nvSpPr>
        <p:spPr>
          <a:xfrm>
            <a:off x="457200" y="762000"/>
            <a:ext cx="8229600" cy="5715000"/>
          </a:xfrm>
        </p:spPr>
        <p:txBody>
          <a:bodyPr>
            <a:normAutofit lnSpcReduction="10000"/>
          </a:bodyPr>
          <a:lstStyle/>
          <a:p>
            <a:r>
              <a:rPr lang="en-US" dirty="0"/>
              <a:t>Over the past decade or so, dissidents across the globe have appropriated the visage of Guy Fawkes, warping the once-reviled fringe rebel into a widespread symbol of </a:t>
            </a:r>
            <a:r>
              <a:rPr lang="en-US" b="1" i="1" dirty="0"/>
              <a:t>resistance</a:t>
            </a:r>
            <a:r>
              <a:rPr lang="en-US" dirty="0"/>
              <a:t>.</a:t>
            </a:r>
          </a:p>
          <a:p>
            <a:r>
              <a:rPr lang="en-US" dirty="0"/>
              <a:t>The iconic version of the Guy Fawkes mask owes its popularity to the graphic novel and 2005 dystopian political action film </a:t>
            </a:r>
            <a:r>
              <a:rPr lang="en-US" b="1" i="1" dirty="0"/>
              <a:t>V for Vendetta</a:t>
            </a:r>
            <a:r>
              <a:rPr lang="en-US" dirty="0"/>
              <a:t>, which centers on a vigilante's efforts to destroy an authoritarian government in a dystopian future United Kingdom. </a:t>
            </a:r>
          </a:p>
          <a:p>
            <a:r>
              <a:rPr lang="en-US" dirty="0"/>
              <a:t>Although he didn't predict the mask's role in popular protest, David Lloyd, the artist who illustrated the comic, told The New York Times, "It's a great symbol of protest for anyone who sees tyranny."</a:t>
            </a:r>
          </a:p>
        </p:txBody>
      </p:sp>
      <p:sp>
        <p:nvSpPr>
          <p:cNvPr id="5" name="TextBox 4"/>
          <p:cNvSpPr txBox="1"/>
          <p:nvPr/>
        </p:nvSpPr>
        <p:spPr>
          <a:xfrm>
            <a:off x="304800" y="6459076"/>
            <a:ext cx="87012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4"/>
              </a:rPr>
              <a:t>https://www.mentalfloss.com/article/70807/brief-history-guy-fawkes-mask</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54411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p:cTn id="7"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8">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 calcmode="lin" valueType="num">
                                      <p:cBhvr>
                                        <p:cTn id="14"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l="-16000" r="-16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29592"/>
            <a:ext cx="9144000" cy="732408"/>
          </a:xfrm>
          <a:noFill/>
        </p:spPr>
        <p:txBody>
          <a:bodyPr>
            <a:noAutofit/>
          </a:bodyPr>
          <a:lstStyle/>
          <a:p>
            <a:pPr fontAlgn="base"/>
            <a:r>
              <a:rPr lang="en-US" sz="4800" b="1" dirty="0"/>
              <a:t>Guy Fawkes Masks</a:t>
            </a:r>
            <a:endParaRPr lang="en-US" sz="3600" i="1" dirty="0">
              <a:latin typeface="+mn-lt"/>
            </a:endParaRPr>
          </a:p>
        </p:txBody>
      </p:sp>
      <p:sp>
        <p:nvSpPr>
          <p:cNvPr id="8" name="Content Placeholder 7"/>
          <p:cNvSpPr>
            <a:spLocks noGrp="1"/>
          </p:cNvSpPr>
          <p:nvPr>
            <p:ph idx="1"/>
          </p:nvPr>
        </p:nvSpPr>
        <p:spPr>
          <a:xfrm>
            <a:off x="457200" y="762000"/>
            <a:ext cx="8229600" cy="5715000"/>
          </a:xfrm>
        </p:spPr>
        <p:txBody>
          <a:bodyPr>
            <a:normAutofit/>
          </a:bodyPr>
          <a:lstStyle/>
          <a:p>
            <a:r>
              <a:rPr lang="en-US" dirty="0"/>
              <a:t>In recent years the stylized mask has evolved into a global symbol of dissent, employed by everyone from shadowy computer hackers to Turkish airline workers. </a:t>
            </a:r>
          </a:p>
          <a:p>
            <a:r>
              <a:rPr lang="en-US" dirty="0"/>
              <a:t>And although the masks are often used in anti-establishment demonstrations, one of the largest media corporations in the country gains the most from the masks' rising popularity. </a:t>
            </a:r>
          </a:p>
          <a:p>
            <a:r>
              <a:rPr lang="en-US" b="1" i="1" dirty="0"/>
              <a:t>Time Warner </a:t>
            </a:r>
            <a:r>
              <a:rPr lang="en-US" dirty="0"/>
              <a:t>owns the rights to the image, and at over 100,000 masks made each year, it is by far the company's best-selling facial costume.</a:t>
            </a:r>
          </a:p>
        </p:txBody>
      </p:sp>
      <p:sp>
        <p:nvSpPr>
          <p:cNvPr id="5" name="TextBox 4"/>
          <p:cNvSpPr txBox="1"/>
          <p:nvPr/>
        </p:nvSpPr>
        <p:spPr>
          <a:xfrm>
            <a:off x="304800" y="6459076"/>
            <a:ext cx="87012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4"/>
              </a:rPr>
              <a:t>https://www.mentalfloss.com/article/70807/brief-history-guy-fawkes-mask</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7518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p:cTn id="7"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8">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 calcmode="lin" valueType="num">
                                      <p:cBhvr>
                                        <p:cTn id="14"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5522" y="6477000"/>
            <a:ext cx="9032956"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hlinkClick r:id="rId5"/>
              </a:rPr>
              <a:t>https://www.britannica.com/topic/Virginia-Company</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3" name="Title 2"/>
          <p:cNvSpPr>
            <a:spLocks noGrp="1"/>
          </p:cNvSpPr>
          <p:nvPr>
            <p:ph type="title"/>
          </p:nvPr>
        </p:nvSpPr>
        <p:spPr>
          <a:xfrm>
            <a:off x="-34844" y="12095"/>
            <a:ext cx="9178844" cy="978505"/>
          </a:xfrm>
          <a:noFill/>
        </p:spPr>
        <p:txBody>
          <a:bodyPr>
            <a:noAutofit/>
          </a:bodyPr>
          <a:lstStyle/>
          <a:p>
            <a:r>
              <a:rPr lang="en-US" sz="6000" b="1" dirty="0">
                <a:solidFill>
                  <a:schemeClr val="bg1"/>
                </a:solidFill>
                <a:effectLst>
                  <a:glow rad="228600">
                    <a:schemeClr val="accent2">
                      <a:satMod val="175000"/>
                      <a:alpha val="40000"/>
                    </a:schemeClr>
                  </a:glow>
                  <a:outerShdw blurRad="114300" dist="38100" dir="13500000" algn="br" rotWithShape="0">
                    <a:prstClr val="black"/>
                  </a:outerShdw>
                </a:effectLst>
              </a:rPr>
              <a:t>The Virginia Company</a:t>
            </a:r>
            <a:endParaRPr lang="en-US" sz="6000" dirty="0">
              <a:effectLst>
                <a:glow rad="228600">
                  <a:schemeClr val="accent2">
                    <a:satMod val="175000"/>
                    <a:alpha val="40000"/>
                  </a:schemeClr>
                </a:glow>
                <a:outerShdw blurRad="114300" dist="38100" dir="13500000" algn="br" rotWithShape="0">
                  <a:prstClr val="black"/>
                </a:outerShdw>
              </a:effectLst>
            </a:endParaRPr>
          </a:p>
        </p:txBody>
      </p:sp>
    </p:spTree>
    <p:extLst>
      <p:ext uri="{BB962C8B-B14F-4D97-AF65-F5344CB8AC3E}">
        <p14:creationId xmlns:p14="http://schemas.microsoft.com/office/powerpoint/2010/main" val="10767960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29592"/>
            <a:ext cx="9144000" cy="732408"/>
          </a:xfrm>
          <a:noFill/>
        </p:spPr>
        <p:txBody>
          <a:bodyPr>
            <a:noAutofit/>
          </a:bodyPr>
          <a:lstStyle/>
          <a:p>
            <a:pPr fontAlgn="base"/>
            <a:r>
              <a:rPr lang="en-US" sz="4800" b="1" dirty="0"/>
              <a:t>The Virginia Company</a:t>
            </a:r>
            <a:endParaRPr lang="en-US" sz="3600" i="1" dirty="0">
              <a:latin typeface="+mn-lt"/>
            </a:endParaRPr>
          </a:p>
        </p:txBody>
      </p:sp>
      <p:sp>
        <p:nvSpPr>
          <p:cNvPr id="8" name="Content Placeholder 7"/>
          <p:cNvSpPr>
            <a:spLocks noGrp="1"/>
          </p:cNvSpPr>
          <p:nvPr>
            <p:ph idx="1"/>
          </p:nvPr>
        </p:nvSpPr>
        <p:spPr>
          <a:xfrm>
            <a:off x="457200" y="762000"/>
            <a:ext cx="8229600" cy="5715000"/>
          </a:xfrm>
        </p:spPr>
        <p:txBody>
          <a:bodyPr>
            <a:normAutofit/>
          </a:bodyPr>
          <a:lstStyle/>
          <a:p>
            <a:r>
              <a:rPr lang="en-US" dirty="0"/>
              <a:t>King James I granted a charter to The Virginia Company in 1606 to support England’s goals of finding a northwest passage to the Orient, competing with the expansion of other European nations, and bringing the Anglican religion to the Indians.  </a:t>
            </a:r>
          </a:p>
          <a:p>
            <a:r>
              <a:rPr lang="en-US" dirty="0"/>
              <a:t>Its shareholders were Londoners, and it was distinguished from the Plymouth Company, which was chartered at the same time and composed largely of men from Plymouth.</a:t>
            </a:r>
          </a:p>
          <a:p>
            <a:r>
              <a:rPr lang="en-US" dirty="0"/>
              <a:t>In December 1606 the Virginia Company sent out three ships carrying approximately 105 colonists led by Christopher Newport. </a:t>
            </a:r>
          </a:p>
        </p:txBody>
      </p:sp>
      <p:sp>
        <p:nvSpPr>
          <p:cNvPr id="5" name="TextBox 4"/>
          <p:cNvSpPr txBox="1"/>
          <p:nvPr/>
        </p:nvSpPr>
        <p:spPr>
          <a:xfrm>
            <a:off x="304800" y="6459076"/>
            <a:ext cx="87012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4"/>
              </a:rPr>
              <a:t>https://www.britannica.com/topic/Virginia-Company</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64013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p:cTn id="7"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8">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 calcmode="lin" valueType="num">
                                      <p:cBhvr>
                                        <p:cTn id="14"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ECBA7C-859B-4C88-B239-3E733DDB0B96}"/>
              </a:ext>
            </a:extLst>
          </p:cNvPr>
          <p:cNvSpPr txBox="1"/>
          <p:nvPr/>
        </p:nvSpPr>
        <p:spPr>
          <a:xfrm>
            <a:off x="29761" y="6553200"/>
            <a:ext cx="890133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hlinkClick r:id="rId2"/>
              </a:rPr>
              <a:t>https://www.wikiwand.com/en/Virginia_Company</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2" name="TextBox 1">
            <a:extLst>
              <a:ext uri="{FF2B5EF4-FFF2-40B4-BE49-F238E27FC236}">
                <a16:creationId xmlns:a16="http://schemas.microsoft.com/office/drawing/2014/main" id="{D675AB92-CB90-4CAD-B11B-54E3567BD2DE}"/>
              </a:ext>
            </a:extLst>
          </p:cNvPr>
          <p:cNvSpPr txBox="1"/>
          <p:nvPr/>
        </p:nvSpPr>
        <p:spPr>
          <a:xfrm>
            <a:off x="0" y="99093"/>
            <a:ext cx="9144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a:ea typeface="+mn-ea"/>
                <a:cs typeface="+mn-cs"/>
              </a:rPr>
              <a:t>The Virginia Company</a:t>
            </a:r>
          </a:p>
        </p:txBody>
      </p:sp>
      <p:pic>
        <p:nvPicPr>
          <p:cNvPr id="9" name="Picture 8">
            <a:extLst>
              <a:ext uri="{FF2B5EF4-FFF2-40B4-BE49-F238E27FC236}">
                <a16:creationId xmlns:a16="http://schemas.microsoft.com/office/drawing/2014/main" id="{B102BE77-1432-4819-9E73-08215AF52B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76600" y="1088645"/>
            <a:ext cx="2895600" cy="5231382"/>
          </a:xfrm>
          <a:prstGeom prst="rect">
            <a:avLst/>
          </a:prstGeom>
        </p:spPr>
      </p:pic>
    </p:spTree>
    <p:extLst>
      <p:ext uri="{BB962C8B-B14F-4D97-AF65-F5344CB8AC3E}">
        <p14:creationId xmlns:p14="http://schemas.microsoft.com/office/powerpoint/2010/main" val="38881069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l="-29000" r="-29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29592"/>
            <a:ext cx="8229600" cy="808608"/>
          </a:xfrm>
        </p:spPr>
        <p:txBody>
          <a:bodyPr>
            <a:noAutofit/>
          </a:bodyPr>
          <a:lstStyle/>
          <a:p>
            <a:r>
              <a:rPr lang="en-US" sz="3600" b="1" dirty="0"/>
              <a:t>Corrections/Clarifications From Last Week</a:t>
            </a:r>
          </a:p>
        </p:txBody>
      </p:sp>
      <p:sp>
        <p:nvSpPr>
          <p:cNvPr id="4" name="Content Placeholder 3"/>
          <p:cNvSpPr>
            <a:spLocks noGrp="1"/>
          </p:cNvSpPr>
          <p:nvPr>
            <p:ph idx="1"/>
          </p:nvPr>
        </p:nvSpPr>
        <p:spPr>
          <a:xfrm>
            <a:off x="304800" y="757687"/>
            <a:ext cx="8458200" cy="6070721"/>
          </a:xfrm>
          <a:effectLst>
            <a:glow rad="228600">
              <a:schemeClr val="accent3">
                <a:satMod val="175000"/>
                <a:alpha val="40000"/>
              </a:schemeClr>
            </a:glow>
            <a:innerShdw blurRad="63500" dist="50800" dir="13500000">
              <a:prstClr val="black">
                <a:alpha val="50000"/>
              </a:prstClr>
            </a:innerShdw>
          </a:effectLst>
        </p:spPr>
        <p:txBody>
          <a:bodyPr>
            <a:normAutofit fontScale="92500" lnSpcReduction="20000"/>
          </a:bodyPr>
          <a:lstStyle/>
          <a:p>
            <a:r>
              <a:rPr lang="en-US" dirty="0"/>
              <a:t>[As a youth, King James fell] under the influence of the duke of Lennox, a </a:t>
            </a:r>
            <a:r>
              <a:rPr lang="en-US" b="1" i="1" dirty="0"/>
              <a:t>Roman Catholic </a:t>
            </a:r>
            <a:r>
              <a:rPr lang="en-US" dirty="0"/>
              <a:t>who schemed to win back Scotland for the imprisoned </a:t>
            </a:r>
            <a:r>
              <a:rPr lang="en-US" dirty="0">
                <a:solidFill>
                  <a:srgbClr val="FF0000"/>
                </a:solidFill>
              </a:rPr>
              <a:t>Queen Mary</a:t>
            </a:r>
            <a:r>
              <a:rPr lang="en-US" dirty="0"/>
              <a:t>…</a:t>
            </a:r>
          </a:p>
          <a:p>
            <a:pPr lvl="1"/>
            <a:r>
              <a:rPr lang="en-US" dirty="0"/>
              <a:t>In class I </a:t>
            </a:r>
            <a:r>
              <a:rPr lang="en-US" b="1" i="1" dirty="0"/>
              <a:t>erroneously</a:t>
            </a:r>
            <a:r>
              <a:rPr lang="en-US" dirty="0"/>
              <a:t> identified </a:t>
            </a:r>
            <a:r>
              <a:rPr lang="en-US" dirty="0">
                <a:solidFill>
                  <a:srgbClr val="FF0000"/>
                </a:solidFill>
              </a:rPr>
              <a:t>Queen Mary </a:t>
            </a:r>
            <a:r>
              <a:rPr lang="en-US" dirty="0"/>
              <a:t>as “Bloody Mary”. It is actually referring to </a:t>
            </a:r>
            <a:r>
              <a:rPr lang="en-US" b="1" i="1" dirty="0"/>
              <a:t>Mary Queen of Scotts </a:t>
            </a:r>
            <a:r>
              <a:rPr lang="en-US" dirty="0"/>
              <a:t>– James’ mother. Bloody Mary died in 1558 – </a:t>
            </a:r>
            <a:r>
              <a:rPr lang="en-US" b="1" i="1" dirty="0"/>
              <a:t>eight years </a:t>
            </a:r>
            <a:r>
              <a:rPr lang="en-US" dirty="0"/>
              <a:t>before King James was even </a:t>
            </a:r>
            <a:r>
              <a:rPr lang="en-US" b="1" i="1" dirty="0"/>
              <a:t>born</a:t>
            </a:r>
            <a:r>
              <a:rPr lang="en-US" dirty="0"/>
              <a:t>, and as far as I can tell, she was never imprisoned.</a:t>
            </a:r>
          </a:p>
          <a:p>
            <a:r>
              <a:rPr lang="en-US" dirty="0"/>
              <a:t>[The Puritans] were also very critical of all that they considered licentious—and this included the theater, not only because immorality was often depicted, but also because of the apparent duplicity implicit in acting. </a:t>
            </a:r>
          </a:p>
          <a:p>
            <a:pPr lvl="1"/>
            <a:r>
              <a:rPr lang="en-US" dirty="0"/>
              <a:t>Their chief complaint was that secular entertainments distracted people from worshipping God, though they also felt that the theater’s increasing popularity symbolized the moral iniquity of city life. For instance, they regarded the convention of boy actors playing women’s roles as immoral, and some Puritan preachers even felt that the sinfulness of play-acting either contributed to or else directly caused London’s frequent outbreaks of plague. (</a:t>
            </a:r>
            <a:r>
              <a:rPr lang="en-US" dirty="0">
                <a:hlinkClick r:id="rId3"/>
              </a:rPr>
              <a:t>https://www.sparknotes.com/shakespeare/life-and-times/historical-context/religious/puritans/</a:t>
            </a:r>
            <a:r>
              <a:rPr lang="en-US" dirty="0"/>
              <a:t> )</a:t>
            </a:r>
          </a:p>
          <a:p>
            <a:endParaRPr lang="en-US" dirty="0"/>
          </a:p>
          <a:p>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a:p>
            <a:pPr lvl="1"/>
            <a:endParaRPr lang="en-US" dirty="0"/>
          </a:p>
        </p:txBody>
      </p:sp>
    </p:spTree>
    <p:extLst>
      <p:ext uri="{BB962C8B-B14F-4D97-AF65-F5344CB8AC3E}">
        <p14:creationId xmlns:p14="http://schemas.microsoft.com/office/powerpoint/2010/main" val="30728875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 calcmode="lin" valueType="num">
                                      <p:cBhvr>
                                        <p:cTn id="28"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29592"/>
            <a:ext cx="9144000" cy="732408"/>
          </a:xfrm>
          <a:noFill/>
        </p:spPr>
        <p:txBody>
          <a:bodyPr>
            <a:noAutofit/>
          </a:bodyPr>
          <a:lstStyle/>
          <a:p>
            <a:pPr fontAlgn="base"/>
            <a:r>
              <a:rPr lang="en-US" sz="4800" b="1" dirty="0"/>
              <a:t>The Virginia Company</a:t>
            </a:r>
            <a:endParaRPr lang="en-US" sz="3600" i="1" dirty="0">
              <a:latin typeface="+mn-lt"/>
            </a:endParaRPr>
          </a:p>
        </p:txBody>
      </p:sp>
      <p:sp>
        <p:nvSpPr>
          <p:cNvPr id="8" name="Content Placeholder 7"/>
          <p:cNvSpPr>
            <a:spLocks noGrp="1"/>
          </p:cNvSpPr>
          <p:nvPr>
            <p:ph idx="1"/>
          </p:nvPr>
        </p:nvSpPr>
        <p:spPr>
          <a:xfrm>
            <a:off x="457200" y="762000"/>
            <a:ext cx="8229600" cy="5715000"/>
          </a:xfrm>
        </p:spPr>
        <p:txBody>
          <a:bodyPr>
            <a:normAutofit fontScale="92500" lnSpcReduction="10000"/>
          </a:bodyPr>
          <a:lstStyle/>
          <a:p>
            <a:r>
              <a:rPr lang="en-US" dirty="0"/>
              <a:t>In May 1607 the colonists reached Virginia and founded the </a:t>
            </a:r>
            <a:r>
              <a:rPr lang="en-US" b="1" i="1" dirty="0"/>
              <a:t>Jamestown Colony </a:t>
            </a:r>
            <a:r>
              <a:rPr lang="en-US" dirty="0"/>
              <a:t>at the mouth of the James River. </a:t>
            </a:r>
          </a:p>
          <a:p>
            <a:r>
              <a:rPr lang="en-US" dirty="0"/>
              <a:t>After some initial hardships, the colony took root, and the Virginia Company itself was reconstituted on a broader legal basis. </a:t>
            </a:r>
          </a:p>
          <a:p>
            <a:r>
              <a:rPr lang="en-US" dirty="0"/>
              <a:t>A new charter in 1609 reorganized its governing structure.</a:t>
            </a:r>
          </a:p>
          <a:p>
            <a:r>
              <a:rPr lang="en-US" dirty="0"/>
              <a:t>In 1619 the company established continental America’s </a:t>
            </a:r>
            <a:r>
              <a:rPr lang="en-US" b="1" i="1" dirty="0"/>
              <a:t>first true legislature</a:t>
            </a:r>
            <a:r>
              <a:rPr lang="en-US" dirty="0"/>
              <a:t>, the </a:t>
            </a:r>
            <a:r>
              <a:rPr lang="en-US" b="1" i="1" dirty="0"/>
              <a:t>General Assembly</a:t>
            </a:r>
            <a:r>
              <a:rPr lang="en-US" dirty="0"/>
              <a:t>, which was organized into two chambers. </a:t>
            </a:r>
          </a:p>
          <a:p>
            <a:r>
              <a:rPr lang="en-US" dirty="0"/>
              <a:t>It consisted of the governor and his council, named by the company in England, and the House of Burgesses, made up of two burgesses from each of the four boroughs and seven plantations.</a:t>
            </a:r>
          </a:p>
        </p:txBody>
      </p:sp>
      <p:sp>
        <p:nvSpPr>
          <p:cNvPr id="5" name="TextBox 4"/>
          <p:cNvSpPr txBox="1"/>
          <p:nvPr/>
        </p:nvSpPr>
        <p:spPr>
          <a:xfrm>
            <a:off x="304800" y="6459076"/>
            <a:ext cx="87012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4"/>
              </a:rPr>
              <a:t>https://www.britannica.com/topic/Virginia-Company</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34624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p:cTn id="7"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8">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 calcmode="lin" valueType="num">
                                      <p:cBhvr>
                                        <p:cTn id="14"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8">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 calcmode="lin" valueType="num">
                                      <p:cBhvr>
                                        <p:cTn id="21"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8">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xEl>
                                              <p:pRg st="4" end="4"/>
                                            </p:txEl>
                                          </p:spTgt>
                                        </p:tgtEl>
                                        <p:attrNameLst>
                                          <p:attrName>style.visibility</p:attrName>
                                        </p:attrNameLst>
                                      </p:cBhvr>
                                      <p:to>
                                        <p:strVal val="visible"/>
                                      </p:to>
                                    </p:set>
                                    <p:anim calcmode="lin" valueType="num">
                                      <p:cBhvr>
                                        <p:cTn id="28" dur="500" fill="hold"/>
                                        <p:tgtEl>
                                          <p:spTgt spid="8">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8">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29592"/>
            <a:ext cx="9144000" cy="732408"/>
          </a:xfrm>
          <a:noFill/>
        </p:spPr>
        <p:txBody>
          <a:bodyPr>
            <a:noAutofit/>
          </a:bodyPr>
          <a:lstStyle/>
          <a:p>
            <a:pPr fontAlgn="base"/>
            <a:r>
              <a:rPr lang="en-US" sz="4800" b="1" dirty="0"/>
              <a:t>The Virginia Company</a:t>
            </a:r>
            <a:endParaRPr lang="en-US" sz="3600" i="1" dirty="0">
              <a:latin typeface="+mn-lt"/>
            </a:endParaRPr>
          </a:p>
        </p:txBody>
      </p:sp>
      <p:sp>
        <p:nvSpPr>
          <p:cNvPr id="8" name="Content Placeholder 7"/>
          <p:cNvSpPr>
            <a:spLocks noGrp="1"/>
          </p:cNvSpPr>
          <p:nvPr>
            <p:ph idx="1"/>
          </p:nvPr>
        </p:nvSpPr>
        <p:spPr>
          <a:xfrm>
            <a:off x="457200" y="762000"/>
            <a:ext cx="8229600" cy="5715000"/>
          </a:xfrm>
        </p:spPr>
        <p:txBody>
          <a:bodyPr>
            <a:normAutofit lnSpcReduction="10000"/>
          </a:bodyPr>
          <a:lstStyle/>
          <a:p>
            <a:r>
              <a:rPr lang="en-US" dirty="0"/>
              <a:t>Despite increasing prosperity in Virginia over the following years, the company’s role came under attack as disputes among the shareholders grew and as the king himself became offended both by the trend toward popular government in Virginia and by the colony’s efforts to raise tobacco, a “noisome” (having an extremely offensive smell) product of which he disapproved. </a:t>
            </a:r>
          </a:p>
          <a:p>
            <a:r>
              <a:rPr lang="en-US" dirty="0"/>
              <a:t>A petition submitted to the king, calling for an investigation of conditions in the colony, led to a trial before the King’s Bench in May 1624. </a:t>
            </a:r>
          </a:p>
          <a:p>
            <a:r>
              <a:rPr lang="en-US" dirty="0"/>
              <a:t>The court ruled against the Virginia Company, which was then dissolved, with the result that Virginia was transformed into a royal colony.</a:t>
            </a:r>
          </a:p>
        </p:txBody>
      </p:sp>
      <p:sp>
        <p:nvSpPr>
          <p:cNvPr id="5" name="TextBox 4"/>
          <p:cNvSpPr txBox="1"/>
          <p:nvPr/>
        </p:nvSpPr>
        <p:spPr>
          <a:xfrm>
            <a:off x="304800" y="6459076"/>
            <a:ext cx="87012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4"/>
              </a:rPr>
              <a:t>https://www.britannica.com/topic/Virginia-Company</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99049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p:cTn id="7"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8">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 calcmode="lin" valueType="num">
                                      <p:cBhvr>
                                        <p:cTn id="14"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9000" b="-29000"/>
          </a:stretch>
        </a:blipFill>
        <a:effectLst/>
      </p:bgPr>
    </p:bg>
    <p:spTree>
      <p:nvGrpSpPr>
        <p:cNvPr id="1" name=""/>
        <p:cNvGrpSpPr/>
        <p:nvPr/>
      </p:nvGrpSpPr>
      <p:grpSpPr>
        <a:xfrm>
          <a:off x="0" y="0"/>
          <a:ext cx="0" cy="0"/>
          <a:chOff x="0" y="0"/>
          <a:chExt cx="0" cy="0"/>
        </a:xfrm>
      </p:grpSpPr>
      <p:sp>
        <p:nvSpPr>
          <p:cNvPr id="4" name="Rectangle 3"/>
          <p:cNvSpPr/>
          <p:nvPr/>
        </p:nvSpPr>
        <p:spPr>
          <a:xfrm>
            <a:off x="-34844" y="6519446"/>
            <a:ext cx="9032956"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hlinkClick r:id="rId5"/>
              </a:rPr>
              <a:t>https://reign.fandom.com/wiki/History%27s_King_James_VI_and_I?file=King_James_VI_and_I.jpg</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3" name="Title 2"/>
          <p:cNvSpPr>
            <a:spLocks noGrp="1"/>
          </p:cNvSpPr>
          <p:nvPr>
            <p:ph type="title"/>
          </p:nvPr>
        </p:nvSpPr>
        <p:spPr>
          <a:xfrm>
            <a:off x="-34844" y="12095"/>
            <a:ext cx="9178844" cy="1664305"/>
          </a:xfrm>
          <a:noFill/>
        </p:spPr>
        <p:txBody>
          <a:bodyPr>
            <a:noAutofit/>
          </a:bodyPr>
          <a:lstStyle/>
          <a:p>
            <a:r>
              <a:rPr lang="en-US" sz="6000" b="1" dirty="0">
                <a:solidFill>
                  <a:schemeClr val="bg1"/>
                </a:solidFill>
                <a:effectLst>
                  <a:glow rad="228600">
                    <a:schemeClr val="accent2">
                      <a:satMod val="175000"/>
                      <a:alpha val="40000"/>
                    </a:schemeClr>
                  </a:glow>
                  <a:outerShdw blurRad="114300" dist="38100" dir="13500000" algn="br" rotWithShape="0">
                    <a:prstClr val="black"/>
                  </a:outerShdw>
                </a:effectLst>
              </a:rPr>
              <a:t>Other Accomplishments of King James</a:t>
            </a:r>
            <a:endParaRPr lang="en-US" sz="6000" dirty="0">
              <a:effectLst>
                <a:glow rad="228600">
                  <a:schemeClr val="accent2">
                    <a:satMod val="175000"/>
                    <a:alpha val="40000"/>
                  </a:schemeClr>
                </a:glow>
                <a:outerShdw blurRad="114300" dist="38100" dir="13500000" algn="br" rotWithShape="0">
                  <a:prstClr val="black"/>
                </a:outerShdw>
              </a:effectLst>
            </a:endParaRPr>
          </a:p>
        </p:txBody>
      </p:sp>
    </p:spTree>
    <p:extLst>
      <p:ext uri="{BB962C8B-B14F-4D97-AF65-F5344CB8AC3E}">
        <p14:creationId xmlns:p14="http://schemas.microsoft.com/office/powerpoint/2010/main" val="33710098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29000" b="-29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29592"/>
            <a:ext cx="9144000" cy="732408"/>
          </a:xfrm>
          <a:noFill/>
        </p:spPr>
        <p:txBody>
          <a:bodyPr>
            <a:noAutofit/>
          </a:bodyPr>
          <a:lstStyle/>
          <a:p>
            <a:pPr fontAlgn="base"/>
            <a:r>
              <a:rPr lang="en-US" sz="4800" b="1" dirty="0"/>
              <a:t>Other Accomplishments </a:t>
            </a:r>
            <a:endParaRPr lang="en-US" sz="3600" i="1" dirty="0">
              <a:latin typeface="+mn-lt"/>
            </a:endParaRPr>
          </a:p>
        </p:txBody>
      </p:sp>
      <p:sp>
        <p:nvSpPr>
          <p:cNvPr id="8" name="Content Placeholder 7"/>
          <p:cNvSpPr>
            <a:spLocks noGrp="1"/>
          </p:cNvSpPr>
          <p:nvPr>
            <p:ph idx="1"/>
          </p:nvPr>
        </p:nvSpPr>
        <p:spPr>
          <a:xfrm>
            <a:off x="457200" y="762000"/>
            <a:ext cx="8229600" cy="5715000"/>
          </a:xfrm>
        </p:spPr>
        <p:txBody>
          <a:bodyPr>
            <a:normAutofit fontScale="92500"/>
          </a:bodyPr>
          <a:lstStyle/>
          <a:p>
            <a:r>
              <a:rPr lang="en-US" sz="3200" dirty="0"/>
              <a:t>King James I died in 1625, at age 58.</a:t>
            </a:r>
          </a:p>
          <a:p>
            <a:r>
              <a:rPr lang="en-US" sz="3200" dirty="0"/>
              <a:t>In addition to expanding lands overseas and Britain’s influence in the world, his achievements included:</a:t>
            </a:r>
          </a:p>
          <a:p>
            <a:pPr lvl="1"/>
            <a:r>
              <a:rPr lang="en-US" sz="2800" dirty="0"/>
              <a:t>Peace with Spain in 1604 after decades of fighting;</a:t>
            </a:r>
          </a:p>
          <a:p>
            <a:pPr lvl="1"/>
            <a:r>
              <a:rPr lang="en-US" sz="2800" dirty="0"/>
              <a:t>A new Banqueting House in Whitehall Palace in London, designed by the noted architect Inigo Jones;</a:t>
            </a:r>
          </a:p>
          <a:p>
            <a:pPr lvl="1"/>
            <a:r>
              <a:rPr lang="en-US" sz="2800" dirty="0"/>
              <a:t>Nine children by his wife, Anne of Denmark — including his second son, the next King of England, Charles I.</a:t>
            </a:r>
          </a:p>
          <a:p>
            <a:pPr lvl="1"/>
            <a:r>
              <a:rPr lang="en-US" sz="2800" dirty="0"/>
              <a:t>Five years before his death, the Pilgrims sailed to America (New England) on the Mayflower.</a:t>
            </a:r>
          </a:p>
        </p:txBody>
      </p:sp>
      <p:sp>
        <p:nvSpPr>
          <p:cNvPr id="5" name="TextBox 4"/>
          <p:cNvSpPr txBox="1"/>
          <p:nvPr/>
        </p:nvSpPr>
        <p:spPr>
          <a:xfrm>
            <a:off x="304800" y="6459076"/>
            <a:ext cx="87012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4"/>
              </a:rPr>
              <a:t>https://www.historyisfun.org/sites/jamestown-chronicles/james_more1.html</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66104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p:cTn id="7"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8">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 calcmode="lin" valueType="num">
                                      <p:cBhvr>
                                        <p:cTn id="14"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8">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 calcmode="lin" valueType="num">
                                      <p:cBhvr>
                                        <p:cTn id="21"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8">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xEl>
                                              <p:pRg st="4" end="4"/>
                                            </p:txEl>
                                          </p:spTgt>
                                        </p:tgtEl>
                                        <p:attrNameLst>
                                          <p:attrName>style.visibility</p:attrName>
                                        </p:attrNameLst>
                                      </p:cBhvr>
                                      <p:to>
                                        <p:strVal val="visible"/>
                                      </p:to>
                                    </p:set>
                                    <p:anim calcmode="lin" valueType="num">
                                      <p:cBhvr>
                                        <p:cTn id="28" dur="500" fill="hold"/>
                                        <p:tgtEl>
                                          <p:spTgt spid="8">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8">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8">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
                                            <p:txEl>
                                              <p:pRg st="5" end="5"/>
                                            </p:txEl>
                                          </p:spTgt>
                                        </p:tgtEl>
                                        <p:attrNameLst>
                                          <p:attrName>style.visibility</p:attrName>
                                        </p:attrNameLst>
                                      </p:cBhvr>
                                      <p:to>
                                        <p:strVal val="visible"/>
                                      </p:to>
                                    </p:set>
                                    <p:anim calcmode="lin" valueType="num">
                                      <p:cBhvr>
                                        <p:cTn id="35" dur="500" fill="hold"/>
                                        <p:tgtEl>
                                          <p:spTgt spid="8">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8">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sp>
        <p:nvSpPr>
          <p:cNvPr id="4" name="Rectangle 3"/>
          <p:cNvSpPr/>
          <p:nvPr/>
        </p:nvSpPr>
        <p:spPr>
          <a:xfrm>
            <a:off x="-34844" y="6519446"/>
            <a:ext cx="9032956"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hlinkClick r:id="rId5"/>
              </a:rPr>
              <a:t>https://www.history.com/topics/colonial-america/pilgrims</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3" name="Title 2"/>
          <p:cNvSpPr>
            <a:spLocks noGrp="1"/>
          </p:cNvSpPr>
          <p:nvPr>
            <p:ph type="title"/>
          </p:nvPr>
        </p:nvSpPr>
        <p:spPr>
          <a:xfrm>
            <a:off x="-34844" y="12095"/>
            <a:ext cx="9178844" cy="749905"/>
          </a:xfrm>
          <a:noFill/>
        </p:spPr>
        <p:txBody>
          <a:bodyPr>
            <a:noAutofit/>
          </a:bodyPr>
          <a:lstStyle/>
          <a:p>
            <a:r>
              <a:rPr lang="en-US" sz="6000" b="1" dirty="0">
                <a:solidFill>
                  <a:schemeClr val="bg1"/>
                </a:solidFill>
                <a:effectLst>
                  <a:glow rad="228600">
                    <a:schemeClr val="accent2">
                      <a:satMod val="175000"/>
                      <a:alpha val="40000"/>
                    </a:schemeClr>
                  </a:glow>
                  <a:outerShdw blurRad="114300" dist="38100" dir="13500000" algn="br" rotWithShape="0">
                    <a:prstClr val="black"/>
                  </a:outerShdw>
                </a:effectLst>
              </a:rPr>
              <a:t>Pilgrims Come to America</a:t>
            </a:r>
            <a:endParaRPr lang="en-US" sz="6000" dirty="0">
              <a:effectLst>
                <a:glow rad="228600">
                  <a:schemeClr val="accent2">
                    <a:satMod val="175000"/>
                    <a:alpha val="40000"/>
                  </a:schemeClr>
                </a:glow>
                <a:outerShdw blurRad="114300" dist="38100" dir="13500000" algn="br" rotWithShape="0">
                  <a:prstClr val="black"/>
                </a:outerShdw>
              </a:effectLst>
            </a:endParaRPr>
          </a:p>
        </p:txBody>
      </p:sp>
    </p:spTree>
    <p:extLst>
      <p:ext uri="{BB962C8B-B14F-4D97-AF65-F5344CB8AC3E}">
        <p14:creationId xmlns:p14="http://schemas.microsoft.com/office/powerpoint/2010/main" val="6932471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4" name="Rectangle 3"/>
          <p:cNvSpPr/>
          <p:nvPr/>
        </p:nvSpPr>
        <p:spPr>
          <a:xfrm>
            <a:off x="152400" y="6519446"/>
            <a:ext cx="891540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hlinkClick r:id="rId4"/>
              </a:rPr>
              <a:t>https://www.weareteachers.com/moving-beyond-classroom-discussions/</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7" name="Title 2"/>
          <p:cNvSpPr>
            <a:spLocks noGrp="1"/>
          </p:cNvSpPr>
          <p:nvPr>
            <p:ph type="title"/>
          </p:nvPr>
        </p:nvSpPr>
        <p:spPr>
          <a:xfrm>
            <a:off x="0" y="25879"/>
            <a:ext cx="9144000" cy="1269521"/>
          </a:xfrm>
          <a:effectLst/>
        </p:spPr>
        <p:txBody>
          <a:bodyPr>
            <a:noAutofit/>
          </a:bodyPr>
          <a:lstStyle/>
          <a:p>
            <a:r>
              <a:rPr lang="en-US" sz="6600" b="1" dirty="0">
                <a:solidFill>
                  <a:schemeClr val="bg1"/>
                </a:solidFill>
                <a:effectLst>
                  <a:glow rad="139700">
                    <a:srgbClr val="C00000">
                      <a:alpha val="40000"/>
                    </a:srgbClr>
                  </a:glow>
                  <a:outerShdw blurRad="114300" dist="38100" dir="13500000" algn="br" rotWithShape="0">
                    <a:prstClr val="black"/>
                  </a:outerShdw>
                </a:effectLst>
              </a:rPr>
              <a:t>Class Discussion Time</a:t>
            </a:r>
            <a:endParaRPr lang="en-US" sz="4000" b="1" dirty="0">
              <a:ln w="12700">
                <a:solidFill>
                  <a:schemeClr val="tx2">
                    <a:satMod val="155000"/>
                  </a:schemeClr>
                </a:solidFill>
                <a:prstDash val="solid"/>
              </a:ln>
              <a:solidFill>
                <a:schemeClr val="bg1"/>
              </a:solidFill>
              <a:effectLst>
                <a:glow rad="139700">
                  <a:srgbClr val="C00000">
                    <a:alpha val="40000"/>
                  </a:srgbClr>
                </a:glow>
                <a:outerShdw blurRad="114300" dist="38100" dir="13500000" algn="br" rotWithShape="0">
                  <a:prstClr val="black"/>
                </a:outerShdw>
              </a:effectLst>
            </a:endParaRPr>
          </a:p>
        </p:txBody>
      </p:sp>
    </p:spTree>
    <p:extLst>
      <p:ext uri="{BB962C8B-B14F-4D97-AF65-F5344CB8AC3E}">
        <p14:creationId xmlns:p14="http://schemas.microsoft.com/office/powerpoint/2010/main" val="25335800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15000"/>
            <a:lum/>
          </a:blip>
          <a:srcRect/>
          <a:stretch>
            <a:fillRect l="-17000" r="-17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29592"/>
            <a:ext cx="9144000" cy="808608"/>
          </a:xfrm>
        </p:spPr>
        <p:txBody>
          <a:bodyPr>
            <a:normAutofit/>
          </a:bodyPr>
          <a:lstStyle/>
          <a:p>
            <a:r>
              <a:rPr lang="en-US" sz="3600" b="1" dirty="0"/>
              <a:t>*Class Discussion Time</a:t>
            </a:r>
          </a:p>
        </p:txBody>
      </p:sp>
      <p:sp>
        <p:nvSpPr>
          <p:cNvPr id="4" name="Content Placeholder 3"/>
          <p:cNvSpPr>
            <a:spLocks noGrp="1"/>
          </p:cNvSpPr>
          <p:nvPr>
            <p:ph idx="1"/>
          </p:nvPr>
        </p:nvSpPr>
        <p:spPr>
          <a:xfrm>
            <a:off x="31630" y="685800"/>
            <a:ext cx="8991600" cy="6172200"/>
          </a:xfrm>
        </p:spPr>
        <p:txBody>
          <a:bodyPr>
            <a:normAutofit fontScale="85000" lnSpcReduction="20000"/>
          </a:bodyPr>
          <a:lstStyle/>
          <a:p>
            <a:r>
              <a:rPr lang="en-US" dirty="0"/>
              <a:t>The Puritans’ chief complaint about the theater in their day was that: </a:t>
            </a:r>
          </a:p>
          <a:p>
            <a:pPr lvl="1"/>
            <a:r>
              <a:rPr lang="en-US" dirty="0"/>
              <a:t>Secular entertainments distracted people from worshipping God (or from engaging in productive work)</a:t>
            </a:r>
          </a:p>
          <a:p>
            <a:pPr lvl="1"/>
            <a:r>
              <a:rPr lang="en-US" dirty="0"/>
              <a:t>They regarded the convention of boy actors playing women’s roles as immoral based on Deuteronomy 22:5 – </a:t>
            </a:r>
            <a:r>
              <a:rPr lang="en-US" i="1" dirty="0">
                <a:solidFill>
                  <a:srgbClr val="344BF6"/>
                </a:solidFill>
                <a:latin typeface="Cambria" panose="02040503050406030204" pitchFamily="18" charset="0"/>
                <a:ea typeface="Cambria" panose="02040503050406030204" pitchFamily="18" charset="0"/>
              </a:rPr>
              <a:t>A woman shall not wear a man's garment, nor shall a man put on a woman's cloak, for whoever does these things is an abomination to the LORD your God</a:t>
            </a:r>
            <a:r>
              <a:rPr lang="en-US" dirty="0"/>
              <a:t> </a:t>
            </a:r>
          </a:p>
          <a:p>
            <a:pPr lvl="1"/>
            <a:r>
              <a:rPr lang="en-US" dirty="0"/>
              <a:t>Some Puritan preachers even felt that the sinfulness of play-acting either contributed to or else directly caused London’s frequent outbreaks of plague. </a:t>
            </a:r>
          </a:p>
          <a:p>
            <a:r>
              <a:rPr lang="en-US" dirty="0"/>
              <a:t>Do you think there is </a:t>
            </a:r>
            <a:r>
              <a:rPr lang="en-US" b="1" i="1" dirty="0"/>
              <a:t>any</a:t>
            </a:r>
            <a:r>
              <a:rPr lang="en-US" dirty="0"/>
              <a:t> merit in </a:t>
            </a:r>
            <a:r>
              <a:rPr lang="en-US" b="1" i="1" dirty="0"/>
              <a:t>any</a:t>
            </a:r>
            <a:r>
              <a:rPr lang="en-US" dirty="0"/>
              <a:t> of the Puritans’ arguments against theater in their day?</a:t>
            </a:r>
          </a:p>
          <a:p>
            <a:r>
              <a:rPr lang="en-US" dirty="0"/>
              <a:t>Does God’s providential intervention in saving the English king and houses of parliament from the Gunpowder plot give you a greater appreciation for God’s intervention in history? </a:t>
            </a:r>
          </a:p>
          <a:p>
            <a:r>
              <a:rPr lang="en-US" dirty="0"/>
              <a:t>Can you think of a more modern example of what you believe to be providential intervention on God’s part?</a:t>
            </a:r>
          </a:p>
          <a:p>
            <a:r>
              <a:rPr lang="en-US" dirty="0"/>
              <a:t>Do </a:t>
            </a:r>
            <a:r>
              <a:rPr lang="en-US" b="1" i="1" dirty="0"/>
              <a:t>you</a:t>
            </a:r>
            <a:r>
              <a:rPr lang="en-US" dirty="0"/>
              <a:t> have a topic or question that </a:t>
            </a:r>
            <a:r>
              <a:rPr lang="en-US" b="1" i="1" dirty="0"/>
              <a:t>you</a:t>
            </a:r>
            <a:r>
              <a:rPr lang="en-US" dirty="0"/>
              <a:t> would like to see us to discuss?</a:t>
            </a:r>
          </a:p>
        </p:txBody>
      </p:sp>
    </p:spTree>
    <p:extLst>
      <p:ext uri="{BB962C8B-B14F-4D97-AF65-F5344CB8AC3E}">
        <p14:creationId xmlns:p14="http://schemas.microsoft.com/office/powerpoint/2010/main" val="38873047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 calcmode="lin" valueType="num">
                                      <p:cBhvr>
                                        <p:cTn id="28"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p:cTn id="35"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 calcmode="lin" valueType="num">
                                      <p:cBhvr>
                                        <p:cTn id="42"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4">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 calcmode="lin" valueType="num">
                                      <p:cBhvr>
                                        <p:cTn id="49"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4">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4">
                                            <p:txEl>
                                              <p:pRg st="7" end="7"/>
                                            </p:txEl>
                                          </p:spTgt>
                                        </p:tgtEl>
                                        <p:attrNameLst>
                                          <p:attrName>style.visibility</p:attrName>
                                        </p:attrNameLst>
                                      </p:cBhvr>
                                      <p:to>
                                        <p:strVal val="visible"/>
                                      </p:to>
                                    </p:set>
                                    <p:anim calcmode="lin" valueType="num">
                                      <p:cBhvr>
                                        <p:cTn id="56" dur="500" fill="hold"/>
                                        <p:tgtEl>
                                          <p:spTgt spid="4">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4">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2517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9000" b="-29000"/>
          </a:stretch>
        </a:blipFill>
        <a:effectLst/>
      </p:bgPr>
    </p:bg>
    <p:spTree>
      <p:nvGrpSpPr>
        <p:cNvPr id="1" name=""/>
        <p:cNvGrpSpPr/>
        <p:nvPr/>
      </p:nvGrpSpPr>
      <p:grpSpPr>
        <a:xfrm>
          <a:off x="0" y="0"/>
          <a:ext cx="0" cy="0"/>
          <a:chOff x="0" y="0"/>
          <a:chExt cx="0" cy="0"/>
        </a:xfrm>
      </p:grpSpPr>
      <p:sp>
        <p:nvSpPr>
          <p:cNvPr id="4" name="Rectangle 3"/>
          <p:cNvSpPr/>
          <p:nvPr/>
        </p:nvSpPr>
        <p:spPr>
          <a:xfrm>
            <a:off x="-34844" y="6519446"/>
            <a:ext cx="9032956"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hlinkClick r:id="rId5"/>
              </a:rPr>
              <a:t>https://reign.fandom.com/wiki/History%27s_King_James_VI_and_I?file=King_James_VI_and_I.jpg</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3" name="Title 2"/>
          <p:cNvSpPr>
            <a:spLocks noGrp="1"/>
          </p:cNvSpPr>
          <p:nvPr>
            <p:ph type="title"/>
          </p:nvPr>
        </p:nvSpPr>
        <p:spPr>
          <a:xfrm>
            <a:off x="-34844" y="12095"/>
            <a:ext cx="9178844" cy="1664305"/>
          </a:xfrm>
          <a:noFill/>
        </p:spPr>
        <p:txBody>
          <a:bodyPr>
            <a:noAutofit/>
          </a:bodyPr>
          <a:lstStyle/>
          <a:p>
            <a:r>
              <a:rPr lang="en-US" sz="6000" b="1" dirty="0">
                <a:solidFill>
                  <a:schemeClr val="bg1"/>
                </a:solidFill>
                <a:effectLst>
                  <a:glow rad="228600">
                    <a:schemeClr val="accent2">
                      <a:satMod val="175000"/>
                      <a:alpha val="40000"/>
                    </a:schemeClr>
                  </a:glow>
                  <a:outerShdw blurRad="114300" dist="38100" dir="13500000" algn="br" rotWithShape="0">
                    <a:prstClr val="black"/>
                  </a:outerShdw>
                </a:effectLst>
              </a:rPr>
              <a:t>Other Significant Events in the Reign of King James</a:t>
            </a:r>
            <a:endParaRPr lang="en-US" sz="6000" dirty="0">
              <a:effectLst>
                <a:glow rad="228600">
                  <a:schemeClr val="accent2">
                    <a:satMod val="175000"/>
                    <a:alpha val="40000"/>
                  </a:schemeClr>
                </a:glow>
                <a:outerShdw blurRad="114300" dist="38100" dir="13500000" algn="br" rotWithShape="0">
                  <a:prstClr val="black"/>
                </a:outerShdw>
              </a:effectLst>
            </a:endParaRPr>
          </a:p>
        </p:txBody>
      </p:sp>
    </p:spTree>
    <p:extLst>
      <p:ext uri="{BB962C8B-B14F-4D97-AF65-F5344CB8AC3E}">
        <p14:creationId xmlns:p14="http://schemas.microsoft.com/office/powerpoint/2010/main" val="21396770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6000" r="-16000"/>
          </a:stretch>
        </a:blipFill>
        <a:effectLst/>
      </p:bgPr>
    </p:bg>
    <p:spTree>
      <p:nvGrpSpPr>
        <p:cNvPr id="1" name=""/>
        <p:cNvGrpSpPr/>
        <p:nvPr/>
      </p:nvGrpSpPr>
      <p:grpSpPr>
        <a:xfrm>
          <a:off x="0" y="0"/>
          <a:ext cx="0" cy="0"/>
          <a:chOff x="0" y="0"/>
          <a:chExt cx="0" cy="0"/>
        </a:xfrm>
      </p:grpSpPr>
      <p:sp>
        <p:nvSpPr>
          <p:cNvPr id="4" name="Rectangle 3"/>
          <p:cNvSpPr/>
          <p:nvPr/>
        </p:nvSpPr>
        <p:spPr>
          <a:xfrm>
            <a:off x="55522" y="6477000"/>
            <a:ext cx="9032956"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hlinkClick r:id="rId5"/>
              </a:rPr>
              <a:t>https://pinupmagazine.org/articles/article-guy-fawkes-mask-v-for-vendetta</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3" name="Title 2"/>
          <p:cNvSpPr>
            <a:spLocks noGrp="1"/>
          </p:cNvSpPr>
          <p:nvPr>
            <p:ph type="title"/>
          </p:nvPr>
        </p:nvSpPr>
        <p:spPr>
          <a:xfrm>
            <a:off x="-34844" y="12095"/>
            <a:ext cx="9178844" cy="978505"/>
          </a:xfrm>
          <a:noFill/>
        </p:spPr>
        <p:txBody>
          <a:bodyPr>
            <a:noAutofit/>
          </a:bodyPr>
          <a:lstStyle/>
          <a:p>
            <a:r>
              <a:rPr lang="en-US" sz="6000" b="1" dirty="0">
                <a:solidFill>
                  <a:schemeClr val="bg1"/>
                </a:solidFill>
                <a:effectLst>
                  <a:glow rad="228600">
                    <a:schemeClr val="accent2">
                      <a:satMod val="175000"/>
                      <a:alpha val="40000"/>
                    </a:schemeClr>
                  </a:glow>
                  <a:outerShdw blurRad="114300" dist="38100" dir="13500000" algn="br" rotWithShape="0">
                    <a:prstClr val="black"/>
                  </a:outerShdw>
                </a:effectLst>
              </a:rPr>
              <a:t>The Gunpowder Plot </a:t>
            </a:r>
            <a:endParaRPr lang="en-US" sz="6000" dirty="0">
              <a:effectLst>
                <a:glow rad="228600">
                  <a:schemeClr val="accent2">
                    <a:satMod val="175000"/>
                    <a:alpha val="40000"/>
                  </a:schemeClr>
                </a:glow>
                <a:outerShdw blurRad="114300" dist="38100" dir="13500000" algn="br" rotWithShape="0">
                  <a:prstClr val="black"/>
                </a:outerShdw>
              </a:effectLst>
            </a:endParaRPr>
          </a:p>
        </p:txBody>
      </p:sp>
    </p:spTree>
    <p:extLst>
      <p:ext uri="{BB962C8B-B14F-4D97-AF65-F5344CB8AC3E}">
        <p14:creationId xmlns:p14="http://schemas.microsoft.com/office/powerpoint/2010/main" val="40177222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l="-16000" r="-16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29592"/>
            <a:ext cx="9144000" cy="732408"/>
          </a:xfrm>
          <a:noFill/>
        </p:spPr>
        <p:txBody>
          <a:bodyPr>
            <a:noAutofit/>
          </a:bodyPr>
          <a:lstStyle/>
          <a:p>
            <a:pPr fontAlgn="base"/>
            <a:r>
              <a:rPr lang="en-US" sz="4800" b="1" dirty="0"/>
              <a:t>The Gunpowder Plot </a:t>
            </a:r>
            <a:endParaRPr lang="en-US" sz="3600" i="1" dirty="0">
              <a:latin typeface="+mn-lt"/>
            </a:endParaRPr>
          </a:p>
        </p:txBody>
      </p:sp>
      <p:sp>
        <p:nvSpPr>
          <p:cNvPr id="8" name="Content Placeholder 7"/>
          <p:cNvSpPr>
            <a:spLocks noGrp="1"/>
          </p:cNvSpPr>
          <p:nvPr>
            <p:ph idx="1"/>
          </p:nvPr>
        </p:nvSpPr>
        <p:spPr>
          <a:xfrm>
            <a:off x="457200" y="762000"/>
            <a:ext cx="8229600" cy="5715000"/>
          </a:xfrm>
        </p:spPr>
        <p:txBody>
          <a:bodyPr>
            <a:normAutofit/>
          </a:bodyPr>
          <a:lstStyle/>
          <a:p>
            <a:r>
              <a:rPr lang="en-US" dirty="0"/>
              <a:t>There were multiple conspiracies and efforts to depose James during the early years of his reign in England.</a:t>
            </a:r>
          </a:p>
          <a:p>
            <a:r>
              <a:rPr lang="en-US" dirty="0"/>
              <a:t>In 1605, what became known as the “Gunpowder Plot” was organized by Robert Catesby, an English Catholic whose father had been persecuted by Queen Elizabeth I for refusing to conform to the Church of England.</a:t>
            </a:r>
          </a:p>
          <a:p>
            <a:r>
              <a:rPr lang="en-US" dirty="0"/>
              <a:t>Catesby and the handful of other plotters rented a cellar that extended under the House of Lords building, and </a:t>
            </a:r>
            <a:r>
              <a:rPr lang="en-US" b="1" i="1" dirty="0"/>
              <a:t>Guy Fawkes</a:t>
            </a:r>
            <a:r>
              <a:rPr lang="en-US" dirty="0"/>
              <a:t>, one of the conspirators, planted </a:t>
            </a:r>
            <a:r>
              <a:rPr lang="en-US" b="1" i="1" dirty="0"/>
              <a:t>thirty-six barrels of gunpowder </a:t>
            </a:r>
            <a:r>
              <a:rPr lang="en-US" dirty="0"/>
              <a:t>there. </a:t>
            </a:r>
          </a:p>
        </p:txBody>
      </p:sp>
      <p:sp>
        <p:nvSpPr>
          <p:cNvPr id="5" name="TextBox 4"/>
          <p:cNvSpPr txBox="1"/>
          <p:nvPr/>
        </p:nvSpPr>
        <p:spPr>
          <a:xfrm>
            <a:off x="304800" y="6459076"/>
            <a:ext cx="87012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4"/>
              </a:rPr>
              <a:t>https://www.history.com/topics/british-history/gunpowder-plot</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1386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p:cTn id="7"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8">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 calcmode="lin" valueType="num">
                                      <p:cBhvr>
                                        <p:cTn id="14"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l="-16000" r="-16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29592"/>
            <a:ext cx="9144000" cy="732408"/>
          </a:xfrm>
          <a:noFill/>
        </p:spPr>
        <p:txBody>
          <a:bodyPr>
            <a:noAutofit/>
          </a:bodyPr>
          <a:lstStyle/>
          <a:p>
            <a:pPr fontAlgn="base"/>
            <a:r>
              <a:rPr lang="en-US" sz="4800" b="1" dirty="0"/>
              <a:t>The Gunpowder Plot </a:t>
            </a:r>
            <a:endParaRPr lang="en-US" sz="3600" i="1" dirty="0">
              <a:latin typeface="+mn-lt"/>
            </a:endParaRPr>
          </a:p>
        </p:txBody>
      </p:sp>
      <p:sp>
        <p:nvSpPr>
          <p:cNvPr id="8" name="Content Placeholder 7"/>
          <p:cNvSpPr>
            <a:spLocks noGrp="1"/>
          </p:cNvSpPr>
          <p:nvPr>
            <p:ph idx="1"/>
          </p:nvPr>
        </p:nvSpPr>
        <p:spPr>
          <a:xfrm>
            <a:off x="457200" y="762000"/>
            <a:ext cx="8229600" cy="5715000"/>
          </a:xfrm>
        </p:spPr>
        <p:txBody>
          <a:bodyPr>
            <a:normAutofit/>
          </a:bodyPr>
          <a:lstStyle/>
          <a:p>
            <a:r>
              <a:rPr lang="en-US" dirty="0"/>
              <a:t>As the November 5 opening meeting of Parliament approached, Lord Monteagle, the brother-in-law of one of the conspirators, received an anonymous letter warning him not to attend Parliament on November 5. </a:t>
            </a:r>
          </a:p>
          <a:p>
            <a:r>
              <a:rPr lang="en-US" dirty="0"/>
              <a:t>Monteagle alerted the government </a:t>
            </a:r>
            <a:r>
              <a:rPr lang="en-US" b="1" i="1" dirty="0"/>
              <a:t>hours</a:t>
            </a:r>
            <a:r>
              <a:rPr lang="en-US" dirty="0"/>
              <a:t> before the attack was to have taken place. </a:t>
            </a:r>
          </a:p>
          <a:p>
            <a:r>
              <a:rPr lang="en-US" dirty="0"/>
              <a:t>At about midnight on the night of November 4, Sir Thomas </a:t>
            </a:r>
            <a:r>
              <a:rPr lang="en-US" dirty="0" err="1"/>
              <a:t>Knyvet</a:t>
            </a:r>
            <a:r>
              <a:rPr lang="en-US" dirty="0"/>
              <a:t>, a justice of the peace, found Guy Fawkes lurking in a cellar under the Parliament building and ordered the premises searched. </a:t>
            </a:r>
          </a:p>
        </p:txBody>
      </p:sp>
      <p:sp>
        <p:nvSpPr>
          <p:cNvPr id="5" name="TextBox 4"/>
          <p:cNvSpPr txBox="1"/>
          <p:nvPr/>
        </p:nvSpPr>
        <p:spPr>
          <a:xfrm>
            <a:off x="304800" y="6459076"/>
            <a:ext cx="87012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4"/>
              </a:rPr>
              <a:t>https://www.history.com/topics/british-history/gunpowder-plot</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17666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p:cTn id="7"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8">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 calcmode="lin" valueType="num">
                                      <p:cBhvr>
                                        <p:cTn id="14"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l="-16000" r="-16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29592"/>
            <a:ext cx="9144000" cy="732408"/>
          </a:xfrm>
          <a:noFill/>
        </p:spPr>
        <p:txBody>
          <a:bodyPr>
            <a:noAutofit/>
          </a:bodyPr>
          <a:lstStyle/>
          <a:p>
            <a:pPr fontAlgn="base"/>
            <a:r>
              <a:rPr lang="en-US" sz="4800" b="1" dirty="0"/>
              <a:t>The Gunpowder Plot </a:t>
            </a:r>
            <a:endParaRPr lang="en-US" sz="3600" i="1" dirty="0">
              <a:latin typeface="+mn-lt"/>
            </a:endParaRPr>
          </a:p>
        </p:txBody>
      </p:sp>
      <p:sp>
        <p:nvSpPr>
          <p:cNvPr id="8" name="Content Placeholder 7"/>
          <p:cNvSpPr>
            <a:spLocks noGrp="1"/>
          </p:cNvSpPr>
          <p:nvPr>
            <p:ph idx="1"/>
          </p:nvPr>
        </p:nvSpPr>
        <p:spPr>
          <a:xfrm>
            <a:off x="457200" y="762000"/>
            <a:ext cx="8229600" cy="5715000"/>
          </a:xfrm>
        </p:spPr>
        <p:txBody>
          <a:bodyPr>
            <a:normAutofit fontScale="92500" lnSpcReduction="20000"/>
          </a:bodyPr>
          <a:lstStyle/>
          <a:p>
            <a:r>
              <a:rPr lang="en-US" dirty="0"/>
              <a:t>The thirty-six barrels of gunpowder were found, and Fawkes was taken into custody. </a:t>
            </a:r>
          </a:p>
          <a:p>
            <a:r>
              <a:rPr lang="en-US" dirty="0"/>
              <a:t>After being tortured, Fawkes revealed he was a participant in an English Catholic conspiracy to annihilate England’s Protestant government and replace it with Catholic leadership.</a:t>
            </a:r>
          </a:p>
          <a:p>
            <a:r>
              <a:rPr lang="en-US" dirty="0"/>
              <a:t>By torturing Fawkes, King James’ government learned the identities of his co-conspirators. </a:t>
            </a:r>
          </a:p>
          <a:p>
            <a:r>
              <a:rPr lang="en-US" dirty="0"/>
              <a:t>During the next few weeks, English authorities killed or captured all the plotters and put the survivors on trial.</a:t>
            </a:r>
          </a:p>
          <a:p>
            <a:r>
              <a:rPr lang="en-US" dirty="0"/>
              <a:t>Fawkes and the other surviving chief conspirators were sentenced to be hanged, drawn and quartered in London. </a:t>
            </a:r>
          </a:p>
          <a:p>
            <a:r>
              <a:rPr lang="en-US" dirty="0"/>
              <a:t>Moments before the start of his execution, on January 31, 1606, Fawkes jumped from a ladder while climbing to the gallows, breaking his neck and dying.</a:t>
            </a:r>
          </a:p>
        </p:txBody>
      </p:sp>
      <p:sp>
        <p:nvSpPr>
          <p:cNvPr id="5" name="TextBox 4"/>
          <p:cNvSpPr txBox="1"/>
          <p:nvPr/>
        </p:nvSpPr>
        <p:spPr>
          <a:xfrm>
            <a:off x="304800" y="6459076"/>
            <a:ext cx="87012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4"/>
              </a:rPr>
              <a:t>https://www.history.com/topics/british-history/gunpowder-plot</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2662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p:cTn id="7"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8">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 calcmode="lin" valueType="num">
                                      <p:cBhvr>
                                        <p:cTn id="14"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8">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 calcmode="lin" valueType="num">
                                      <p:cBhvr>
                                        <p:cTn id="21"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8">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xEl>
                                              <p:pRg st="4" end="4"/>
                                            </p:txEl>
                                          </p:spTgt>
                                        </p:tgtEl>
                                        <p:attrNameLst>
                                          <p:attrName>style.visibility</p:attrName>
                                        </p:attrNameLst>
                                      </p:cBhvr>
                                      <p:to>
                                        <p:strVal val="visible"/>
                                      </p:to>
                                    </p:set>
                                    <p:anim calcmode="lin" valueType="num">
                                      <p:cBhvr>
                                        <p:cTn id="28" dur="500" fill="hold"/>
                                        <p:tgtEl>
                                          <p:spTgt spid="8">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8">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8">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
                                            <p:txEl>
                                              <p:pRg st="5" end="5"/>
                                            </p:txEl>
                                          </p:spTgt>
                                        </p:tgtEl>
                                        <p:attrNameLst>
                                          <p:attrName>style.visibility</p:attrName>
                                        </p:attrNameLst>
                                      </p:cBhvr>
                                      <p:to>
                                        <p:strVal val="visible"/>
                                      </p:to>
                                    </p:set>
                                    <p:anim calcmode="lin" valueType="num">
                                      <p:cBhvr>
                                        <p:cTn id="35" dur="500" fill="hold"/>
                                        <p:tgtEl>
                                          <p:spTgt spid="8">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8">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ECBA7C-859B-4C88-B239-3E733DDB0B96}"/>
              </a:ext>
            </a:extLst>
          </p:cNvPr>
          <p:cNvSpPr txBox="1"/>
          <p:nvPr/>
        </p:nvSpPr>
        <p:spPr>
          <a:xfrm>
            <a:off x="29761" y="6553200"/>
            <a:ext cx="890133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hlinkClick r:id="rId2"/>
              </a:rPr>
              <a:t>https://www.nationalgeographic.com/history/magazine/2017/11-12/history-the-explosive-truth-about-guy-fawkes/</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2" name="TextBox 1">
            <a:extLst>
              <a:ext uri="{FF2B5EF4-FFF2-40B4-BE49-F238E27FC236}">
                <a16:creationId xmlns:a16="http://schemas.microsoft.com/office/drawing/2014/main" id="{D675AB92-CB90-4CAD-B11B-54E3567BD2DE}"/>
              </a:ext>
            </a:extLst>
          </p:cNvPr>
          <p:cNvSpPr txBox="1"/>
          <p:nvPr/>
        </p:nvSpPr>
        <p:spPr>
          <a:xfrm>
            <a:off x="0" y="24063"/>
            <a:ext cx="91440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mn-cs"/>
              </a:rPr>
              <a:t>The Discovery of the Gunpowder Plot and the Taking of Guy Fawkes</a:t>
            </a:r>
          </a:p>
        </p:txBody>
      </p:sp>
      <p:pic>
        <p:nvPicPr>
          <p:cNvPr id="5" name="Picture 4">
            <a:extLst>
              <a:ext uri="{FF2B5EF4-FFF2-40B4-BE49-F238E27FC236}">
                <a16:creationId xmlns:a16="http://schemas.microsoft.com/office/drawing/2014/main" id="{26237700-4065-429A-96E7-D6B39491BD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842" y="1447800"/>
            <a:ext cx="6293173" cy="4724643"/>
          </a:xfrm>
          <a:prstGeom prst="rect">
            <a:avLst/>
          </a:prstGeom>
        </p:spPr>
      </p:pic>
      <p:sp>
        <p:nvSpPr>
          <p:cNvPr id="6" name="TextBox 5">
            <a:extLst>
              <a:ext uri="{FF2B5EF4-FFF2-40B4-BE49-F238E27FC236}">
                <a16:creationId xmlns:a16="http://schemas.microsoft.com/office/drawing/2014/main" id="{A80A6EE3-E62B-4021-BA60-BE5A25A6CDD6}"/>
              </a:ext>
            </a:extLst>
          </p:cNvPr>
          <p:cNvSpPr txBox="1"/>
          <p:nvPr/>
        </p:nvSpPr>
        <p:spPr>
          <a:xfrm>
            <a:off x="1104900" y="6121006"/>
            <a:ext cx="6934200" cy="400110"/>
          </a:xfrm>
          <a:prstGeom prst="rect">
            <a:avLst/>
          </a:prstGeom>
          <a:noFill/>
        </p:spPr>
        <p:txBody>
          <a:bodyPr wrap="square" rtlCol="0">
            <a:spAutoFit/>
          </a:bodyPr>
          <a:lstStyle/>
          <a:p>
            <a:r>
              <a:rPr lang="en-US" sz="2000" b="0" i="0" dirty="0">
                <a:solidFill>
                  <a:srgbClr val="000000"/>
                </a:solidFill>
                <a:effectLst/>
                <a:latin typeface="GeoEditRegular"/>
              </a:rPr>
              <a:t>The 1823 painting by Henry Perronet Briggs depicts the arrest.</a:t>
            </a:r>
            <a:endParaRPr lang="en-US" sz="2000" dirty="0"/>
          </a:p>
        </p:txBody>
      </p:sp>
    </p:spTree>
    <p:extLst>
      <p:ext uri="{BB962C8B-B14F-4D97-AF65-F5344CB8AC3E}">
        <p14:creationId xmlns:p14="http://schemas.microsoft.com/office/powerpoint/2010/main" val="34855008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ECBA7C-859B-4C88-B239-3E733DDB0B96}"/>
              </a:ext>
            </a:extLst>
          </p:cNvPr>
          <p:cNvSpPr txBox="1"/>
          <p:nvPr/>
        </p:nvSpPr>
        <p:spPr>
          <a:xfrm>
            <a:off x="29761" y="6553200"/>
            <a:ext cx="890133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hlinkClick r:id="rId2"/>
              </a:rPr>
              <a:t>https://www.nationalgeographic.com/history/magazine/2017/11-12/history-the-explosive-truth-about-guy-fawkes/</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2" name="TextBox 1">
            <a:extLst>
              <a:ext uri="{FF2B5EF4-FFF2-40B4-BE49-F238E27FC236}">
                <a16:creationId xmlns:a16="http://schemas.microsoft.com/office/drawing/2014/main" id="{D675AB92-CB90-4CAD-B11B-54E3567BD2DE}"/>
              </a:ext>
            </a:extLst>
          </p:cNvPr>
          <p:cNvSpPr txBox="1"/>
          <p:nvPr/>
        </p:nvSpPr>
        <p:spPr>
          <a:xfrm>
            <a:off x="0" y="24063"/>
            <a:ext cx="9144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a:ea typeface="+mn-ea"/>
                <a:cs typeface="+mn-cs"/>
              </a:rPr>
              <a:t>Gunpowder Plot Conspirators</a:t>
            </a:r>
          </a:p>
        </p:txBody>
      </p:sp>
      <p:pic>
        <p:nvPicPr>
          <p:cNvPr id="5" name="Picture 4">
            <a:extLst>
              <a:ext uri="{FF2B5EF4-FFF2-40B4-BE49-F238E27FC236}">
                <a16:creationId xmlns:a16="http://schemas.microsoft.com/office/drawing/2014/main" id="{26237700-4065-429A-96E7-D6B39491BD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5508" y="1371600"/>
            <a:ext cx="8477492" cy="4927995"/>
          </a:xfrm>
          <a:prstGeom prst="rect">
            <a:avLst/>
          </a:prstGeom>
        </p:spPr>
      </p:pic>
    </p:spTree>
    <p:extLst>
      <p:ext uri="{BB962C8B-B14F-4D97-AF65-F5344CB8AC3E}">
        <p14:creationId xmlns:p14="http://schemas.microsoft.com/office/powerpoint/2010/main" val="549691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4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377167</TotalTime>
  <Words>2173</Words>
  <Application>Microsoft Office PowerPoint</Application>
  <PresentationFormat>On-screen Show (4:3)</PresentationFormat>
  <Paragraphs>126</Paragraphs>
  <Slides>27</Slides>
  <Notes>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27</vt:i4>
      </vt:variant>
    </vt:vector>
  </HeadingPairs>
  <TitlesOfParts>
    <vt:vector size="33" baseType="lpstr">
      <vt:lpstr>Arial</vt:lpstr>
      <vt:lpstr>Calibri</vt:lpstr>
      <vt:lpstr>Cambria</vt:lpstr>
      <vt:lpstr>GeoEditRegular</vt:lpstr>
      <vt:lpstr>Office Theme</vt:lpstr>
      <vt:lpstr>140_Office Theme</vt:lpstr>
      <vt:lpstr>PowerPoint Presentation</vt:lpstr>
      <vt:lpstr>Corrections/Clarifications From Last Week</vt:lpstr>
      <vt:lpstr>Other Significant Events in the Reign of King James</vt:lpstr>
      <vt:lpstr>The Gunpowder Plot </vt:lpstr>
      <vt:lpstr>The Gunpowder Plot </vt:lpstr>
      <vt:lpstr>The Gunpowder Plot </vt:lpstr>
      <vt:lpstr>The Gunpowder Plot </vt:lpstr>
      <vt:lpstr>PowerPoint Presentation</vt:lpstr>
      <vt:lpstr>PowerPoint Presentation</vt:lpstr>
      <vt:lpstr>The Gunpowder Plot </vt:lpstr>
      <vt:lpstr>PowerPoint Presentation</vt:lpstr>
      <vt:lpstr>Explosive Impact</vt:lpstr>
      <vt:lpstr>PowerPoint Presentation</vt:lpstr>
      <vt:lpstr>Guy Fawkes Masks</vt:lpstr>
      <vt:lpstr>Guy Fawkes Masks</vt:lpstr>
      <vt:lpstr>Guy Fawkes Masks</vt:lpstr>
      <vt:lpstr>The Virginia Company</vt:lpstr>
      <vt:lpstr>The Virginia Company</vt:lpstr>
      <vt:lpstr>PowerPoint Presentation</vt:lpstr>
      <vt:lpstr>The Virginia Company</vt:lpstr>
      <vt:lpstr>The Virginia Company</vt:lpstr>
      <vt:lpstr>Other Accomplishments of King James</vt:lpstr>
      <vt:lpstr>Other Accomplishments </vt:lpstr>
      <vt:lpstr>Pilgrims Come to America</vt:lpstr>
      <vt:lpstr>Class Discussion Time</vt:lpstr>
      <vt:lpstr>*Class Discussion Time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Connolly</dc:creator>
  <cp:lastModifiedBy>Robert Connolly</cp:lastModifiedBy>
  <cp:revision>7206</cp:revision>
  <cp:lastPrinted>2021-01-31T14:40:01Z</cp:lastPrinted>
  <dcterms:created xsi:type="dcterms:W3CDTF">2018-06-08T00:19:32Z</dcterms:created>
  <dcterms:modified xsi:type="dcterms:W3CDTF">2021-01-31T23:49:16Z</dcterms:modified>
</cp:coreProperties>
</file>