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7"/>
  </p:notesMasterIdLst>
  <p:handoutMasterIdLst>
    <p:handoutMasterId r:id="rId28"/>
  </p:handoutMasterIdLst>
  <p:sldIdLst>
    <p:sldId id="4174" r:id="rId3"/>
    <p:sldId id="4201" r:id="rId4"/>
    <p:sldId id="4202" r:id="rId5"/>
    <p:sldId id="4180" r:id="rId6"/>
    <p:sldId id="4177" r:id="rId7"/>
    <p:sldId id="4187" r:id="rId8"/>
    <p:sldId id="4188" r:id="rId9"/>
    <p:sldId id="4189" r:id="rId10"/>
    <p:sldId id="4199" r:id="rId11"/>
    <p:sldId id="4190" r:id="rId12"/>
    <p:sldId id="4206" r:id="rId13"/>
    <p:sldId id="4231" r:id="rId14"/>
    <p:sldId id="4221" r:id="rId15"/>
    <p:sldId id="4222" r:id="rId16"/>
    <p:sldId id="4224" r:id="rId17"/>
    <p:sldId id="4228" r:id="rId18"/>
    <p:sldId id="4232" r:id="rId19"/>
    <p:sldId id="4233" r:id="rId20"/>
    <p:sldId id="4210" r:id="rId21"/>
    <p:sldId id="4209" r:id="rId22"/>
    <p:sldId id="4197" r:id="rId23"/>
    <p:sldId id="1848" r:id="rId24"/>
    <p:sldId id="4234" r:id="rId25"/>
    <p:sldId id="4235"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2" d="100"/>
          <a:sy n="162" d="100"/>
        </p:scale>
        <p:origin x="161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2/14/2021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2/14/2021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93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10:34-35 - So Peter opened his mouth and said: "Truly I understand that God shows no partiality, but in every nation anyone who fears him and does what is right is acceptable to him. (Act 10:34-35)</a:t>
            </a:r>
          </a:p>
          <a:p>
            <a:endParaRPr lang="en-US" dirty="0"/>
          </a:p>
          <a:p>
            <a:r>
              <a:rPr lang="en-US" dirty="0"/>
              <a:t>Acts 17:26 And [God] made from one man every nation of mankind to live on all the face of the earth, having determined allotted periods and the boundaries of their dwelling place (Act 17:26)</a:t>
            </a:r>
          </a:p>
          <a:p>
            <a:endParaRPr lang="en-US" dirty="0"/>
          </a:p>
          <a:p>
            <a:r>
              <a:rPr lang="en-US" dirty="0"/>
              <a:t>James 3:8-9  - no human being can tame the tongue. It is a restless evil, full of deadly poison. With it we bless our Lord and Father, and with it we curse people who are made in the likeness of God. (Jam 3:8-9)</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511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2/14/2021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www.britannica.com/event/Thirty-Years-Wa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vjWVFZ5e_vo&amp;t=48s"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wikiwand.com/en/Thirty_Years%27_War"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blogs.icrc.org/law-and-policy/2017/05/23/thirty-years-war-first-modern-wa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vjWVFZ5e_vo&amp;t=48s"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208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a:bodyPr>
          <a:lstStyle/>
          <a:p>
            <a:r>
              <a:rPr lang="en-US" dirty="0"/>
              <a:t>By November 1618, the Bohemian rebels had quelled internal resistance to their revolution and were in full military control of the country. </a:t>
            </a:r>
          </a:p>
          <a:p>
            <a:r>
              <a:rPr lang="en-US" dirty="0"/>
              <a:t>This initial success of the Bohemian revolt led to serious Protestant uprisings against Catholic rulers throughout the entire region: Moravia, Silesia, Upper Austria, Transylvania, even Archduke Ferdinand’s Styria. </a:t>
            </a:r>
          </a:p>
          <a:p>
            <a:r>
              <a:rPr lang="en-US" dirty="0"/>
              <a:t>In August 1619, the Bohemians elected a new king—the Calvinist Prince Frederick V of the Palatinate, leader of the Protestant Union. </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47176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a:bodyPr>
          <a:lstStyle/>
          <a:p>
            <a:r>
              <a:rPr lang="en-US" sz="3200" dirty="0"/>
              <a:t>Frederick’s acceptance touched off the fighting between Catholics and Calvinists. </a:t>
            </a:r>
          </a:p>
          <a:p>
            <a:r>
              <a:rPr lang="en-US" sz="3200" dirty="0"/>
              <a:t>In 1620 near Prague the Catholic Imperial forces, surging forward to the cry, “For the Virgin Mary,” </a:t>
            </a:r>
            <a:r>
              <a:rPr lang="en-US" sz="3200" b="1" i="1" dirty="0"/>
              <a:t>crushed</a:t>
            </a:r>
            <a:r>
              <a:rPr lang="en-US" sz="3200" dirty="0"/>
              <a:t> the Bohemians and confiscated most of the estates of the insurgents. </a:t>
            </a:r>
          </a:p>
          <a:p>
            <a:r>
              <a:rPr lang="en-US" sz="3200" dirty="0"/>
              <a:t>The victors added salt to the wounds by awarding the Jesuits control of the University of Prague, the old haunt of John Hus. </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17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fontScale="92500"/>
          </a:bodyPr>
          <a:lstStyle/>
          <a:p>
            <a:r>
              <a:rPr lang="en-US" sz="3600" dirty="0"/>
              <a:t>Appalled by this Catholic victory and eager to annex German territory, King Christian IV of Lutheran </a:t>
            </a:r>
            <a:r>
              <a:rPr lang="en-US" sz="3600" b="1" i="1" dirty="0"/>
              <a:t>Denmark</a:t>
            </a:r>
            <a:r>
              <a:rPr lang="en-US" sz="3600" dirty="0"/>
              <a:t> entered the war against Ferdinand and the Catholic forces. </a:t>
            </a:r>
          </a:p>
          <a:p>
            <a:r>
              <a:rPr lang="en-US" sz="3600" dirty="0"/>
              <a:t>Without adequate support, however, his venture was doomed from the start. </a:t>
            </a:r>
          </a:p>
          <a:p>
            <a:r>
              <a:rPr lang="en-US" sz="3600" dirty="0"/>
              <a:t>In 1626 the Danes were completely routed in the Harz Mountains and forced to withdraw to Denmark like a pack of whipped pups. </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0250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a:bodyPr>
          <a:lstStyle/>
          <a:p>
            <a:r>
              <a:rPr lang="en-US" sz="3200" dirty="0"/>
              <a:t>Then help arrived from </a:t>
            </a:r>
            <a:r>
              <a:rPr lang="en-US" sz="3200" b="1" i="1" dirty="0"/>
              <a:t>another</a:t>
            </a:r>
            <a:r>
              <a:rPr lang="en-US" sz="3200" dirty="0"/>
              <a:t> quarter. </a:t>
            </a:r>
          </a:p>
          <a:p>
            <a:r>
              <a:rPr lang="en-US" sz="3200" dirty="0"/>
              <a:t>In 1611, when he was only seventeen years of age, </a:t>
            </a:r>
            <a:r>
              <a:rPr lang="en-US" sz="3200" b="1" i="1" dirty="0"/>
              <a:t>Gustavus Adolphus </a:t>
            </a:r>
            <a:r>
              <a:rPr lang="en-US" sz="3200" dirty="0"/>
              <a:t>had inherited the </a:t>
            </a:r>
            <a:r>
              <a:rPr lang="en-US" sz="3200" b="1" i="1" dirty="0"/>
              <a:t>Swedish</a:t>
            </a:r>
            <a:r>
              <a:rPr lang="en-US" sz="3200" dirty="0"/>
              <a:t> throne. </a:t>
            </a:r>
          </a:p>
          <a:p>
            <a:r>
              <a:rPr lang="en-US" sz="3200" dirty="0"/>
              <a:t>Since Gustavus Adolphus was also a staunch Lutheran who bewailed the events that were taking place in Bohemia and Germany, he felt compelled to intervene with the double purpose of: </a:t>
            </a:r>
          </a:p>
          <a:p>
            <a:pPr lvl="1"/>
            <a:r>
              <a:rPr lang="en-US" sz="2800" dirty="0"/>
              <a:t>Defending the Protestants </a:t>
            </a:r>
          </a:p>
          <a:p>
            <a:pPr lvl="1"/>
            <a:r>
              <a:rPr lang="en-US" sz="2800" dirty="0"/>
              <a:t>Defeating the ambitions of the Hapsburgs. </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93250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lnSpcReduction="10000"/>
          </a:bodyPr>
          <a:lstStyle/>
          <a:p>
            <a:r>
              <a:rPr lang="en-US" dirty="0"/>
              <a:t>In 1630, Gustavus Adolphus invaded Germany.</a:t>
            </a:r>
          </a:p>
          <a:p>
            <a:r>
              <a:rPr lang="en-US" dirty="0"/>
              <a:t>At first the Swedes found little support among German Protestants, who feared the emperor’s wrath and in any case did not trust the Swedish invader. </a:t>
            </a:r>
          </a:p>
          <a:p>
            <a:r>
              <a:rPr lang="en-US" dirty="0"/>
              <a:t>But Gustavus Adolphus was a very able general whose repeated victories soon became legendary. </a:t>
            </a:r>
          </a:p>
          <a:p>
            <a:r>
              <a:rPr lang="en-US" dirty="0"/>
              <a:t>His soldiers, in contrast to all the armies that had marched in this protracted war, treated the native population with kindness and respect. </a:t>
            </a:r>
          </a:p>
          <a:p>
            <a:r>
              <a:rPr lang="en-US" dirty="0"/>
              <a:t>While the Swedes were clearly Protestant, they did not force the conversion of Catholics in the areas they conquered. </a:t>
            </a:r>
          </a:p>
          <a:p>
            <a:pPr marL="0" indent="0">
              <a:buNone/>
            </a:pPr>
            <a:endParaRPr lang="en-US" dirty="0"/>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72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fontScale="92500" lnSpcReduction="20000"/>
          </a:bodyPr>
          <a:lstStyle/>
          <a:p>
            <a:r>
              <a:rPr lang="en-US" dirty="0"/>
              <a:t>Repeatedly, Gustavus Adolphus made it clear that he did not seek to dismember Germany for Swedish profit. </a:t>
            </a:r>
          </a:p>
          <a:p>
            <a:r>
              <a:rPr lang="en-US" dirty="0"/>
              <a:t>When </a:t>
            </a:r>
            <a:r>
              <a:rPr lang="en-US" b="1" i="1" dirty="0"/>
              <a:t>France</a:t>
            </a:r>
            <a:r>
              <a:rPr lang="en-US" dirty="0"/>
              <a:t> offered him financial support in his campaign against the Hapsburgs, he accepted it on the condition that it be understood that not a single village in German territory would become French. </a:t>
            </a:r>
          </a:p>
          <a:p>
            <a:r>
              <a:rPr lang="en-US" dirty="0"/>
              <a:t>Eventually, several powerful German Protestant princes came to his support. </a:t>
            </a:r>
          </a:p>
          <a:p>
            <a:r>
              <a:rPr lang="en-US" dirty="0"/>
              <a:t>Gustavus Adolphus then sent some of his German allies to invade </a:t>
            </a:r>
            <a:r>
              <a:rPr lang="en-US" b="1" i="1" dirty="0"/>
              <a:t>Bohemia</a:t>
            </a:r>
            <a:r>
              <a:rPr lang="en-US" dirty="0"/>
              <a:t>. </a:t>
            </a:r>
          </a:p>
          <a:p>
            <a:r>
              <a:rPr lang="en-US" dirty="0"/>
              <a:t>By then several Catholic leaders were suing for peace, and many were willing to agree to the terms imposed by the Swedish king: </a:t>
            </a:r>
          </a:p>
          <a:p>
            <a:pPr lvl="1"/>
            <a:r>
              <a:rPr lang="en-US" dirty="0"/>
              <a:t>Religious tolerance for both Catholics and Protestants</a:t>
            </a:r>
          </a:p>
          <a:p>
            <a:pPr lvl="1"/>
            <a:r>
              <a:rPr lang="en-US" dirty="0"/>
              <a:t>The restoration of its ancient rights to the kingdom of Bohemia </a:t>
            </a:r>
          </a:p>
          <a:p>
            <a:pPr lvl="1"/>
            <a:r>
              <a:rPr lang="en-US" dirty="0"/>
              <a:t>The expulsion of the Jesuits from the empire.</a:t>
            </a:r>
          </a:p>
          <a:p>
            <a:pPr marL="0" indent="0">
              <a:buNone/>
            </a:pPr>
            <a:endParaRPr lang="en-US" dirty="0"/>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080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fontScale="92500" lnSpcReduction="10000"/>
          </a:bodyPr>
          <a:lstStyle/>
          <a:p>
            <a:r>
              <a:rPr lang="en-US" dirty="0"/>
              <a:t>But then the Spanish Hapsburgs sent an army to support their cousins in Germany. </a:t>
            </a:r>
          </a:p>
          <a:p>
            <a:r>
              <a:rPr lang="en-US" dirty="0"/>
              <a:t>In the meantime, the French then joined in support of the </a:t>
            </a:r>
            <a:r>
              <a:rPr lang="en-US" b="1" i="1" dirty="0"/>
              <a:t>Protestants</a:t>
            </a:r>
            <a:r>
              <a:rPr lang="en-US" dirty="0"/>
              <a:t>, even though France was then ruled by a cardinal of the </a:t>
            </a:r>
            <a:r>
              <a:rPr lang="en-US" b="1" i="1" dirty="0"/>
              <a:t>Roman Catholic Church</a:t>
            </a:r>
            <a:r>
              <a:rPr lang="en-US" dirty="0"/>
              <a:t>. </a:t>
            </a:r>
          </a:p>
          <a:p>
            <a:r>
              <a:rPr lang="en-US" dirty="0"/>
              <a:t>But eventually, even the most bloodthirsty tired of war and destruction. </a:t>
            </a:r>
          </a:p>
          <a:p>
            <a:pPr lvl="1"/>
            <a:r>
              <a:rPr lang="en-US" dirty="0"/>
              <a:t>Ferdinand II had died in 1637, and his son and successor Ferdinand III, although a sincere Catholic, did not share his father’s intolerance. </a:t>
            </a:r>
          </a:p>
          <a:p>
            <a:pPr lvl="1"/>
            <a:r>
              <a:rPr lang="en-US" dirty="0"/>
              <a:t>Germans bemoaned seeing their land invaded by foreign troops in support of both sides. </a:t>
            </a:r>
          </a:p>
          <a:p>
            <a:pPr lvl="1"/>
            <a:r>
              <a:rPr lang="en-US" dirty="0"/>
              <a:t>Sweden was ready to withdraw its army. </a:t>
            </a:r>
          </a:p>
          <a:p>
            <a:pPr lvl="1"/>
            <a:r>
              <a:rPr lang="en-US" dirty="0"/>
              <a:t>France knew that the time had come when the greatest concessions could be obtained. </a:t>
            </a:r>
          </a:p>
          <a:p>
            <a:endParaRPr lang="en-US" dirty="0"/>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5596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a:bodyPr>
          <a:lstStyle/>
          <a:p>
            <a:r>
              <a:rPr lang="en-US" dirty="0"/>
              <a:t>When the contending powers finally met in the German province of Westphalia in 1648 in order to end the bloodshed, the balance of power in Europe had been </a:t>
            </a:r>
            <a:r>
              <a:rPr lang="en-US" b="1" i="1" dirty="0"/>
              <a:t>radically</a:t>
            </a:r>
            <a:r>
              <a:rPr lang="en-US" dirty="0"/>
              <a:t> changed: </a:t>
            </a:r>
          </a:p>
          <a:p>
            <a:pPr lvl="1"/>
            <a:r>
              <a:rPr lang="en-US" dirty="0"/>
              <a:t>Spain had lost not only the Netherlands but its dominant position in western Europe. </a:t>
            </a:r>
          </a:p>
          <a:p>
            <a:pPr lvl="1"/>
            <a:r>
              <a:rPr lang="en-US" dirty="0"/>
              <a:t>France was now the chief Western power. </a:t>
            </a:r>
          </a:p>
          <a:p>
            <a:pPr lvl="1"/>
            <a:r>
              <a:rPr lang="en-US" dirty="0"/>
              <a:t>Sweden had control of the Baltic. </a:t>
            </a:r>
          </a:p>
          <a:p>
            <a:pPr lvl="1"/>
            <a:r>
              <a:rPr lang="en-US" dirty="0"/>
              <a:t>The United Netherlands was recognized as an independent republic. </a:t>
            </a:r>
          </a:p>
          <a:p>
            <a:pPr lvl="1"/>
            <a:r>
              <a:rPr lang="en-US" dirty="0"/>
              <a:t>The German member states of the Holy Roman Empire were granted full sovereignty. </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4"/>
              </a:rPr>
              <a:t>https://www.britannica.com/event/Thirty-Years-War</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42073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2"/>
              </a:rPr>
              <a:t>https://www.youtube.com/watch?v=vjWVFZ5e_vo&amp;t=48s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extBox 1">
            <a:extLst>
              <a:ext uri="{FF2B5EF4-FFF2-40B4-BE49-F238E27FC236}">
                <a16:creationId xmlns:a16="http://schemas.microsoft.com/office/drawing/2014/main" id="{D675AB92-CB90-4CAD-B11B-54E3567BD2DE}"/>
              </a:ext>
            </a:extLst>
          </p:cNvPr>
          <p:cNvSpPr txBox="1"/>
          <p:nvPr/>
        </p:nvSpPr>
        <p:spPr>
          <a:xfrm>
            <a:off x="0" y="76200"/>
            <a:ext cx="9144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Europe 1648</a:t>
            </a:r>
          </a:p>
        </p:txBody>
      </p:sp>
      <p:pic>
        <p:nvPicPr>
          <p:cNvPr id="8" name="Picture 7">
            <a:extLst>
              <a:ext uri="{FF2B5EF4-FFF2-40B4-BE49-F238E27FC236}">
                <a16:creationId xmlns:a16="http://schemas.microsoft.com/office/drawing/2014/main" id="{76B00003-20CE-47F1-BC66-51185C564C47}"/>
              </a:ext>
            </a:extLst>
          </p:cNvPr>
          <p:cNvPicPr>
            <a:picLocks noChangeAspect="1"/>
          </p:cNvPicPr>
          <p:nvPr/>
        </p:nvPicPr>
        <p:blipFill>
          <a:blip r:embed="rId3"/>
          <a:stretch>
            <a:fillRect/>
          </a:stretch>
        </p:blipFill>
        <p:spPr>
          <a:xfrm>
            <a:off x="0" y="758320"/>
            <a:ext cx="9144000" cy="5765202"/>
          </a:xfrm>
          <a:prstGeom prst="rect">
            <a:avLst/>
          </a:prstGeom>
        </p:spPr>
      </p:pic>
    </p:spTree>
    <p:extLst>
      <p:ext uri="{BB962C8B-B14F-4D97-AF65-F5344CB8AC3E}">
        <p14:creationId xmlns:p14="http://schemas.microsoft.com/office/powerpoint/2010/main" val="4211102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fontScale="92500"/>
          </a:bodyPr>
          <a:lstStyle/>
          <a:p>
            <a:r>
              <a:rPr lang="en-US" dirty="0"/>
              <a:t>The terms of peace, called the </a:t>
            </a:r>
            <a:r>
              <a:rPr lang="en-US" i="1" dirty="0"/>
              <a:t>Peace of Westphalia </a:t>
            </a:r>
            <a:r>
              <a:rPr lang="en-US" dirty="0"/>
              <a:t>(1648), reflect the passing of an age. </a:t>
            </a:r>
          </a:p>
          <a:p>
            <a:r>
              <a:rPr lang="en-US" dirty="0"/>
              <a:t>Calvinism joined Lutheranism and Catholicism as a recognized expression of the Christian faith (though the Anabaptists were still excluded). </a:t>
            </a:r>
          </a:p>
          <a:p>
            <a:r>
              <a:rPr lang="en-US" dirty="0"/>
              <a:t>Princes, if they chose, could, for the first time, allow Protestants and Catholics to exist within their territories.</a:t>
            </a:r>
          </a:p>
          <a:p>
            <a:r>
              <a:rPr lang="en-US" dirty="0"/>
              <a:t>And the pope was excluded from any interference in the religious affairs of Germany.  </a:t>
            </a:r>
          </a:p>
          <a:p>
            <a:r>
              <a:rPr lang="en-US" dirty="0"/>
              <a:t>Naturally Pope Innocent X condemned the treaty, but both Catholics and Protestants </a:t>
            </a:r>
            <a:r>
              <a:rPr lang="en-US" b="1" i="1" dirty="0"/>
              <a:t>ignored </a:t>
            </a:r>
            <a:r>
              <a:rPr lang="en-US" dirty="0"/>
              <a:t>his protests. </a:t>
            </a:r>
          </a:p>
          <a:p>
            <a:r>
              <a:rPr lang="en-US" dirty="0"/>
              <a:t>The state was now free to transact its business as though the pope did not exist. </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091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38100" y="6400800"/>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https://www.wikiwand.com/en/Thirty_Years%27_War</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7"/>
            <a:ext cx="9178844" cy="1054705"/>
          </a:xfrm>
          <a:noFill/>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The Thirty Years War</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252513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a:bodyPr>
          <a:lstStyle/>
          <a:p>
            <a:r>
              <a:rPr lang="en-US" dirty="0"/>
              <a:t>Christianity’s alliance with civil power was changing. </a:t>
            </a:r>
          </a:p>
          <a:p>
            <a:r>
              <a:rPr lang="en-US" dirty="0"/>
              <a:t>Christians in the West would now live in </a:t>
            </a:r>
            <a:r>
              <a:rPr lang="en-US" b="1" i="1" dirty="0"/>
              <a:t>nation-states</a:t>
            </a:r>
            <a:r>
              <a:rPr lang="en-US" dirty="0"/>
              <a:t>, the </a:t>
            </a:r>
            <a:r>
              <a:rPr lang="en-US" b="1" i="1" dirty="0"/>
              <a:t>real</a:t>
            </a:r>
            <a:r>
              <a:rPr lang="en-US" dirty="0"/>
              <a:t> victor in the Thirty Years’ War. </a:t>
            </a:r>
          </a:p>
          <a:p>
            <a:r>
              <a:rPr lang="en-US" dirty="0"/>
              <a:t>The emerging nation-states would require Christians to live under a government whose citizens belonged to a variety denominations and faiths. </a:t>
            </a:r>
          </a:p>
          <a:p>
            <a:r>
              <a:rPr lang="en-US" dirty="0"/>
              <a:t>In time, some of these nation-states required citizens to affirm a generic version of God in order to hold office or attend college; but distinctive beliefs and practices, such as being Catholic or Presbyterian, were strictly a private, individual matter.</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3620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a:bodyPr>
          <a:lstStyle/>
          <a:p>
            <a:r>
              <a:rPr lang="en-US" sz="3200" dirty="0"/>
              <a:t>Because of these developments in the Thirty Years’ War, it is considered to be the </a:t>
            </a:r>
            <a:r>
              <a:rPr lang="en-US" sz="3200" b="1" i="1" dirty="0"/>
              <a:t>last</a:t>
            </a:r>
            <a:r>
              <a:rPr lang="en-US" sz="3200" dirty="0"/>
              <a:t> great </a:t>
            </a:r>
            <a:r>
              <a:rPr lang="en-US" sz="3200" b="1" i="1" dirty="0"/>
              <a:t>religious</a:t>
            </a:r>
            <a:r>
              <a:rPr lang="en-US" sz="3200" dirty="0"/>
              <a:t> war in Europe. </a:t>
            </a:r>
          </a:p>
          <a:p>
            <a:r>
              <a:rPr lang="en-US" sz="3200" dirty="0"/>
              <a:t>The way its nature had been secularized by Catholic France fighting alongside Protestants against the Catholic Habsburgs, meant that a new, more pragmatic era had dawned in European history. </a:t>
            </a:r>
          </a:p>
          <a:p>
            <a:r>
              <a:rPr lang="en-US" sz="3200" dirty="0"/>
              <a:t>Nations would now be much more ready to fight for their own interests and glory, without a convincing religious motive.</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4755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56995" y="3355777"/>
            <a:ext cx="1691640" cy="3048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Modern Church</a:t>
            </a:r>
          </a:p>
        </p:txBody>
      </p:sp>
      <p:sp>
        <p:nvSpPr>
          <p:cNvPr id="4" name="Title 3"/>
          <p:cNvSpPr>
            <a:spLocks noGrp="1"/>
          </p:cNvSpPr>
          <p:nvPr>
            <p:ph type="title"/>
          </p:nvPr>
        </p:nvSpPr>
        <p:spPr>
          <a:xfrm>
            <a:off x="11502" y="533400"/>
            <a:ext cx="9144000" cy="1782762"/>
          </a:xfrm>
        </p:spPr>
        <p:txBody>
          <a:bodyPr>
            <a:noAutofit/>
          </a:bodyPr>
          <a:lstStyle/>
          <a:p>
            <a:r>
              <a:rPr lang="en-US" sz="7200" b="1" dirty="0"/>
              <a:t>Major Periods of Church History </a:t>
            </a:r>
            <a:endParaRPr lang="en-US" sz="5400" b="1" dirty="0"/>
          </a:p>
        </p:txBody>
      </p:sp>
      <p:grpSp>
        <p:nvGrpSpPr>
          <p:cNvPr id="50" name="Group 49"/>
          <p:cNvGrpSpPr/>
          <p:nvPr/>
        </p:nvGrpSpPr>
        <p:grpSpPr>
          <a:xfrm>
            <a:off x="-21162" y="3354339"/>
            <a:ext cx="2968684" cy="3464192"/>
            <a:chOff x="-21162" y="3354339"/>
            <a:chExt cx="2968684" cy="3464192"/>
          </a:xfrm>
        </p:grpSpPr>
        <p:sp>
          <p:nvSpPr>
            <p:cNvPr id="2" name="Rectangle 1"/>
            <p:cNvSpPr/>
            <p:nvPr/>
          </p:nvSpPr>
          <p:spPr>
            <a:xfrm>
              <a:off x="64511" y="3354339"/>
              <a:ext cx="2560320" cy="3048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Early Church</a:t>
              </a:r>
            </a:p>
          </p:txBody>
        </p:sp>
        <p:grpSp>
          <p:nvGrpSpPr>
            <p:cNvPr id="47" name="Group 46"/>
            <p:cNvGrpSpPr/>
            <p:nvPr/>
          </p:nvGrpSpPr>
          <p:grpSpPr>
            <a:xfrm>
              <a:off x="-21162" y="6479976"/>
              <a:ext cx="2968684" cy="338555"/>
              <a:chOff x="-21162" y="6479976"/>
              <a:chExt cx="2968684" cy="338555"/>
            </a:xfrm>
          </p:grpSpPr>
          <p:sp>
            <p:nvSpPr>
              <p:cNvPr id="3" name="TextBox 2"/>
              <p:cNvSpPr txBox="1"/>
              <p:nvPr/>
            </p:nvSpPr>
            <p:spPr>
              <a:xfrm>
                <a:off x="-21162" y="6479976"/>
                <a:ext cx="6944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AD 33</a:t>
                </a:r>
              </a:p>
            </p:txBody>
          </p:sp>
          <p:sp>
            <p:nvSpPr>
              <p:cNvPr id="54" name="TextBox 53"/>
              <p:cNvSpPr txBox="1"/>
              <p:nvPr/>
            </p:nvSpPr>
            <p:spPr>
              <a:xfrm>
                <a:off x="2410220" y="6479977"/>
                <a:ext cx="537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600</a:t>
                </a:r>
              </a:p>
            </p:txBody>
          </p:sp>
        </p:grpSp>
      </p:grpSp>
      <p:grpSp>
        <p:nvGrpSpPr>
          <p:cNvPr id="48" name="Group 47"/>
          <p:cNvGrpSpPr/>
          <p:nvPr/>
        </p:nvGrpSpPr>
        <p:grpSpPr>
          <a:xfrm>
            <a:off x="2642084" y="3355777"/>
            <a:ext cx="4469315" cy="3462754"/>
            <a:chOff x="2642084" y="3355777"/>
            <a:chExt cx="4469315" cy="3462754"/>
          </a:xfrm>
        </p:grpSpPr>
        <p:sp>
          <p:nvSpPr>
            <p:cNvPr id="5" name="Rectangle 4"/>
            <p:cNvSpPr/>
            <p:nvPr/>
          </p:nvSpPr>
          <p:spPr>
            <a:xfrm>
              <a:off x="2642084" y="3355777"/>
              <a:ext cx="4114800" cy="30480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Medieval Church</a:t>
              </a:r>
            </a:p>
          </p:txBody>
        </p:sp>
        <p:sp>
          <p:nvSpPr>
            <p:cNvPr id="81" name="TextBox 80"/>
            <p:cNvSpPr txBox="1"/>
            <p:nvPr/>
          </p:nvSpPr>
          <p:spPr>
            <a:xfrm>
              <a:off x="6479300" y="6479977"/>
              <a:ext cx="63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1517</a:t>
              </a:r>
            </a:p>
          </p:txBody>
        </p:sp>
      </p:grpSp>
      <p:grpSp>
        <p:nvGrpSpPr>
          <p:cNvPr id="49" name="Group 48"/>
          <p:cNvGrpSpPr/>
          <p:nvPr/>
        </p:nvGrpSpPr>
        <p:grpSpPr>
          <a:xfrm>
            <a:off x="6762635" y="3355777"/>
            <a:ext cx="948148" cy="3462754"/>
            <a:chOff x="6762635" y="3355777"/>
            <a:chExt cx="948148" cy="3462754"/>
          </a:xfrm>
        </p:grpSpPr>
        <p:sp>
          <p:nvSpPr>
            <p:cNvPr id="6" name="Rectangle 5"/>
            <p:cNvSpPr/>
            <p:nvPr/>
          </p:nvSpPr>
          <p:spPr>
            <a:xfrm>
              <a:off x="6762635" y="3355777"/>
              <a:ext cx="594360" cy="3048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Reformation</a:t>
              </a:r>
            </a:p>
          </p:txBody>
        </p:sp>
        <p:sp>
          <p:nvSpPr>
            <p:cNvPr id="82" name="TextBox 81"/>
            <p:cNvSpPr txBox="1"/>
            <p:nvPr/>
          </p:nvSpPr>
          <p:spPr>
            <a:xfrm>
              <a:off x="7078684" y="6479977"/>
              <a:ext cx="63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1648</a:t>
              </a:r>
            </a:p>
          </p:txBody>
        </p:sp>
      </p:grpSp>
    </p:spTree>
    <p:extLst>
      <p:ext uri="{BB962C8B-B14F-4D97-AF65-F5344CB8AC3E}">
        <p14:creationId xmlns:p14="http://schemas.microsoft.com/office/powerpoint/2010/main" val="225495089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692543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Do you see any parallels between some of the events leading up to the Thirty Years War and recent events in our country? If so, what are they?</a:t>
            </a:r>
          </a:p>
          <a:p>
            <a:r>
              <a:rPr lang="en-US" dirty="0"/>
              <a:t>In this war, perhaps more than in previous wars, you see the emergence of pluralistic religious beliefs within the population of a single country – something that has been the hallmark of our own nation. Is this a good thing? Is there a point at which such pluralism begins to undermine the ability of a nation to hold together? If so, what is it, and how do you stop it?</a:t>
            </a:r>
          </a:p>
          <a:p>
            <a:r>
              <a:rPr lang="en-US" dirty="0"/>
              <a:t>We are told that </a:t>
            </a:r>
            <a:r>
              <a:rPr lang="en-US" b="1" i="1" dirty="0">
                <a:latin typeface="Cambria" panose="02040503050406030204" pitchFamily="18" charset="0"/>
                <a:ea typeface="Cambria" panose="02040503050406030204" pitchFamily="18" charset="0"/>
              </a:rPr>
              <a:t>some of these nation-states required citizens to affirm a generic version of God in order to hold office </a:t>
            </a:r>
            <a:r>
              <a:rPr lang="en-US" i="1" dirty="0">
                <a:latin typeface="Cambria" panose="02040503050406030204" pitchFamily="18" charset="0"/>
                <a:ea typeface="Cambria" panose="02040503050406030204" pitchFamily="18" charset="0"/>
              </a:rPr>
              <a:t>or attend college; but distinctive beliefs and practices, such as being Catholic or Presbyterian, were strictly a private, individual matter.</a:t>
            </a:r>
            <a:r>
              <a:rPr lang="en-US" dirty="0"/>
              <a:t> </a:t>
            </a:r>
          </a:p>
          <a:p>
            <a:r>
              <a:rPr lang="en-US" dirty="0"/>
              <a:t>This could still be a pretty accurate description of our nation today. Do you think it’s enough for an office holder to affirm a “generic” belief in God? Should we expect more? If so, what?</a:t>
            </a:r>
          </a:p>
          <a:p>
            <a:r>
              <a:rPr lang="en-US" dirty="0"/>
              <a:t>Do </a:t>
            </a:r>
            <a:r>
              <a:rPr lang="en-US" b="1" i="1" dirty="0"/>
              <a:t>you</a:t>
            </a:r>
            <a:r>
              <a:rPr lang="en-US" dirty="0"/>
              <a:t> have a topic or question that </a:t>
            </a:r>
            <a:r>
              <a:rPr lang="en-US" b="1" i="1" dirty="0"/>
              <a:t>you</a:t>
            </a:r>
            <a:r>
              <a:rPr lang="en-US" dirty="0"/>
              <a:t> would like to see us to discuss?</a:t>
            </a:r>
          </a:p>
        </p:txBody>
      </p:sp>
    </p:spTree>
    <p:extLst>
      <p:ext uri="{BB962C8B-B14F-4D97-AF65-F5344CB8AC3E}">
        <p14:creationId xmlns:p14="http://schemas.microsoft.com/office/powerpoint/2010/main" val="1400298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334000"/>
          </a:xfrm>
        </p:spPr>
        <p:txBody>
          <a:bodyPr>
            <a:normAutofit fontScale="92500" lnSpcReduction="20000"/>
          </a:bodyPr>
          <a:lstStyle/>
          <a:p>
            <a:r>
              <a:rPr lang="en-US" dirty="0"/>
              <a:t>The Thirty Years’ War (1618–48) ranks as one of the most devastating conflicts ever to ravage the soil of Europe. </a:t>
            </a:r>
          </a:p>
          <a:p>
            <a:r>
              <a:rPr lang="en-US" dirty="0"/>
              <a:t>Unfortunately for Germany, the war was fought on German soil.</a:t>
            </a:r>
            <a:r>
              <a:rPr lang="en-US" baseline="30000" dirty="0">
                <a:solidFill>
                  <a:prstClr val="black"/>
                </a:solidFill>
              </a:rPr>
              <a:t> 1</a:t>
            </a:r>
            <a:endParaRPr lang="en-US" dirty="0"/>
          </a:p>
          <a:p>
            <a:r>
              <a:rPr lang="en-US" dirty="0"/>
              <a:t>Virtually all the major European powers became involved in the clash at one time or another, so that Germany became an international battleground where marauding armies inflicted destruction on each other, on the civilian population, and on the land.</a:t>
            </a:r>
            <a:r>
              <a:rPr lang="en-US" baseline="30000" dirty="0">
                <a:solidFill>
                  <a:prstClr val="black"/>
                </a:solidFill>
              </a:rPr>
              <a:t> 1</a:t>
            </a:r>
            <a:r>
              <a:rPr lang="en-US" dirty="0"/>
              <a:t> </a:t>
            </a:r>
          </a:p>
          <a:p>
            <a:r>
              <a:rPr lang="en-US" dirty="0"/>
              <a:t>The Thirty Years’ War is thought to have claimed between 4 and 12 million lives.</a:t>
            </a:r>
            <a:r>
              <a:rPr lang="en-US" baseline="30000" dirty="0">
                <a:solidFill>
                  <a:prstClr val="black"/>
                </a:solidFill>
              </a:rPr>
              <a:t> 2</a:t>
            </a:r>
            <a:r>
              <a:rPr lang="en-US" dirty="0"/>
              <a:t> </a:t>
            </a:r>
          </a:p>
          <a:p>
            <a:pPr lvl="1"/>
            <a:r>
              <a:rPr lang="en-US" sz="2500" dirty="0"/>
              <a:t>Around 450,000 people died in combat. </a:t>
            </a:r>
          </a:p>
          <a:p>
            <a:pPr lvl="1"/>
            <a:r>
              <a:rPr lang="en-US" sz="2500" dirty="0"/>
              <a:t>Disease and famine took the lion’s share of the death toll. </a:t>
            </a:r>
          </a:p>
          <a:p>
            <a:pPr lvl="1"/>
            <a:r>
              <a:rPr lang="en-US" sz="2500" dirty="0"/>
              <a:t>Estimates suggest that 20% of Europe’s people perished, with some areas seeing their population fall by as much as 60%.</a:t>
            </a:r>
          </a:p>
        </p:txBody>
      </p:sp>
      <p:sp>
        <p:nvSpPr>
          <p:cNvPr id="5" name="TextBox 4"/>
          <p:cNvSpPr txBox="1"/>
          <p:nvPr/>
        </p:nvSpPr>
        <p:spPr>
          <a:xfrm>
            <a:off x="304800" y="6206109"/>
            <a:ext cx="8701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rPr>
              <a:t>1 </a:t>
            </a: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a:t>
            </a:r>
          </a:p>
          <a:p>
            <a:pPr lvl="0">
              <a:defRPr/>
            </a:pPr>
            <a:r>
              <a:rPr lang="en-US" baseline="30000" dirty="0">
                <a:solidFill>
                  <a:prstClr val="black"/>
                </a:solidFill>
              </a:rPr>
              <a:t>2 </a:t>
            </a:r>
            <a:r>
              <a:rPr lang="en-US" dirty="0">
                <a:solidFill>
                  <a:prstClr val="black"/>
                </a:solidFill>
                <a:hlinkClick r:id="rId4"/>
              </a:rPr>
              <a:t>https://blogs.icrc.org/law-and-policy/2017/05/23/thirty-years-war-first-modern-war/</a:t>
            </a:r>
            <a:r>
              <a:rPr lang="en-US" dirty="0">
                <a:solidFill>
                  <a:prstClr val="black"/>
                </a:solidFill>
              </a:rPr>
              <a: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6456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fontScale="92500" lnSpcReduction="20000"/>
          </a:bodyPr>
          <a:lstStyle/>
          <a:p>
            <a:r>
              <a:rPr lang="en-US" dirty="0"/>
              <a:t>The war was </a:t>
            </a:r>
            <a:r>
              <a:rPr lang="en-US" b="1" i="1" dirty="0"/>
              <a:t>religious</a:t>
            </a:r>
            <a:r>
              <a:rPr lang="en-US" dirty="0"/>
              <a:t> in </a:t>
            </a:r>
            <a:r>
              <a:rPr lang="en-US" b="1" i="1" dirty="0"/>
              <a:t>origin</a:t>
            </a:r>
            <a:r>
              <a:rPr lang="en-US" dirty="0"/>
              <a:t>. </a:t>
            </a:r>
          </a:p>
          <a:p>
            <a:r>
              <a:rPr lang="en-US" dirty="0"/>
              <a:t>We could regard it in many ways as </a:t>
            </a:r>
            <a:r>
              <a:rPr lang="en-US" b="1" i="1" dirty="0"/>
              <a:t>part two </a:t>
            </a:r>
            <a:r>
              <a:rPr lang="en-US" dirty="0"/>
              <a:t>of the religious civil war between Protestants and Roman Catholics that had flared across Germany from 1547 to 1552. </a:t>
            </a:r>
          </a:p>
          <a:p>
            <a:r>
              <a:rPr lang="en-US" dirty="0"/>
              <a:t>That war had culminated in the Peace of Augsburg, ratified by the German imperial diet in 1555. </a:t>
            </a:r>
          </a:p>
          <a:p>
            <a:r>
              <a:rPr lang="en-US" dirty="0"/>
              <a:t>The Peace generally accomplished its objective; it really did bring peace to most of Germany, most of the time, for the following 60 years. </a:t>
            </a:r>
          </a:p>
          <a:p>
            <a:r>
              <a:rPr lang="en-US" dirty="0"/>
              <a:t>Its fatal defect was that it gave legal recognition to only two forms of Christianity: Roman Catholicism and Lutheranism. </a:t>
            </a:r>
          </a:p>
          <a:p>
            <a:r>
              <a:rPr lang="en-US" dirty="0"/>
              <a:t>The Reformed faith, which at that point had almost no presence in Germany, was not covered by the Peace. </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1019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a:bodyPr>
          <a:lstStyle/>
          <a:p>
            <a:r>
              <a:rPr lang="en-US" dirty="0"/>
              <a:t>Calvinism, however, enjoyed major growth in Germany after the Peace was signed. </a:t>
            </a:r>
          </a:p>
          <a:p>
            <a:r>
              <a:rPr lang="en-US" dirty="0"/>
              <a:t>Numerous German territories embraced or extended toleration to the Reformed faith after 1555. </a:t>
            </a:r>
          </a:p>
          <a:p>
            <a:r>
              <a:rPr lang="en-US" dirty="0"/>
              <a:t>Yet technically they were violating imperial law, since the Peace of Augsburg had outlawed any faith but Catholicism and Lutheranism.</a:t>
            </a:r>
          </a:p>
          <a:p>
            <a:r>
              <a:rPr lang="en-US" dirty="0"/>
              <a:t>It was not Calvinism alone, however, that provoked friction in Germany. </a:t>
            </a:r>
          </a:p>
          <a:p>
            <a:r>
              <a:rPr lang="en-US" dirty="0"/>
              <a:t>Lutherans and Catholics, although legally protected by the </a:t>
            </a:r>
            <a:r>
              <a:rPr lang="en-US" i="1" dirty="0"/>
              <a:t>Peace of Augsburg</a:t>
            </a:r>
            <a:r>
              <a:rPr lang="en-US" dirty="0"/>
              <a:t>, did not necessarily live at peace with each other. </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015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lnSpcReduction="10000"/>
          </a:bodyPr>
          <a:lstStyle/>
          <a:p>
            <a:r>
              <a:rPr lang="en-US" dirty="0"/>
              <a:t>There were also Lutherans and Calvinists in </a:t>
            </a:r>
            <a:r>
              <a:rPr lang="en-US" b="1" i="1" dirty="0"/>
              <a:t>Bohemia</a:t>
            </a:r>
            <a:r>
              <a:rPr lang="en-US" dirty="0"/>
              <a:t>, and indeed in 1575 they and the </a:t>
            </a:r>
            <a:r>
              <a:rPr lang="en-US" b="1" i="1" dirty="0"/>
              <a:t>Hussites</a:t>
            </a:r>
            <a:r>
              <a:rPr lang="en-US" dirty="0"/>
              <a:t> had signed a joint Protestant confession of faith, the </a:t>
            </a:r>
            <a:r>
              <a:rPr lang="en-US" i="1" dirty="0"/>
              <a:t>Bohemian Confession</a:t>
            </a:r>
            <a:r>
              <a:rPr lang="en-US" dirty="0"/>
              <a:t>, as a way of acting together politically to secure freedom of worship. </a:t>
            </a:r>
          </a:p>
          <a:p>
            <a:r>
              <a:rPr lang="en-US" dirty="0"/>
              <a:t>Their king was none other than the Holy Roman Emperor, the Catholic Habsburg Rudolf II. </a:t>
            </a:r>
          </a:p>
          <a:p>
            <a:r>
              <a:rPr lang="en-US" dirty="0"/>
              <a:t>The Habsburgs had added Bohemia to their Europe-wide dynastic empire in 1526. </a:t>
            </a:r>
          </a:p>
          <a:p>
            <a:r>
              <a:rPr lang="en-US" dirty="0"/>
              <a:t>Despite Rudolf’s animosity toward the Reformation, the Bohemian Protestant nobility forced him in 1609 to recognize their liberty in a document known as the “</a:t>
            </a:r>
            <a:r>
              <a:rPr lang="en-US" i="1" dirty="0"/>
              <a:t>Letter of Majesty</a:t>
            </a:r>
            <a:r>
              <a:rPr lang="en-US" dirty="0"/>
              <a:t>”.</a:t>
            </a:r>
          </a:p>
          <a:p>
            <a:endParaRPr lang="en-US" dirty="0"/>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9998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a:bodyPr>
          <a:lstStyle/>
          <a:p>
            <a:r>
              <a:rPr lang="en-US" dirty="0"/>
              <a:t>The next emperor, Matthias, who was childless, had his cousin, Archduke Ferdinand of Styria (Lower Austria) presented to the Bohemian nobility in 1617 as their crown prince and future king. </a:t>
            </a:r>
          </a:p>
          <a:p>
            <a:r>
              <a:rPr lang="en-US" dirty="0"/>
              <a:t>A shiver of dread ran through the country. </a:t>
            </a:r>
          </a:p>
          <a:p>
            <a:r>
              <a:rPr lang="en-US" dirty="0"/>
              <a:t>Ferdinand was an aggressive Counter-Reformation Catholic; having received a brilliant Jesuit training, he had brutally suppressed Protestantism in his land of Styria. </a:t>
            </a:r>
          </a:p>
          <a:p>
            <a:r>
              <a:rPr lang="en-US" dirty="0"/>
              <a:t>Already the 1609 </a:t>
            </a:r>
            <a:r>
              <a:rPr lang="en-US" i="1" dirty="0"/>
              <a:t>Letter of Majesty </a:t>
            </a:r>
            <a:r>
              <a:rPr lang="en-US" dirty="0"/>
              <a:t>was proving ineffective at stopping Emperor Matthias’ agents in Bohemia from harassing its Protestants. </a:t>
            </a:r>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491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The Thirty Years War</a:t>
            </a:r>
            <a:endParaRPr lang="en-US" sz="3600" i="1" dirty="0">
              <a:latin typeface="+mn-lt"/>
            </a:endParaRPr>
          </a:p>
        </p:txBody>
      </p:sp>
      <p:sp>
        <p:nvSpPr>
          <p:cNvPr id="8" name="Content Placeholder 7"/>
          <p:cNvSpPr>
            <a:spLocks noGrp="1"/>
          </p:cNvSpPr>
          <p:nvPr>
            <p:ph idx="1"/>
          </p:nvPr>
        </p:nvSpPr>
        <p:spPr>
          <a:xfrm>
            <a:off x="457200" y="762000"/>
            <a:ext cx="8229600" cy="5715000"/>
          </a:xfrm>
        </p:spPr>
        <p:txBody>
          <a:bodyPr>
            <a:normAutofit fontScale="92500" lnSpcReduction="10000"/>
          </a:bodyPr>
          <a:lstStyle/>
          <a:p>
            <a:r>
              <a:rPr lang="en-US" dirty="0"/>
              <a:t>The fear of what so intolerant a Catholic as Ferdinand might do as their new king drove the Bohemian nobility to outright rebellion. </a:t>
            </a:r>
          </a:p>
          <a:p>
            <a:r>
              <a:rPr lang="en-US" dirty="0"/>
              <a:t>A band of nobles bribed their way into Prague castle, where four of Ferdinand’s representatives were meeting, and the nobles threw two of the unfortunate men (well-known inflexible Catholics) out of the third floor window—they landed unharmed in a pile of horse dung. </a:t>
            </a:r>
          </a:p>
          <a:p>
            <a:r>
              <a:rPr lang="en-US" dirty="0"/>
              <a:t>It was May 18th 1618, and it was known as the Defenestration of Prague. (Defenestration is the act of throwing someone out of a window: a bizarre word, but throwing unpopular politicians out of windows was a Bohemian tradition, almost a sport!) </a:t>
            </a:r>
          </a:p>
          <a:p>
            <a:r>
              <a:rPr lang="en-US" dirty="0"/>
              <a:t>It is this melodramatic event that marks the outbreak of the Thirty Years’ War.</a:t>
            </a:r>
          </a:p>
          <a:p>
            <a:endParaRPr lang="en-US" dirty="0"/>
          </a:p>
        </p:txBody>
      </p:sp>
      <p:sp>
        <p:nvSpPr>
          <p:cNvPr id="5" name="TextBox 4"/>
          <p:cNvSpPr txBox="1"/>
          <p:nvPr/>
        </p:nvSpPr>
        <p:spPr>
          <a:xfrm>
            <a:off x="304800" y="645907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4: The Age of Religious Conflict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35272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ECBA7C-859B-4C88-B239-3E733DDB0B96}"/>
              </a:ext>
            </a:extLst>
          </p:cNvPr>
          <p:cNvSpPr txBox="1"/>
          <p:nvPr/>
        </p:nvSpPr>
        <p:spPr>
          <a:xfrm>
            <a:off x="29761" y="6553200"/>
            <a:ext cx="89013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2"/>
              </a:rPr>
              <a:t>https://www.youtube.com/watch?v=vjWVFZ5e_vo&amp;t=48s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extBox 1">
            <a:extLst>
              <a:ext uri="{FF2B5EF4-FFF2-40B4-BE49-F238E27FC236}">
                <a16:creationId xmlns:a16="http://schemas.microsoft.com/office/drawing/2014/main" id="{D675AB92-CB90-4CAD-B11B-54E3567BD2DE}"/>
              </a:ext>
            </a:extLst>
          </p:cNvPr>
          <p:cNvSpPr txBox="1"/>
          <p:nvPr/>
        </p:nvSpPr>
        <p:spPr>
          <a:xfrm>
            <a:off x="0" y="76200"/>
            <a:ext cx="9144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Europe 1618</a:t>
            </a:r>
          </a:p>
        </p:txBody>
      </p:sp>
      <p:pic>
        <p:nvPicPr>
          <p:cNvPr id="5" name="Picture 4">
            <a:extLst>
              <a:ext uri="{FF2B5EF4-FFF2-40B4-BE49-F238E27FC236}">
                <a16:creationId xmlns:a16="http://schemas.microsoft.com/office/drawing/2014/main" id="{1F382E5E-7571-4C65-884D-44169EF69A48}"/>
              </a:ext>
            </a:extLst>
          </p:cNvPr>
          <p:cNvPicPr>
            <a:picLocks noChangeAspect="1"/>
          </p:cNvPicPr>
          <p:nvPr/>
        </p:nvPicPr>
        <p:blipFill>
          <a:blip r:embed="rId3"/>
          <a:stretch>
            <a:fillRect/>
          </a:stretch>
        </p:blipFill>
        <p:spPr>
          <a:xfrm>
            <a:off x="0" y="762000"/>
            <a:ext cx="9144000" cy="5781723"/>
          </a:xfrm>
          <a:prstGeom prst="rect">
            <a:avLst/>
          </a:prstGeom>
        </p:spPr>
      </p:pic>
    </p:spTree>
    <p:extLst>
      <p:ext uri="{BB962C8B-B14F-4D97-AF65-F5344CB8AC3E}">
        <p14:creationId xmlns:p14="http://schemas.microsoft.com/office/powerpoint/2010/main" val="2703961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380899</TotalTime>
  <Words>2527</Words>
  <Application>Microsoft Office PowerPoint</Application>
  <PresentationFormat>On-screen Show (4:3)</PresentationFormat>
  <Paragraphs>148</Paragraphs>
  <Slides>24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Cambria</vt:lpstr>
      <vt:lpstr>Office Theme</vt:lpstr>
      <vt:lpstr>140_Office Theme</vt:lpstr>
      <vt:lpstr>PowerPoint Presentation</vt:lpstr>
      <vt:lpstr>The Thirty Years War</vt:lpstr>
      <vt:lpstr>The Thirty Years War</vt:lpstr>
      <vt:lpstr>The Thirty Years War</vt:lpstr>
      <vt:lpstr>The Thirty Years War</vt:lpstr>
      <vt:lpstr>The Thirty Years War</vt:lpstr>
      <vt:lpstr>The Thirty Years War</vt:lpstr>
      <vt:lpstr>The Thirty Years War</vt:lpstr>
      <vt:lpstr>PowerPoint Presentation</vt:lpstr>
      <vt:lpstr>The Thirty Years War</vt:lpstr>
      <vt:lpstr>The Thirty Years War</vt:lpstr>
      <vt:lpstr>The Thirty Years War</vt:lpstr>
      <vt:lpstr>The Thirty Years War</vt:lpstr>
      <vt:lpstr>The Thirty Years War</vt:lpstr>
      <vt:lpstr>The Thirty Years War</vt:lpstr>
      <vt:lpstr>The Thirty Years War</vt:lpstr>
      <vt:lpstr>The Thirty Years War</vt:lpstr>
      <vt:lpstr>PowerPoint Presentation</vt:lpstr>
      <vt:lpstr>The Thirty Years War</vt:lpstr>
      <vt:lpstr>The Thirty Years War</vt:lpstr>
      <vt:lpstr>The Thirty Years War</vt:lpstr>
      <vt:lpstr>Major Periods of Church History </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7307</cp:revision>
  <cp:lastPrinted>2021-02-14T14:44:16Z</cp:lastPrinted>
  <dcterms:created xsi:type="dcterms:W3CDTF">2018-06-08T00:19:32Z</dcterms:created>
  <dcterms:modified xsi:type="dcterms:W3CDTF">2021-02-14T21:24:16Z</dcterms:modified>
</cp:coreProperties>
</file>