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568" r:id="rId2"/>
  </p:sldMasterIdLst>
  <p:notesMasterIdLst>
    <p:notesMasterId r:id="rId17"/>
  </p:notesMasterIdLst>
  <p:handoutMasterIdLst>
    <p:handoutMasterId r:id="rId18"/>
  </p:handoutMasterIdLst>
  <p:sldIdLst>
    <p:sldId id="1820" r:id="rId3"/>
    <p:sldId id="2986" r:id="rId4"/>
    <p:sldId id="2995" r:id="rId5"/>
    <p:sldId id="2996" r:id="rId6"/>
    <p:sldId id="2997" r:id="rId7"/>
    <p:sldId id="3110" r:id="rId8"/>
    <p:sldId id="3133" r:id="rId9"/>
    <p:sldId id="3139" r:id="rId10"/>
    <p:sldId id="3140" r:id="rId11"/>
    <p:sldId id="3141" r:id="rId12"/>
    <p:sldId id="3142" r:id="rId13"/>
    <p:sldId id="3169" r:id="rId14"/>
    <p:sldId id="3166" r:id="rId15"/>
    <p:sldId id="3167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6600"/>
    <a:srgbClr val="5731F9"/>
    <a:srgbClr val="344BF6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8" autoAdjust="0"/>
    <p:restoredTop sz="94660"/>
  </p:normalViewPr>
  <p:slideViewPr>
    <p:cSldViewPr>
      <p:cViewPr varScale="1">
        <p:scale>
          <a:sx n="162" d="100"/>
          <a:sy n="162" d="100"/>
        </p:scale>
        <p:origin x="1616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86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86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23B20E6D-5301-4921-965A-4165F13FB2F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012"/>
            <a:ext cx="3077739" cy="468863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8012"/>
            <a:ext cx="3077739" cy="468863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2F07797D-08FD-4963-A2E4-D0D9FD4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CD1EC55D-DF11-4B6E-B8E2-8ED8B7CB6743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vert="horz" lIns="93241" tIns="46621" rIns="93241" bIns="466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15D63987-A83F-4245-81BE-0B37BAA48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4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63987-A83F-4245-81BE-0B37BAA481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24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4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63987-A83F-4245-81BE-0B37BAA481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24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1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8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8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2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1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8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01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9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9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19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5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3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5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9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9" r:id="rId1"/>
    <p:sldLayoutId id="2147485570" r:id="rId2"/>
    <p:sldLayoutId id="2147485571" r:id="rId3"/>
    <p:sldLayoutId id="2147485572" r:id="rId4"/>
    <p:sldLayoutId id="2147485573" r:id="rId5"/>
    <p:sldLayoutId id="2147485574" r:id="rId6"/>
    <p:sldLayoutId id="2147485575" r:id="rId7"/>
    <p:sldLayoutId id="2147485576" r:id="rId8"/>
    <p:sldLayoutId id="2147485577" r:id="rId9"/>
    <p:sldLayoutId id="2147485578" r:id="rId10"/>
    <p:sldLayoutId id="21474855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5" Type="http://schemas.openxmlformats.org/officeDocument/2006/relationships/hyperlink" Target="https://www.history.com/topics/colonial-america/puritanism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hyperlink" Target="https://www.weareteachers.com/moving-beyond-classroom-discussion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amazon.com/Modern-Church-History-Grass-April/dp/B01B9ABD64/ref=sr_1_1?dchild=1&amp;keywords=modern+church+history+tim+grass&amp;qid=1613702278&amp;sr=8-1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7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Autofit/>
          </a:bodyPr>
          <a:lstStyle/>
          <a:p>
            <a:pPr fontAlgn="base"/>
            <a:r>
              <a:rPr lang="en-US" sz="4000" b="1" dirty="0"/>
              <a:t>Modern Church History</a:t>
            </a:r>
            <a:endParaRPr lang="en-US" sz="2800" i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853668" cy="5681245"/>
          </a:xfrm>
        </p:spPr>
        <p:txBody>
          <a:bodyPr>
            <a:normAutofit/>
          </a:bodyPr>
          <a:lstStyle/>
          <a:p>
            <a:r>
              <a:rPr lang="en-US" b="1" dirty="0"/>
              <a:t>Major Religious Denominations and Movements</a:t>
            </a:r>
          </a:p>
          <a:p>
            <a:pPr lvl="1"/>
            <a:r>
              <a:rPr lang="en-US" dirty="0"/>
              <a:t>1827 – J. N. Darby founds the Plymouth Brethren</a:t>
            </a:r>
          </a:p>
          <a:p>
            <a:pPr lvl="1"/>
            <a:r>
              <a:rPr lang="en-US" dirty="0"/>
              <a:t>1830 – Latter-Day Saints founded</a:t>
            </a:r>
          </a:p>
          <a:p>
            <a:pPr lvl="1"/>
            <a:r>
              <a:rPr lang="en-US" dirty="0"/>
              <a:t>1878 – William &amp; Catherine Booth found Salvation Army</a:t>
            </a:r>
          </a:p>
          <a:p>
            <a:pPr lvl="1"/>
            <a:r>
              <a:rPr lang="en-US" dirty="0"/>
              <a:t>1901 – Speaking in tongues at Parham's Bible school</a:t>
            </a:r>
          </a:p>
          <a:p>
            <a:pPr lvl="1"/>
            <a:r>
              <a:rPr lang="en-US" dirty="0"/>
              <a:t>1906 – Azusa Street revival</a:t>
            </a:r>
          </a:p>
          <a:p>
            <a:pPr lvl="1"/>
            <a:r>
              <a:rPr lang="en-US" dirty="0"/>
              <a:t>1948 – World Council of Churches organized</a:t>
            </a:r>
          </a:p>
          <a:p>
            <a:r>
              <a:rPr lang="en-US" b="1" dirty="0"/>
              <a:t>Musical Milestones</a:t>
            </a:r>
          </a:p>
          <a:p>
            <a:pPr lvl="1"/>
            <a:r>
              <a:rPr lang="en-US" dirty="0"/>
              <a:t>1707 – J.S. Bach publishes first work</a:t>
            </a:r>
          </a:p>
          <a:p>
            <a:pPr lvl="1"/>
            <a:r>
              <a:rPr lang="en-US" dirty="0"/>
              <a:t>1707 – Isaac Watts publishes Hymns and Spiritual Songs</a:t>
            </a:r>
          </a:p>
          <a:p>
            <a:pPr lvl="1"/>
            <a:r>
              <a:rPr lang="en-US" dirty="0"/>
              <a:t>1742 – First production of Handel's Messiah</a:t>
            </a:r>
          </a:p>
          <a:p>
            <a:pPr lvl="1"/>
            <a:r>
              <a:rPr lang="en-US" dirty="0"/>
              <a:t>1779 – John Newton and William Cowper publish Olney Hymns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50223"/>
            <a:ext cx="870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Shelley, Dr. Bruce L.. Church History in Plain Language: Fourth Edition</a:t>
            </a:r>
          </a:p>
        </p:txBody>
      </p:sp>
    </p:spTree>
    <p:extLst>
      <p:ext uri="{BB962C8B-B14F-4D97-AF65-F5344CB8AC3E}">
        <p14:creationId xmlns:p14="http://schemas.microsoft.com/office/powerpoint/2010/main" val="74551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Autofit/>
          </a:bodyPr>
          <a:lstStyle/>
          <a:p>
            <a:pPr fontAlgn="base"/>
            <a:r>
              <a:rPr lang="en-US" sz="4000" b="1" dirty="0"/>
              <a:t>Modern Church History</a:t>
            </a:r>
            <a:endParaRPr lang="en-US" sz="2800" i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81245"/>
          </a:xfrm>
        </p:spPr>
        <p:txBody>
          <a:bodyPr>
            <a:normAutofit/>
          </a:bodyPr>
          <a:lstStyle/>
          <a:p>
            <a:r>
              <a:rPr lang="en-US" b="1" dirty="0"/>
              <a:t>Christian “Giants” in the Modern Age</a:t>
            </a:r>
          </a:p>
          <a:p>
            <a:pPr lvl="1"/>
            <a:r>
              <a:rPr lang="en-US" dirty="0"/>
              <a:t>1678 – John Bunyan writes The Pilgrim's Progress</a:t>
            </a:r>
          </a:p>
          <a:p>
            <a:pPr lvl="1"/>
            <a:r>
              <a:rPr lang="en-US" dirty="0"/>
              <a:t>1729 – Jonathan Edwards becomes pastor at Northampton</a:t>
            </a:r>
          </a:p>
          <a:p>
            <a:pPr lvl="1"/>
            <a:r>
              <a:rPr lang="en-US" dirty="0"/>
              <a:t>1735 – George Whitefield converted</a:t>
            </a:r>
          </a:p>
          <a:p>
            <a:pPr lvl="1"/>
            <a:r>
              <a:rPr lang="en-US" dirty="0"/>
              <a:t>1738 – John &amp; Charles Wesley's evangelical conversions</a:t>
            </a:r>
          </a:p>
          <a:p>
            <a:pPr lvl="1"/>
            <a:r>
              <a:rPr lang="en-US" dirty="0"/>
              <a:t>1854 – Charles Spurgeon becomes pastor of New Park St. Church</a:t>
            </a:r>
          </a:p>
          <a:p>
            <a:pPr lvl="1"/>
            <a:r>
              <a:rPr lang="en-US" dirty="0"/>
              <a:t>1880 – Abraham Kuyper starts Free University</a:t>
            </a:r>
          </a:p>
          <a:p>
            <a:pPr lvl="1"/>
            <a:r>
              <a:rPr lang="en-US" dirty="0"/>
              <a:t>1931 – C. S. Lewis comes to faith in Christ</a:t>
            </a:r>
          </a:p>
          <a:p>
            <a:pPr lvl="1"/>
            <a:r>
              <a:rPr lang="en-US" dirty="0"/>
              <a:t>1951 – Dietrich Bonhoeffer's Letters and Papers from Prison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50223"/>
            <a:ext cx="870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Shelley, Dr. Bruce L.. Church History in Plain Language: Fourth Edition</a:t>
            </a:r>
          </a:p>
        </p:txBody>
      </p:sp>
    </p:spTree>
    <p:extLst>
      <p:ext uri="{BB962C8B-B14F-4D97-AF65-F5344CB8AC3E}">
        <p14:creationId xmlns:p14="http://schemas.microsoft.com/office/powerpoint/2010/main" val="66476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095"/>
            <a:ext cx="9067800" cy="1130906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Puritanism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3D819-CA45-4B01-82AA-AA05E301143D}"/>
              </a:ext>
            </a:extLst>
          </p:cNvPr>
          <p:cNvSpPr txBox="1"/>
          <p:nvPr/>
        </p:nvSpPr>
        <p:spPr>
          <a:xfrm>
            <a:off x="0" y="6638287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https://www.history.com/topics/colonial-america/puritanism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76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https://www.weareteachers.com/moving-beyond-classroom-discussions/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5879"/>
            <a:ext cx="9144000" cy="1269521"/>
          </a:xfrm>
          <a:effectLst/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Class Discussion Time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62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/>
              <a:t>*Class Discussion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630" y="685800"/>
            <a:ext cx="8991600" cy="6172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 the four major periods of church history, which is your favorite? Why?</a:t>
            </a:r>
          </a:p>
          <a:p>
            <a:r>
              <a:rPr lang="en-US" dirty="0"/>
              <a:t>Of the events that we have covered so far in class, from the first three major periods of church history, what event(s) stand out to you as the most significant? Why?</a:t>
            </a:r>
          </a:p>
          <a:p>
            <a:r>
              <a:rPr lang="en-US" dirty="0"/>
              <a:t>If you could pick another time period in which to live, what would it be? Why?</a:t>
            </a:r>
          </a:p>
          <a:p>
            <a:r>
              <a:rPr lang="en-US" dirty="0"/>
              <a:t>Of the major names and events the I previewed from the period of modern church history, what are the things that you are most looking forward to hearing about?</a:t>
            </a:r>
          </a:p>
          <a:p>
            <a:r>
              <a:rPr lang="en-US" dirty="0"/>
              <a:t>Is there a person, event, or idea in the modern period that I did </a:t>
            </a:r>
            <a:r>
              <a:rPr lang="en-US" b="1" i="1" dirty="0"/>
              <a:t>not</a:t>
            </a:r>
            <a:r>
              <a:rPr lang="en-US" dirty="0"/>
              <a:t> list, but that you would like to see me cover?</a:t>
            </a:r>
          </a:p>
          <a:p>
            <a:r>
              <a:rPr lang="en-US" dirty="0"/>
              <a:t>Do </a:t>
            </a:r>
            <a:r>
              <a:rPr lang="en-US" b="1" i="1" dirty="0"/>
              <a:t>you</a:t>
            </a:r>
            <a:r>
              <a:rPr lang="en-US" dirty="0"/>
              <a:t> have a topic or question that </a:t>
            </a:r>
            <a:r>
              <a:rPr lang="en-US" b="1" i="1" dirty="0"/>
              <a:t>you</a:t>
            </a:r>
            <a:r>
              <a:rPr lang="en-US" dirty="0"/>
              <a:t> would like to see </a:t>
            </a:r>
            <a:r>
              <a:rPr lang="en-US"/>
              <a:t>us discuss</a:t>
            </a:r>
            <a:r>
              <a:rPr lang="en-US" dirty="0"/>
              <a:t>?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1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56995" y="3355777"/>
            <a:ext cx="1691640" cy="30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Modern Church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2" y="533400"/>
            <a:ext cx="9144000" cy="1782762"/>
          </a:xfrm>
        </p:spPr>
        <p:txBody>
          <a:bodyPr>
            <a:noAutofit/>
          </a:bodyPr>
          <a:lstStyle/>
          <a:p>
            <a:r>
              <a:rPr lang="en-US" sz="7200" b="1" dirty="0"/>
              <a:t>Major Periods of Church History </a:t>
            </a:r>
            <a:endParaRPr lang="en-US" sz="54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-21162" y="3354339"/>
            <a:ext cx="2968684" cy="3464192"/>
            <a:chOff x="-21162" y="3354339"/>
            <a:chExt cx="2968684" cy="3464192"/>
          </a:xfrm>
        </p:grpSpPr>
        <p:sp>
          <p:nvSpPr>
            <p:cNvPr id="2" name="Rectangle 1"/>
            <p:cNvSpPr/>
            <p:nvPr/>
          </p:nvSpPr>
          <p:spPr>
            <a:xfrm>
              <a:off x="64511" y="3354339"/>
              <a:ext cx="2560320" cy="304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Early Church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21162" y="6479976"/>
              <a:ext cx="2968684" cy="338555"/>
              <a:chOff x="-21162" y="6479976"/>
              <a:chExt cx="2968684" cy="33855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21162" y="6479976"/>
                <a:ext cx="6944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 33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410220" y="6479977"/>
                <a:ext cx="537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600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642084" y="3355777"/>
            <a:ext cx="4469315" cy="3462754"/>
            <a:chOff x="2642084" y="3355777"/>
            <a:chExt cx="4469315" cy="3462754"/>
          </a:xfrm>
        </p:grpSpPr>
        <p:sp>
          <p:nvSpPr>
            <p:cNvPr id="5" name="Rectangle 4"/>
            <p:cNvSpPr/>
            <p:nvPr/>
          </p:nvSpPr>
          <p:spPr>
            <a:xfrm>
              <a:off x="2642084" y="3355777"/>
              <a:ext cx="4114800" cy="30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Medieval Church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79300" y="6479977"/>
              <a:ext cx="632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1517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62635" y="3355777"/>
            <a:ext cx="948148" cy="3462754"/>
            <a:chOff x="6762635" y="3355777"/>
            <a:chExt cx="948148" cy="3462754"/>
          </a:xfrm>
        </p:grpSpPr>
        <p:sp>
          <p:nvSpPr>
            <p:cNvPr id="6" name="Rectangle 5"/>
            <p:cNvSpPr/>
            <p:nvPr/>
          </p:nvSpPr>
          <p:spPr>
            <a:xfrm>
              <a:off x="6762635" y="3355777"/>
              <a:ext cx="594360" cy="304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Reformation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078684" y="6479977"/>
              <a:ext cx="632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1648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4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09314" y="4318584"/>
            <a:ext cx="1639462" cy="1343856"/>
            <a:chOff x="1809314" y="4318584"/>
            <a:chExt cx="1639462" cy="1343856"/>
          </a:xfrm>
        </p:grpSpPr>
        <p:sp>
          <p:nvSpPr>
            <p:cNvPr id="5" name="Rectangle 4"/>
            <p:cNvSpPr/>
            <p:nvPr/>
          </p:nvSpPr>
          <p:spPr>
            <a:xfrm>
              <a:off x="1809314" y="4318584"/>
              <a:ext cx="1371600" cy="8630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Second Century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3052" y="529310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80914" y="4318584"/>
            <a:ext cx="1659591" cy="1343856"/>
            <a:chOff x="3180914" y="4318584"/>
            <a:chExt cx="1659591" cy="1343856"/>
          </a:xfrm>
        </p:grpSpPr>
        <p:sp>
          <p:nvSpPr>
            <p:cNvPr id="6" name="Rectangle 5"/>
            <p:cNvSpPr/>
            <p:nvPr/>
          </p:nvSpPr>
          <p:spPr>
            <a:xfrm>
              <a:off x="3180914" y="4318584"/>
              <a:ext cx="1371600" cy="8630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Third Century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4781" y="529310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633" y="28755"/>
            <a:ext cx="8229600" cy="792162"/>
          </a:xfrm>
        </p:spPr>
        <p:txBody>
          <a:bodyPr>
            <a:noAutofit/>
          </a:bodyPr>
          <a:lstStyle/>
          <a:p>
            <a:r>
              <a:rPr lang="en-US" sz="6000" b="1" dirty="0"/>
              <a:t>The Early Church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5501" y="4318584"/>
            <a:ext cx="1952388" cy="1343856"/>
            <a:chOff x="145501" y="4318584"/>
            <a:chExt cx="1952388" cy="1343856"/>
          </a:xfrm>
        </p:grpSpPr>
        <p:sp>
          <p:nvSpPr>
            <p:cNvPr id="10" name="TextBox 9"/>
            <p:cNvSpPr txBox="1"/>
            <p:nvPr/>
          </p:nvSpPr>
          <p:spPr>
            <a:xfrm>
              <a:off x="1562165" y="529310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37714" y="4318584"/>
              <a:ext cx="1371600" cy="8630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First Century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5501" y="529310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 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4502" y="3486213"/>
            <a:ext cx="1928231" cy="818322"/>
            <a:chOff x="3977260" y="3465308"/>
            <a:chExt cx="1928231" cy="818322"/>
          </a:xfrm>
        </p:grpSpPr>
        <p:sp>
          <p:nvSpPr>
            <p:cNvPr id="65" name="TextBox 64"/>
            <p:cNvSpPr txBox="1"/>
            <p:nvPr/>
          </p:nvSpPr>
          <p:spPr>
            <a:xfrm rot="18900000">
              <a:off x="3977260" y="3465308"/>
              <a:ext cx="1928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313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Edict of Milan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820" y="3758428"/>
              <a:ext cx="320204" cy="5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562578" y="4318584"/>
            <a:ext cx="1640251" cy="1343856"/>
            <a:chOff x="4562578" y="4318584"/>
            <a:chExt cx="1640251" cy="1343856"/>
          </a:xfrm>
        </p:grpSpPr>
        <p:sp>
          <p:nvSpPr>
            <p:cNvPr id="7" name="Rectangle 6"/>
            <p:cNvSpPr/>
            <p:nvPr/>
          </p:nvSpPr>
          <p:spPr>
            <a:xfrm>
              <a:off x="4562578" y="4318584"/>
              <a:ext cx="1371600" cy="8630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Fourth Century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665527" y="5293108"/>
              <a:ext cx="537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27496" y="4318584"/>
            <a:ext cx="1640251" cy="1343856"/>
            <a:chOff x="5927496" y="4318584"/>
            <a:chExt cx="1640251" cy="1343856"/>
          </a:xfrm>
        </p:grpSpPr>
        <p:sp>
          <p:nvSpPr>
            <p:cNvPr id="133" name="Rectangle 132"/>
            <p:cNvSpPr/>
            <p:nvPr/>
          </p:nvSpPr>
          <p:spPr>
            <a:xfrm>
              <a:off x="5927496" y="4318584"/>
              <a:ext cx="1371600" cy="8630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Fifth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Century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30445" y="5293108"/>
              <a:ext cx="537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99096" y="4318584"/>
            <a:ext cx="1660724" cy="1343856"/>
            <a:chOff x="7299096" y="4318584"/>
            <a:chExt cx="1660724" cy="1343856"/>
          </a:xfrm>
        </p:grpSpPr>
        <p:sp>
          <p:nvSpPr>
            <p:cNvPr id="52" name="Rectangle 51"/>
            <p:cNvSpPr/>
            <p:nvPr/>
          </p:nvSpPr>
          <p:spPr>
            <a:xfrm>
              <a:off x="7299096" y="4318584"/>
              <a:ext cx="1371600" cy="8630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Sixth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Century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422518" y="5293108"/>
              <a:ext cx="537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600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953933" y="1463250"/>
            <a:ext cx="3671452" cy="533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Persecuted Church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36897" y="1463250"/>
            <a:ext cx="4055019" cy="533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Imperially Sanctioned Church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87608" y="3196410"/>
            <a:ext cx="2524417" cy="1108125"/>
            <a:chOff x="997842" y="3198769"/>
            <a:chExt cx="2524417" cy="1108125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2008" y="3831834"/>
              <a:ext cx="253823" cy="475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 rot="18900000">
              <a:off x="997842" y="3198769"/>
              <a:ext cx="2524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96875" marR="0" lvl="0" indent="-3968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Death, Burial, and Resurrection of Christ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ABB7D44-ABF0-493E-BB5C-2C30316F3B96}"/>
              </a:ext>
            </a:extLst>
          </p:cNvPr>
          <p:cNvSpPr txBox="1"/>
          <p:nvPr/>
        </p:nvSpPr>
        <p:spPr>
          <a:xfrm rot="18900000">
            <a:off x="5492888" y="3076603"/>
            <a:ext cx="2986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410 – </a:t>
            </a:r>
            <a:r>
              <a:rPr lang="en-US" b="0" dirty="0"/>
              <a:t>Rome sacked by Visigoths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2272F-8BA1-4DD5-8618-ECED0956103D}"/>
              </a:ext>
            </a:extLst>
          </p:cNvPr>
          <p:cNvSpPr txBox="1"/>
          <p:nvPr/>
        </p:nvSpPr>
        <p:spPr>
          <a:xfrm rot="18900000">
            <a:off x="4878087" y="3153754"/>
            <a:ext cx="2768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354-430 – </a:t>
            </a:r>
            <a:r>
              <a:rPr lang="en-US" b="0" dirty="0"/>
              <a:t>Augustine of Hippo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BEA6D2-5734-46E1-9A3F-F5FA4EB5F530}"/>
              </a:ext>
            </a:extLst>
          </p:cNvPr>
          <p:cNvSpPr txBox="1"/>
          <p:nvPr/>
        </p:nvSpPr>
        <p:spPr>
          <a:xfrm rot="18900000">
            <a:off x="4494881" y="2882789"/>
            <a:ext cx="353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325 – </a:t>
            </a:r>
            <a:r>
              <a:rPr lang="en-US" b="0" dirty="0"/>
              <a:t>The Council of Nicaea</a:t>
            </a:r>
          </a:p>
        </p:txBody>
      </p:sp>
    </p:spTree>
    <p:extLst>
      <p:ext uri="{BB962C8B-B14F-4D97-AF65-F5344CB8AC3E}">
        <p14:creationId xmlns:p14="http://schemas.microsoft.com/office/powerpoint/2010/main" val="36354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0248" y="5303570"/>
            <a:ext cx="960120" cy="863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8th Century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3942" y="615161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2988" y="5303570"/>
            <a:ext cx="960120" cy="8630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9th Century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7655" y="615161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633" y="28755"/>
            <a:ext cx="8229600" cy="792162"/>
          </a:xfrm>
        </p:spPr>
        <p:txBody>
          <a:bodyPr>
            <a:noAutofit/>
          </a:bodyPr>
          <a:lstStyle/>
          <a:p>
            <a:r>
              <a:rPr lang="en-US" sz="6000" b="1" dirty="0"/>
              <a:t>The Medieval Church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2367" y="6151617"/>
            <a:ext cx="495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128" y="5303570"/>
            <a:ext cx="960120" cy="863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7th Century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0792" y="6151617"/>
            <a:ext cx="495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600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0511" y="5303570"/>
            <a:ext cx="960120" cy="863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10th Century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748799" y="615161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090625" y="5303570"/>
            <a:ext cx="960120" cy="8630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Century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620" y="6151617"/>
            <a:ext cx="65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39158" y="5303570"/>
            <a:ext cx="960120" cy="8630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Century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91719" y="6151617"/>
            <a:ext cx="65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3A4EEC-36AD-46AD-96DC-8C484144385B}"/>
              </a:ext>
            </a:extLst>
          </p:cNvPr>
          <p:cNvSpPr/>
          <p:nvPr/>
        </p:nvSpPr>
        <p:spPr>
          <a:xfrm>
            <a:off x="5993055" y="5303570"/>
            <a:ext cx="960120" cy="8630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Century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8F85D8-7C80-4E5C-8FFB-B05E38A0AFE3}"/>
              </a:ext>
            </a:extLst>
          </p:cNvPr>
          <p:cNvSpPr/>
          <p:nvPr/>
        </p:nvSpPr>
        <p:spPr>
          <a:xfrm>
            <a:off x="6950578" y="5303570"/>
            <a:ext cx="960120" cy="863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Century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79BB6E-18B2-4EDD-A722-A62E946F293A}"/>
              </a:ext>
            </a:extLst>
          </p:cNvPr>
          <p:cNvSpPr txBox="1"/>
          <p:nvPr/>
        </p:nvSpPr>
        <p:spPr>
          <a:xfrm>
            <a:off x="6633783" y="6151617"/>
            <a:ext cx="65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3B46CC-C4EA-4F69-8005-976911ED6BE4}"/>
              </a:ext>
            </a:extLst>
          </p:cNvPr>
          <p:cNvSpPr txBox="1"/>
          <p:nvPr/>
        </p:nvSpPr>
        <p:spPr>
          <a:xfrm>
            <a:off x="7581947" y="6151617"/>
            <a:ext cx="65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223CA54-B947-40D7-876B-E5A5E98FFE3A}"/>
              </a:ext>
            </a:extLst>
          </p:cNvPr>
          <p:cNvSpPr/>
          <p:nvPr/>
        </p:nvSpPr>
        <p:spPr>
          <a:xfrm>
            <a:off x="7892888" y="5303570"/>
            <a:ext cx="960120" cy="8630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Century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5FFC9B-A5EE-47FA-889C-E49DE38E30E2}"/>
              </a:ext>
            </a:extLst>
          </p:cNvPr>
          <p:cNvSpPr txBox="1"/>
          <p:nvPr/>
        </p:nvSpPr>
        <p:spPr>
          <a:xfrm>
            <a:off x="8545630" y="6151617"/>
            <a:ext cx="65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1CA52-745E-426D-ABDE-FD95BE83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7" y="2566341"/>
            <a:ext cx="323116" cy="2816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4FACD-7C4A-46EE-91A9-B7019FD1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41" y="1475062"/>
            <a:ext cx="329213" cy="3907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709F37-34F7-44F5-9F47-E6094B649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890" y="1996957"/>
            <a:ext cx="323116" cy="3377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27B4D7-DAEC-4A85-848E-D1F73F6BE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503" y="1247084"/>
            <a:ext cx="323116" cy="412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747567-289E-40DA-A54A-0B48C654F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971" y="1923799"/>
            <a:ext cx="323116" cy="3450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FB4602-7177-48CC-A3BE-621342E77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230" y="2253011"/>
            <a:ext cx="323116" cy="3121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7DE455-E945-4982-91D5-070CCA8FE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993" y="3002884"/>
            <a:ext cx="323116" cy="2371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764096-D541-4924-9959-25FAE9B12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8589" y="2566341"/>
            <a:ext cx="323116" cy="28165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5E34644-20B4-42DA-8E5B-3EAC8E5DB02D}"/>
              </a:ext>
            </a:extLst>
          </p:cNvPr>
          <p:cNvSpPr txBox="1"/>
          <p:nvPr/>
        </p:nvSpPr>
        <p:spPr>
          <a:xfrm rot="16200000">
            <a:off x="3674420" y="3007011"/>
            <a:ext cx="4099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1151 – </a:t>
            </a:r>
            <a:r>
              <a:rPr lang="en-US" sz="1200" b="0" dirty="0"/>
              <a:t>Peter Lombard writes the standard theological textbook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94CD73-67DF-469F-8B38-2B4CB5FB6353}"/>
              </a:ext>
            </a:extLst>
          </p:cNvPr>
          <p:cNvSpPr txBox="1"/>
          <p:nvPr/>
        </p:nvSpPr>
        <p:spPr>
          <a:xfrm rot="16200000">
            <a:off x="4846304" y="3837611"/>
            <a:ext cx="2815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1227 – </a:t>
            </a:r>
            <a:r>
              <a:rPr lang="en-US" sz="1200" b="0" dirty="0"/>
              <a:t>Beginning of the Inquisition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B0C610-94DF-477C-87B0-BD05E858BCDC}"/>
              </a:ext>
            </a:extLst>
          </p:cNvPr>
          <p:cNvSpPr txBox="1"/>
          <p:nvPr/>
        </p:nvSpPr>
        <p:spPr>
          <a:xfrm rot="16200000">
            <a:off x="5637605" y="4089860"/>
            <a:ext cx="230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pPr lvl="0"/>
            <a:r>
              <a:rPr lang="en-US" sz="1200" dirty="0"/>
              <a:t>1285 – 1349 – </a:t>
            </a:r>
            <a:r>
              <a:rPr lang="en-US" sz="1200" b="0" dirty="0"/>
              <a:t>William of Ockham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50DABD-8B00-4896-B532-7BC675B56726}"/>
              </a:ext>
            </a:extLst>
          </p:cNvPr>
          <p:cNvSpPr txBox="1"/>
          <p:nvPr/>
        </p:nvSpPr>
        <p:spPr>
          <a:xfrm rot="16200000">
            <a:off x="4595743" y="3194929"/>
            <a:ext cx="4099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1274 – </a:t>
            </a:r>
            <a:r>
              <a:rPr lang="en-US" sz="1200" b="0" dirty="0"/>
              <a:t>Thomas Aquinas writes the Summa Theologica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CAB2D7-2DC7-4AFD-8706-74C0549B25F8}"/>
              </a:ext>
            </a:extLst>
          </p:cNvPr>
          <p:cNvSpPr txBox="1"/>
          <p:nvPr/>
        </p:nvSpPr>
        <p:spPr>
          <a:xfrm rot="16200000">
            <a:off x="5310575" y="3487696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1309–1377 – </a:t>
            </a:r>
            <a:r>
              <a:rPr lang="en-US" sz="1200" b="0" dirty="0"/>
              <a:t>The Babylonian Captivity of the Papacy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AC491F-35A8-40E9-B181-A7F4CAAFE43D}"/>
              </a:ext>
            </a:extLst>
          </p:cNvPr>
          <p:cNvSpPr txBox="1"/>
          <p:nvPr/>
        </p:nvSpPr>
        <p:spPr>
          <a:xfrm rot="16200000">
            <a:off x="6204170" y="4097140"/>
            <a:ext cx="229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1347–1400 – </a:t>
            </a:r>
            <a:r>
              <a:rPr lang="en-US" sz="1200" b="0" dirty="0"/>
              <a:t>The Black Plague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CEA40-07C7-43D1-982B-E8355E93994D}"/>
              </a:ext>
            </a:extLst>
          </p:cNvPr>
          <p:cNvGrpSpPr/>
          <p:nvPr/>
        </p:nvGrpSpPr>
        <p:grpSpPr>
          <a:xfrm>
            <a:off x="4957032" y="2277889"/>
            <a:ext cx="1062767" cy="3015290"/>
            <a:chOff x="4957032" y="2277889"/>
            <a:chExt cx="1062767" cy="30152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878E26-7E7E-4F24-AD16-10343C802925}"/>
                </a:ext>
              </a:extLst>
            </p:cNvPr>
            <p:cNvSpPr txBox="1"/>
            <p:nvPr/>
          </p:nvSpPr>
          <p:spPr>
            <a:xfrm rot="16200000">
              <a:off x="4077112" y="3547195"/>
              <a:ext cx="2815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96875" indent="-396875">
                <a:defRPr sz="1600" b="1">
                  <a:solidFill>
                    <a:prstClr val="black"/>
                  </a:solidFill>
                </a:defRPr>
              </a:lvl1pPr>
            </a:lstStyle>
            <a:p>
              <a:r>
                <a:rPr lang="en-US" sz="1200" dirty="0">
                  <a:solidFill>
                    <a:srgbClr val="FF0000"/>
                  </a:solidFill>
                </a:rPr>
                <a:t>1096 – 1204 – </a:t>
              </a:r>
              <a:r>
                <a:rPr lang="en-US" sz="1200" b="0" dirty="0">
                  <a:solidFill>
                    <a:srgbClr val="FF0000"/>
                  </a:solidFill>
                </a:rPr>
                <a:t>The Crusades</a:t>
              </a:r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803D13FA-CB64-4FCC-880A-E9D7BE118077}"/>
                </a:ext>
              </a:extLst>
            </p:cNvPr>
            <p:cNvSpPr/>
            <p:nvPr/>
          </p:nvSpPr>
          <p:spPr>
            <a:xfrm rot="16200000">
              <a:off x="5374116" y="4647495"/>
              <a:ext cx="228600" cy="1062767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BA6D4EE-28F5-4157-9AD0-B6B918FED32F}"/>
              </a:ext>
            </a:extLst>
          </p:cNvPr>
          <p:cNvSpPr txBox="1"/>
          <p:nvPr/>
        </p:nvSpPr>
        <p:spPr>
          <a:xfrm rot="16200000">
            <a:off x="5901024" y="348754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1380 – </a:t>
            </a:r>
            <a:r>
              <a:rPr lang="en-US" sz="1200" b="0" dirty="0"/>
              <a:t>Wycliffe supervises English Bible translation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0EB347-4D1A-44E0-B9F4-CFEAC3CF5A19}"/>
              </a:ext>
            </a:extLst>
          </p:cNvPr>
          <p:cNvSpPr txBox="1"/>
          <p:nvPr/>
        </p:nvSpPr>
        <p:spPr>
          <a:xfrm rot="16200000">
            <a:off x="6857284" y="406318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1415 –  </a:t>
            </a:r>
            <a:r>
              <a:rPr lang="en-US" sz="1200" b="0" dirty="0"/>
              <a:t>Jan Hus burned at stake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BBA529-AE5A-4494-B963-B6A00E63E3BA}"/>
              </a:ext>
            </a:extLst>
          </p:cNvPr>
          <p:cNvSpPr txBox="1"/>
          <p:nvPr/>
        </p:nvSpPr>
        <p:spPr>
          <a:xfrm rot="16200000">
            <a:off x="6785648" y="3695445"/>
            <a:ext cx="309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1456 – </a:t>
            </a:r>
            <a:r>
              <a:rPr lang="en-US" sz="1200" b="0" dirty="0"/>
              <a:t>Gutenberg produces first printed Bible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FF5C87-B732-463A-B56B-08F6A15CB5A8}"/>
              </a:ext>
            </a:extLst>
          </p:cNvPr>
          <p:cNvSpPr txBox="1"/>
          <p:nvPr/>
        </p:nvSpPr>
        <p:spPr>
          <a:xfrm rot="16200000">
            <a:off x="-1284493" y="3772089"/>
            <a:ext cx="2944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590 – 604 – </a:t>
            </a:r>
            <a:r>
              <a:rPr lang="en-US" sz="1200" b="0" dirty="0"/>
              <a:t>Pope Gregory the Great</a:t>
            </a:r>
          </a:p>
        </p:txBody>
      </p:sp>
    </p:spTree>
    <p:extLst>
      <p:ext uri="{BB962C8B-B14F-4D97-AF65-F5344CB8AC3E}">
        <p14:creationId xmlns:p14="http://schemas.microsoft.com/office/powerpoint/2010/main" val="3052364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/>
      <p:bldP spid="50" grpId="0"/>
      <p:bldP spid="51" grpId="0"/>
      <p:bldP spid="55" grpId="0"/>
      <p:bldP spid="56" grpId="0"/>
      <p:bldP spid="5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257800"/>
            <a:ext cx="4114800" cy="863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3664" y="6120814"/>
            <a:ext cx="75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1600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8802" y="5257799"/>
            <a:ext cx="4114800" cy="8630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Century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633" y="28755"/>
            <a:ext cx="8229600" cy="792162"/>
          </a:xfrm>
        </p:spPr>
        <p:txBody>
          <a:bodyPr>
            <a:noAutofit/>
          </a:bodyPr>
          <a:lstStyle/>
          <a:p>
            <a:r>
              <a:rPr lang="en-US" sz="6000" b="1" dirty="0"/>
              <a:t>The Reformation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4866" y="6124038"/>
            <a:ext cx="652743" cy="477618"/>
            <a:chOff x="68665" y="5184822"/>
            <a:chExt cx="652743" cy="477618"/>
          </a:xfrm>
        </p:grpSpPr>
        <p:sp>
          <p:nvSpPr>
            <p:cNvPr id="10" name="TextBox 9"/>
            <p:cNvSpPr txBox="1"/>
            <p:nvPr/>
          </p:nvSpPr>
          <p:spPr>
            <a:xfrm>
              <a:off x="68665" y="518482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1500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5501" y="529310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3B2445D-5E49-4FEB-B139-C5E85141C128}"/>
              </a:ext>
            </a:extLst>
          </p:cNvPr>
          <p:cNvSpPr txBox="1"/>
          <p:nvPr/>
        </p:nvSpPr>
        <p:spPr>
          <a:xfrm>
            <a:off x="8372460" y="61208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B5F43B-387F-4A19-AB4B-A45F1B4B74CD}"/>
              </a:ext>
            </a:extLst>
          </p:cNvPr>
          <p:cNvSpPr txBox="1"/>
          <p:nvPr/>
        </p:nvSpPr>
        <p:spPr>
          <a:xfrm rot="16200000">
            <a:off x="-1172580" y="2875541"/>
            <a:ext cx="4656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1517 – </a:t>
            </a:r>
            <a:r>
              <a:rPr lang="en-US" sz="1200" b="0" dirty="0"/>
              <a:t>Luther’s 95 Thesis Nailed to the Door at Wittenberg University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3D7AC1-C828-47BC-8F62-75CDB65DB4FF}"/>
              </a:ext>
            </a:extLst>
          </p:cNvPr>
          <p:cNvSpPr txBox="1"/>
          <p:nvPr/>
        </p:nvSpPr>
        <p:spPr>
          <a:xfrm rot="16200000">
            <a:off x="-860444" y="3057400"/>
            <a:ext cx="4292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1519 – </a:t>
            </a:r>
            <a:r>
              <a:rPr lang="en-US" sz="1200" b="0" dirty="0"/>
              <a:t>Charles V elected Emperor of the Holy Roman Empire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2A6273-87BE-475E-B3ED-538EDC903216}"/>
              </a:ext>
            </a:extLst>
          </p:cNvPr>
          <p:cNvSpPr txBox="1"/>
          <p:nvPr/>
        </p:nvSpPr>
        <p:spPr>
          <a:xfrm rot="16200000">
            <a:off x="-334079" y="344704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1521 – </a:t>
            </a:r>
            <a:r>
              <a:rPr lang="en-US" sz="1200" b="0" dirty="0"/>
              <a:t>The Diet of Worms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400B89-1E49-4A35-B1DA-422670C26EFF}"/>
              </a:ext>
            </a:extLst>
          </p:cNvPr>
          <p:cNvSpPr txBox="1"/>
          <p:nvPr/>
        </p:nvSpPr>
        <p:spPr>
          <a:xfrm rot="16200000">
            <a:off x="1139882" y="3444642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1537 – </a:t>
            </a:r>
            <a:r>
              <a:rPr lang="en-US" sz="1200" b="0" dirty="0"/>
              <a:t>Menno Simons Ordained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A59252-8FC5-42EB-B108-1A5203F7F02B}"/>
              </a:ext>
            </a:extLst>
          </p:cNvPr>
          <p:cNvSpPr txBox="1"/>
          <p:nvPr/>
        </p:nvSpPr>
        <p:spPr>
          <a:xfrm rot="16200000">
            <a:off x="-177001" y="344704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1522 – </a:t>
            </a:r>
            <a:r>
              <a:rPr lang="en-US" sz="1200" b="0" dirty="0"/>
              <a:t>Zwingli Breaks with Rome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514DF9-A919-4EEA-9644-FAFA946721E8}"/>
              </a:ext>
            </a:extLst>
          </p:cNvPr>
          <p:cNvSpPr txBox="1"/>
          <p:nvPr/>
        </p:nvSpPr>
        <p:spPr>
          <a:xfrm rot="16200000">
            <a:off x="146811" y="344704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1529 – </a:t>
            </a:r>
            <a:r>
              <a:rPr lang="en-US" sz="1200" b="0" dirty="0"/>
              <a:t>The Marburg Colloquy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07138E-6F08-451B-86CA-A2BC7006FC46}"/>
              </a:ext>
            </a:extLst>
          </p:cNvPr>
          <p:cNvSpPr txBox="1"/>
          <p:nvPr/>
        </p:nvSpPr>
        <p:spPr>
          <a:xfrm rot="16200000">
            <a:off x="-18067" y="344704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1527 – </a:t>
            </a:r>
            <a:r>
              <a:rPr lang="en-US" sz="1200" b="0" dirty="0"/>
              <a:t>The Martyrdom of Michael Sattler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F70B0B-FD17-475C-BAAF-4996BB9392D8}"/>
              </a:ext>
            </a:extLst>
          </p:cNvPr>
          <p:cNvSpPr txBox="1"/>
          <p:nvPr/>
        </p:nvSpPr>
        <p:spPr>
          <a:xfrm rot="16200000">
            <a:off x="291529" y="344704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1530 – </a:t>
            </a:r>
            <a:r>
              <a:rPr lang="en-US" sz="1200" b="0" dirty="0"/>
              <a:t>The Augsburg Confession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11FEB9-C259-4079-A543-855D9AD6D210}"/>
              </a:ext>
            </a:extLst>
          </p:cNvPr>
          <p:cNvSpPr txBox="1"/>
          <p:nvPr/>
        </p:nvSpPr>
        <p:spPr>
          <a:xfrm rot="16200000">
            <a:off x="782399" y="3220032"/>
            <a:ext cx="396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1536 – </a:t>
            </a:r>
            <a:r>
              <a:rPr lang="en-US" sz="1200" b="0" dirty="0"/>
              <a:t>Calvin Published his first edition of the </a:t>
            </a:r>
            <a:r>
              <a:rPr lang="en-US" sz="1200" b="0" i="1" dirty="0"/>
              <a:t>Institutes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584F0D-0F78-447E-B27E-CDF7F2D2E873}"/>
              </a:ext>
            </a:extLst>
          </p:cNvPr>
          <p:cNvSpPr txBox="1"/>
          <p:nvPr/>
        </p:nvSpPr>
        <p:spPr>
          <a:xfrm rot="16200000">
            <a:off x="881071" y="3442245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1536 – </a:t>
            </a:r>
            <a:r>
              <a:rPr lang="en-US" sz="1200" b="0" dirty="0"/>
              <a:t>The Münster Rebellion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71FF78-2665-49E2-BF24-2452B3321556}"/>
              </a:ext>
            </a:extLst>
          </p:cNvPr>
          <p:cNvSpPr txBox="1"/>
          <p:nvPr/>
        </p:nvSpPr>
        <p:spPr>
          <a:xfrm rot="16200000">
            <a:off x="743787" y="3444641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1535 – </a:t>
            </a:r>
            <a:r>
              <a:rPr lang="en-US" sz="1200" b="0" dirty="0"/>
              <a:t>William Tyndale martyred in Brussels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CBE56B-AAF1-40A7-8AD0-1F481DEB7A0C}"/>
              </a:ext>
            </a:extLst>
          </p:cNvPr>
          <p:cNvSpPr txBox="1"/>
          <p:nvPr/>
        </p:nvSpPr>
        <p:spPr>
          <a:xfrm rot="16200000">
            <a:off x="582127" y="3447117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1534 – </a:t>
            </a:r>
            <a:r>
              <a:rPr lang="en-US" sz="1200" b="0" dirty="0"/>
              <a:t>Henry VIII breaks with Rome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D667A0-3F57-4095-B64C-A3006CC8F6C5}"/>
              </a:ext>
            </a:extLst>
          </p:cNvPr>
          <p:cNvSpPr txBox="1"/>
          <p:nvPr/>
        </p:nvSpPr>
        <p:spPr>
          <a:xfrm rot="16200000">
            <a:off x="1732754" y="343679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1549 – </a:t>
            </a:r>
            <a:r>
              <a:rPr lang="en-US" sz="1200" b="0" dirty="0"/>
              <a:t>Bucer leaves Strasbourg to settle in England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DFDBFA-6CB0-40FB-9FE9-4A96EEDA2508}"/>
              </a:ext>
            </a:extLst>
          </p:cNvPr>
          <p:cNvSpPr txBox="1"/>
          <p:nvPr/>
        </p:nvSpPr>
        <p:spPr>
          <a:xfrm rot="16200000">
            <a:off x="1275028" y="344704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1539 – </a:t>
            </a:r>
            <a:r>
              <a:rPr lang="en-US" sz="1200" b="0" dirty="0"/>
              <a:t>The Great Bible published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6E2697-B3DC-4BFC-9B87-4179D6F4E915}"/>
              </a:ext>
            </a:extLst>
          </p:cNvPr>
          <p:cNvSpPr txBox="1"/>
          <p:nvPr/>
        </p:nvSpPr>
        <p:spPr>
          <a:xfrm rot="16200000">
            <a:off x="1588114" y="3433566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1547 – </a:t>
            </a:r>
            <a:r>
              <a:rPr lang="en-US" sz="1200" b="0" dirty="0"/>
              <a:t>Regin of Edward IV begins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986768-2F47-445A-9AB1-A9BBDE9D3282}"/>
              </a:ext>
            </a:extLst>
          </p:cNvPr>
          <p:cNvSpPr txBox="1"/>
          <p:nvPr/>
        </p:nvSpPr>
        <p:spPr>
          <a:xfrm rot="16200000">
            <a:off x="1856281" y="3436788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1553 – </a:t>
            </a:r>
            <a:r>
              <a:rPr lang="en-US" sz="1200" b="0" dirty="0"/>
              <a:t>Reign of Bloody Mary begins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3230396-093E-4DB5-B7C6-911587948B96}"/>
              </a:ext>
            </a:extLst>
          </p:cNvPr>
          <p:cNvSpPr txBox="1"/>
          <p:nvPr/>
        </p:nvSpPr>
        <p:spPr>
          <a:xfrm rot="16200000">
            <a:off x="1983685" y="3433566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1558 – </a:t>
            </a:r>
            <a:r>
              <a:rPr lang="en-US" sz="1200" b="0" dirty="0"/>
              <a:t>Reign of Queen Elizabeth begins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8B34A3-1BE6-48A7-A8C8-8D343CB7BCEB}"/>
              </a:ext>
            </a:extLst>
          </p:cNvPr>
          <p:cNvSpPr txBox="1"/>
          <p:nvPr/>
        </p:nvSpPr>
        <p:spPr>
          <a:xfrm rot="16200000">
            <a:off x="2115586" y="3430828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1559 – </a:t>
            </a:r>
            <a:r>
              <a:rPr lang="en-US" sz="1200" b="0" dirty="0"/>
              <a:t>John Knox Returns to Scotland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29A77E-490A-4B1A-8B73-B1AD04B5E1C7}"/>
              </a:ext>
            </a:extLst>
          </p:cNvPr>
          <p:cNvSpPr txBox="1"/>
          <p:nvPr/>
        </p:nvSpPr>
        <p:spPr>
          <a:xfrm rot="16200000">
            <a:off x="2982399" y="343493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1603 – </a:t>
            </a:r>
            <a:r>
              <a:rPr lang="en-US" sz="1200" b="0" dirty="0"/>
              <a:t>Reign of King James begins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032A7E-6752-477C-BAF8-DA7B37A8CFE7}"/>
              </a:ext>
            </a:extLst>
          </p:cNvPr>
          <p:cNvSpPr txBox="1"/>
          <p:nvPr/>
        </p:nvSpPr>
        <p:spPr>
          <a:xfrm rot="16200000">
            <a:off x="2492679" y="3438233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1587 – </a:t>
            </a:r>
            <a:r>
              <a:rPr lang="en-US" sz="1200" b="0" dirty="0"/>
              <a:t>Mary Queen of Scotts beheaded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66B489-5C8B-44A9-8196-4777A02B34DD}"/>
              </a:ext>
            </a:extLst>
          </p:cNvPr>
          <p:cNvSpPr txBox="1"/>
          <p:nvPr/>
        </p:nvSpPr>
        <p:spPr>
          <a:xfrm rot="16200000">
            <a:off x="440695" y="3448651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1534 – </a:t>
            </a:r>
            <a:r>
              <a:rPr lang="en-US" sz="1200" b="0" dirty="0"/>
              <a:t>Ignatius Loyola started the Jesuits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C5BC233-ABE3-4FE6-9AE9-CC040CFA0084}"/>
              </a:ext>
            </a:extLst>
          </p:cNvPr>
          <p:cNvSpPr txBox="1"/>
          <p:nvPr/>
        </p:nvSpPr>
        <p:spPr>
          <a:xfrm rot="16200000">
            <a:off x="1430837" y="3436787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1545 – </a:t>
            </a:r>
            <a:r>
              <a:rPr lang="en-US" sz="1200" b="0" dirty="0"/>
              <a:t>Council of Trent begins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0452017-057E-4219-BE46-CD9DB1358504}"/>
              </a:ext>
            </a:extLst>
          </p:cNvPr>
          <p:cNvSpPr txBox="1"/>
          <p:nvPr/>
        </p:nvSpPr>
        <p:spPr>
          <a:xfrm rot="16200000">
            <a:off x="1901172" y="3087928"/>
            <a:ext cx="4199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1564 – </a:t>
            </a:r>
            <a:r>
              <a:rPr lang="en-US" sz="1200" b="0" dirty="0"/>
              <a:t>Theodore Beza takes Calvin’s place as leader of Geneva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E240806-F301-4CA3-B132-13CB089506A0}"/>
              </a:ext>
            </a:extLst>
          </p:cNvPr>
          <p:cNvSpPr txBox="1"/>
          <p:nvPr/>
        </p:nvSpPr>
        <p:spPr>
          <a:xfrm rot="16200000">
            <a:off x="3152510" y="3430828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1611 – </a:t>
            </a:r>
            <a:r>
              <a:rPr lang="en-US" sz="1200" b="0" dirty="0"/>
              <a:t>King James Bible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BCC443-0FE5-4740-A8E4-04DCFDEA95AD}"/>
              </a:ext>
            </a:extLst>
          </p:cNvPr>
          <p:cNvSpPr txBox="1"/>
          <p:nvPr/>
        </p:nvSpPr>
        <p:spPr>
          <a:xfrm rot="16200000">
            <a:off x="3829808" y="3252270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1620 – </a:t>
            </a:r>
            <a:r>
              <a:rPr lang="en-US" sz="1200" b="0" dirty="0"/>
              <a:t>Pilgrims come to America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011350-BF7A-4717-B288-EE198B78A76E}"/>
              </a:ext>
            </a:extLst>
          </p:cNvPr>
          <p:cNvSpPr txBox="1"/>
          <p:nvPr/>
        </p:nvSpPr>
        <p:spPr>
          <a:xfrm rot="16200000">
            <a:off x="3373907" y="3430828"/>
            <a:ext cx="351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96875" indent="-396875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sz="1200" dirty="0"/>
              <a:t>1618 – </a:t>
            </a:r>
            <a:r>
              <a:rPr lang="en-US" sz="1200" b="0" dirty="0"/>
              <a:t>Synod of Dort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E4F60F-3D5A-4B4F-BAD9-FCAA58C32CAA}"/>
              </a:ext>
            </a:extLst>
          </p:cNvPr>
          <p:cNvGrpSpPr/>
          <p:nvPr/>
        </p:nvGrpSpPr>
        <p:grpSpPr>
          <a:xfrm>
            <a:off x="5417590" y="2273181"/>
            <a:ext cx="1062767" cy="2984618"/>
            <a:chOff x="5372245" y="2177733"/>
            <a:chExt cx="1062767" cy="2984618"/>
          </a:xfrm>
        </p:grpSpPr>
        <p:sp>
          <p:nvSpPr>
            <p:cNvPr id="80" name="Right Brace 79">
              <a:extLst>
                <a:ext uri="{FF2B5EF4-FFF2-40B4-BE49-F238E27FC236}">
                  <a16:creationId xmlns:a16="http://schemas.microsoft.com/office/drawing/2014/main" id="{1A9C98F8-F7D9-43AE-8DF1-F8AE4B53C69E}"/>
                </a:ext>
              </a:extLst>
            </p:cNvPr>
            <p:cNvSpPr/>
            <p:nvPr/>
          </p:nvSpPr>
          <p:spPr>
            <a:xfrm rot="16200000">
              <a:off x="5789329" y="4516667"/>
              <a:ext cx="228600" cy="106276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C227D6C-9DEB-4B9D-895D-180195EB2B17}"/>
                </a:ext>
              </a:extLst>
            </p:cNvPr>
            <p:cNvSpPr txBox="1"/>
            <p:nvPr/>
          </p:nvSpPr>
          <p:spPr>
            <a:xfrm rot="16200000">
              <a:off x="4484365" y="3447039"/>
              <a:ext cx="281561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96875" indent="-396875">
                <a:defRPr sz="1600" b="1">
                  <a:solidFill>
                    <a:prstClr val="black"/>
                  </a:solidFill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1618-1648 – </a:t>
              </a:r>
              <a:r>
                <a:rPr lang="en-US" sz="1200" b="0" dirty="0">
                  <a:solidFill>
                    <a:schemeClr val="tx1"/>
                  </a:solidFill>
                </a:rPr>
                <a:t>The Thirty Years War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471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094"/>
            <a:ext cx="9067800" cy="174050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Modern Church History</a:t>
            </a:r>
            <a:br>
              <a:rPr lang="en-US" sz="7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1648 – Present 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3D819-CA45-4B01-82AA-AA05E301143D}"/>
              </a:ext>
            </a:extLst>
          </p:cNvPr>
          <p:cNvSpPr txBox="1"/>
          <p:nvPr/>
        </p:nvSpPr>
        <p:spPr>
          <a:xfrm>
            <a:off x="0" y="6638287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/>
              </a:rPr>
              <a:t>https://www.amazon.com/Modern-Church-History-Grass-April/dp/B01B9ABD64/ref=sr_1_1?dchild=1&amp;keywords=modern+church+history+tim+grass&amp;qid=1613702278&amp;sr=8-1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17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Autofit/>
          </a:bodyPr>
          <a:lstStyle/>
          <a:p>
            <a:pPr fontAlgn="base"/>
            <a:r>
              <a:rPr lang="en-US" sz="4000" b="1" dirty="0"/>
              <a:t>Modern Church History</a:t>
            </a:r>
            <a:endParaRPr lang="en-US" sz="2800" i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81245"/>
          </a:xfrm>
        </p:spPr>
        <p:txBody>
          <a:bodyPr>
            <a:normAutofit/>
          </a:bodyPr>
          <a:lstStyle/>
          <a:p>
            <a:r>
              <a:rPr lang="en-US" b="1" dirty="0"/>
              <a:t>The Age of Science, Reason, and Philosophy</a:t>
            </a:r>
          </a:p>
          <a:p>
            <a:pPr lvl="1"/>
            <a:r>
              <a:rPr lang="en-US" dirty="0"/>
              <a:t>1633 – Galileo forced to recant his theories</a:t>
            </a:r>
          </a:p>
          <a:p>
            <a:pPr lvl="1"/>
            <a:r>
              <a:rPr lang="en-US" dirty="0"/>
              <a:t>1654 – Blaise Pascal</a:t>
            </a:r>
          </a:p>
          <a:p>
            <a:pPr lvl="1"/>
            <a:r>
              <a:rPr lang="en-US" dirty="0"/>
              <a:t>1687 – Newton publishes Principia Mathematica</a:t>
            </a:r>
          </a:p>
          <a:p>
            <a:pPr lvl="1"/>
            <a:r>
              <a:rPr lang="en-US" dirty="0"/>
              <a:t>1781 – Kant publishes Critique of Pure Reason</a:t>
            </a:r>
          </a:p>
          <a:p>
            <a:pPr lvl="1"/>
            <a:r>
              <a:rPr lang="en-US" dirty="0"/>
              <a:t>1844 – Soren Kierkegaard writes Philosophical Fragments</a:t>
            </a:r>
          </a:p>
          <a:p>
            <a:pPr lvl="1"/>
            <a:r>
              <a:rPr lang="en-US" dirty="0"/>
              <a:t>1859 – Darwin publishes Origin of Species</a:t>
            </a:r>
          </a:p>
          <a:p>
            <a:pPr lvl="1"/>
            <a:r>
              <a:rPr lang="en-US" dirty="0"/>
              <a:t>1895 – Freud publishes first work on psychoanalysis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50223"/>
            <a:ext cx="870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Shelley, Dr. Bruce L.. Church History in Plain Language: Fourth Edition</a:t>
            </a:r>
          </a:p>
        </p:txBody>
      </p:sp>
    </p:spTree>
    <p:extLst>
      <p:ext uri="{BB962C8B-B14F-4D97-AF65-F5344CB8AC3E}">
        <p14:creationId xmlns:p14="http://schemas.microsoft.com/office/powerpoint/2010/main" val="390881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Autofit/>
          </a:bodyPr>
          <a:lstStyle/>
          <a:p>
            <a:pPr fontAlgn="base"/>
            <a:r>
              <a:rPr lang="en-US" sz="4000" b="1" dirty="0"/>
              <a:t>Modern Church History</a:t>
            </a:r>
            <a:endParaRPr lang="en-US" sz="2800" i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81245"/>
          </a:xfrm>
        </p:spPr>
        <p:txBody>
          <a:bodyPr>
            <a:normAutofit/>
          </a:bodyPr>
          <a:lstStyle/>
          <a:p>
            <a:r>
              <a:rPr lang="en-US" b="1" dirty="0"/>
              <a:t>Evangelism, Missions and Revival</a:t>
            </a:r>
          </a:p>
          <a:p>
            <a:pPr lvl="1"/>
            <a:r>
              <a:rPr lang="en-US" dirty="0"/>
              <a:t>1732 – First Moravian missionaries</a:t>
            </a:r>
          </a:p>
          <a:p>
            <a:pPr lvl="1"/>
            <a:r>
              <a:rPr lang="en-US" dirty="0"/>
              <a:t>1740 – The Great Awakening </a:t>
            </a:r>
          </a:p>
          <a:p>
            <a:pPr lvl="1"/>
            <a:r>
              <a:rPr lang="en-US" dirty="0"/>
              <a:t>1793 – William Carey sails for India</a:t>
            </a:r>
          </a:p>
          <a:p>
            <a:pPr lvl="1"/>
            <a:r>
              <a:rPr lang="en-US" dirty="0"/>
              <a:t>1795 – The Second Great Awakening </a:t>
            </a:r>
          </a:p>
          <a:p>
            <a:pPr lvl="1"/>
            <a:r>
              <a:rPr lang="en-US" dirty="0"/>
              <a:t>1835 – Charles Finney's Lectures on Revivals</a:t>
            </a:r>
          </a:p>
          <a:p>
            <a:pPr lvl="1"/>
            <a:r>
              <a:rPr lang="en-US" dirty="0"/>
              <a:t>1840 – David Livingstone sails for Africa</a:t>
            </a:r>
          </a:p>
          <a:p>
            <a:pPr lvl="1"/>
            <a:r>
              <a:rPr lang="en-US" dirty="0"/>
              <a:t>1865 – J. Hudson Taylor founds China Inland Mission</a:t>
            </a:r>
          </a:p>
          <a:p>
            <a:pPr lvl="1"/>
            <a:r>
              <a:rPr lang="en-US" dirty="0"/>
              <a:t>1886 – Billy Sunday begins leading revivals</a:t>
            </a:r>
          </a:p>
          <a:p>
            <a:pPr lvl="1"/>
            <a:r>
              <a:rPr lang="en-US" dirty="0"/>
              <a:t>1949 – Los Angeles Crusade catapults Billy Graham</a:t>
            </a:r>
          </a:p>
          <a:p>
            <a:pPr lvl="1"/>
            <a:r>
              <a:rPr lang="en-US" dirty="0"/>
              <a:t>1950 – Mother Teresa founds Missionaries of Charity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732" y="6550223"/>
            <a:ext cx="870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Shelley, Dr. Bruce L.. Church History in Plain Language: Fourth Edition</a:t>
            </a:r>
          </a:p>
        </p:txBody>
      </p:sp>
    </p:spTree>
    <p:extLst>
      <p:ext uri="{BB962C8B-B14F-4D97-AF65-F5344CB8AC3E}">
        <p14:creationId xmlns:p14="http://schemas.microsoft.com/office/powerpoint/2010/main" val="1720672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Autofit/>
          </a:bodyPr>
          <a:lstStyle/>
          <a:p>
            <a:pPr fontAlgn="base"/>
            <a:r>
              <a:rPr lang="en-US" sz="4000" b="1" dirty="0"/>
              <a:t>Modern Church History</a:t>
            </a:r>
            <a:endParaRPr lang="en-US" sz="2800" i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8124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Major Historical Events and Social Movements</a:t>
            </a:r>
          </a:p>
          <a:p>
            <a:pPr lvl="1"/>
            <a:r>
              <a:rPr lang="en-US" dirty="0"/>
              <a:t>1636 – Roger Williams founds Providence, R.I.</a:t>
            </a:r>
          </a:p>
          <a:p>
            <a:pPr lvl="1"/>
            <a:r>
              <a:rPr lang="en-US" dirty="0"/>
              <a:t>1682 – William Penn founds Pennsylvania</a:t>
            </a:r>
          </a:p>
          <a:p>
            <a:pPr lvl="1"/>
            <a:r>
              <a:rPr lang="en-US" dirty="0"/>
              <a:t>1776 – The American Revolution</a:t>
            </a:r>
          </a:p>
          <a:p>
            <a:pPr lvl="1"/>
            <a:r>
              <a:rPr lang="en-US" dirty="0"/>
              <a:t>1789 – The Bill of Rights</a:t>
            </a:r>
          </a:p>
          <a:p>
            <a:pPr lvl="1"/>
            <a:r>
              <a:rPr lang="en-US" dirty="0"/>
              <a:t>1789 – The French Revolution</a:t>
            </a:r>
          </a:p>
          <a:p>
            <a:pPr lvl="1"/>
            <a:r>
              <a:rPr lang="en-US" dirty="0"/>
              <a:t>1807 – Wilberforce succeeds abolishing slave trade</a:t>
            </a:r>
          </a:p>
          <a:p>
            <a:pPr lvl="1"/>
            <a:r>
              <a:rPr lang="en-US" dirty="0"/>
              <a:t>1848 – Marx publishes Communist Manifesto</a:t>
            </a:r>
          </a:p>
          <a:p>
            <a:pPr lvl="1"/>
            <a:r>
              <a:rPr lang="en-US" dirty="0"/>
              <a:t>1860 – U.S. Civil War begins</a:t>
            </a:r>
          </a:p>
          <a:p>
            <a:pPr lvl="1"/>
            <a:r>
              <a:rPr lang="en-US" dirty="0"/>
              <a:t>1914 – World War I begins</a:t>
            </a:r>
          </a:p>
          <a:p>
            <a:pPr lvl="1"/>
            <a:r>
              <a:rPr lang="en-US" dirty="0"/>
              <a:t>1939 – World War II begins</a:t>
            </a:r>
          </a:p>
          <a:p>
            <a:pPr lvl="1"/>
            <a:r>
              <a:rPr lang="en-US" dirty="0"/>
              <a:t>1968 – Medellin Conference advances liberation theology</a:t>
            </a:r>
          </a:p>
          <a:p>
            <a:pPr lvl="1"/>
            <a:r>
              <a:rPr lang="en-US" dirty="0"/>
              <a:t>1989 – Fall of the Berlin Wall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50223"/>
            <a:ext cx="870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Shelley, Dr. Bruce L.. Church History in Plain Language: Fourth Edition</a:t>
            </a:r>
          </a:p>
        </p:txBody>
      </p:sp>
    </p:spTree>
    <p:extLst>
      <p:ext uri="{BB962C8B-B14F-4D97-AF65-F5344CB8AC3E}">
        <p14:creationId xmlns:p14="http://schemas.microsoft.com/office/powerpoint/2010/main" val="401646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324792</TotalTime>
  <Words>1091</Words>
  <Application>Microsoft Office PowerPoint</Application>
  <PresentationFormat>On-screen Show (4:3)</PresentationFormat>
  <Paragraphs>184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140_Office Theme</vt:lpstr>
      <vt:lpstr>PowerPoint Presentation</vt:lpstr>
      <vt:lpstr>Major Periods of Church History </vt:lpstr>
      <vt:lpstr>The Early Church</vt:lpstr>
      <vt:lpstr>The Medieval Church</vt:lpstr>
      <vt:lpstr>The Reformation</vt:lpstr>
      <vt:lpstr>Modern Church History 1648 – Present </vt:lpstr>
      <vt:lpstr>Modern Church History</vt:lpstr>
      <vt:lpstr>Modern Church History</vt:lpstr>
      <vt:lpstr>Modern Church History</vt:lpstr>
      <vt:lpstr>Modern Church History</vt:lpstr>
      <vt:lpstr>Modern Church History</vt:lpstr>
      <vt:lpstr>Puritanism</vt:lpstr>
      <vt:lpstr>Class Discussion Time</vt:lpstr>
      <vt:lpstr>*Class Discussion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Connolly</dc:creator>
  <cp:lastModifiedBy>Robert Connolly</cp:lastModifiedBy>
  <cp:revision>5625</cp:revision>
  <cp:lastPrinted>2021-02-28T15:00:19Z</cp:lastPrinted>
  <dcterms:created xsi:type="dcterms:W3CDTF">2018-06-08T00:19:32Z</dcterms:created>
  <dcterms:modified xsi:type="dcterms:W3CDTF">2021-03-01T02:08:28Z</dcterms:modified>
</cp:coreProperties>
</file>